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3" r:id="rId2"/>
    <p:sldMasterId id="2147483661" r:id="rId3"/>
  </p:sldMasterIdLst>
  <p:notesMasterIdLst>
    <p:notesMasterId r:id="rId12"/>
  </p:notesMasterIdLst>
  <p:sldIdLst>
    <p:sldId id="318" r:id="rId4"/>
    <p:sldId id="319" r:id="rId5"/>
    <p:sldId id="320" r:id="rId6"/>
    <p:sldId id="321" r:id="rId7"/>
    <p:sldId id="324" r:id="rId8"/>
    <p:sldId id="256" r:id="rId9"/>
    <p:sldId id="322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15141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2C64-4550-BCCD-30E803590112}"/>
              </c:ext>
            </c:extLst>
          </c:dPt>
          <c:dPt>
            <c:idx val="1"/>
            <c:bubble3D val="0"/>
            <c:spPr>
              <a:solidFill>
                <a:srgbClr val="D6D6D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C64-4550-BCCD-30E803590112}"/>
              </c:ext>
            </c:extLst>
          </c:dPt>
          <c:cat>
            <c:strRef>
              <c:f>Sheet1!$A$2:$A$3</c:f>
              <c:strCache>
                <c:ptCount val="2"/>
                <c:pt idx="0">
                  <c:v>Backtracking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64-4550-BCCD-30E803590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15141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291-42C5-B928-CE4AFECAF5AF}"/>
              </c:ext>
            </c:extLst>
          </c:dPt>
          <c:dPt>
            <c:idx val="1"/>
            <c:bubble3D val="0"/>
            <c:spPr>
              <a:solidFill>
                <a:srgbClr val="D6D6D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6291-42C5-B928-CE4AFECAF5AF}"/>
              </c:ext>
            </c:extLst>
          </c:dPt>
          <c:cat>
            <c:strRef>
              <c:f>Sheet1!$A$2:$A$3</c:f>
              <c:strCache>
                <c:ptCount val="2"/>
                <c:pt idx="0">
                  <c:v>Genetic Algorithm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91-42C5-B928-CE4AFECAF5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15141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8B62-4D0F-95CC-CC3571022954}"/>
              </c:ext>
            </c:extLst>
          </c:dPt>
          <c:dPt>
            <c:idx val="1"/>
            <c:bubble3D val="0"/>
            <c:spPr>
              <a:solidFill>
                <a:srgbClr val="D6D6D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8B62-4D0F-95CC-CC3571022954}"/>
              </c:ext>
            </c:extLst>
          </c:dPt>
          <c:cat>
            <c:strRef>
              <c:f>Sheet1!$A$2:$A$3</c:f>
              <c:strCache>
                <c:ptCount val="2"/>
                <c:pt idx="0">
                  <c:v>Constraint Satisfaction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62-4D0F-95CC-CC3571022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246D0-123F-4AE3-96A7-CAD0A0CDB319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A6D74-2FC4-49C0-AE55-3EC4FBFDD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5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487E-33B1-4EF6-DC50-C0D43861B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DB1B1-49A1-7C98-61F2-EE1E4B4B4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06B2-A2DD-F016-FF1C-B7B512ED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362-8F37-2223-CC83-466E6367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A03F-F9C3-E848-8829-BD2900FA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13E5-FBC7-84B1-D403-9057B936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61233-B82F-99E1-49CC-5328A1274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447F-C810-F5FD-02C5-D68B29EF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FC5C3-D1E0-9BBA-DE28-52998C05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B631-02FB-AAE3-EA09-82143AD7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7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0381D-AD70-1608-D8D1-CC00A83F0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030CE-BE63-99A5-F208-0AE3FD99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4F0F-E369-1EDD-7F5E-1DE9D370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8249D-C40C-02A0-D99C-C062CAD1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C572-F663-C2C4-33CA-4CC134AF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40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0EAD-A430-3570-388A-0CE908FC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B26A-E686-BA83-BBAC-634F9306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2FC7-45CF-A17E-C3F7-5AFB3610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F490-08E5-86E5-C199-563D8C6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90402-9D38-D8A5-C0EE-32C71A0B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60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125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3E44-0875-6712-F425-1D38A81C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2D5B-F03A-9563-A65C-0106C3EF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5759-DA21-6D06-081A-73FD8F1D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8812-9301-72A9-9468-96A227E6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E73C6-FFEB-45D8-1767-8B6E80D7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973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66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1165-B7DA-717A-CFAA-6462707B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CB36-1C6D-4EF0-A0D9-02B421F0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E3379-3651-D30B-CA43-CAF2D6686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91F68-164E-F5E1-869D-749974E9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89042-8E13-933D-EECB-C32F5C5E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A335C-FA39-2758-2BF1-F37BEB6C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6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162-CC05-9D9E-9F5A-CDD6A4CE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45F2-3BC4-CB14-671B-5BAFA40B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81AB-8F21-4927-940F-2E0AFF67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12251-2620-BAC5-4CA9-AC6A35659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25E03-27F8-BD80-2F22-683D635D6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5FA4D-8BA9-CC20-938A-34F1941B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197-B202-D3B7-AF81-3D1BF22B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08DDA-86E9-A8C7-C9CA-55F37748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3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7400-8057-F697-4C80-6F1E7FA5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45A6-008C-6EB5-605B-4C57697B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94A28-57E0-44DB-4283-FB4B1761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F7ED-8388-9416-1883-A2E4D579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7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7E8E6-2CE9-8EB3-0A30-9ADAC49C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829C3-D7DA-5C3F-281A-331B4904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ABBEB-9532-AC99-1852-630BF514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BCC7-4F01-ACA3-38C9-2F9DE8D7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D3A7-143A-927E-3855-78EAE42D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99A-15E5-B3CA-7832-AB80F7DCF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62419-5F94-32BB-C6C5-73E30D6A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582D3-CD8E-F8BB-24C4-0BA9A164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3B52-4EBC-DDF2-2AE9-B08271AC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2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0FB7-397A-C56A-D642-B26B4FC8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13B42-DD2E-D554-A884-6D5B59436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8DDFB-ABAD-4FA9-A373-E8D4596E7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EF6FA-024A-0212-1F08-4DB0C27B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7CD75-32BD-46DD-AC59-DA0ED495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978CC-D49B-DB04-EACC-43B6331D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2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D0438-E510-E7C8-FAC3-0C43B09B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D8237-591E-7B4B-3D4E-A013A2AB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E430-1756-5A16-BA6A-8F5E54D69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DCB57-7C90-4339-A004-AE8B732DD075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E544-E853-54A4-793A-1263D2FC9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A028-3464-440B-DB6C-FE2B346FA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2B2D-E50B-44A9-9C74-FA98EE48C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5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 Queens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Anuj Verma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57110-6721-F9EF-9900-419405DC842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7201"/>
            <a:ext cx="12192000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C514-AA7D-1D59-0054-89526155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 Queens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206B1-B1E0-6F19-18FA-FB5D544D1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Definition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4CCF-9832-275A-DFE8-FB1D3EC5B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/>
              <a:t>The N Queens problem involves placing N chess queens on an N×N chessboard so that no two queens attack each other. It's a classic problem in combinatorial optimization and computer science.</a:t>
            </a:r>
            <a:endParaRPr lang="en-IN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4AB64-0C2E-DF79-0AC0-869EF0F480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/>
              <a:t>Challenge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E702A-57AA-CE8B-87EE-242112DF2358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sz="1400"/>
              <a:t>The main challenge is to find a way to place N queens on the board so that no queen can attack another, considering the horizontal, vertical, and diagonal moves.</a:t>
            </a:r>
            <a:endParaRPr lang="en-IN" sz="14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697347-4410-7736-FCBF-E969BCA0C692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IN"/>
              <a:t>Importance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6F346D-C51C-E44F-00AE-C0EB375BC7D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1400"/>
              <a:t>Solving the N Queens problem has implications in various fields like artificial intelligence, algorithms, and computational complexity.</a:t>
            </a:r>
            <a:endParaRPr lang="en-IN" sz="14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40B98-0182-4EF6-8B23-3CDA2866DF2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35314" y="1907438"/>
            <a:ext cx="3650910" cy="365091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79867D3-DA82-0101-0134-3F0743F3EB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8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BAFB-7890-41C3-0000-77190DDD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104"/>
            <a:ext cx="10972800" cy="1230485"/>
          </a:xfrm>
        </p:spPr>
        <p:txBody>
          <a:bodyPr/>
          <a:lstStyle/>
          <a:p>
            <a:r>
              <a:rPr lang="en-IN" dirty="0"/>
              <a:t>Solving N Queens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891FD-6E15-F1FA-E95C-F0059028C24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66082" y="4788678"/>
            <a:ext cx="3452196" cy="593840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IN" dirty="0" err="1"/>
              <a:t>sSafe</a:t>
            </a:r>
            <a:r>
              <a:rPr lang="en-IN" dirty="0"/>
              <a:t>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E0A9-A3A4-B2A0-4DEF-8D03896289AC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66082" y="5473402"/>
            <a:ext cx="3452194" cy="1188494"/>
          </a:xfrm>
        </p:spPr>
        <p:txBody>
          <a:bodyPr/>
          <a:lstStyle/>
          <a:p>
            <a:r>
              <a:rPr lang="en-US" sz="1400" dirty="0"/>
              <a:t>The </a:t>
            </a:r>
            <a:r>
              <a:rPr lang="en-US" sz="1400" dirty="0" err="1"/>
              <a:t>isSafe</a:t>
            </a:r>
            <a:r>
              <a:rPr lang="en-US" sz="1400" dirty="0"/>
              <a:t> method checks if placing a queen at a specific position is safe by ensuring no queens are in the same row, column, or diagonal, returning true if safe and false otherwise</a:t>
            </a:r>
            <a:endParaRPr lang="en-IN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3DC0F-A9AE-E18B-20D5-4D5BD18AB8B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6083" y="3283399"/>
            <a:ext cx="3452196" cy="59384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IN" dirty="0" err="1"/>
              <a:t>indSolution</a:t>
            </a:r>
            <a:r>
              <a:rPr lang="en-IN" dirty="0"/>
              <a:t>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E68AF-C008-DE51-C0F0-A5E31B1B749E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66082" y="3954110"/>
            <a:ext cx="3452196" cy="1121558"/>
          </a:xfrm>
        </p:spPr>
        <p:txBody>
          <a:bodyPr/>
          <a:lstStyle/>
          <a:p>
            <a:r>
              <a:rPr lang="en-US" sz="1400" dirty="0"/>
              <a:t>The </a:t>
            </a:r>
            <a:r>
              <a:rPr lang="en-US" sz="1400" dirty="0" err="1"/>
              <a:t>findSolution</a:t>
            </a:r>
            <a:r>
              <a:rPr lang="en-US" sz="1400" dirty="0"/>
              <a:t> method places queens column by column, using </a:t>
            </a:r>
            <a:r>
              <a:rPr lang="en-US" sz="1400" dirty="0" err="1"/>
              <a:t>isSafe</a:t>
            </a:r>
            <a:r>
              <a:rPr lang="en-US" sz="1400" dirty="0"/>
              <a:t> to validate each row. If no valid position is found, it backtracks and tries the next row.</a:t>
            </a:r>
            <a:endParaRPr lang="en-IN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06E7DB-6082-ED5A-3B95-DFAA85669B1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6083" y="983350"/>
            <a:ext cx="3452196" cy="593840"/>
          </a:xfrm>
        </p:spPr>
        <p:txBody>
          <a:bodyPr/>
          <a:lstStyle/>
          <a:p>
            <a:r>
              <a:rPr lang="en-IN" dirty="0"/>
              <a:t>Backtracking Algorithm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59C920-F9E0-D0F7-CB0F-B1101E6CC350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6084" y="1606737"/>
            <a:ext cx="3452194" cy="2069572"/>
          </a:xfrm>
        </p:spPr>
        <p:txBody>
          <a:bodyPr/>
          <a:lstStyle/>
          <a:p>
            <a:r>
              <a:rPr lang="en-US" sz="1400" dirty="0"/>
              <a:t>The idea is to place queens one by one in different columns, starting from the leftmost column. When we place a queen in a column, we check for clashes with already placed queens. In the current column, if we find a row for which there is no clash, we mark this row and column as part of the solution. If we do not find such a row due to clashes, then we backtrack and return false.</a:t>
            </a:r>
            <a:endParaRPr lang="en-IN" sz="1400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53C075C-DB56-9002-87E1-9CDB0DA74AC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0" t="-351" r="16854" b="9529"/>
          <a:stretch/>
        </p:blipFill>
        <p:spPr>
          <a:xfrm>
            <a:off x="4958080" y="1577190"/>
            <a:ext cx="7233920" cy="4126985"/>
          </a:xfrm>
        </p:spPr>
      </p:pic>
    </p:spTree>
    <p:extLst>
      <p:ext uri="{BB962C8B-B14F-4D97-AF65-F5344CB8AC3E}">
        <p14:creationId xmlns:p14="http://schemas.microsoft.com/office/powerpoint/2010/main" val="238339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5E9-06A3-FCCE-7428-2D4F57FA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Visualization Technique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004FC-E9B7-A794-38BA-D2A24EDE3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of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C82-12F2-12D6-B0F0-B6E548276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 dirty="0"/>
              <a:t>Visualization techniques help in understanding the placement of queens on the chessboard effectively. Visual aids enhance problem-solving strategies.</a:t>
            </a:r>
            <a:endParaRPr lang="en-IN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BAB10-BDC8-7BC3-12E3-5FC39B9B193F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277D8-6E29-FBAF-F1FB-5D94DE212C97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400" dirty="0"/>
              <a:t>Utilize tools like Java Swing for GUI creation, allowing visual representation of the chessboard and queen placements, and </a:t>
            </a:r>
            <a:r>
              <a:rPr lang="en-US" sz="1400" dirty="0" err="1"/>
              <a:t>ImageIO</a:t>
            </a:r>
            <a:r>
              <a:rPr lang="en-US" sz="1400" dirty="0"/>
              <a:t> for loading and displaying the queen image on the GUI.</a:t>
            </a:r>
            <a:endParaRPr lang="en-IN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ED7C63-62B6-FBAC-0CF6-FC9A81F461DB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/>
              <a:t>Interactive Visualizers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94EED5-70BD-3ECE-413B-7BF0B712CE53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sz="1400"/>
              <a:t>Develop interactive visualizers that allow users to interact with the solution, making the problem-solving process engaging and educational.</a:t>
            </a:r>
            <a:endParaRPr lang="en-IN" sz="14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C15A72-D0CB-0AFB-23B1-C376DB134D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/>
              <a:t>Photos provided by Unsplash</a:t>
            </a:r>
          </a:p>
        </p:txBody>
      </p:sp>
      <p:pic>
        <p:nvPicPr>
          <p:cNvPr id="17" name="Picture Placeholder 6">
            <a:extLst>
              <a:ext uri="{FF2B5EF4-FFF2-40B4-BE49-F238E27FC236}">
                <a16:creationId xmlns:a16="http://schemas.microsoft.com/office/drawing/2014/main" id="{3625803E-7480-E8E7-71FE-C3436DAA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39" b="10039"/>
          <a:stretch>
            <a:fillRect/>
          </a:stretch>
        </p:blipFill>
        <p:spPr>
          <a:xfrm>
            <a:off x="8096186" y="2224818"/>
            <a:ext cx="3729166" cy="29805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9348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3516823361"/>
              </p:ext>
            </p:extLst>
          </p:nvPr>
        </p:nvGraphicFramePr>
        <p:xfrm>
          <a:off x="15240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044129392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8724592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D416C2-55B4-4BE2-9BCE-66F418A09990}"/>
              </a:ext>
            </a:extLst>
          </p:cNvPr>
          <p:cNvSpPr txBox="1"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ctr" anchorCtr="0">
            <a:spAutoFit/>
          </a:bodyPr>
          <a:lstStyle/>
          <a:p>
            <a:r>
              <a:rPr lang="en-IN" sz="4400">
                <a:latin typeface="Calibri"/>
                <a:ea typeface="Calibri"/>
                <a:cs typeface="Calibri"/>
              </a:rPr>
              <a:t>Algorithm Performance 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8D240-2711-4638-A20F-4B292106D16D}"/>
              </a:ext>
            </a:extLst>
          </p:cNvPr>
          <p:cNvSpPr txBox="1"/>
          <p:nvPr/>
        </p:nvSpPr>
        <p:spPr>
          <a:xfrm>
            <a:off x="19685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40%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59CCE-538C-464C-B80D-4D12954150D6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30%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16709-FF39-424B-B7E1-D196E5CFC244}"/>
              </a:ext>
            </a:extLst>
          </p:cNvPr>
          <p:cNvSpPr txBox="1"/>
          <p:nvPr/>
        </p:nvSpPr>
        <p:spPr>
          <a:xfrm>
            <a:off x="92710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20%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4965C-1366-486B-B5AA-847A1DB497B9}"/>
              </a:ext>
            </a:extLst>
          </p:cNvPr>
          <p:cNvSpPr txBox="1"/>
          <p:nvPr/>
        </p:nvSpPr>
        <p:spPr>
          <a:xfrm>
            <a:off x="9144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2000" b="1">
                <a:solidFill>
                  <a:srgbClr val="404040"/>
                </a:solidFill>
              </a:rPr>
              <a:t>Backtracking 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62643-D27E-4EE1-9F0C-03066B3E2604}"/>
              </a:ext>
            </a:extLst>
          </p:cNvPr>
          <p:cNvSpPr txBox="1"/>
          <p:nvPr/>
        </p:nvSpPr>
        <p:spPr>
          <a:xfrm>
            <a:off x="914400" y="46228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Backtracking algorithm's efficiency in solving the N Queens problem accounts for 40% of the total performance.</a:t>
            </a:r>
            <a:endParaRPr lang="en-IN" sz="1400">
              <a:solidFill>
                <a:srgbClr val="40404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555C8-D110-46A8-BBFF-4B61A0BDBA4E}"/>
              </a:ext>
            </a:extLst>
          </p:cNvPr>
          <p:cNvSpPr txBox="1"/>
          <p:nvPr/>
        </p:nvSpPr>
        <p:spPr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2000" b="1">
                <a:solidFill>
                  <a:srgbClr val="404040"/>
                </a:solidFill>
              </a:rPr>
              <a:t>Genetic 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A1150-955C-4A5C-8F61-AC4BF89F3F48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Genetic algorithm's efficiency in solving the N Queens problem represents 30% of the overall algorithm performance.</a:t>
            </a:r>
            <a:endParaRPr lang="en-IN" sz="1400">
              <a:solidFill>
                <a:srgbClr val="40404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189C7-9D0D-41FC-8569-EECF7796A7A7}"/>
              </a:ext>
            </a:extLst>
          </p:cNvPr>
          <p:cNvSpPr txBox="1"/>
          <p:nvPr/>
        </p:nvSpPr>
        <p:spPr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2000" b="1">
                <a:solidFill>
                  <a:srgbClr val="404040"/>
                </a:solidFill>
              </a:rPr>
              <a:t>Constraint Satisfaction Algorithm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A8E06-8BA7-4551-93F6-AA2C68808E6A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solidFill>
                  <a:srgbClr val="404040"/>
                </a:solidFill>
                <a:latin typeface="Roboto"/>
                <a:ea typeface="Roboto"/>
                <a:cs typeface="Roboto"/>
              </a:rPr>
              <a:t>Constraint satisfaction algorithm's efficiency accounts for 20% of the total algorithm performance in solving the N Queens problem.</a:t>
            </a:r>
            <a:endParaRPr lang="en-IN" sz="1400">
              <a:solidFill>
                <a:srgbClr val="404040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7773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26212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Board Size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Solution Count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4x4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2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5x5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10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6x6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4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8x8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92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>
                <a:latin typeface="Calibri"/>
                <a:ea typeface="Calibri"/>
                <a:cs typeface="Calibri"/>
              </a:rPr>
              <a:t>Visualization of N Queens Solutions</a:t>
            </a:r>
            <a:endParaRPr lang="en-US" sz="6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 1"/>
          <p:cNvSpPr/>
          <p:nvPr/>
        </p:nvSpPr>
        <p:spPr>
          <a:xfrm>
            <a:off x="11353800" y="317500"/>
            <a:ext cx="368300" cy="3556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/>
              <a:t>4</a:t>
            </a:r>
            <a:endParaRPr lang="en-US" sz="1050" dirty="0"/>
          </a:p>
        </p:txBody>
      </p:sp>
      <p:sp>
        <p:nvSpPr>
          <p:cNvPr id="5" name="Shape 2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3B45-C266-C079-7013-6AB1721C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Real-World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58C52-9469-339C-9E85-B10C6525E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Artificial Intelligence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4A7FA-766D-C169-3DF0-6363168D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/>
              <a:t>In AI, the N Queens problem helps in developing intelligent systems, constraint programming, and designing efficient algorithms.</a:t>
            </a:r>
            <a:endParaRPr lang="en-IN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BC7B3-8D95-6858-98C7-9F5E49E8994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/>
              <a:t>Game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EDB5D7-2EEC-195E-3381-35EBF349E289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400"/>
              <a:t>In game development, the problem is used to create challenging levels, AI opponent strategies, and board game simulations.</a:t>
            </a:r>
            <a:endParaRPr lang="en-IN" sz="14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E81208-7520-4918-2DC8-FC192F200B39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/>
              <a:t>Education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059836-C6ED-1E90-7AE0-CB8F470E7B92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sz="1400"/>
              <a:t>In educational contexts, the N Queens problem serves as a teaching tool for algorithms, problem-solving, and logic reasoning.</a:t>
            </a:r>
            <a:endParaRPr lang="en-IN" sz="140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236F94C-B9EB-26A0-24C2-C7BF6417500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12465" b="12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CA8C-B17E-F98A-EA82-40C7329D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and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CC254-0EFC-E094-4C52-890B596B6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8F1EA-51B5-520F-4FF4-16DE0517D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/>
              <a:t>The N Queens problem is a challenging puzzle with practical applications in AI, game development, and education. Various algorithms offer different performance efficiencies in solving the problem.</a:t>
            </a:r>
            <a:endParaRPr lang="en-IN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0E868-6084-D54A-7CD8-6E7B9404900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/>
              <a:t>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BA21EB-E7EC-5359-EEE4-E68D175A1E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sz="1400"/>
              <a:t>By visualizing the problem and comparing algorithm performance, researchers can enhance their understanding and optimization strategies.</a:t>
            </a:r>
            <a:endParaRPr lang="en-IN" sz="14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B492B4-39BE-B1C1-FAB6-4452B230B594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IN"/>
              <a:t>Future Research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7BD647-1C3D-1B24-3552-9B0F3299E27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1400"/>
              <a:t>Further exploration can focus on parallel processing, hybrid algorithms, and applying the N Queens problem to dynamic environments for advanced solutions.</a:t>
            </a:r>
            <a:endParaRPr lang="en-IN" sz="140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E7024B5-023B-F83A-0AF4-FF9E6D40F14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67" r="16667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8B28A2-946F-3DEF-6B71-BD32A20C9F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Photos provided by Unsplash</a:t>
            </a:r>
          </a:p>
        </p:txBody>
      </p:sp>
    </p:spTree>
    <p:extLst>
      <p:ext uri="{BB962C8B-B14F-4D97-AF65-F5344CB8AC3E}">
        <p14:creationId xmlns:p14="http://schemas.microsoft.com/office/powerpoint/2010/main" val="123906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86654F-2014-4F99-BFF3-F1C2E476BE5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599</Words>
  <Application>Microsoft Office PowerPoint</Application>
  <PresentationFormat>Widescreen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Calibri SemiBold</vt:lpstr>
      <vt:lpstr>Roboto</vt:lpstr>
      <vt:lpstr>Office Theme</vt:lpstr>
      <vt:lpstr>Midnight</vt:lpstr>
      <vt:lpstr>Drift</vt:lpstr>
      <vt:lpstr>N Queens Visualizer</vt:lpstr>
      <vt:lpstr>N Queens Problem?</vt:lpstr>
      <vt:lpstr>Solving N Queens Problem</vt:lpstr>
      <vt:lpstr>Visualization Technique</vt:lpstr>
      <vt:lpstr>PowerPoint Presentation</vt:lpstr>
      <vt:lpstr>PowerPoint Presentation</vt:lpstr>
      <vt:lpstr>Real-World Applications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Verma</dc:creator>
  <cp:lastModifiedBy>Anuj Verma</cp:lastModifiedBy>
  <cp:revision>1</cp:revision>
  <dcterms:created xsi:type="dcterms:W3CDTF">2024-07-11T17:23:20Z</dcterms:created>
  <dcterms:modified xsi:type="dcterms:W3CDTF">2024-07-11T18:04:49Z</dcterms:modified>
</cp:coreProperties>
</file>