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4" r:id="rId8"/>
    <p:sldId id="265" r:id="rId9"/>
    <p:sldId id="261" r:id="rId10"/>
    <p:sldId id="262" r:id="rId11"/>
    <p:sldId id="266" r:id="rId12"/>
    <p:sldId id="267" r:id="rId13"/>
    <p:sldId id="268" r:id="rId14"/>
    <p:sldId id="269" r:id="rId15"/>
    <p:sldId id="273"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013B64A-8E77-45D6-8705-C90063EA90E2}" type="datetimeFigureOut">
              <a:rPr lang="en-IN" smtClean="0"/>
              <a:t>14-04-2020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1461E4-0E96-4736-9A6C-C690EB8D4EC6}" type="slidenum">
              <a:rPr lang="en-IN" smtClean="0"/>
              <a:t>‹#›</a:t>
            </a:fld>
            <a:endParaRPr lang="en-IN"/>
          </a:p>
        </p:txBody>
      </p:sp>
    </p:spTree>
    <p:extLst>
      <p:ext uri="{BB962C8B-B14F-4D97-AF65-F5344CB8AC3E}">
        <p14:creationId xmlns:p14="http://schemas.microsoft.com/office/powerpoint/2010/main" val="525960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13B64A-8E77-45D6-8705-C90063EA90E2}" type="datetimeFigureOut">
              <a:rPr lang="en-IN" smtClean="0"/>
              <a:t>14-04-2020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1461E4-0E96-4736-9A6C-C690EB8D4EC6}" type="slidenum">
              <a:rPr lang="en-IN" smtClean="0"/>
              <a:t>‹#›</a:t>
            </a:fld>
            <a:endParaRPr lang="en-IN"/>
          </a:p>
        </p:txBody>
      </p:sp>
    </p:spTree>
    <p:extLst>
      <p:ext uri="{BB962C8B-B14F-4D97-AF65-F5344CB8AC3E}">
        <p14:creationId xmlns:p14="http://schemas.microsoft.com/office/powerpoint/2010/main" val="2268599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13B64A-8E77-45D6-8705-C90063EA90E2}" type="datetimeFigureOut">
              <a:rPr lang="en-IN" smtClean="0"/>
              <a:t>14-04-2020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1461E4-0E96-4736-9A6C-C690EB8D4EC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98675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13B64A-8E77-45D6-8705-C90063EA90E2}" type="datetimeFigureOut">
              <a:rPr lang="en-IN" smtClean="0"/>
              <a:t>14-04-2020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1461E4-0E96-4736-9A6C-C690EB8D4EC6}" type="slidenum">
              <a:rPr lang="en-IN" smtClean="0"/>
              <a:t>‹#›</a:t>
            </a:fld>
            <a:endParaRPr lang="en-IN"/>
          </a:p>
        </p:txBody>
      </p:sp>
    </p:spTree>
    <p:extLst>
      <p:ext uri="{BB962C8B-B14F-4D97-AF65-F5344CB8AC3E}">
        <p14:creationId xmlns:p14="http://schemas.microsoft.com/office/powerpoint/2010/main" val="2894604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13B64A-8E77-45D6-8705-C90063EA90E2}" type="datetimeFigureOut">
              <a:rPr lang="en-IN" smtClean="0"/>
              <a:t>14-04-2020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1461E4-0E96-4736-9A6C-C690EB8D4EC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62625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13B64A-8E77-45D6-8705-C90063EA90E2}" type="datetimeFigureOut">
              <a:rPr lang="en-IN" smtClean="0"/>
              <a:t>14-04-2020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1461E4-0E96-4736-9A6C-C690EB8D4EC6}" type="slidenum">
              <a:rPr lang="en-IN" smtClean="0"/>
              <a:t>‹#›</a:t>
            </a:fld>
            <a:endParaRPr lang="en-IN"/>
          </a:p>
        </p:txBody>
      </p:sp>
    </p:spTree>
    <p:extLst>
      <p:ext uri="{BB962C8B-B14F-4D97-AF65-F5344CB8AC3E}">
        <p14:creationId xmlns:p14="http://schemas.microsoft.com/office/powerpoint/2010/main" val="1797752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13B64A-8E77-45D6-8705-C90063EA90E2}" type="datetimeFigureOut">
              <a:rPr lang="en-IN" smtClean="0"/>
              <a:t>14-04-2020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1461E4-0E96-4736-9A6C-C690EB8D4EC6}" type="slidenum">
              <a:rPr lang="en-IN" smtClean="0"/>
              <a:t>‹#›</a:t>
            </a:fld>
            <a:endParaRPr lang="en-IN"/>
          </a:p>
        </p:txBody>
      </p:sp>
    </p:spTree>
    <p:extLst>
      <p:ext uri="{BB962C8B-B14F-4D97-AF65-F5344CB8AC3E}">
        <p14:creationId xmlns:p14="http://schemas.microsoft.com/office/powerpoint/2010/main" val="3709015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13B64A-8E77-45D6-8705-C90063EA90E2}" type="datetimeFigureOut">
              <a:rPr lang="en-IN" smtClean="0"/>
              <a:t>14-04-2020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1461E4-0E96-4736-9A6C-C690EB8D4EC6}" type="slidenum">
              <a:rPr lang="en-IN" smtClean="0"/>
              <a:t>‹#›</a:t>
            </a:fld>
            <a:endParaRPr lang="en-IN"/>
          </a:p>
        </p:txBody>
      </p:sp>
    </p:spTree>
    <p:extLst>
      <p:ext uri="{BB962C8B-B14F-4D97-AF65-F5344CB8AC3E}">
        <p14:creationId xmlns:p14="http://schemas.microsoft.com/office/powerpoint/2010/main" val="2312525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13B64A-8E77-45D6-8705-C90063EA90E2}" type="datetimeFigureOut">
              <a:rPr lang="en-IN" smtClean="0"/>
              <a:t>14-04-2020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1461E4-0E96-4736-9A6C-C690EB8D4EC6}" type="slidenum">
              <a:rPr lang="en-IN" smtClean="0"/>
              <a:t>‹#›</a:t>
            </a:fld>
            <a:endParaRPr lang="en-IN"/>
          </a:p>
        </p:txBody>
      </p:sp>
    </p:spTree>
    <p:extLst>
      <p:ext uri="{BB962C8B-B14F-4D97-AF65-F5344CB8AC3E}">
        <p14:creationId xmlns:p14="http://schemas.microsoft.com/office/powerpoint/2010/main" val="4232496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13B64A-8E77-45D6-8705-C90063EA90E2}" type="datetimeFigureOut">
              <a:rPr lang="en-IN" smtClean="0"/>
              <a:t>14-04-2020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1461E4-0E96-4736-9A6C-C690EB8D4EC6}" type="slidenum">
              <a:rPr lang="en-IN" smtClean="0"/>
              <a:t>‹#›</a:t>
            </a:fld>
            <a:endParaRPr lang="en-IN"/>
          </a:p>
        </p:txBody>
      </p:sp>
    </p:spTree>
    <p:extLst>
      <p:ext uri="{BB962C8B-B14F-4D97-AF65-F5344CB8AC3E}">
        <p14:creationId xmlns:p14="http://schemas.microsoft.com/office/powerpoint/2010/main" val="2835129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013B64A-8E77-45D6-8705-C90063EA90E2}" type="datetimeFigureOut">
              <a:rPr lang="en-IN" smtClean="0"/>
              <a:t>14-04-2020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1461E4-0E96-4736-9A6C-C690EB8D4EC6}" type="slidenum">
              <a:rPr lang="en-IN" smtClean="0"/>
              <a:t>‹#›</a:t>
            </a:fld>
            <a:endParaRPr lang="en-IN"/>
          </a:p>
        </p:txBody>
      </p:sp>
    </p:spTree>
    <p:extLst>
      <p:ext uri="{BB962C8B-B14F-4D97-AF65-F5344CB8AC3E}">
        <p14:creationId xmlns:p14="http://schemas.microsoft.com/office/powerpoint/2010/main" val="1523145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013B64A-8E77-45D6-8705-C90063EA90E2}" type="datetimeFigureOut">
              <a:rPr lang="en-IN" smtClean="0"/>
              <a:t>14-04-2020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1461E4-0E96-4736-9A6C-C690EB8D4EC6}" type="slidenum">
              <a:rPr lang="en-IN" smtClean="0"/>
              <a:t>‹#›</a:t>
            </a:fld>
            <a:endParaRPr lang="en-IN"/>
          </a:p>
        </p:txBody>
      </p:sp>
    </p:spTree>
    <p:extLst>
      <p:ext uri="{BB962C8B-B14F-4D97-AF65-F5344CB8AC3E}">
        <p14:creationId xmlns:p14="http://schemas.microsoft.com/office/powerpoint/2010/main" val="2918211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013B64A-8E77-45D6-8705-C90063EA90E2}" type="datetimeFigureOut">
              <a:rPr lang="en-IN" smtClean="0"/>
              <a:t>14-04-2020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1461E4-0E96-4736-9A6C-C690EB8D4EC6}" type="slidenum">
              <a:rPr lang="en-IN" smtClean="0"/>
              <a:t>‹#›</a:t>
            </a:fld>
            <a:endParaRPr lang="en-IN"/>
          </a:p>
        </p:txBody>
      </p:sp>
    </p:spTree>
    <p:extLst>
      <p:ext uri="{BB962C8B-B14F-4D97-AF65-F5344CB8AC3E}">
        <p14:creationId xmlns:p14="http://schemas.microsoft.com/office/powerpoint/2010/main" val="3560333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13B64A-8E77-45D6-8705-C90063EA90E2}" type="datetimeFigureOut">
              <a:rPr lang="en-IN" smtClean="0"/>
              <a:t>14-04-2020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1461E4-0E96-4736-9A6C-C690EB8D4EC6}" type="slidenum">
              <a:rPr lang="en-IN" smtClean="0"/>
              <a:t>‹#›</a:t>
            </a:fld>
            <a:endParaRPr lang="en-IN"/>
          </a:p>
        </p:txBody>
      </p:sp>
    </p:spTree>
    <p:extLst>
      <p:ext uri="{BB962C8B-B14F-4D97-AF65-F5344CB8AC3E}">
        <p14:creationId xmlns:p14="http://schemas.microsoft.com/office/powerpoint/2010/main" val="1309665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13B64A-8E77-45D6-8705-C90063EA90E2}" type="datetimeFigureOut">
              <a:rPr lang="en-IN" smtClean="0"/>
              <a:t>14-04-2020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1461E4-0E96-4736-9A6C-C690EB8D4EC6}" type="slidenum">
              <a:rPr lang="en-IN" smtClean="0"/>
              <a:t>‹#›</a:t>
            </a:fld>
            <a:endParaRPr lang="en-IN"/>
          </a:p>
        </p:txBody>
      </p:sp>
    </p:spTree>
    <p:extLst>
      <p:ext uri="{BB962C8B-B14F-4D97-AF65-F5344CB8AC3E}">
        <p14:creationId xmlns:p14="http://schemas.microsoft.com/office/powerpoint/2010/main" val="2825043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13B64A-8E77-45D6-8705-C90063EA90E2}" type="datetimeFigureOut">
              <a:rPr lang="en-IN" smtClean="0"/>
              <a:t>14-04-2020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1461E4-0E96-4736-9A6C-C690EB8D4EC6}" type="slidenum">
              <a:rPr lang="en-IN" smtClean="0"/>
              <a:t>‹#›</a:t>
            </a:fld>
            <a:endParaRPr lang="en-IN"/>
          </a:p>
        </p:txBody>
      </p:sp>
    </p:spTree>
    <p:extLst>
      <p:ext uri="{BB962C8B-B14F-4D97-AF65-F5344CB8AC3E}">
        <p14:creationId xmlns:p14="http://schemas.microsoft.com/office/powerpoint/2010/main" val="476422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013B64A-8E77-45D6-8705-C90063EA90E2}" type="datetimeFigureOut">
              <a:rPr lang="en-IN" smtClean="0"/>
              <a:t>14-04-2020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61461E4-0E96-4736-9A6C-C690EB8D4EC6}" type="slidenum">
              <a:rPr lang="en-IN" smtClean="0"/>
              <a:t>‹#›</a:t>
            </a:fld>
            <a:endParaRPr lang="en-IN"/>
          </a:p>
        </p:txBody>
      </p:sp>
    </p:spTree>
    <p:extLst>
      <p:ext uri="{BB962C8B-B14F-4D97-AF65-F5344CB8AC3E}">
        <p14:creationId xmlns:p14="http://schemas.microsoft.com/office/powerpoint/2010/main" val="34750359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adityakumaar/Agile-AR-VR-Paa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635000"/>
            <a:ext cx="7766936" cy="2209336"/>
          </a:xfrm>
        </p:spPr>
        <p:txBody>
          <a:bodyPr anchor="ctr"/>
          <a:lstStyle/>
          <a:p>
            <a:pPr algn="ctr"/>
            <a:r>
              <a:rPr lang="en-US" b="1" u="sng"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AR </a:t>
            </a:r>
            <a:r>
              <a:rPr lang="en-IN" b="1" u="sng"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VR PaaS</a:t>
            </a:r>
            <a:r>
              <a:rPr lang="en-IN"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r>
            <a:br>
              <a:rPr lang="en-IN"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endParaRPr lang="en-IN"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1507067" y="2844337"/>
            <a:ext cx="7766936" cy="2303396"/>
          </a:xfrm>
        </p:spPr>
        <p:txBody>
          <a:bodyPr anchor="ctr">
            <a:normAutofit/>
          </a:bodyPr>
          <a:lstStyle/>
          <a:p>
            <a:pPr algn="ctr"/>
            <a:r>
              <a:rPr lang="en-US" sz="3200" b="1" u="sng"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Team - LOCALHOST</a:t>
            </a:r>
            <a:endParaRPr lang="en-IN" sz="3200" u="sng"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algn="ctr"/>
            <a:endParaRPr lang="en-IN" sz="3200" u="sng"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12523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2100"/>
            <a:ext cx="8596668" cy="952500"/>
          </a:xfrm>
        </p:spPr>
        <p:txBody>
          <a:bodyPr anchor="ctr">
            <a:normAutofit/>
          </a:bodyPr>
          <a:lstStyle/>
          <a:p>
            <a:pPr algn="ctr"/>
            <a:r>
              <a:rPr lang="en-US" sz="32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What is our platform ?</a:t>
            </a:r>
            <a:endParaRPr lang="en-IN" sz="32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Rectangle 4"/>
          <p:cNvSpPr/>
          <p:nvPr/>
        </p:nvSpPr>
        <p:spPr>
          <a:xfrm>
            <a:off x="677334" y="1244600"/>
            <a:ext cx="8596668" cy="4581382"/>
          </a:xfrm>
          <a:prstGeom prst="rect">
            <a:avLst/>
          </a:prstGeom>
        </p:spPr>
        <p:txBody>
          <a:bodyPr wrap="square">
            <a:spAutoFit/>
          </a:bodyPr>
          <a:lstStyle/>
          <a:p>
            <a:pPr algn="just">
              <a:lnSpc>
                <a:spcPct val="107000"/>
              </a:lnSpc>
              <a:spcAft>
                <a:spcPts val="800"/>
              </a:spcAft>
            </a:pPr>
            <a:r>
              <a:rPr lang="en-IN" sz="1400" dirty="0" smtClean="0">
                <a:ln>
                  <a:noFill/>
                </a:ln>
                <a:solidFill>
                  <a:schemeClr val="accent2"/>
                </a:solidFill>
                <a:effectLst>
                  <a:outerShdw blurRad="38100" dist="38100" dir="2700000" algn="tl">
                    <a:srgbClr val="000000">
                      <a:alpha val="43137"/>
                    </a:srgbClr>
                  </a:outerShdw>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Currently, the conventional way to create AR/VR/MR content is to purchase or rent a very high-performance machine that has high graphical and processing capabilities. This leads to problems of maintenance, scalability and upgradation. Carrying out any of these processes is time consuming, as well as expensive. So as to deal with this problem, our team is creating an online platform which will allow users to create their own AR-VR content</a:t>
            </a:r>
          </a:p>
          <a:p>
            <a:pPr algn="just">
              <a:lnSpc>
                <a:spcPct val="107000"/>
              </a:lnSpc>
              <a:spcAft>
                <a:spcPts val="800"/>
              </a:spcAft>
            </a:pPr>
            <a:r>
              <a:rPr lang="en-IN" sz="1400" u="sng" dirty="0" smtClean="0">
                <a:ln>
                  <a:noFill/>
                </a:ln>
                <a:solidFill>
                  <a:schemeClr val="accent2"/>
                </a:solidFill>
                <a:effectLst>
                  <a:outerShdw blurRad="38100" dist="38100" dir="2700000" algn="tl">
                    <a:srgbClr val="000000">
                      <a:alpha val="43137"/>
                    </a:srgbClr>
                  </a:outerShdw>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Details are mentioned below</a:t>
            </a:r>
            <a:r>
              <a:rPr lang="en-IN" sz="1400" dirty="0" smtClean="0">
                <a:ln>
                  <a:noFill/>
                </a:ln>
                <a:solidFill>
                  <a:schemeClr val="accent2"/>
                </a:solidFill>
                <a:effectLst>
                  <a:outerShdw blurRad="38100" dist="38100" dir="2700000" algn="tl">
                    <a:srgbClr val="000000">
                      <a:alpha val="43137"/>
                    </a:srgbClr>
                  </a:outerShdw>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a:t>
            </a:r>
          </a:p>
          <a:p>
            <a:pPr algn="just">
              <a:lnSpc>
                <a:spcPct val="107000"/>
              </a:lnSpc>
              <a:spcAft>
                <a:spcPts val="800"/>
              </a:spcAft>
            </a:pPr>
            <a:r>
              <a:rPr lang="en-IN" sz="1400" dirty="0" smtClean="0">
                <a:ln>
                  <a:noFill/>
                </a:ln>
                <a:solidFill>
                  <a:schemeClr val="accent2"/>
                </a:solidFill>
                <a:effectLst>
                  <a:outerShdw blurRad="38100" dist="38100" dir="2700000" algn="tl">
                    <a:srgbClr val="000000">
                      <a:alpha val="43137"/>
                    </a:srgbClr>
                  </a:outerShdw>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1. We plan to provide users with a platform that can be accessed using a customised app or directly through browser. </a:t>
            </a:r>
          </a:p>
          <a:p>
            <a:pPr algn="just">
              <a:lnSpc>
                <a:spcPct val="107000"/>
              </a:lnSpc>
              <a:spcAft>
                <a:spcPts val="800"/>
              </a:spcAft>
            </a:pPr>
            <a:r>
              <a:rPr lang="en-IN" sz="1400" dirty="0" smtClean="0">
                <a:ln>
                  <a:noFill/>
                </a:ln>
                <a:solidFill>
                  <a:schemeClr val="accent2"/>
                </a:solidFill>
                <a:effectLst>
                  <a:outerShdw blurRad="38100" dist="38100" dir="2700000" algn="tl">
                    <a:srgbClr val="000000">
                      <a:alpha val="43137"/>
                    </a:srgbClr>
                  </a:outerShdw>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2. On login, this platform will allow them to create their respective content all on cloud. All the graphical processing will occur on our high-performance machines/servers. </a:t>
            </a:r>
          </a:p>
          <a:p>
            <a:pPr algn="just">
              <a:lnSpc>
                <a:spcPct val="107000"/>
              </a:lnSpc>
              <a:spcAft>
                <a:spcPts val="800"/>
              </a:spcAft>
            </a:pPr>
            <a:r>
              <a:rPr lang="en-IN" sz="1400" dirty="0" smtClean="0">
                <a:ln>
                  <a:noFill/>
                </a:ln>
                <a:solidFill>
                  <a:schemeClr val="accent2"/>
                </a:solidFill>
                <a:effectLst>
                  <a:outerShdw blurRad="38100" dist="38100" dir="2700000" algn="tl">
                    <a:srgbClr val="000000">
                      <a:alpha val="43137"/>
                    </a:srgbClr>
                  </a:outerShdw>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3. The user will use the default/predefined packages by simply dragging and dropping it onto the canvas/interface (it will be fully customisable according to user needs) or by creating their own modules. 4. The user modules can be created by them by providing all the necessary information such as dimension, colour, etc. along with photographs or vector diagrams, which on successful creation can be used to create their content. </a:t>
            </a:r>
          </a:p>
          <a:p>
            <a:pPr algn="just">
              <a:lnSpc>
                <a:spcPct val="107000"/>
              </a:lnSpc>
              <a:spcAft>
                <a:spcPts val="800"/>
              </a:spcAft>
            </a:pPr>
            <a:r>
              <a:rPr lang="en-IN" sz="1400" dirty="0" smtClean="0">
                <a:ln>
                  <a:noFill/>
                </a:ln>
                <a:solidFill>
                  <a:schemeClr val="accent2"/>
                </a:solidFill>
                <a:effectLst>
                  <a:outerShdw blurRad="38100" dist="38100" dir="2700000" algn="tl">
                    <a:srgbClr val="000000">
                      <a:alpha val="43137"/>
                    </a:srgbClr>
                  </a:outerShdw>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5. The user only needs to sign up to our service in order to access it. </a:t>
            </a:r>
          </a:p>
          <a:p>
            <a:pPr algn="just"/>
            <a:r>
              <a:rPr lang="en-IN" sz="1400" dirty="0" smtClean="0">
                <a:solidFill>
                  <a:schemeClr val="accent2"/>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6. The platform will also feature a marketplace that will be used to share, sell, buy various modules and content created by different users of the platform allowing them to explore and share their ideas with the world. This will also open a lot of opportunities for people in content creation profession.</a:t>
            </a:r>
            <a:endParaRPr lang="en-IN" sz="14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23768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5200"/>
          </a:xfrm>
        </p:spPr>
        <p:txBody>
          <a:bodyPr anchor="ctr">
            <a:normAutofit/>
          </a:bodyPr>
          <a:lstStyle/>
          <a:p>
            <a:pPr algn="ctr"/>
            <a:r>
              <a:rPr lang="en-US" sz="4000" b="1" dirty="0" smtClean="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Our main services</a:t>
            </a:r>
            <a:endParaRPr lang="en-IN" sz="4000" b="1"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4" name="Rectangle 3"/>
          <p:cNvSpPr/>
          <p:nvPr/>
        </p:nvSpPr>
        <p:spPr>
          <a:xfrm>
            <a:off x="677334" y="2197100"/>
            <a:ext cx="8466666" cy="3187924"/>
          </a:xfrm>
          <a:prstGeom prst="rect">
            <a:avLst/>
          </a:prstGeom>
        </p:spPr>
        <p:txBody>
          <a:bodyPr wrap="square">
            <a:spAutoFit/>
          </a:bodyPr>
          <a:lstStyle/>
          <a:p>
            <a:pPr marL="342900" lvl="0" indent="-342900">
              <a:lnSpc>
                <a:spcPct val="107000"/>
              </a:lnSpc>
              <a:spcAft>
                <a:spcPts val="0"/>
              </a:spcAft>
              <a:buFont typeface="+mj-lt"/>
              <a:buAutoNum type="arabicParenR"/>
            </a:pPr>
            <a:r>
              <a:rPr lang="en-IN" sz="2400" b="1" dirty="0" smtClean="0">
                <a:solidFill>
                  <a:schemeClr val="accent2"/>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Light" panose="020F0302020204030204" pitchFamily="34" charset="0"/>
              </a:rPr>
              <a:t>Creation</a:t>
            </a:r>
            <a:r>
              <a:rPr lang="en-IN" sz="2000" dirty="0" smtClean="0">
                <a:solidFill>
                  <a:schemeClr val="accent2"/>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Light" panose="020F0302020204030204" pitchFamily="34" charset="0"/>
              </a:rPr>
              <a:t>: Users will be provided with different modules which they can easily drag and drop on their screen to use. The modules will be pre-defined and access to these modules will be determined by the subscription plan the user has opted.</a:t>
            </a:r>
          </a:p>
          <a:p>
            <a:pPr marL="342900" lvl="0" indent="-342900">
              <a:lnSpc>
                <a:spcPct val="107000"/>
              </a:lnSpc>
              <a:spcAft>
                <a:spcPts val="0"/>
              </a:spcAft>
              <a:buFont typeface="+mj-lt"/>
              <a:buAutoNum type="arabicParenR"/>
            </a:pPr>
            <a:endParaRPr lang="en-US" sz="2000" dirty="0">
              <a:solidFill>
                <a:schemeClr val="accent2"/>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Light" panose="020F0302020204030204" pitchFamily="34" charset="0"/>
            </a:endParaRPr>
          </a:p>
          <a:p>
            <a:pPr marL="342900" lvl="0" indent="-342900">
              <a:lnSpc>
                <a:spcPct val="107000"/>
              </a:lnSpc>
              <a:spcAft>
                <a:spcPts val="0"/>
              </a:spcAft>
              <a:buFont typeface="+mj-lt"/>
              <a:buAutoNum type="arabicParenR"/>
            </a:pPr>
            <a:endParaRPr lang="en-IN" sz="2000" dirty="0" smtClean="0">
              <a:solidFill>
                <a:schemeClr val="accent2"/>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arenR"/>
            </a:pPr>
            <a:r>
              <a:rPr lang="en-IN" sz="2400" b="1" dirty="0" smtClean="0">
                <a:solidFill>
                  <a:schemeClr val="accent2"/>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Light" panose="020F0302020204030204" pitchFamily="34" charset="0"/>
              </a:rPr>
              <a:t>Modification</a:t>
            </a:r>
            <a:r>
              <a:rPr lang="en-IN" sz="2000" dirty="0" smtClean="0">
                <a:solidFill>
                  <a:schemeClr val="accent2"/>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Light" panose="020F0302020204030204" pitchFamily="34" charset="0"/>
              </a:rPr>
              <a:t>: Simply, it facilitates all the editing or modification one might want to perform later. The projects encountered under this service shall be originated/designed from the same platform.</a:t>
            </a:r>
            <a:endParaRPr lang="en-IN" sz="2000" dirty="0">
              <a:solidFill>
                <a:schemeClr val="accent2"/>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0467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479366" cy="1016000"/>
          </a:xfrm>
        </p:spPr>
        <p:txBody>
          <a:bodyPr anchor="ctr">
            <a:normAutofit fontScale="90000"/>
          </a:bodyPr>
          <a:lstStyle/>
          <a:p>
            <a:pPr algn="ctr"/>
            <a:r>
              <a:rPr lang="en-US"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Methodology used:</a:t>
            </a:r>
            <a:br>
              <a:rPr lang="en-US"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n-IN"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Feature Driven </a:t>
            </a:r>
            <a:r>
              <a:rPr lang="en-IN"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Development(FDD)</a:t>
            </a:r>
            <a:endParaRPr lang="en-IN"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4" name="Rectangle 3"/>
          <p:cNvSpPr/>
          <p:nvPr/>
        </p:nvSpPr>
        <p:spPr>
          <a:xfrm>
            <a:off x="677334" y="1752599"/>
            <a:ext cx="8479366" cy="4401205"/>
          </a:xfrm>
          <a:prstGeom prst="rect">
            <a:avLst/>
          </a:prstGeom>
        </p:spPr>
        <p:txBody>
          <a:bodyPr wrap="square">
            <a:spAutoFit/>
          </a:bodyPr>
          <a:lstStyle/>
          <a:p>
            <a:pPr>
              <a:spcAft>
                <a:spcPts val="0"/>
              </a:spcAft>
            </a:pPr>
            <a:r>
              <a:rPr lang="en-US" sz="2000" b="1" dirty="0" smtClean="0">
                <a:ln>
                  <a:noFill/>
                </a:ln>
                <a:solidFill>
                  <a:schemeClr val="accent2"/>
                </a:solidFill>
                <a:effectLst>
                  <a:outerShdw blurRad="38100" dist="38100" dir="2700000" algn="tl">
                    <a:srgbClr val="000000">
                      <a:alpha val="43137"/>
                    </a:srgbClr>
                  </a:outerShdw>
                </a:effectLst>
                <a:uFill>
                  <a:solidFill>
                    <a:srgbClr val="000000"/>
                  </a:solidFill>
                </a:uFill>
                <a:latin typeface="Calibri" panose="020F0502020204030204" pitchFamily="34" charset="0"/>
                <a:ea typeface="Helvetica Neue"/>
                <a:cs typeface="Calibri" panose="020F0502020204030204" pitchFamily="34" charset="0"/>
              </a:rPr>
              <a:t>Why FDD ?</a:t>
            </a:r>
          </a:p>
          <a:p>
            <a:pPr>
              <a:spcAft>
                <a:spcPts val="0"/>
              </a:spcAft>
            </a:pPr>
            <a:endParaRPr lang="en-US" sz="2000" dirty="0" smtClean="0">
              <a:ln>
                <a:noFill/>
              </a:ln>
              <a:solidFill>
                <a:schemeClr val="accent2"/>
              </a:solidFill>
              <a:effectLst>
                <a:outerShdw blurRad="38100" dist="38100" dir="2700000" algn="tl">
                  <a:srgbClr val="000000">
                    <a:alpha val="43137"/>
                  </a:srgbClr>
                </a:outerShdw>
              </a:effectLst>
              <a:uFill>
                <a:solidFill>
                  <a:srgbClr val="000000"/>
                </a:solidFill>
              </a:uFill>
              <a:latin typeface="Calibri" panose="020F0502020204030204" pitchFamily="34" charset="0"/>
              <a:ea typeface="Helvetica Neue"/>
              <a:cs typeface="Calibri" panose="020F0502020204030204" pitchFamily="34" charset="0"/>
            </a:endParaRPr>
          </a:p>
          <a:p>
            <a:pPr>
              <a:spcAft>
                <a:spcPts val="0"/>
              </a:spcAft>
            </a:pPr>
            <a:r>
              <a:rPr lang="en-US" sz="2000" dirty="0" smtClean="0">
                <a:ln>
                  <a:noFill/>
                </a:ln>
                <a:solidFill>
                  <a:schemeClr val="accent2"/>
                </a:solidFill>
                <a:effectLst>
                  <a:outerShdw blurRad="38100" dist="38100" dir="2700000" algn="tl">
                    <a:srgbClr val="000000">
                      <a:alpha val="43137"/>
                    </a:srgbClr>
                  </a:outerShdw>
                </a:effectLst>
                <a:uFill>
                  <a:solidFill>
                    <a:srgbClr val="000000"/>
                  </a:solidFill>
                </a:uFill>
                <a:latin typeface="Calibri" panose="020F0502020204030204" pitchFamily="34" charset="0"/>
                <a:ea typeface="Helvetica Neue"/>
                <a:cs typeface="Calibri" panose="020F0502020204030204" pitchFamily="34" charset="0"/>
              </a:rPr>
              <a:t>We are using FDD (Feature Driven Development) methodology to develop our project as it is the best fit to develop project with multiple features. Following this methodology will allow us to add new features at every phase of development thus making it more feature rich and increasing its functionalities over time. FDD is a combination of iterative and incremental software development process. The development under FDD is carried out on client valued functionality and client’s perspective.</a:t>
            </a:r>
            <a:endParaRPr lang="en-IN" sz="2000" dirty="0" smtClean="0">
              <a:ln>
                <a:noFill/>
              </a:ln>
              <a:solidFill>
                <a:schemeClr val="accent2"/>
              </a:solidFill>
              <a:effectLst>
                <a:outerShdw blurRad="38100" dist="38100" dir="2700000" algn="tl">
                  <a:srgbClr val="000000">
                    <a:alpha val="43137"/>
                  </a:srgbClr>
                </a:outerShdw>
              </a:effectLst>
              <a:uFill>
                <a:solidFill>
                  <a:srgbClr val="000000"/>
                </a:solidFill>
              </a:uFill>
              <a:latin typeface="Calibri" panose="020F0502020204030204" pitchFamily="34" charset="0"/>
              <a:ea typeface="Helvetica Neue"/>
              <a:cs typeface="Calibri" panose="020F0502020204030204" pitchFamily="34" charset="0"/>
            </a:endParaRPr>
          </a:p>
          <a:p>
            <a:pPr>
              <a:spcAft>
                <a:spcPts val="0"/>
              </a:spcAft>
            </a:pPr>
            <a:r>
              <a:rPr lang="en-US" sz="2000" dirty="0" smtClean="0">
                <a:ln>
                  <a:noFill/>
                </a:ln>
                <a:solidFill>
                  <a:schemeClr val="accent2"/>
                </a:solidFill>
                <a:effectLst>
                  <a:outerShdw blurRad="38100" dist="38100" dir="2700000" algn="tl">
                    <a:srgbClr val="000000">
                      <a:alpha val="43137"/>
                    </a:srgbClr>
                  </a:outerShdw>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endParaRPr lang="en-IN" sz="2000" dirty="0" smtClean="0">
              <a:ln>
                <a:noFill/>
              </a:ln>
              <a:solidFill>
                <a:schemeClr val="accent2"/>
              </a:solidFill>
              <a:effectLst>
                <a:outerShdw blurRad="38100" dist="38100" dir="2700000" algn="tl">
                  <a:srgbClr val="000000">
                    <a:alpha val="43137"/>
                  </a:srgbClr>
                </a:outerShdw>
              </a:effectLst>
              <a:uFill>
                <a:solidFill>
                  <a:srgbClr val="000000"/>
                </a:solidFill>
              </a:uFill>
              <a:latin typeface="Calibri" panose="020F0502020204030204" pitchFamily="34" charset="0"/>
              <a:ea typeface="Helvetica Neue"/>
              <a:cs typeface="Calibri" panose="020F0502020204030204" pitchFamily="34" charset="0"/>
            </a:endParaRPr>
          </a:p>
          <a:p>
            <a:r>
              <a:rPr lang="en-IN" sz="2000" dirty="0" smtClean="0">
                <a:solidFill>
                  <a:schemeClr val="accent2"/>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Development under FDD initiates with a deep understanding of the scope and context of the system and detailed models are created at each level for peer review and all the models are progressively merged into an overall wholesome model.</a:t>
            </a:r>
            <a:endParaRPr lang="en-IN" sz="2000"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99063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266700"/>
            <a:ext cx="8928100" cy="1447800"/>
          </a:xfrm>
        </p:spPr>
        <p:txBody>
          <a:bodyPr anchor="b">
            <a:normAutofit/>
          </a:bodyPr>
          <a:lstStyle/>
          <a:p>
            <a:pPr lvl="0" algn="ctr" fontAlgn="base"/>
            <a:r>
              <a:rPr lang="en-US" sz="28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Requirements</a:t>
            </a:r>
            <a:r>
              <a:rPr lang="en-US" sz="28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br>
              <a:rPr lang="en-US" sz="28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n-IN" sz="18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r>
            <a:br>
              <a:rPr lang="en-IN" sz="18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n-US" sz="28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endParaRPr lang="en-IN" sz="28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4" name="Rectangle 3"/>
          <p:cNvSpPr/>
          <p:nvPr/>
        </p:nvSpPr>
        <p:spPr>
          <a:xfrm>
            <a:off x="444500" y="1396999"/>
            <a:ext cx="8928100" cy="4635501"/>
          </a:xfrm>
          <a:prstGeom prst="rect">
            <a:avLst/>
          </a:prstGeom>
        </p:spPr>
        <p:txBody>
          <a:bodyPr wrap="square">
            <a:spAutoFit/>
          </a:bodyPr>
          <a:lstStyle/>
          <a:p>
            <a:r>
              <a:rPr lang="en-US" sz="2400" dirty="0" smtClean="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t>
            </a:r>
            <a:r>
              <a:rPr lang="en-US" sz="2400" b="1" dirty="0" smtClean="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SERVER SIDE</a:t>
            </a:r>
            <a:r>
              <a:rPr lang="en-US" sz="2400" dirty="0" smtClean="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IN" dirty="0" smtClean="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Cloud Infrastructure (High performance) -&gt; Cloud infrastructure is made up of several components, each integrated with one another into a single architecture supporting business operations.</a:t>
            </a:r>
            <a:br>
              <a:rPr lang="en-IN" dirty="0" smtClean="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n-IN" dirty="0" smtClean="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Internet connectivity (Low latency, high speed fiber optic/5G) -&gt; it includes dial-up telephone lines, always-on broadband connections, and wireless devices. Among these, wireless access to the Internet is the newest. For working online on cloud servers, good internet connection becomes a necessity.</a:t>
            </a:r>
            <a:r>
              <a:rPr lang="en-IN" sz="1600" dirty="0" smtClean="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r>
            <a:br>
              <a:rPr lang="en-IN" sz="1600" dirty="0" smtClean="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n-IN" sz="1600" dirty="0" smtClean="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r>
            <a:br>
              <a:rPr lang="en-IN" sz="1600" dirty="0" smtClean="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n-IN" sz="2400" dirty="0" smtClean="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t>
            </a:r>
            <a:r>
              <a:rPr lang="en-IN" sz="2400" b="1" dirty="0" smtClean="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USER END</a:t>
            </a:r>
            <a:r>
              <a:rPr lang="en-IN" sz="2400" dirty="0" smtClean="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IN" dirty="0" smtClean="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Computer with basic GPU-: Any PC with a basic GPU can be used to access our platform and reap its benefits. The strain on user hardware is kept to a minimum with the use of cloud computing.</a:t>
            </a:r>
            <a:br>
              <a:rPr lang="en-IN" dirty="0" smtClean="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n-IN" dirty="0" smtClean="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Internet connectivity (high speed fiber optic/5G with low latency)-: The internet connectivity on both sides, user and us, shall be of low latency. This will engage in a smooth flow of work and will ensure the best experience on the user side.</a:t>
            </a:r>
            <a:br>
              <a:rPr lang="en-IN" dirty="0" smtClean="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n-IN" b="1" dirty="0" smtClean="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And external devices like AR, VR, MR devices on which user can run and use his creation.</a:t>
            </a:r>
            <a:br>
              <a:rPr lang="en-IN" b="1" dirty="0" smtClean="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endParaRPr lang="en-IN" dirty="0">
              <a:solidFill>
                <a:schemeClr val="accent2"/>
              </a:solidFill>
            </a:endParaRPr>
          </a:p>
        </p:txBody>
      </p:sp>
    </p:spTree>
    <p:extLst>
      <p:ext uri="{BB962C8B-B14F-4D97-AF65-F5344CB8AC3E}">
        <p14:creationId xmlns:p14="http://schemas.microsoft.com/office/powerpoint/2010/main" val="4213514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990600"/>
          </a:xfrm>
        </p:spPr>
        <p:txBody>
          <a:bodyPr anchor="ctr">
            <a:normAutofit/>
          </a:bodyPr>
          <a:lstStyle/>
          <a:p>
            <a:pPr algn="ctr"/>
            <a:r>
              <a:rPr lang="en-US" sz="32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Network Requirement</a:t>
            </a:r>
            <a:endParaRPr lang="en-IN" sz="32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4" name="Rectangle 3"/>
          <p:cNvSpPr/>
          <p:nvPr/>
        </p:nvSpPr>
        <p:spPr>
          <a:xfrm>
            <a:off x="677334" y="1143000"/>
            <a:ext cx="8466666" cy="4578689"/>
          </a:xfrm>
          <a:prstGeom prst="rect">
            <a:avLst/>
          </a:prstGeom>
        </p:spPr>
        <p:txBody>
          <a:bodyPr wrap="square">
            <a:spAutoFit/>
          </a:bodyPr>
          <a:lstStyle/>
          <a:p>
            <a:pPr lvl="0">
              <a:lnSpc>
                <a:spcPct val="107000"/>
              </a:lnSpc>
              <a:spcAft>
                <a:spcPts val="800"/>
              </a:spcAft>
            </a:pPr>
            <a:r>
              <a:rPr lang="en-US" sz="2000" dirty="0" smtClean="0">
                <a:solidFill>
                  <a:schemeClr val="accent2"/>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As our service is totally based on server side, to do work in real time and at good quality, we as well as the user needs a good network connection with low latency.</a:t>
            </a:r>
            <a:endParaRPr lang="en-IN" sz="2000" dirty="0" smtClean="0">
              <a:solidFill>
                <a:schemeClr val="accent2"/>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lvl="0">
              <a:lnSpc>
                <a:spcPct val="107000"/>
              </a:lnSpc>
              <a:spcAft>
                <a:spcPts val="800"/>
              </a:spcAft>
            </a:pPr>
            <a:r>
              <a:rPr lang="en-IN" sz="2000" dirty="0" smtClean="0">
                <a:solidFill>
                  <a:schemeClr val="accent2"/>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Network bandwidth and latency: User should have good network setup, with least latency, to work in real time environment. This is required to tackle the delay from server to user while the user is testing the software on site. Currently, 4K panoramic video only requires 20 to 40 Mbps data rate and 50 MS latency. As 5G networks contributes to considerable improvement in data rate (more than 100 Mbps) and latency (less than 10 MS), users will enjoy more comfortable viewing experiences.</a:t>
            </a:r>
          </a:p>
          <a:p>
            <a:pPr lvl="0">
              <a:lnSpc>
                <a:spcPct val="107000"/>
              </a:lnSpc>
              <a:spcAft>
                <a:spcPts val="800"/>
              </a:spcAft>
            </a:pPr>
            <a:r>
              <a:rPr lang="en-US" sz="2000" dirty="0" smtClean="0">
                <a:solidFill>
                  <a:schemeClr val="accent2"/>
                </a:solidFill>
                <a:effectLst>
                  <a:outerShdw blurRad="38100" dist="38100" dir="2700000" algn="tl">
                    <a:srgbClr val="000000">
                      <a:alpha val="43137"/>
                    </a:srgbClr>
                  </a:outerShdw>
                </a:effectLst>
                <a:latin typeface="Calibri" panose="020F0502020204030204" pitchFamily="34" charset="0"/>
                <a:ea typeface="Noto Sans Symbols"/>
                <a:cs typeface="Calibri" panose="020F0502020204030204" pitchFamily="34" charset="0"/>
              </a:rPr>
              <a:t>Solution to network problem: </a:t>
            </a:r>
            <a:r>
              <a:rPr lang="en-IN" sz="2000" dirty="0" smtClean="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If </a:t>
            </a:r>
            <a:r>
              <a:rPr lang="en-IN" sz="2000"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the network fluctuates frequently, then the video quality in testing process can be compromised. While at the time of downloading of the final project, the quality will be of the highest standard.</a:t>
            </a:r>
            <a:endParaRPr lang="en-IN" dirty="0">
              <a:solidFill>
                <a:schemeClr val="accent2"/>
              </a:solidFill>
              <a:effectLst>
                <a:outerShdw blurRad="38100" dist="38100" dir="2700000" algn="tl">
                  <a:srgbClr val="000000">
                    <a:alpha val="43137"/>
                  </a:srgbClr>
                </a:outerShdw>
              </a:effectLst>
              <a:latin typeface="Calibri" panose="020F0502020204030204" pitchFamily="34" charset="0"/>
              <a:ea typeface="Noto Sans Symbols"/>
              <a:cs typeface="Calibri" panose="020F0502020204030204" pitchFamily="34" charset="0"/>
            </a:endParaRPr>
          </a:p>
        </p:txBody>
      </p:sp>
    </p:spTree>
    <p:extLst>
      <p:ext uri="{BB962C8B-B14F-4D97-AF65-F5344CB8AC3E}">
        <p14:creationId xmlns:p14="http://schemas.microsoft.com/office/powerpoint/2010/main" val="1788826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0200"/>
            <a:ext cx="8596668" cy="927100"/>
          </a:xfrm>
        </p:spPr>
        <p:txBody>
          <a:bodyPr anchor="ctr">
            <a:normAutofit/>
          </a:bodyPr>
          <a:lstStyle/>
          <a:p>
            <a:pPr algn="ctr"/>
            <a:r>
              <a:rPr lang="en-US" sz="44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Market Place</a:t>
            </a:r>
            <a:endParaRPr lang="en-IN" sz="44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4" name="Rectangle 3"/>
          <p:cNvSpPr/>
          <p:nvPr/>
        </p:nvSpPr>
        <p:spPr>
          <a:xfrm>
            <a:off x="677334" y="1371601"/>
            <a:ext cx="8596668" cy="4790799"/>
          </a:xfrm>
          <a:prstGeom prst="rect">
            <a:avLst/>
          </a:prstGeom>
        </p:spPr>
        <p:txBody>
          <a:bodyPr wrap="square">
            <a:spAutoFit/>
          </a:bodyPr>
          <a:lstStyle/>
          <a:p>
            <a:pPr>
              <a:lnSpc>
                <a:spcPct val="107000"/>
              </a:lnSpc>
              <a:spcAft>
                <a:spcPts val="800"/>
              </a:spcAft>
            </a:pPr>
            <a:r>
              <a:rPr lang="en-IN" sz="2000" dirty="0" smtClean="0">
                <a:solidFill>
                  <a:schemeClr val="accent2"/>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We are planning to provide our users with an online marketplace which can be accessed through our platform where the users can sell or buy the AR/VR/MR content. The facility of module creation and manipulation provided to the users can also be sold on the marketplace. Module creation will allow the users to extend their reach into creating new tools and processes. These modules, whilst inclusive to the platform, will be allowed smooth circulation through the marketplace in accordance with both user and company rights.</a:t>
            </a:r>
          </a:p>
          <a:p>
            <a:pPr>
              <a:lnSpc>
                <a:spcPct val="107000"/>
              </a:lnSpc>
              <a:spcAft>
                <a:spcPts val="800"/>
              </a:spcAft>
            </a:pPr>
            <a:r>
              <a:rPr lang="en-IN" sz="2000"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The marketplace will encourage users to show their creativity and attract more developers towards these emerging technologies and help other buyers to easily find suitable content for their next big idea. We believe that this close interaction between users, brought through exchange of commodities, will become a necessary aspect in the near future. Thus, whilst ensuring creativity, authenticity and credibility this marketplace will also be helpful in ensuring the platforms expansion into many other suitable businesses</a:t>
            </a:r>
            <a:r>
              <a:rPr lang="en-IN" sz="2000" dirty="0" smtClean="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endParaRPr lang="en-IN" sz="2000" dirty="0">
              <a:solidFill>
                <a:schemeClr val="accent2"/>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512712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7800"/>
            <a:ext cx="8596668" cy="1155700"/>
          </a:xfrm>
        </p:spPr>
        <p:txBody>
          <a:bodyPr anchor="ctr">
            <a:normAutofit/>
          </a:bodyPr>
          <a:lstStyle/>
          <a:p>
            <a:pPr algn="ctr"/>
            <a:r>
              <a:rPr lang="en-US" sz="40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Target Audience</a:t>
            </a:r>
            <a:endParaRPr lang="en-IN" sz="40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4" name="Rectangle 3"/>
          <p:cNvSpPr/>
          <p:nvPr/>
        </p:nvSpPr>
        <p:spPr>
          <a:xfrm>
            <a:off x="677334" y="1689100"/>
            <a:ext cx="8596668" cy="3108543"/>
          </a:xfrm>
          <a:prstGeom prst="rect">
            <a:avLst/>
          </a:prstGeom>
        </p:spPr>
        <p:txBody>
          <a:bodyPr wrap="square">
            <a:spAutoFit/>
          </a:bodyPr>
          <a:lstStyle/>
          <a:p>
            <a:pPr marL="342900" indent="-342900">
              <a:buFont typeface="Arial" panose="020B0604020202020204" pitchFamily="34" charset="0"/>
              <a:buChar char="•"/>
            </a:pPr>
            <a:r>
              <a:rPr lang="en-IN" sz="2800" dirty="0" smtClean="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Institutions/Organizations</a:t>
            </a:r>
          </a:p>
          <a:p>
            <a:pPr marL="342900" indent="-342900">
              <a:buFont typeface="Arial" panose="020B0604020202020204" pitchFamily="34" charset="0"/>
              <a:buChar char="•"/>
            </a:pPr>
            <a:r>
              <a:rPr lang="en-IN" sz="2800"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Game </a:t>
            </a:r>
            <a:r>
              <a:rPr lang="en-IN" sz="2800" dirty="0" smtClean="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Developers</a:t>
            </a:r>
          </a:p>
          <a:p>
            <a:pPr marL="342900" indent="-342900">
              <a:buFont typeface="Arial" panose="020B0604020202020204" pitchFamily="34" charset="0"/>
              <a:buChar char="•"/>
            </a:pPr>
            <a:r>
              <a:rPr lang="en-IN" sz="2800"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Engineers and </a:t>
            </a:r>
            <a:r>
              <a:rPr lang="en-IN" sz="2800" dirty="0" smtClean="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Architects</a:t>
            </a:r>
          </a:p>
          <a:p>
            <a:pPr marL="342900" indent="-342900">
              <a:buFont typeface="Arial" panose="020B0604020202020204" pitchFamily="34" charset="0"/>
              <a:buChar char="•"/>
            </a:pPr>
            <a:r>
              <a:rPr lang="en-IN" sz="2800" dirty="0" smtClean="0">
                <a:solidFill>
                  <a:schemeClr val="accent2"/>
                </a:solidFill>
                <a:effectLst>
                  <a:outerShdw blurRad="38100" dist="38100" dir="2700000" algn="tl">
                    <a:srgbClr val="000000">
                      <a:alpha val="43137"/>
                    </a:srgbClr>
                  </a:outerShdw>
                </a:effectLst>
                <a:latin typeface="Calibri" panose="020F0502020204030204" pitchFamily="34" charset="0"/>
                <a:ea typeface="Calibri Light" panose="020F0302020204030204" pitchFamily="34" charset="0"/>
                <a:cs typeface="Calibri" panose="020F0502020204030204" pitchFamily="34" charset="0"/>
              </a:rPr>
              <a:t>Data Analytics and Visualization</a:t>
            </a:r>
          </a:p>
          <a:p>
            <a:pPr marL="342900" indent="-342900">
              <a:buFont typeface="Arial" panose="020B0604020202020204" pitchFamily="34" charset="0"/>
              <a:buChar char="•"/>
            </a:pPr>
            <a:r>
              <a:rPr lang="en-US" sz="2800" dirty="0" smtClean="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Manufacturing and automotive</a:t>
            </a:r>
          </a:p>
          <a:p>
            <a:pPr marL="342900" indent="-342900">
              <a:buFont typeface="Arial" panose="020B0604020202020204" pitchFamily="34" charset="0"/>
              <a:buChar char="•"/>
            </a:pPr>
            <a:r>
              <a:rPr lang="en-US" sz="2800" dirty="0" smtClean="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Movies and television</a:t>
            </a:r>
          </a:p>
          <a:p>
            <a:pPr marL="342900" indent="-342900">
              <a:buFont typeface="Arial" panose="020B0604020202020204" pitchFamily="34" charset="0"/>
              <a:buChar char="•"/>
            </a:pPr>
            <a:r>
              <a:rPr lang="en-US" sz="2800" dirty="0" smtClean="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Workforce development</a:t>
            </a:r>
            <a:endParaRPr lang="en-IN" sz="2800"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6291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034" y="203200"/>
            <a:ext cx="8596668" cy="1117600"/>
          </a:xfrm>
        </p:spPr>
        <p:txBody>
          <a:bodyPr anchor="ctr"/>
          <a:lstStyle/>
          <a:p>
            <a:pPr algn="ctr"/>
            <a:r>
              <a:rPr lang="en-US"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Entity Relationship (ER) Diagram</a:t>
            </a:r>
            <a:endParaRPr lang="en-IN"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320799"/>
            <a:ext cx="7429500" cy="5376612"/>
          </a:xfrm>
          <a:prstGeom prst="rect">
            <a:avLst/>
          </a:prstGeom>
          <a:ln>
            <a:solidFill>
              <a:schemeClr val="accent1"/>
            </a:solidFill>
          </a:ln>
          <a:effectLst>
            <a:glow rad="101600">
              <a:schemeClr val="accent1">
                <a:satMod val="175000"/>
                <a:alpha val="40000"/>
              </a:schemeClr>
            </a:glow>
            <a:outerShdw blurRad="190500" algn="tl" rotWithShape="0">
              <a:srgbClr val="000000">
                <a:alpha val="70000"/>
              </a:srgbClr>
            </a:outerShdw>
          </a:effectLst>
        </p:spPr>
      </p:pic>
    </p:spTree>
    <p:extLst>
      <p:ext uri="{BB962C8B-B14F-4D97-AF65-F5344CB8AC3E}">
        <p14:creationId xmlns:p14="http://schemas.microsoft.com/office/powerpoint/2010/main" val="271522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016500"/>
          </a:xfrm>
        </p:spPr>
        <p:txBody>
          <a:bodyPr anchor="ctr">
            <a:normAutofit/>
          </a:bodyPr>
          <a:lstStyle/>
          <a:p>
            <a:pPr algn="ctr"/>
            <a:r>
              <a:rPr lang="en-US" sz="4000" b="1" u="sng"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GO TO 255:255:255:255 BIXX</a:t>
            </a:r>
            <a:endParaRPr lang="en-IN" sz="4000" b="1" u="sng"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74467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571500"/>
            <a:ext cx="8983980" cy="5189220"/>
          </a:xfrm>
        </p:spPr>
        <p:txBody>
          <a:bodyPr anchor="ctr"/>
          <a:lstStyle/>
          <a:p>
            <a:pPr algn="ctr"/>
            <a:r>
              <a:rPr lang="en-US" b="1" u="sng"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Team Members</a:t>
            </a:r>
            <a:r>
              <a:rPr lang="en-US"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br>
              <a:rPr lang="en-US"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n-US"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r>
            <a:br>
              <a:rPr lang="en-US"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n-US"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Aditya Kumar -&gt; Project Owner</a:t>
            </a:r>
            <a:br>
              <a:rPr lang="en-US"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n-US"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r>
            <a:br>
              <a:rPr lang="en-US"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n-US"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Anuj Verma -&gt; Scrum Master</a:t>
            </a:r>
            <a:br>
              <a:rPr lang="en-US"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n-US"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r>
            <a:br>
              <a:rPr lang="en-US"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n-US"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Dhananjai Kalra -&gt; Development Team</a:t>
            </a:r>
            <a:br>
              <a:rPr lang="en-US"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r>
            <a:br>
              <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n-US"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Mayank Joshi -&gt; Development Team</a:t>
            </a:r>
            <a:endParaRPr lang="en-IN"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254948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6700"/>
            <a:ext cx="8352366" cy="1016000"/>
          </a:xfrm>
        </p:spPr>
        <p:txBody>
          <a:bodyPr anchor="ctr">
            <a:normAutofit/>
          </a:bodyPr>
          <a:lstStyle/>
          <a:p>
            <a:pPr algn="ctr"/>
            <a:r>
              <a:rPr lang="en-US"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Our GitHub Activity</a:t>
            </a:r>
            <a:br>
              <a:rPr lang="en-US"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n-IN" sz="2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hlinkClick r:id="rId2"/>
              </a:rPr>
              <a:t>https://github.com/adityakumaar/Agile-AR-VR-PaaS</a:t>
            </a:r>
            <a:endParaRPr lang="en-IN"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1900" y="1473200"/>
            <a:ext cx="7492999" cy="5288372"/>
          </a:xfrm>
          <a:prstGeom prst="rect">
            <a:avLst/>
          </a:prstGeom>
        </p:spPr>
      </p:pic>
    </p:spTree>
    <p:extLst>
      <p:ext uri="{BB962C8B-B14F-4D97-AF65-F5344CB8AC3E}">
        <p14:creationId xmlns:p14="http://schemas.microsoft.com/office/powerpoint/2010/main" val="102244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42866" cy="4876800"/>
          </a:xfrm>
        </p:spPr>
        <p:txBody>
          <a:bodyPr>
            <a:normAutofit fontScale="90000"/>
          </a:bodyPr>
          <a:lstStyle/>
          <a:p>
            <a:r>
              <a:rPr lang="en-US"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Abstract</a:t>
            </a:r>
            <a:r>
              <a:rPr lang="en-US"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br>
              <a:rPr lang="en-US"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n-US" sz="31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AR </a:t>
            </a:r>
            <a:r>
              <a:rPr lang="en-US" sz="31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and VR technologies use high-end graphics and processing in order to work, which ultimately require high performance machines that are quite expensive. So if a person wants to utilize this technology, they will have to shell out a significant amount of money just on the machine itself which is not very cost effective. As rapid technological changes have become a general scenario today, purchasing such machines which support AR-VR can be categorized into an inefficient investment.</a:t>
            </a:r>
            <a:r>
              <a:rPr lang="en-IN" sz="31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r>
            <a:br>
              <a:rPr lang="en-IN" sz="31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endParaRPr lang="en-IN"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729665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3666" cy="5562600"/>
          </a:xfrm>
        </p:spPr>
        <p:txBody>
          <a:bodyPr>
            <a:normAutofit/>
          </a:bodyPr>
          <a:lstStyle/>
          <a:p>
            <a:r>
              <a:rPr lang="en-IN"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INTRODUCTION</a:t>
            </a:r>
            <a:r>
              <a:rPr lang="en-IN"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br>
              <a:rPr lang="en-IN"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n-US" sz="24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This project is based on latest and emerging technologies of </a:t>
            </a:r>
            <a:r>
              <a:rPr lang="en-US" sz="24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Augmented Reality and Virtual Reality</a:t>
            </a:r>
            <a:r>
              <a:rPr lang="en-US" sz="24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The main purpose of AR-VR is to provide consumers with a sense of living a limitless virtual life, which is free of any obligations. Following this idea, and the principles and values of agile manifestos, we are developing a </a:t>
            </a:r>
            <a:r>
              <a:rPr lang="en-US" sz="24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Platform as a Service</a:t>
            </a:r>
            <a:r>
              <a:rPr lang="en-US" sz="24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for the users who want to create their own Augmented Reality and Virtual Reality content. The services provided in this platform will target every user on any device, unbiased towards the hardware requirement. The main idea is to generalize AR-VR creation to all the users that need it, without constructing any hardware limitations.</a:t>
            </a:r>
            <a:r>
              <a:rPr lang="en-IN" dirty="0">
                <a:effectLst>
                  <a:outerShdw blurRad="38100" dist="38100" dir="2700000" algn="tl">
                    <a:srgbClr val="000000">
                      <a:alpha val="43137"/>
                    </a:srgbClr>
                  </a:outerShdw>
                </a:effectLst>
              </a:rPr>
              <a:t/>
            </a:r>
            <a:br>
              <a:rPr lang="en-IN" dirty="0">
                <a:effectLst>
                  <a:outerShdw blurRad="38100" dist="38100" dir="2700000" algn="tl">
                    <a:srgbClr val="000000">
                      <a:alpha val="43137"/>
                    </a:srgbClr>
                  </a:outerShdw>
                </a:effectLst>
              </a:rPr>
            </a:br>
            <a:endParaRPr lang="en-IN"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655820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31800"/>
            <a:ext cx="8596668" cy="939800"/>
          </a:xfrm>
        </p:spPr>
        <p:txBody>
          <a:bodyPr anchor="ctr">
            <a:normAutofit/>
          </a:bodyPr>
          <a:lstStyle/>
          <a:p>
            <a:pPr algn="ctr"/>
            <a:r>
              <a:rPr lang="en-US" sz="32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Augmented Reality:</a:t>
            </a:r>
            <a:endParaRPr lang="en-IN" sz="32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4" name="Rectangle 3"/>
          <p:cNvSpPr/>
          <p:nvPr/>
        </p:nvSpPr>
        <p:spPr>
          <a:xfrm>
            <a:off x="677334" y="2032000"/>
            <a:ext cx="8596668" cy="2712281"/>
          </a:xfrm>
          <a:prstGeom prst="rect">
            <a:avLst/>
          </a:prstGeom>
        </p:spPr>
        <p:txBody>
          <a:bodyPr wrap="square">
            <a:spAutoFit/>
          </a:bodyPr>
          <a:lstStyle/>
          <a:p>
            <a:pPr>
              <a:lnSpc>
                <a:spcPct val="107000"/>
              </a:lnSpc>
              <a:spcAft>
                <a:spcPts val="800"/>
              </a:spcAft>
            </a:pPr>
            <a:r>
              <a:rPr lang="en-IN" sz="2000" dirty="0" smtClean="0">
                <a:ln>
                  <a:noFill/>
                </a:ln>
                <a:solidFill>
                  <a:schemeClr val="accent2"/>
                </a:solidFill>
                <a:effectLst>
                  <a:outerShdw blurRad="38100" dist="38100" dir="2700000" algn="tl">
                    <a:srgbClr val="000000">
                      <a:alpha val="43137"/>
                    </a:srgbClr>
                  </a:outerShdw>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For AR content the process will be more like video conferencing, the user will point the camera in the direction he/she needs the AR content. The video will be sent to servers, users will customise the content on platform with live video in real time with all the rendering being done on the servers and the output video will be sent to the user device. This whole process will work in real time with least lag possible. The only requirement from the customer side to achieve the best possible result with least lag will be of high-speed internet connectivity with very low latency.</a:t>
            </a:r>
            <a:endParaRPr lang="en-IN" sz="2000" dirty="0">
              <a:ln>
                <a:noFill/>
              </a:ln>
              <a:solidFill>
                <a:schemeClr val="accent2"/>
              </a:solidFill>
              <a:effectLst>
                <a:outerShdw blurRad="38100" dist="38100" dir="2700000" algn="tl">
                  <a:srgbClr val="000000">
                    <a:alpha val="43137"/>
                  </a:srgbClr>
                </a:outerShdw>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4046161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sz="32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Virtual Reality</a:t>
            </a:r>
            <a:endParaRPr lang="en-IN" sz="32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4" name="Rectangle 3"/>
          <p:cNvSpPr/>
          <p:nvPr/>
        </p:nvSpPr>
        <p:spPr>
          <a:xfrm>
            <a:off x="677334" y="2158999"/>
            <a:ext cx="8596668" cy="2382960"/>
          </a:xfrm>
          <a:prstGeom prst="rect">
            <a:avLst/>
          </a:prstGeom>
        </p:spPr>
        <p:txBody>
          <a:bodyPr wrap="square">
            <a:spAutoFit/>
          </a:bodyPr>
          <a:lstStyle/>
          <a:p>
            <a:pPr>
              <a:lnSpc>
                <a:spcPct val="107000"/>
              </a:lnSpc>
              <a:spcAft>
                <a:spcPts val="800"/>
              </a:spcAft>
            </a:pPr>
            <a:r>
              <a:rPr lang="en-IN" sz="2000" dirty="0" smtClean="0">
                <a:ln>
                  <a:noFill/>
                </a:ln>
                <a:solidFill>
                  <a:schemeClr val="accent2"/>
                </a:solidFill>
                <a:effectLst>
                  <a:outerShdw blurRad="38100" dist="38100" dir="2700000" algn="tl">
                    <a:srgbClr val="000000">
                      <a:alpha val="43137"/>
                    </a:srgbClr>
                  </a:outerShdw>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For VR content the user will need to provide the details of the environment such as dimensions, colour, objects in the scene, their placement etc., the object and environment can also be provided using suitable pictures clicked through various angles required which all will be processed, rendered and put together on the cloud and user will receive the final outcome as an interactive video on their device which will react on the basis of input provided by the user manually or through the input received by the sensors in user device.</a:t>
            </a:r>
            <a:endParaRPr lang="en-IN" sz="2000" dirty="0">
              <a:ln>
                <a:noFill/>
              </a:ln>
              <a:solidFill>
                <a:schemeClr val="accent2"/>
              </a:solidFill>
              <a:effectLst>
                <a:outerShdw blurRad="38100" dist="38100" dir="2700000" algn="tl">
                  <a:srgbClr val="000000">
                    <a:alpha val="43137"/>
                  </a:srgbClr>
                </a:outerShdw>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6108604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81100"/>
          </a:xfrm>
        </p:spPr>
        <p:txBody>
          <a:bodyPr anchor="ctr">
            <a:normAutofit/>
          </a:bodyPr>
          <a:lstStyle/>
          <a:p>
            <a:pPr algn="ctr"/>
            <a:r>
              <a:rPr lang="en-US" sz="32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Mixed Reality</a:t>
            </a:r>
            <a:endParaRPr lang="en-IN" sz="32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4" name="Rectangle 3"/>
          <p:cNvSpPr/>
          <p:nvPr/>
        </p:nvSpPr>
        <p:spPr>
          <a:xfrm>
            <a:off x="677334" y="1790699"/>
            <a:ext cx="8596668" cy="4463530"/>
          </a:xfrm>
          <a:prstGeom prst="rect">
            <a:avLst/>
          </a:prstGeom>
        </p:spPr>
        <p:txBody>
          <a:bodyPr wrap="square">
            <a:spAutoFit/>
          </a:bodyPr>
          <a:lstStyle/>
          <a:p>
            <a:pPr>
              <a:lnSpc>
                <a:spcPct val="107000"/>
              </a:lnSpc>
              <a:spcAft>
                <a:spcPts val="800"/>
              </a:spcAft>
            </a:pPr>
            <a:r>
              <a:rPr lang="en-IN" sz="2400" dirty="0" smtClean="0">
                <a:ln>
                  <a:noFill/>
                </a:ln>
                <a:solidFill>
                  <a:schemeClr val="accent2"/>
                </a:solidFill>
                <a:effectLst>
                  <a:outerShdw blurRad="38100" dist="38100" dir="2700000" algn="tl">
                    <a:srgbClr val="000000">
                      <a:alpha val="43137"/>
                    </a:srgbClr>
                  </a:outerShdw>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For MR content somewhat a mixture of both the above processes will be used that will depend on the requirements of the user and the content will be produced accordingly.</a:t>
            </a:r>
          </a:p>
          <a:p>
            <a:pPr>
              <a:lnSpc>
                <a:spcPct val="107000"/>
              </a:lnSpc>
              <a:spcAft>
                <a:spcPts val="800"/>
              </a:spcAft>
            </a:pPr>
            <a:endParaRPr lang="en-IN" sz="2400" dirty="0" smtClean="0">
              <a:ln>
                <a:noFill/>
              </a:ln>
              <a:solidFill>
                <a:schemeClr val="accent2"/>
              </a:solidFill>
              <a:effectLst>
                <a:outerShdw blurRad="38100" dist="38100" dir="2700000" algn="tl">
                  <a:srgbClr val="000000">
                    <a:alpha val="43137"/>
                  </a:srgbClr>
                </a:outerShdw>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r>
              <a:rPr lang="en-IN" sz="2400" dirty="0" smtClean="0">
                <a:solidFill>
                  <a:schemeClr val="accent2"/>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Currently various institutions don’t use AR/VR/MR technologies due to high costs involved and also due to constant changes technology every day. As a solution to this problem, we have decided that access to our platform will be granted on a subscription basis with multiple users. A leased line to our servers will be used for highest performance possible and to be able to handle large loads as a lot of simultaneous users will use the service. </a:t>
            </a:r>
            <a:endParaRPr lang="en-IN" sz="24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152620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634" y="266700"/>
            <a:ext cx="7984066" cy="762000"/>
          </a:xfrm>
        </p:spPr>
        <p:txBody>
          <a:bodyPr anchor="ctr">
            <a:normAutofit/>
          </a:bodyPr>
          <a:lstStyle/>
          <a:p>
            <a:pPr algn="ctr"/>
            <a:r>
              <a:rPr lang="en-US" sz="32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Service/Platform we are using.</a:t>
            </a:r>
            <a:endParaRPr lang="en-IN" sz="32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4" name="Rectangle 3"/>
          <p:cNvSpPr/>
          <p:nvPr/>
        </p:nvSpPr>
        <p:spPr>
          <a:xfrm>
            <a:off x="664634" y="1384301"/>
            <a:ext cx="7984066" cy="707886"/>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Cloud service.</a:t>
            </a:r>
          </a:p>
          <a:p>
            <a:pPr marL="342900" indent="-342900">
              <a:buFont typeface="Arial" panose="020B0604020202020204" pitchFamily="34" charset="0"/>
              <a:buChar char="•"/>
            </a:pPr>
            <a:r>
              <a:rPr lang="en-US" sz="2000" dirty="0" smtClean="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Platform as a Service (PaaS)</a:t>
            </a:r>
            <a:endParaRPr lang="en-IN" sz="2000" dirty="0">
              <a:solidFill>
                <a:schemeClr val="accent2"/>
              </a:solidFill>
            </a:endParaRPr>
          </a:p>
        </p:txBody>
      </p:sp>
      <p:sp>
        <p:nvSpPr>
          <p:cNvPr id="5" name="Rectangle 4"/>
          <p:cNvSpPr/>
          <p:nvPr/>
        </p:nvSpPr>
        <p:spPr>
          <a:xfrm>
            <a:off x="664634" y="2447789"/>
            <a:ext cx="7984066" cy="3416320"/>
          </a:xfrm>
          <a:prstGeom prst="rect">
            <a:avLst/>
          </a:prstGeom>
        </p:spPr>
        <p:txBody>
          <a:bodyPr wrap="square">
            <a:spAutoFit/>
          </a:bodyPr>
          <a:lstStyle/>
          <a:p>
            <a:r>
              <a:rPr lang="en-US" dirty="0" smtClean="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Why cloud ?</a:t>
            </a:r>
          </a:p>
          <a:p>
            <a:endParaRPr lang="en-US"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 need for onsite hardware or great capital expenses. Using a cloud server is well suited to small companies and individual users/creators because they may soon outgrow their storage needs and expanding storage on cloud is easy.</a:t>
            </a:r>
          </a:p>
          <a:p>
            <a:pPr marL="285750" indent="-285750">
              <a:buFont typeface="Arial" panose="020B0604020202020204" pitchFamily="34" charset="0"/>
              <a:buChar char="•"/>
            </a:pPr>
            <a:r>
              <a:rPr lang="en-IN"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The cloud solutions are generally on demand so the users only have to pay for what they need.</a:t>
            </a:r>
          </a:p>
          <a:p>
            <a:pPr marL="285750" indent="-285750">
              <a:buFont typeface="Arial" panose="020B0604020202020204" pitchFamily="34" charset="0"/>
              <a:buChar char="•"/>
            </a:pPr>
            <a:r>
              <a:rPr lang="en-IN"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Easy backup and restore facilities and access on multiple devices. Cloud services support automatic backup which can minimize data loss.</a:t>
            </a:r>
          </a:p>
          <a:p>
            <a:pPr marL="285750" indent="-285750">
              <a:buFont typeface="Arial" panose="020B0604020202020204" pitchFamily="34" charset="0"/>
              <a:buChar char="•"/>
            </a:pPr>
            <a:r>
              <a:rPr lang="en-IN"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Automatic software and applications updates/upgrades. </a:t>
            </a:r>
          </a:p>
          <a:p>
            <a:pPr marL="285750" indent="-285750">
              <a:buFont typeface="Arial" panose="020B0604020202020204" pitchFamily="34" charset="0"/>
              <a:buChar char="•"/>
            </a:pPr>
            <a:r>
              <a:rPr lang="en-IN"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Enhanced collaborations, cloud services can be accessed on multiple devices therefore, increasing the development collaborations</a:t>
            </a:r>
          </a:p>
        </p:txBody>
      </p:sp>
    </p:spTree>
    <p:extLst>
      <p:ext uri="{BB962C8B-B14F-4D97-AF65-F5344CB8AC3E}">
        <p14:creationId xmlns:p14="http://schemas.microsoft.com/office/powerpoint/2010/main" val="279245706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71</TotalTime>
  <Words>1338</Words>
  <Application>Microsoft Office PowerPoint</Application>
  <PresentationFormat>Widescreen</PresentationFormat>
  <Paragraphs>62</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 Unicode MS</vt:lpstr>
      <vt:lpstr>Arial</vt:lpstr>
      <vt:lpstr>Calibri</vt:lpstr>
      <vt:lpstr>Calibri Light</vt:lpstr>
      <vt:lpstr>Helvetica Neue</vt:lpstr>
      <vt:lpstr>Noto Sans Symbols</vt:lpstr>
      <vt:lpstr>Times New Roman</vt:lpstr>
      <vt:lpstr>Trebuchet MS</vt:lpstr>
      <vt:lpstr>Wingdings 3</vt:lpstr>
      <vt:lpstr>Facet</vt:lpstr>
      <vt:lpstr>AR – VR PaaS </vt:lpstr>
      <vt:lpstr>Team Members:  Aditya Kumar -&gt; Project Owner  Anuj Verma -&gt; Scrum Master  Dhananjai Kalra -&gt; Development Team  Mayank Joshi -&gt; Development Team</vt:lpstr>
      <vt:lpstr>Our GitHub Activity https://github.com/adityakumaar/Agile-AR-VR-PaaS</vt:lpstr>
      <vt:lpstr>Abstract:  AR and VR technologies use high-end graphics and processing in order to work, which ultimately require high performance machines that are quite expensive. So if a person wants to utilize this technology, they will have to shell out a significant amount of money just on the machine itself which is not very cost effective. As rapid technological changes have become a general scenario today, purchasing such machines which support AR-VR can be categorized into an inefficient investment. </vt:lpstr>
      <vt:lpstr>INTRODUCTION: This project is based on latest and emerging technologies of Augmented Reality and Virtual Reality. The main purpose of AR-VR is to provide consumers with a sense of living a limitless virtual life, which is free of any obligations. Following this idea, and the principles and values of agile manifestos, we are developing a Platform as a Service for the users who want to create their own Augmented Reality and Virtual Reality content. The services provided in this platform will target every user on any device, unbiased towards the hardware requirement. The main idea is to generalize AR-VR creation to all the users that need it, without constructing any hardware limitations. </vt:lpstr>
      <vt:lpstr>Augmented Reality:</vt:lpstr>
      <vt:lpstr>Virtual Reality</vt:lpstr>
      <vt:lpstr>Mixed Reality</vt:lpstr>
      <vt:lpstr>Service/Platform we are using.</vt:lpstr>
      <vt:lpstr>What is our platform ?</vt:lpstr>
      <vt:lpstr>Our main services</vt:lpstr>
      <vt:lpstr>Methodology used: Feature Driven Development(FDD)</vt:lpstr>
      <vt:lpstr>Requirements:   </vt:lpstr>
      <vt:lpstr>Network Requirement</vt:lpstr>
      <vt:lpstr>Market Place</vt:lpstr>
      <vt:lpstr>Target Audience</vt:lpstr>
      <vt:lpstr>Entity Relationship (ER) Diagram</vt:lpstr>
      <vt:lpstr>GO TO 255:255:255:255 BIXX</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 – VR PaaS </dc:title>
  <dc:creator>Local-Host</dc:creator>
  <cp:lastModifiedBy>Local-Host</cp:lastModifiedBy>
  <cp:revision>14</cp:revision>
  <dcterms:created xsi:type="dcterms:W3CDTF">2020-04-14T11:31:25Z</dcterms:created>
  <dcterms:modified xsi:type="dcterms:W3CDTF">2020-04-14T12:43:07Z</dcterms:modified>
</cp:coreProperties>
</file>