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58" autoAdjust="0"/>
    <p:restoredTop sz="94660"/>
  </p:normalViewPr>
  <p:slideViewPr>
    <p:cSldViewPr snapToGrid="0">
      <p:cViewPr>
        <p:scale>
          <a:sx n="100" d="100"/>
          <a:sy n="100" d="100"/>
        </p:scale>
        <p:origin x="2608" y="1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7D8C2-FC07-45D8-AE04-8ED820EC17FD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EE9F3-3375-454A-B2DD-FDC2F0BCE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102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7D8C2-FC07-45D8-AE04-8ED820EC17FD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EE9F3-3375-454A-B2DD-FDC2F0BCE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494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7D8C2-FC07-45D8-AE04-8ED820EC17FD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EE9F3-3375-454A-B2DD-FDC2F0BCE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8337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7D8C2-FC07-45D8-AE04-8ED820EC17FD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EE9F3-3375-454A-B2DD-FDC2F0BCE2D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403397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7D8C2-FC07-45D8-AE04-8ED820EC17FD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EE9F3-3375-454A-B2DD-FDC2F0BCE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4317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7D8C2-FC07-45D8-AE04-8ED820EC17FD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EE9F3-3375-454A-B2DD-FDC2F0BCE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8114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7D8C2-FC07-45D8-AE04-8ED820EC17FD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EE9F3-3375-454A-B2DD-FDC2F0BCE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7108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7D8C2-FC07-45D8-AE04-8ED820EC17FD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EE9F3-3375-454A-B2DD-FDC2F0BCE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0541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7D8C2-FC07-45D8-AE04-8ED820EC17FD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EE9F3-3375-454A-B2DD-FDC2F0BCE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226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7D8C2-FC07-45D8-AE04-8ED820EC17FD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EE9F3-3375-454A-B2DD-FDC2F0BCE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263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7D8C2-FC07-45D8-AE04-8ED820EC17FD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EE9F3-3375-454A-B2DD-FDC2F0BCE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017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7D8C2-FC07-45D8-AE04-8ED820EC17FD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EE9F3-3375-454A-B2DD-FDC2F0BCE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920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7D8C2-FC07-45D8-AE04-8ED820EC17FD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EE9F3-3375-454A-B2DD-FDC2F0BCE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557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7D8C2-FC07-45D8-AE04-8ED820EC17FD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EE9F3-3375-454A-B2DD-FDC2F0BCE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503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7D8C2-FC07-45D8-AE04-8ED820EC17FD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EE9F3-3375-454A-B2DD-FDC2F0BCE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282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7D8C2-FC07-45D8-AE04-8ED820EC17FD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EE9F3-3375-454A-B2DD-FDC2F0BCE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309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7D8C2-FC07-45D8-AE04-8ED820EC17FD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EE9F3-3375-454A-B2DD-FDC2F0BCE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532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177D8C2-FC07-45D8-AE04-8ED820EC17FD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2FEE9F3-3375-454A-B2DD-FDC2F0BCE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1429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anujy787/smart-job" TargetMode="Externa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BA558-47EE-8262-FB69-66337E661F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i="0" dirty="0">
                <a:solidFill>
                  <a:srgbClr val="F0F6FC"/>
                </a:solidFill>
                <a:effectLst/>
                <a:latin typeface="-apple-system"/>
              </a:rPr>
              <a:t>SmartJob - A Dynamic Job Board Application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EBB8C6-21A3-EC9D-EE8C-CB29D4BE95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4252607"/>
            <a:ext cx="9440034" cy="2179723"/>
          </a:xfrm>
        </p:spPr>
        <p:txBody>
          <a:bodyPr>
            <a:normAutofit fontScale="85000" lnSpcReduction="20000"/>
          </a:bodyPr>
          <a:lstStyle/>
          <a:p>
            <a:r>
              <a:rPr lang="en-US" b="1" i="0" dirty="0">
                <a:solidFill>
                  <a:srgbClr val="F0F6FC"/>
                </a:solidFill>
                <a:effectLst/>
                <a:latin typeface="-apple-system"/>
              </a:rPr>
              <a:t> </a:t>
            </a:r>
            <a:r>
              <a:rPr lang="en-US" sz="2600" b="1" i="0" dirty="0">
                <a:solidFill>
                  <a:srgbClr val="F0F6FC"/>
                </a:solidFill>
                <a:effectLst/>
                <a:latin typeface="-apple-system"/>
              </a:rPr>
              <a:t>Project Group Number: 9</a:t>
            </a:r>
            <a:endParaRPr lang="en-US" sz="2600" b="1" i="0" dirty="0">
              <a:solidFill>
                <a:srgbClr val="FFFFFF"/>
              </a:solidFill>
              <a:effectLst/>
              <a:latin typeface="Segoe UI" panose="020B0502040204020203" pitchFamily="34" charset="0"/>
            </a:endParaRPr>
          </a:p>
          <a:p>
            <a:r>
              <a:rPr lang="en-US" b="1" i="0" dirty="0">
                <a:solidFill>
                  <a:srgbClr val="FFFFFF"/>
                </a:solidFill>
                <a:effectLst/>
                <a:latin typeface="Segoe UI" panose="020B0502040204020203" pitchFamily="34" charset="0"/>
              </a:rPr>
              <a:t>Anirudh Maheshwari</a:t>
            </a:r>
          </a:p>
          <a:p>
            <a:r>
              <a:rPr lang="en-US" b="1" dirty="0"/>
              <a:t>Anuj Yogesh Sharma</a:t>
            </a:r>
          </a:p>
          <a:p>
            <a:r>
              <a:rPr lang="en-US" b="1" dirty="0"/>
              <a:t>Nilraj Mayekar</a:t>
            </a:r>
          </a:p>
          <a:p>
            <a:r>
              <a:rPr lang="en-US" b="1" dirty="0"/>
              <a:t>Rohith Varma Datla</a:t>
            </a:r>
          </a:p>
          <a:p>
            <a:r>
              <a:rPr lang="en-US" b="1" dirty="0"/>
              <a:t>Bhuvan Dama Venkatesh Raj</a:t>
            </a:r>
          </a:p>
        </p:txBody>
      </p:sp>
    </p:spTree>
    <p:extLst>
      <p:ext uri="{BB962C8B-B14F-4D97-AF65-F5344CB8AC3E}">
        <p14:creationId xmlns:p14="http://schemas.microsoft.com/office/powerpoint/2010/main" val="262268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1C36C-F252-4F06-D8E4-7D364118C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3078749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2800"/>
              <a:t>SmartJob</a:t>
            </a:r>
            <a:endParaRPr lang="en-US" sz="280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98CB81A-6195-3C7A-5625-4A0A02BAC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3078749" cy="3468201"/>
          </a:xfrm>
        </p:spPr>
        <p:txBody>
          <a:bodyPr anchor="t">
            <a:normAutofit/>
          </a:bodyPr>
          <a:lstStyle/>
          <a:p>
            <a:pPr>
              <a:spcBef>
                <a:spcPts val="1800"/>
              </a:spcBef>
              <a:spcAft>
                <a:spcPts val="1200"/>
              </a:spcAft>
              <a:buNone/>
            </a:pPr>
            <a:r>
              <a:rPr lang="en-US" sz="1600" b="1" i="0" dirty="0">
                <a:effectLst/>
                <a:latin typeface="-apple-system"/>
              </a:rPr>
              <a:t> Technologies Used</a:t>
            </a:r>
          </a:p>
          <a:p>
            <a:pPr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b="1" i="0" dirty="0">
                <a:effectLst/>
                <a:latin typeface="-apple-system"/>
              </a:rPr>
              <a:t>Backend</a:t>
            </a:r>
            <a:r>
              <a:rPr lang="en-US" sz="1600" b="0" i="0" dirty="0">
                <a:effectLst/>
                <a:latin typeface="-apple-system"/>
              </a:rPr>
              <a:t>: Spring Boot, Java</a:t>
            </a:r>
          </a:p>
          <a:p>
            <a:pPr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b="1" i="0" dirty="0">
                <a:effectLst/>
                <a:latin typeface="-apple-system"/>
              </a:rPr>
              <a:t>Frontend</a:t>
            </a:r>
            <a:r>
              <a:rPr lang="en-US" sz="1600" b="0" i="0" dirty="0">
                <a:effectLst/>
                <a:latin typeface="-apple-system"/>
              </a:rPr>
              <a:t>: HTML, CSS, JavaScript, Thymeleaf, Bootstrap 5</a:t>
            </a:r>
          </a:p>
          <a:p>
            <a:pPr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b="1" i="0" dirty="0">
                <a:effectLst/>
                <a:latin typeface="-apple-system"/>
              </a:rPr>
              <a:t>Data Access</a:t>
            </a:r>
            <a:r>
              <a:rPr lang="en-US" sz="1600" b="0" i="0" dirty="0">
                <a:effectLst/>
                <a:latin typeface="-apple-system"/>
              </a:rPr>
              <a:t>: Spring Data JPA</a:t>
            </a:r>
          </a:p>
          <a:p>
            <a:pPr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b="1" i="0" dirty="0">
                <a:effectLst/>
                <a:latin typeface="-apple-system"/>
              </a:rPr>
              <a:t>Security</a:t>
            </a:r>
            <a:r>
              <a:rPr lang="en-US" sz="1600" b="0" i="0" dirty="0">
                <a:effectLst/>
                <a:latin typeface="-apple-system"/>
              </a:rPr>
              <a:t>: Basic authentication and session management</a:t>
            </a:r>
          </a:p>
          <a:p>
            <a:pPr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b="1" i="0" dirty="0">
                <a:effectLst/>
                <a:latin typeface="-apple-system"/>
              </a:rPr>
              <a:t>Email</a:t>
            </a:r>
            <a:r>
              <a:rPr lang="en-US" sz="1600" b="0" i="0" dirty="0">
                <a:effectLst/>
                <a:latin typeface="-apple-system"/>
              </a:rPr>
              <a:t>: Mailgun API integration</a:t>
            </a:r>
          </a:p>
          <a:p>
            <a:endParaRPr lang="en-US" sz="1600" dirty="0"/>
          </a:p>
          <a:p>
            <a:endParaRPr lang="en-US" sz="1600" dirty="0"/>
          </a:p>
          <a:p>
            <a:pPr marL="36900" indent="0">
              <a:buNone/>
            </a:pPr>
            <a:endParaRPr lang="en-US" sz="1600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4552950" y="1"/>
            <a:ext cx="7639050" cy="6858000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E08E4FD-C08D-39E2-114D-34B008FE130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1941" r="-1" b="3037"/>
          <a:stretch/>
        </p:blipFill>
        <p:spPr>
          <a:xfrm>
            <a:off x="4654295" y="10"/>
            <a:ext cx="7537705" cy="68579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7C6FE15-6F1D-14AF-CACC-3527F3BF9AD7}"/>
              </a:ext>
            </a:extLst>
          </p:cNvPr>
          <p:cNvSpPr txBox="1"/>
          <p:nvPr/>
        </p:nvSpPr>
        <p:spPr>
          <a:xfrm>
            <a:off x="913795" y="5486399"/>
            <a:ext cx="3268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linkClick r:id="rId5"/>
              </a:rPr>
              <a:t>Repository Link https://github.com/anujy787/smart-job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967686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1B2A784-4501-42A8-86DF-DB27DE3950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25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A26525-C81D-D67B-B560-90F979947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8034" y="2978638"/>
            <a:ext cx="4012196" cy="1560716"/>
          </a:xfrm>
        </p:spPr>
        <p:txBody>
          <a:bodyPr>
            <a:normAutofit fontScale="90000"/>
          </a:bodyPr>
          <a:lstStyle/>
          <a:p>
            <a:r>
              <a:rPr lang="en-US" dirty="0"/>
              <a:t>Employer view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Job Seeker view</a:t>
            </a:r>
            <a:br>
              <a:rPr lang="en-US" dirty="0"/>
            </a:br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DCD51DF-47F0-4E43-9A0F-6B18888E09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5498" y="0"/>
            <a:ext cx="4901184" cy="4032504"/>
          </a:xfrm>
          <a:custGeom>
            <a:avLst/>
            <a:gdLst>
              <a:gd name="connsiteX0" fmla="*/ 0 w 4901184"/>
              <a:gd name="connsiteY0" fmla="*/ 0 h 4032504"/>
              <a:gd name="connsiteX1" fmla="*/ 4901184 w 4901184"/>
              <a:gd name="connsiteY1" fmla="*/ 0 h 4032504"/>
              <a:gd name="connsiteX2" fmla="*/ 4901184 w 4901184"/>
              <a:gd name="connsiteY2" fmla="*/ 3813911 h 4032504"/>
              <a:gd name="connsiteX3" fmla="*/ 4682591 w 4901184"/>
              <a:gd name="connsiteY3" fmla="*/ 4032504 h 4032504"/>
              <a:gd name="connsiteX4" fmla="*/ 218593 w 4901184"/>
              <a:gd name="connsiteY4" fmla="*/ 4032504 h 4032504"/>
              <a:gd name="connsiteX5" fmla="*/ 0 w 4901184"/>
              <a:gd name="connsiteY5" fmla="*/ 3813911 h 4032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01184" h="4032504">
                <a:moveTo>
                  <a:pt x="0" y="0"/>
                </a:moveTo>
                <a:lnTo>
                  <a:pt x="4901184" y="0"/>
                </a:lnTo>
                <a:lnTo>
                  <a:pt x="4901184" y="3813911"/>
                </a:lnTo>
                <a:cubicBezTo>
                  <a:pt x="4901184" y="3934637"/>
                  <a:pt x="4803317" y="4032504"/>
                  <a:pt x="4682591" y="4032504"/>
                </a:cubicBezTo>
                <a:lnTo>
                  <a:pt x="218593" y="4032504"/>
                </a:lnTo>
                <a:cubicBezTo>
                  <a:pt x="97867" y="4032504"/>
                  <a:pt x="0" y="3934637"/>
                  <a:pt x="0" y="3813911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890E6A7-DC26-E522-4456-3AA995EDE9C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12332"/>
          <a:stretch/>
        </p:blipFill>
        <p:spPr>
          <a:xfrm>
            <a:off x="870090" y="-3"/>
            <a:ext cx="4572000" cy="3867912"/>
          </a:xfrm>
          <a:custGeom>
            <a:avLst/>
            <a:gdLst/>
            <a:ahLst/>
            <a:cxnLst/>
            <a:rect l="l" t="t" r="r" b="b"/>
            <a:pathLst>
              <a:path w="4572000" h="3867912">
                <a:moveTo>
                  <a:pt x="0" y="0"/>
                </a:moveTo>
                <a:lnTo>
                  <a:pt x="4572000" y="0"/>
                </a:lnTo>
                <a:lnTo>
                  <a:pt x="4572000" y="3704966"/>
                </a:lnTo>
                <a:cubicBezTo>
                  <a:pt x="4572000" y="3794959"/>
                  <a:pt x="4499047" y="3867912"/>
                  <a:pt x="4409054" y="3867912"/>
                </a:cubicBezTo>
                <a:lnTo>
                  <a:pt x="162946" y="3867912"/>
                </a:lnTo>
                <a:cubicBezTo>
                  <a:pt x="72953" y="3867912"/>
                  <a:pt x="0" y="3794959"/>
                  <a:pt x="0" y="3704966"/>
                </a:cubicBezTo>
                <a:close/>
              </a:path>
            </a:pathLst>
          </a:custGeom>
        </p:spPr>
      </p:pic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767CF198-49C5-4D2A-93C6-A7A4D04B9B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5498" y="4241249"/>
            <a:ext cx="4901184" cy="2616751"/>
          </a:xfrm>
          <a:custGeom>
            <a:avLst/>
            <a:gdLst>
              <a:gd name="connsiteX0" fmla="*/ 218593 w 4901184"/>
              <a:gd name="connsiteY0" fmla="*/ 0 h 2616751"/>
              <a:gd name="connsiteX1" fmla="*/ 4682591 w 4901184"/>
              <a:gd name="connsiteY1" fmla="*/ 0 h 2616751"/>
              <a:gd name="connsiteX2" fmla="*/ 4901184 w 4901184"/>
              <a:gd name="connsiteY2" fmla="*/ 218593 h 2616751"/>
              <a:gd name="connsiteX3" fmla="*/ 4901184 w 4901184"/>
              <a:gd name="connsiteY3" fmla="*/ 2616751 h 2616751"/>
              <a:gd name="connsiteX4" fmla="*/ 0 w 4901184"/>
              <a:gd name="connsiteY4" fmla="*/ 2616751 h 2616751"/>
              <a:gd name="connsiteX5" fmla="*/ 0 w 4901184"/>
              <a:gd name="connsiteY5" fmla="*/ 218593 h 2616751"/>
              <a:gd name="connsiteX6" fmla="*/ 218593 w 4901184"/>
              <a:gd name="connsiteY6" fmla="*/ 0 h 2616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01184" h="2616751">
                <a:moveTo>
                  <a:pt x="218593" y="0"/>
                </a:moveTo>
                <a:lnTo>
                  <a:pt x="4682591" y="0"/>
                </a:lnTo>
                <a:cubicBezTo>
                  <a:pt x="4803317" y="0"/>
                  <a:pt x="4901184" y="97867"/>
                  <a:pt x="4901184" y="218593"/>
                </a:cubicBezTo>
                <a:lnTo>
                  <a:pt x="4901184" y="2616751"/>
                </a:lnTo>
                <a:lnTo>
                  <a:pt x="0" y="2616751"/>
                </a:lnTo>
                <a:lnTo>
                  <a:pt x="0" y="218593"/>
                </a:lnTo>
                <a:cubicBezTo>
                  <a:pt x="0" y="97867"/>
                  <a:pt x="97867" y="0"/>
                  <a:pt x="218593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E2EFF90-DD0F-1618-574F-1E33E6FC255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153" b="43832"/>
          <a:stretch/>
        </p:blipFill>
        <p:spPr>
          <a:xfrm>
            <a:off x="870090" y="4405842"/>
            <a:ext cx="4572000" cy="2452159"/>
          </a:xfrm>
          <a:custGeom>
            <a:avLst/>
            <a:gdLst/>
            <a:ahLst/>
            <a:cxnLst/>
            <a:rect l="l" t="t" r="r" b="b"/>
            <a:pathLst>
              <a:path w="4572000" h="2452159">
                <a:moveTo>
                  <a:pt x="162946" y="0"/>
                </a:moveTo>
                <a:lnTo>
                  <a:pt x="4409054" y="0"/>
                </a:lnTo>
                <a:cubicBezTo>
                  <a:pt x="4499047" y="0"/>
                  <a:pt x="4572000" y="72953"/>
                  <a:pt x="4572000" y="162946"/>
                </a:cubicBezTo>
                <a:lnTo>
                  <a:pt x="4572000" y="2452159"/>
                </a:lnTo>
                <a:lnTo>
                  <a:pt x="0" y="2452159"/>
                </a:lnTo>
                <a:lnTo>
                  <a:pt x="0" y="162946"/>
                </a:lnTo>
                <a:cubicBezTo>
                  <a:pt x="0" y="72953"/>
                  <a:pt x="72953" y="0"/>
                  <a:pt x="162946" y="0"/>
                </a:cubicBezTo>
                <a:close/>
              </a:path>
            </a:pathLst>
          </a:cu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57BB9F5-AFD2-8DE2-9638-E659554352FC}"/>
              </a:ext>
            </a:extLst>
          </p:cNvPr>
          <p:cNvCxnSpPr>
            <a:cxnSpLocks/>
          </p:cNvCxnSpPr>
          <p:nvPr/>
        </p:nvCxnSpPr>
        <p:spPr>
          <a:xfrm>
            <a:off x="5444131" y="2144111"/>
            <a:ext cx="2370669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4266DD3-42C8-F382-F202-A054A3F747C9}"/>
              </a:ext>
            </a:extLst>
          </p:cNvPr>
          <p:cNvCxnSpPr>
            <a:cxnSpLocks/>
          </p:cNvCxnSpPr>
          <p:nvPr/>
        </p:nvCxnSpPr>
        <p:spPr>
          <a:xfrm>
            <a:off x="5442090" y="4913586"/>
            <a:ext cx="2372710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5165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E7614-B0CE-08F4-EFA5-99A24B156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 b="1" i="0">
                <a:effectLst/>
                <a:latin typeface="-apple-system"/>
              </a:rPr>
              <a:t>Architecture &amp; Design Patterns</a:t>
            </a:r>
            <a:br>
              <a:rPr lang="en-US" sz="3100" b="1" i="0">
                <a:effectLst/>
                <a:latin typeface="-apple-system"/>
              </a:rPr>
            </a:br>
            <a:endParaRPr lang="en-US" sz="310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8CD969DF-B1C0-C8F8-598B-042A7E7D1EE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8634276"/>
              </p:ext>
            </p:extLst>
          </p:nvPr>
        </p:nvGraphicFramePr>
        <p:xfrm>
          <a:off x="304800" y="1320800"/>
          <a:ext cx="11658600" cy="5163436"/>
        </p:xfrm>
        <a:graphic>
          <a:graphicData uri="http://schemas.openxmlformats.org/drawingml/2006/table">
            <a:tbl>
              <a:tblPr/>
              <a:tblGrid>
                <a:gridCol w="1725716">
                  <a:extLst>
                    <a:ext uri="{9D8B030D-6E8A-4147-A177-3AD203B41FA5}">
                      <a16:colId xmlns:a16="http://schemas.microsoft.com/office/drawing/2014/main" val="2180558554"/>
                    </a:ext>
                  </a:extLst>
                </a:gridCol>
                <a:gridCol w="3595584">
                  <a:extLst>
                    <a:ext uri="{9D8B030D-6E8A-4147-A177-3AD203B41FA5}">
                      <a16:colId xmlns:a16="http://schemas.microsoft.com/office/drawing/2014/main" val="237155165"/>
                    </a:ext>
                  </a:extLst>
                </a:gridCol>
                <a:gridCol w="6337300">
                  <a:extLst>
                    <a:ext uri="{9D8B030D-6E8A-4147-A177-3AD203B41FA5}">
                      <a16:colId xmlns:a16="http://schemas.microsoft.com/office/drawing/2014/main" val="2650897008"/>
                    </a:ext>
                  </a:extLst>
                </a:gridCol>
              </a:tblGrid>
              <a:tr h="212574">
                <a:tc>
                  <a:txBody>
                    <a:bodyPr/>
                    <a:lstStyle/>
                    <a:p>
                      <a:r>
                        <a:rPr lang="en-US" sz="1400" b="1" dirty="0"/>
                        <a:t>Design Pattern</a:t>
                      </a:r>
                    </a:p>
                  </a:txBody>
                  <a:tcPr marL="3111" marR="3111" marT="1556" marB="15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/>
                        <a:t>Implementation</a:t>
                      </a:r>
                    </a:p>
                  </a:txBody>
                  <a:tcPr marL="3111" marR="3111" marT="1556" marB="15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Purpose/Function</a:t>
                      </a:r>
                    </a:p>
                  </a:txBody>
                  <a:tcPr marL="3111" marR="3111" marT="1556" marB="15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9378433"/>
                  </a:ext>
                </a:extLst>
              </a:tr>
              <a:tr h="697012">
                <a:tc>
                  <a:txBody>
                    <a:bodyPr/>
                    <a:lstStyle/>
                    <a:p>
                      <a:r>
                        <a:rPr lang="en-US" sz="1100" b="1" dirty="0"/>
                        <a:t>Factory Pattern</a:t>
                      </a:r>
                      <a:endParaRPr lang="en-US" sz="1100" dirty="0"/>
                    </a:p>
                  </a:txBody>
                  <a:tcPr marL="3111" marR="3111" marT="1556" marB="15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• </a:t>
                      </a:r>
                      <a:r>
                        <a:rPr lang="en-US" sz="1100" dirty="0" err="1"/>
                        <a:t>JobPostFactory</a:t>
                      </a:r>
                      <a:endParaRPr lang="en-US" sz="1100" dirty="0"/>
                    </a:p>
                    <a:p>
                      <a:r>
                        <a:rPr lang="en-US" sz="1100" dirty="0"/>
                        <a:t>• </a:t>
                      </a:r>
                      <a:r>
                        <a:rPr lang="en-US" sz="1100" dirty="0" err="1"/>
                        <a:t>UserFactory</a:t>
                      </a:r>
                      <a:endParaRPr lang="en-US" sz="1100" dirty="0"/>
                    </a:p>
                    <a:p>
                      <a:r>
                        <a:rPr lang="en-US" sz="1100" dirty="0"/>
                        <a:t>• </a:t>
                      </a:r>
                      <a:r>
                        <a:rPr lang="en-US" sz="1100" dirty="0" err="1"/>
                        <a:t>SearchStrategyFactory</a:t>
                      </a:r>
                      <a:endParaRPr lang="en-US" sz="1100" dirty="0"/>
                    </a:p>
                    <a:p>
                      <a:r>
                        <a:rPr lang="en-US" sz="1100" dirty="0"/>
                        <a:t>• </a:t>
                      </a:r>
                      <a:r>
                        <a:rPr lang="en-US" sz="1100" dirty="0" err="1"/>
                        <a:t>ApplicationSearchStrategyFactory</a:t>
                      </a:r>
                      <a:endParaRPr lang="en-US" sz="1100" dirty="0"/>
                    </a:p>
                  </a:txBody>
                  <a:tcPr marL="3111" marR="3111" marT="1556" marB="15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Creates objects without specifying exact class, enabling dynamic creation of different job types, user types, and search strategies</a:t>
                      </a:r>
                    </a:p>
                  </a:txBody>
                  <a:tcPr marL="3111" marR="3111" marT="1556" marB="15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7734562"/>
                  </a:ext>
                </a:extLst>
              </a:tr>
              <a:tr h="384433">
                <a:tc>
                  <a:txBody>
                    <a:bodyPr/>
                    <a:lstStyle/>
                    <a:p>
                      <a:r>
                        <a:rPr lang="en-US" sz="1100" b="1"/>
                        <a:t>Builder Pattern</a:t>
                      </a:r>
                      <a:endParaRPr lang="en-US" sz="1100"/>
                    </a:p>
                  </a:txBody>
                  <a:tcPr marL="3111" marR="3111" marT="1556" marB="15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• </a:t>
                      </a:r>
                      <a:r>
                        <a:rPr lang="en-US" sz="1100" dirty="0" err="1"/>
                        <a:t>JobPostBuilder</a:t>
                      </a:r>
                      <a:endParaRPr lang="en-US" sz="1100" dirty="0"/>
                    </a:p>
                  </a:txBody>
                  <a:tcPr marL="3111" marR="3111" marT="1556" marB="15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Constructs complex JobPost objects with many optional parameters in a step-by-step manner</a:t>
                      </a:r>
                    </a:p>
                  </a:txBody>
                  <a:tcPr marL="3111" marR="3111" marT="1556" marB="15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3349377"/>
                  </a:ext>
                </a:extLst>
              </a:tr>
              <a:tr h="697012">
                <a:tc>
                  <a:txBody>
                    <a:bodyPr/>
                    <a:lstStyle/>
                    <a:p>
                      <a:r>
                        <a:rPr lang="en-US" sz="1100" b="1" dirty="0"/>
                        <a:t>Command Pattern</a:t>
                      </a:r>
                      <a:endParaRPr lang="en-US" sz="1100" dirty="0"/>
                    </a:p>
                  </a:txBody>
                  <a:tcPr marL="3111" marR="3111" marT="1556" marB="15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• </a:t>
                      </a:r>
                      <a:r>
                        <a:rPr lang="en-US" sz="1100" dirty="0" err="1"/>
                        <a:t>JobPostCommand</a:t>
                      </a:r>
                      <a:r>
                        <a:rPr lang="en-US" sz="1100" dirty="0"/>
                        <a:t> interface</a:t>
                      </a:r>
                    </a:p>
                    <a:p>
                      <a:r>
                        <a:rPr lang="en-US" sz="1100" dirty="0"/>
                        <a:t>• </a:t>
                      </a:r>
                      <a:r>
                        <a:rPr lang="en-US" sz="1100" dirty="0" err="1"/>
                        <a:t>UpdateJobPostCommand</a:t>
                      </a:r>
                      <a:endParaRPr lang="en-US" sz="1100" dirty="0"/>
                    </a:p>
                    <a:p>
                      <a:r>
                        <a:rPr lang="en-US" sz="1100" dirty="0"/>
                        <a:t>• </a:t>
                      </a:r>
                      <a:r>
                        <a:rPr lang="en-US" sz="1100" dirty="0" err="1"/>
                        <a:t>DeletePostCommand</a:t>
                      </a:r>
                      <a:endParaRPr lang="en-US" sz="1100" dirty="0"/>
                    </a:p>
                    <a:p>
                      <a:r>
                        <a:rPr lang="en-US" sz="1100" dirty="0"/>
                        <a:t>• </a:t>
                      </a:r>
                      <a:r>
                        <a:rPr lang="en-US" sz="1100" dirty="0" err="1"/>
                        <a:t>JobPostInvoker</a:t>
                      </a:r>
                      <a:endParaRPr lang="en-US" sz="1100" dirty="0"/>
                    </a:p>
                    <a:p>
                      <a:endParaRPr lang="en-US" sz="1100" dirty="0"/>
                    </a:p>
                  </a:txBody>
                  <a:tcPr marL="3111" marR="3111" marT="1556" marB="15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Encapsulates job post operations as objects, allowing for parameterization and queuing of requests</a:t>
                      </a:r>
                    </a:p>
                  </a:txBody>
                  <a:tcPr marL="3111" marR="3111" marT="1556" marB="15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9999632"/>
                  </a:ext>
                </a:extLst>
              </a:tr>
              <a:tr h="523564">
                <a:tc>
                  <a:txBody>
                    <a:bodyPr/>
                    <a:lstStyle/>
                    <a:p>
                      <a:r>
                        <a:rPr lang="en-US" sz="1100" b="1"/>
                        <a:t>Strategy Pattern</a:t>
                      </a:r>
                      <a:endParaRPr lang="en-US" sz="1100"/>
                    </a:p>
                  </a:txBody>
                  <a:tcPr marL="3111" marR="3111" marT="1556" marB="15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• </a:t>
                      </a:r>
                      <a:r>
                        <a:rPr lang="en-US" sz="1100" dirty="0" err="1"/>
                        <a:t>SearchStrategy</a:t>
                      </a:r>
                      <a:r>
                        <a:rPr lang="en-US" sz="1100" dirty="0"/>
                        <a:t>&lt;T&gt; interface</a:t>
                      </a:r>
                    </a:p>
                    <a:p>
                      <a:r>
                        <a:rPr lang="en-US" sz="1100" dirty="0"/>
                        <a:t>• Title/Company/Location strategies</a:t>
                      </a:r>
                    </a:p>
                    <a:p>
                      <a:r>
                        <a:rPr lang="en-US" sz="1100" dirty="0"/>
                        <a:t>• </a:t>
                      </a:r>
                      <a:r>
                        <a:rPr lang="en-US" sz="1100" dirty="0" err="1"/>
                        <a:t>SearchContext</a:t>
                      </a:r>
                      <a:r>
                        <a:rPr lang="en-US" sz="1100" dirty="0"/>
                        <a:t>&lt;T&gt;</a:t>
                      </a:r>
                    </a:p>
                    <a:p>
                      <a:endParaRPr lang="en-US" sz="1100" dirty="0"/>
                    </a:p>
                  </a:txBody>
                  <a:tcPr marL="3111" marR="3111" marT="1556" marB="15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Defines family of interchangeable search algorithms that can be selected at runtime</a:t>
                      </a:r>
                    </a:p>
                  </a:txBody>
                  <a:tcPr marL="3111" marR="3111" marT="1556" marB="15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3084173"/>
                  </a:ext>
                </a:extLst>
              </a:tr>
              <a:tr h="523564">
                <a:tc>
                  <a:txBody>
                    <a:bodyPr/>
                    <a:lstStyle/>
                    <a:p>
                      <a:r>
                        <a:rPr lang="en-US" sz="1100" b="1"/>
                        <a:t>Observer Pattern</a:t>
                      </a:r>
                      <a:endParaRPr lang="en-US" sz="1100"/>
                    </a:p>
                  </a:txBody>
                  <a:tcPr marL="3111" marR="3111" marT="1556" marB="15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• </a:t>
                      </a:r>
                      <a:r>
                        <a:rPr lang="en-US" sz="1100" dirty="0" err="1"/>
                        <a:t>NotificationObserver</a:t>
                      </a:r>
                      <a:endParaRPr lang="en-US" sz="1100" dirty="0"/>
                    </a:p>
                    <a:p>
                      <a:r>
                        <a:rPr lang="en-US" sz="1100" dirty="0"/>
                        <a:t>• </a:t>
                      </a:r>
                      <a:r>
                        <a:rPr lang="en-US" sz="1100" dirty="0" err="1"/>
                        <a:t>JobSeekerNotificationObserver</a:t>
                      </a:r>
                      <a:endParaRPr lang="en-US" sz="1100" dirty="0"/>
                    </a:p>
                    <a:p>
                      <a:r>
                        <a:rPr lang="en-US" sz="1100" dirty="0"/>
                        <a:t>• </a:t>
                      </a:r>
                      <a:r>
                        <a:rPr lang="en-US" sz="1100" dirty="0" err="1"/>
                        <a:t>NotificationSubject</a:t>
                      </a:r>
                      <a:endParaRPr lang="en-US" sz="1100" dirty="0"/>
                    </a:p>
                    <a:p>
                      <a:endParaRPr lang="en-US" sz="1100" dirty="0"/>
                    </a:p>
                  </a:txBody>
                  <a:tcPr marL="3111" marR="3111" marT="1556" marB="15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Implements one-to-many dependency where subjects notify observers automatically of state changes</a:t>
                      </a:r>
                    </a:p>
                  </a:txBody>
                  <a:tcPr marL="3111" marR="3111" marT="1556" marB="15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5727743"/>
                  </a:ext>
                </a:extLst>
              </a:tr>
              <a:tr h="384433">
                <a:tc>
                  <a:txBody>
                    <a:bodyPr/>
                    <a:lstStyle/>
                    <a:p>
                      <a:r>
                        <a:rPr lang="en-US" sz="1100" b="1"/>
                        <a:t>State Pattern</a:t>
                      </a:r>
                      <a:endParaRPr lang="en-US" sz="1100"/>
                    </a:p>
                  </a:txBody>
                  <a:tcPr marL="3111" marR="3111" marT="1556" marB="15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• </a:t>
                      </a:r>
                      <a:r>
                        <a:rPr lang="en-US" sz="1100" dirty="0" err="1"/>
                        <a:t>ApplicationState</a:t>
                      </a:r>
                      <a:r>
                        <a:rPr lang="en-US" sz="1100" dirty="0"/>
                        <a:t> interface</a:t>
                      </a:r>
                    </a:p>
                    <a:p>
                      <a:r>
                        <a:rPr lang="en-US" sz="1100" dirty="0"/>
                        <a:t>• Applied/</a:t>
                      </a:r>
                      <a:r>
                        <a:rPr lang="en-US" sz="1100" dirty="0" err="1"/>
                        <a:t>InReview</a:t>
                      </a:r>
                      <a:r>
                        <a:rPr lang="en-US" sz="1100" dirty="0"/>
                        <a:t>/Hired/Rejected/Withdrawn states</a:t>
                      </a:r>
                    </a:p>
                  </a:txBody>
                  <a:tcPr marL="3111" marR="3111" marT="1556" marB="15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Allows job applications to alter behavior based on internal state, with smooth transitions between states</a:t>
                      </a:r>
                    </a:p>
                  </a:txBody>
                  <a:tcPr marL="3111" marR="3111" marT="1556" marB="15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0990239"/>
                  </a:ext>
                </a:extLst>
              </a:tr>
              <a:tr h="384433">
                <a:tc>
                  <a:txBody>
                    <a:bodyPr/>
                    <a:lstStyle/>
                    <a:p>
                      <a:r>
                        <a:rPr lang="en-US" sz="1100" b="1"/>
                        <a:t>Adapter Pattern</a:t>
                      </a:r>
                      <a:endParaRPr lang="en-US" sz="1100"/>
                    </a:p>
                  </a:txBody>
                  <a:tcPr marL="3111" marR="3111" marT="1556" marB="15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• JobApplicationEmailAdapter</a:t>
                      </a:r>
                    </a:p>
                  </a:txBody>
                  <a:tcPr marL="3111" marR="3111" marT="1556" marB="15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Converts email service interface into appropriate format for job application notifications</a:t>
                      </a:r>
                    </a:p>
                  </a:txBody>
                  <a:tcPr marL="3111" marR="3111" marT="1556" marB="15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2782554"/>
                  </a:ext>
                </a:extLst>
              </a:tr>
              <a:tr h="384433">
                <a:tc>
                  <a:txBody>
                    <a:bodyPr/>
                    <a:lstStyle/>
                    <a:p>
                      <a:r>
                        <a:rPr lang="en-US" sz="1100" b="1"/>
                        <a:t>Singleton Pattern</a:t>
                      </a:r>
                      <a:endParaRPr lang="en-US" sz="1100"/>
                    </a:p>
                  </a:txBody>
                  <a:tcPr marL="3111" marR="3111" marT="1556" marB="15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• Spring beans (services, repositories)</a:t>
                      </a:r>
                    </a:p>
                  </a:txBody>
                  <a:tcPr marL="3111" marR="3111" marT="1556" marB="15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Ensures single instance of services and repositories throughout the application</a:t>
                      </a:r>
                    </a:p>
                  </a:txBody>
                  <a:tcPr marL="3111" marR="3111" marT="1556" marB="15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2796059"/>
                  </a:ext>
                </a:extLst>
              </a:tr>
              <a:tr h="523564">
                <a:tc>
                  <a:txBody>
                    <a:bodyPr/>
                    <a:lstStyle/>
                    <a:p>
                      <a:r>
                        <a:rPr lang="en-US" sz="1100" b="1" dirty="0"/>
                        <a:t>Repository Pattern</a:t>
                      </a:r>
                      <a:endParaRPr lang="en-US" sz="1100" dirty="0"/>
                    </a:p>
                  </a:txBody>
                  <a:tcPr marL="3111" marR="3111" marT="1556" marB="15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• </a:t>
                      </a:r>
                      <a:r>
                        <a:rPr lang="en-US" sz="1100" dirty="0" err="1"/>
                        <a:t>JobPostRepository</a:t>
                      </a:r>
                      <a:endParaRPr lang="en-US" sz="1100" dirty="0"/>
                    </a:p>
                    <a:p>
                      <a:r>
                        <a:rPr lang="en-US" sz="1100" dirty="0"/>
                        <a:t>• </a:t>
                      </a:r>
                      <a:r>
                        <a:rPr lang="en-US" sz="1100" dirty="0" err="1"/>
                        <a:t>UserRepository</a:t>
                      </a:r>
                      <a:endParaRPr lang="en-US" sz="1100" dirty="0"/>
                    </a:p>
                    <a:p>
                      <a:r>
                        <a:rPr lang="en-US" sz="1100" dirty="0"/>
                        <a:t>• </a:t>
                      </a:r>
                      <a:r>
                        <a:rPr lang="en-US" sz="1100" dirty="0" err="1"/>
                        <a:t>NotificationRepository</a:t>
                      </a:r>
                      <a:endParaRPr lang="en-US" sz="1100" dirty="0"/>
                    </a:p>
                  </a:txBody>
                  <a:tcPr marL="3111" marR="3111" marT="1556" marB="15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Abstracts data access logic, providing clean separation between domain and data layers</a:t>
                      </a:r>
                    </a:p>
                  </a:txBody>
                  <a:tcPr marL="3111" marR="3111" marT="1556" marB="15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35903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0048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B8D0B-29E1-348B-7967-ECAFD2697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Individual Contributions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93E50-ED35-0B7E-4B96-515A2D8BE3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827699"/>
            <a:ext cx="10353762" cy="4058751"/>
          </a:xfrm>
        </p:spPr>
        <p:txBody>
          <a:bodyPr/>
          <a:lstStyle/>
          <a:p>
            <a:r>
              <a:rPr lang="en-US" dirty="0"/>
              <a:t>Anuj - Email notifications, Job seeker application hire reject flow </a:t>
            </a:r>
            <a:br>
              <a:rPr lang="en-US" dirty="0"/>
            </a:br>
            <a:endParaRPr lang="en-US" dirty="0"/>
          </a:p>
          <a:p>
            <a:r>
              <a:rPr lang="en-US" dirty="0"/>
              <a:t>Nilraj - Job post create, read, update, delete  service</a:t>
            </a:r>
            <a:br>
              <a:rPr lang="en-US" dirty="0"/>
            </a:br>
            <a:endParaRPr lang="en-US" dirty="0"/>
          </a:p>
          <a:p>
            <a:r>
              <a:rPr lang="en-US" dirty="0"/>
              <a:t>Aniruddh - login, sign up sign in, dashboard , landing page </a:t>
            </a:r>
            <a:r>
              <a:rPr lang="en-US" dirty="0" err="1"/>
              <a:t>ui</a:t>
            </a:r>
            <a:br>
              <a:rPr lang="en-US" dirty="0"/>
            </a:br>
            <a:endParaRPr lang="en-US" dirty="0"/>
          </a:p>
          <a:p>
            <a:r>
              <a:rPr lang="en-US" dirty="0"/>
              <a:t>Rohith, Nilraj  - In app notifications </a:t>
            </a:r>
            <a:br>
              <a:rPr lang="en-US" dirty="0"/>
            </a:br>
            <a:endParaRPr lang="en-US" dirty="0"/>
          </a:p>
          <a:p>
            <a:r>
              <a:rPr lang="en-US" dirty="0"/>
              <a:t>Bhuvan, Nilraj - In app search for job seeker and employer</a:t>
            </a:r>
          </a:p>
        </p:txBody>
      </p:sp>
    </p:spTree>
    <p:extLst>
      <p:ext uri="{BB962C8B-B14F-4D97-AF65-F5344CB8AC3E}">
        <p14:creationId xmlns:p14="http://schemas.microsoft.com/office/powerpoint/2010/main" val="2159543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976BAAA-75A1-48AA-B7DE-B6B807099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65A5F259-CDF7-4A15-A66C-A9939D23E3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2"/>
            <a:ext cx="8386486" cy="6858002"/>
          </a:xfrm>
          <a:custGeom>
            <a:avLst/>
            <a:gdLst>
              <a:gd name="connsiteX0" fmla="*/ 0 w 6088489"/>
              <a:gd name="connsiteY0" fmla="*/ 0 h 6858002"/>
              <a:gd name="connsiteX1" fmla="*/ 3563332 w 6088489"/>
              <a:gd name="connsiteY1" fmla="*/ 0 h 6858002"/>
              <a:gd name="connsiteX2" fmla="*/ 3563332 w 6088489"/>
              <a:gd name="connsiteY2" fmla="*/ 3 h 6858002"/>
              <a:gd name="connsiteX3" fmla="*/ 5842099 w 6088489"/>
              <a:gd name="connsiteY3" fmla="*/ 3 h 6858002"/>
              <a:gd name="connsiteX4" fmla="*/ 5842099 w 6088489"/>
              <a:gd name="connsiteY4" fmla="*/ 4 h 6858002"/>
              <a:gd name="connsiteX5" fmla="*/ 5835346 w 6088489"/>
              <a:gd name="connsiteY5" fmla="*/ 4 h 6858002"/>
              <a:gd name="connsiteX6" fmla="*/ 5841229 w 6088489"/>
              <a:gd name="connsiteY6" fmla="*/ 40466 h 6858002"/>
              <a:gd name="connsiteX7" fmla="*/ 5858543 w 6088489"/>
              <a:gd name="connsiteY7" fmla="*/ 159110 h 6858002"/>
              <a:gd name="connsiteX8" fmla="*/ 5870645 w 6088489"/>
              <a:gd name="connsiteY8" fmla="*/ 245521 h 6858002"/>
              <a:gd name="connsiteX9" fmla="*/ 5883420 w 6088489"/>
              <a:gd name="connsiteY9" fmla="*/ 348391 h 6858002"/>
              <a:gd name="connsiteX10" fmla="*/ 5898716 w 6088489"/>
              <a:gd name="connsiteY10" fmla="*/ 470463 h 6858002"/>
              <a:gd name="connsiteX11" fmla="*/ 5914853 w 6088489"/>
              <a:gd name="connsiteY11" fmla="*/ 605566 h 6858002"/>
              <a:gd name="connsiteX12" fmla="*/ 5931830 w 6088489"/>
              <a:gd name="connsiteY12" fmla="*/ 757813 h 6858002"/>
              <a:gd name="connsiteX13" fmla="*/ 5949815 w 6088489"/>
              <a:gd name="connsiteY13" fmla="*/ 923777 h 6858002"/>
              <a:gd name="connsiteX14" fmla="*/ 5967801 w 6088489"/>
              <a:gd name="connsiteY14" fmla="*/ 1104142 h 6858002"/>
              <a:gd name="connsiteX15" fmla="*/ 5986122 w 6088489"/>
              <a:gd name="connsiteY15" fmla="*/ 1296166 h 6858002"/>
              <a:gd name="connsiteX16" fmla="*/ 6003099 w 6088489"/>
              <a:gd name="connsiteY16" fmla="*/ 1503278 h 6858002"/>
              <a:gd name="connsiteX17" fmla="*/ 6019404 w 6088489"/>
              <a:gd name="connsiteY17" fmla="*/ 1719991 h 6858002"/>
              <a:gd name="connsiteX18" fmla="*/ 6034196 w 6088489"/>
              <a:gd name="connsiteY18" fmla="*/ 1949048 h 6858002"/>
              <a:gd name="connsiteX19" fmla="*/ 6048315 w 6088489"/>
              <a:gd name="connsiteY19" fmla="*/ 2187706 h 6858002"/>
              <a:gd name="connsiteX20" fmla="*/ 6061595 w 6088489"/>
              <a:gd name="connsiteY20" fmla="*/ 2436652 h 6858002"/>
              <a:gd name="connsiteX21" fmla="*/ 6066301 w 6088489"/>
              <a:gd name="connsiteY21" fmla="*/ 2564211 h 6858002"/>
              <a:gd name="connsiteX22" fmla="*/ 6071512 w 6088489"/>
              <a:gd name="connsiteY22" fmla="*/ 2694512 h 6858002"/>
              <a:gd name="connsiteX23" fmla="*/ 6076386 w 6088489"/>
              <a:gd name="connsiteY23" fmla="*/ 2826871 h 6858002"/>
              <a:gd name="connsiteX24" fmla="*/ 6079580 w 6088489"/>
              <a:gd name="connsiteY24" fmla="*/ 2959917 h 6858002"/>
              <a:gd name="connsiteX25" fmla="*/ 6082438 w 6088489"/>
              <a:gd name="connsiteY25" fmla="*/ 3095705 h 6858002"/>
              <a:gd name="connsiteX26" fmla="*/ 6085463 w 6088489"/>
              <a:gd name="connsiteY26" fmla="*/ 3232865 h 6858002"/>
              <a:gd name="connsiteX27" fmla="*/ 6087480 w 6088489"/>
              <a:gd name="connsiteY27" fmla="*/ 3372768 h 6858002"/>
              <a:gd name="connsiteX28" fmla="*/ 6087480 w 6088489"/>
              <a:gd name="connsiteY28" fmla="*/ 3514043 h 6858002"/>
              <a:gd name="connsiteX29" fmla="*/ 6088489 w 6088489"/>
              <a:gd name="connsiteY29" fmla="*/ 3656689 h 6858002"/>
              <a:gd name="connsiteX30" fmla="*/ 6087480 w 6088489"/>
              <a:gd name="connsiteY30" fmla="*/ 3800707 h 6858002"/>
              <a:gd name="connsiteX31" fmla="*/ 6085463 w 6088489"/>
              <a:gd name="connsiteY31" fmla="*/ 3946783 h 6858002"/>
              <a:gd name="connsiteX32" fmla="*/ 6083614 w 6088489"/>
              <a:gd name="connsiteY32" fmla="*/ 4092858 h 6858002"/>
              <a:gd name="connsiteX33" fmla="*/ 6079580 w 6088489"/>
              <a:gd name="connsiteY33" fmla="*/ 4240991 h 6858002"/>
              <a:gd name="connsiteX34" fmla="*/ 6075378 w 6088489"/>
              <a:gd name="connsiteY34" fmla="*/ 4390495 h 6858002"/>
              <a:gd name="connsiteX35" fmla="*/ 6070503 w 6088489"/>
              <a:gd name="connsiteY35" fmla="*/ 4540000 h 6858002"/>
              <a:gd name="connsiteX36" fmla="*/ 6063612 w 6088489"/>
              <a:gd name="connsiteY36" fmla="*/ 4690876 h 6858002"/>
              <a:gd name="connsiteX37" fmla="*/ 6055375 w 6088489"/>
              <a:gd name="connsiteY37" fmla="*/ 4843123 h 6858002"/>
              <a:gd name="connsiteX38" fmla="*/ 6047475 w 6088489"/>
              <a:gd name="connsiteY38" fmla="*/ 4996057 h 6858002"/>
              <a:gd name="connsiteX39" fmla="*/ 6037390 w 6088489"/>
              <a:gd name="connsiteY39" fmla="*/ 5148990 h 6858002"/>
              <a:gd name="connsiteX40" fmla="*/ 6025287 w 6088489"/>
              <a:gd name="connsiteY40" fmla="*/ 5303981 h 6858002"/>
              <a:gd name="connsiteX41" fmla="*/ 6013185 w 6088489"/>
              <a:gd name="connsiteY41" fmla="*/ 5456914 h 6858002"/>
              <a:gd name="connsiteX42" fmla="*/ 5999233 w 6088489"/>
              <a:gd name="connsiteY42" fmla="*/ 5612591 h 6858002"/>
              <a:gd name="connsiteX43" fmla="*/ 5983937 w 6088489"/>
              <a:gd name="connsiteY43" fmla="*/ 5768953 h 6858002"/>
              <a:gd name="connsiteX44" fmla="*/ 5967801 w 6088489"/>
              <a:gd name="connsiteY44" fmla="*/ 5923258 h 6858002"/>
              <a:gd name="connsiteX45" fmla="*/ 5948975 w 6088489"/>
              <a:gd name="connsiteY45" fmla="*/ 6079621 h 6858002"/>
              <a:gd name="connsiteX46" fmla="*/ 5928804 w 6088489"/>
              <a:gd name="connsiteY46" fmla="*/ 6235297 h 6858002"/>
              <a:gd name="connsiteX47" fmla="*/ 5908801 w 6088489"/>
              <a:gd name="connsiteY47" fmla="*/ 6391660 h 6858002"/>
              <a:gd name="connsiteX48" fmla="*/ 5885437 w 6088489"/>
              <a:gd name="connsiteY48" fmla="*/ 6547336 h 6858002"/>
              <a:gd name="connsiteX49" fmla="*/ 5861568 w 6088489"/>
              <a:gd name="connsiteY49" fmla="*/ 6702327 h 6858002"/>
              <a:gd name="connsiteX50" fmla="*/ 5836524 w 6088489"/>
              <a:gd name="connsiteY50" fmla="*/ 6858002 h 6858002"/>
              <a:gd name="connsiteX51" fmla="*/ 3563332 w 6088489"/>
              <a:gd name="connsiteY51" fmla="*/ 6858002 h 6858002"/>
              <a:gd name="connsiteX52" fmla="*/ 1223490 w 6088489"/>
              <a:gd name="connsiteY52" fmla="*/ 6858002 h 6858002"/>
              <a:gd name="connsiteX53" fmla="*/ 0 w 6088489"/>
              <a:gd name="connsiteY53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6088489" h="6858002">
                <a:moveTo>
                  <a:pt x="0" y="0"/>
                </a:moveTo>
                <a:lnTo>
                  <a:pt x="3563332" y="0"/>
                </a:lnTo>
                <a:lnTo>
                  <a:pt x="3563332" y="3"/>
                </a:lnTo>
                <a:lnTo>
                  <a:pt x="5842099" y="3"/>
                </a:lnTo>
                <a:lnTo>
                  <a:pt x="5842099" y="4"/>
                </a:lnTo>
                <a:lnTo>
                  <a:pt x="5835346" y="4"/>
                </a:lnTo>
                <a:lnTo>
                  <a:pt x="5841229" y="40466"/>
                </a:lnTo>
                <a:lnTo>
                  <a:pt x="5858543" y="159110"/>
                </a:lnTo>
                <a:lnTo>
                  <a:pt x="5870645" y="245521"/>
                </a:lnTo>
                <a:lnTo>
                  <a:pt x="5883420" y="348391"/>
                </a:lnTo>
                <a:lnTo>
                  <a:pt x="5898716" y="470463"/>
                </a:lnTo>
                <a:lnTo>
                  <a:pt x="5914853" y="605566"/>
                </a:lnTo>
                <a:lnTo>
                  <a:pt x="5931830" y="757813"/>
                </a:lnTo>
                <a:lnTo>
                  <a:pt x="5949815" y="923777"/>
                </a:lnTo>
                <a:lnTo>
                  <a:pt x="5967801" y="1104142"/>
                </a:lnTo>
                <a:lnTo>
                  <a:pt x="5986122" y="1296166"/>
                </a:lnTo>
                <a:lnTo>
                  <a:pt x="6003099" y="1503278"/>
                </a:lnTo>
                <a:lnTo>
                  <a:pt x="6019404" y="1719991"/>
                </a:lnTo>
                <a:lnTo>
                  <a:pt x="6034196" y="1949048"/>
                </a:lnTo>
                <a:lnTo>
                  <a:pt x="6048315" y="2187706"/>
                </a:lnTo>
                <a:lnTo>
                  <a:pt x="6061595" y="2436652"/>
                </a:lnTo>
                <a:lnTo>
                  <a:pt x="6066301" y="2564211"/>
                </a:lnTo>
                <a:lnTo>
                  <a:pt x="6071512" y="2694512"/>
                </a:lnTo>
                <a:lnTo>
                  <a:pt x="6076386" y="2826871"/>
                </a:lnTo>
                <a:lnTo>
                  <a:pt x="6079580" y="2959917"/>
                </a:lnTo>
                <a:lnTo>
                  <a:pt x="6082438" y="3095705"/>
                </a:lnTo>
                <a:lnTo>
                  <a:pt x="6085463" y="3232865"/>
                </a:lnTo>
                <a:lnTo>
                  <a:pt x="6087480" y="3372768"/>
                </a:lnTo>
                <a:lnTo>
                  <a:pt x="6087480" y="3514043"/>
                </a:lnTo>
                <a:lnTo>
                  <a:pt x="6088489" y="3656689"/>
                </a:lnTo>
                <a:lnTo>
                  <a:pt x="6087480" y="3800707"/>
                </a:lnTo>
                <a:lnTo>
                  <a:pt x="6085463" y="3946783"/>
                </a:lnTo>
                <a:lnTo>
                  <a:pt x="6083614" y="4092858"/>
                </a:lnTo>
                <a:lnTo>
                  <a:pt x="6079580" y="4240991"/>
                </a:lnTo>
                <a:lnTo>
                  <a:pt x="6075378" y="4390495"/>
                </a:lnTo>
                <a:lnTo>
                  <a:pt x="6070503" y="4540000"/>
                </a:lnTo>
                <a:lnTo>
                  <a:pt x="6063612" y="4690876"/>
                </a:lnTo>
                <a:lnTo>
                  <a:pt x="6055375" y="4843123"/>
                </a:lnTo>
                <a:lnTo>
                  <a:pt x="6047475" y="4996057"/>
                </a:lnTo>
                <a:lnTo>
                  <a:pt x="6037390" y="5148990"/>
                </a:lnTo>
                <a:lnTo>
                  <a:pt x="6025287" y="5303981"/>
                </a:lnTo>
                <a:lnTo>
                  <a:pt x="6013185" y="5456914"/>
                </a:lnTo>
                <a:lnTo>
                  <a:pt x="5999233" y="5612591"/>
                </a:lnTo>
                <a:lnTo>
                  <a:pt x="5983937" y="5768953"/>
                </a:lnTo>
                <a:lnTo>
                  <a:pt x="5967801" y="5923258"/>
                </a:lnTo>
                <a:lnTo>
                  <a:pt x="5948975" y="6079621"/>
                </a:lnTo>
                <a:lnTo>
                  <a:pt x="5928804" y="6235297"/>
                </a:lnTo>
                <a:lnTo>
                  <a:pt x="5908801" y="6391660"/>
                </a:lnTo>
                <a:lnTo>
                  <a:pt x="5885437" y="6547336"/>
                </a:lnTo>
                <a:lnTo>
                  <a:pt x="5861568" y="6702327"/>
                </a:lnTo>
                <a:lnTo>
                  <a:pt x="5836524" y="6858002"/>
                </a:lnTo>
                <a:lnTo>
                  <a:pt x="3563332" y="6858002"/>
                </a:lnTo>
                <a:lnTo>
                  <a:pt x="1223490" y="6858002"/>
                </a:lnTo>
                <a:lnTo>
                  <a:pt x="0" y="6858002"/>
                </a:lnTo>
                <a:close/>
              </a:path>
            </a:pathLst>
          </a:custGeom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0DB358-4235-C25A-BC03-1B22A669B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257301"/>
            <a:ext cx="6672865" cy="43433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9242727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77</TotalTime>
  <Words>375</Words>
  <Application>Microsoft Office PowerPoint</Application>
  <PresentationFormat>Widescreen</PresentationFormat>
  <Paragraphs>68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-apple-system</vt:lpstr>
      <vt:lpstr>Arial</vt:lpstr>
      <vt:lpstr>Calisto MT</vt:lpstr>
      <vt:lpstr>Segoe UI</vt:lpstr>
      <vt:lpstr>Wingdings 2</vt:lpstr>
      <vt:lpstr>Slate</vt:lpstr>
      <vt:lpstr>SmartJob - A Dynamic Job Board Application</vt:lpstr>
      <vt:lpstr>SmartJob</vt:lpstr>
      <vt:lpstr>Employer view     Job Seeker view </vt:lpstr>
      <vt:lpstr>Architecture &amp; Design Patterns </vt:lpstr>
      <vt:lpstr>Individual Contributions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Bhuvan Dama Venkatesh Raj</dc:creator>
  <cp:lastModifiedBy>Bhuvan Dama Venkatesh Raj</cp:lastModifiedBy>
  <cp:revision>5</cp:revision>
  <dcterms:created xsi:type="dcterms:W3CDTF">2025-04-23T02:32:29Z</dcterms:created>
  <dcterms:modified xsi:type="dcterms:W3CDTF">2025-04-23T03:50:03Z</dcterms:modified>
</cp:coreProperties>
</file>