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handoutMasterIdLst>
    <p:handoutMasterId r:id="rId15"/>
  </p:handoutMasterIdLst>
  <p:sldIdLst>
    <p:sldId id="263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62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696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852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0FF6-4F02-41AF-9D79-9820270FCBD6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CFDA-6ECB-4984-BC1D-18C52F4245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55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09C5-75BB-4414-9338-7A1C0CAD17B5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F0A6-9DE7-4D4F-86C7-D6F614E294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959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726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03E7ED-526C-43D7-BA41-7DEE51FD568E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lose up of a light bul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  <p:pic>
        <p:nvPicPr>
          <p:cNvPr id="15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16" name="Picture 2" descr="Image result for abes 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F403F-04F5-4D09-800D-7870715B9ED9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7687C-0397-4298-B160-26D34EC67BB0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65177-F084-49E7-ADEE-00812B3D582B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7C39ED-27B9-4997-BF90-3A238D0607E9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pic>
        <p:nvPicPr>
          <p:cNvPr id="10" name="Picture 9" descr="Close up of light filament of a half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079" cy="6858000"/>
          </a:xfrm>
          <a:prstGeom prst="rect">
            <a:avLst/>
          </a:prstGeom>
        </p:spPr>
      </p:pic>
      <p:pic>
        <p:nvPicPr>
          <p:cNvPr id="11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12" name="Picture 2" descr="Image result for abes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C4FCC-F745-44A0-B2E4-C91714F31EB6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9D0EA4-DCC4-4D4C-953F-F31E92EE505C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11" name="Picture 2" descr="Image result for abes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42F08-6BA5-45A1-80AB-C11AC921B6C6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CD82A9-7CD7-4D15-868B-D8AF30864858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6" name="Picture 2" descr="Image result for abes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37B6BC6A-4AB7-47F1-904A-90BC8DD816B4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9" name="Picture 2" descr="Image result for abes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80BC9A-EBF0-4E12-A1D3-DD221366B0A1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57590A-740B-4548-A79B-F8E5167210D0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 descr="Close up of a light bulb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pic>
        <p:nvPicPr>
          <p:cNvPr id="19" name="Picture 2" descr="AKTU Lucknow - Admissions, Courses, Fees, CutOff 2020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068946" cy="1068946"/>
          </a:xfrm>
          <a:prstGeom prst="rect">
            <a:avLst/>
          </a:prstGeom>
          <a:noFill/>
        </p:spPr>
      </p:pic>
      <p:pic>
        <p:nvPicPr>
          <p:cNvPr id="20" name="Picture 2" descr="Image result for abes 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484429" y="0"/>
            <a:ext cx="707571" cy="990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34109444_Performance_Analysis_and_Prediction_Student_Performance_to_build_effective_student_Using_Data_Mining_Techniqu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638" y="1094601"/>
            <a:ext cx="11273882" cy="995741"/>
          </a:xfrm>
        </p:spPr>
        <p:txBody>
          <a:bodyPr>
            <a:noAutofit/>
          </a:bodyPr>
          <a:lstStyle/>
          <a:p>
            <a:pPr algn="ctr"/>
            <a:r>
              <a:rPr lang="en-IN" sz="3200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Predicting Student </a:t>
            </a:r>
            <a:r>
              <a:rPr lang="en-IN" sz="3200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performance</a:t>
            </a:r>
            <a:endParaRPr lang="en-US" sz="3200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4560" y="3823854"/>
            <a:ext cx="5893792" cy="2360661"/>
          </a:xfrm>
        </p:spPr>
        <p:txBody>
          <a:bodyPr>
            <a:normAutofit fontScale="55000" lnSpcReduction="20000"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Anuj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Yadav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(1803211012)</a:t>
            </a:r>
          </a:p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Anurag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Yadav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(1803211013)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Faisal Khan(1803211019)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Guide- Ms. Shelly Gupta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Department- CEIT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ABES EC, Ghaziabad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Affiliated to Dr. A.P.J. Abdul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Technical University,  Uttar Pradesh,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Lucknow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5832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7854" y="1481329"/>
            <a:ext cx="10044545" cy="4525963"/>
          </a:xfrm>
        </p:spPr>
        <p:txBody>
          <a:bodyPr/>
          <a:lstStyle/>
          <a:p>
            <a:r>
              <a:rPr lang="en-IN" dirty="0" smtClean="0"/>
              <a:t>We will try to find some more insights from the dataset.</a:t>
            </a:r>
          </a:p>
          <a:p>
            <a:r>
              <a:rPr lang="en-IN" dirty="0" smtClean="0"/>
              <a:t>We will try to learn some new Data Mining techniques and try to implement it.</a:t>
            </a:r>
          </a:p>
          <a:p>
            <a:r>
              <a:rPr lang="en-IN" dirty="0" smtClean="0"/>
              <a:t>We will try to increase accuracy as much as possible.</a:t>
            </a:r>
          </a:p>
          <a:p>
            <a:r>
              <a:rPr lang="en-IN" dirty="0" smtClean="0"/>
              <a:t> After all these we will try to create a dashboard.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8582" y="274638"/>
            <a:ext cx="10113818" cy="1143000"/>
          </a:xfrm>
        </p:spPr>
        <p:txBody>
          <a:bodyPr/>
          <a:lstStyle/>
          <a:p>
            <a:r>
              <a:rPr lang="en-IN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7126" y="1481329"/>
            <a:ext cx="9975273" cy="4525963"/>
          </a:xfrm>
        </p:spPr>
        <p:txBody>
          <a:bodyPr/>
          <a:lstStyle/>
          <a:p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www.researchgate.net/publication/334109444_Performance_Analysis_and_Prediction_Student_Performance_to_build_effective_student_Using_Data_Mining_Techniques</a:t>
            </a:r>
            <a:endParaRPr lang="en-US" sz="2000" dirty="0" smtClean="0"/>
          </a:p>
          <a:p>
            <a:r>
              <a:rPr lang="en-US" sz="2000" dirty="0" err="1" smtClean="0"/>
              <a:t>Sayana</a:t>
            </a:r>
            <a:r>
              <a:rPr lang="en-US" sz="2000" dirty="0" smtClean="0"/>
              <a:t> T S, 2015, Prediction of Students Academic Performance using Data Mining: Analysis, INTERNATIONAL JOURNAL OF ENGINEERING RESEARCH &amp; TECHNOLOGY (IJERT) RTPPTDM – 2015 (Volume 3 – Issue 30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10144" y="274638"/>
            <a:ext cx="10072255" cy="11430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839" y="901521"/>
            <a:ext cx="7232775" cy="3528811"/>
          </a:xfrm>
        </p:spPr>
        <p:txBody>
          <a:bodyPr>
            <a:noAutofit/>
          </a:bodyPr>
          <a:lstStyle/>
          <a:p>
            <a:r>
              <a:rPr lang="en-IN" sz="10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4940308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126" y="2332038"/>
            <a:ext cx="9975273" cy="1962872"/>
          </a:xfrm>
        </p:spPr>
        <p:txBody>
          <a:bodyPr/>
          <a:lstStyle/>
          <a:p>
            <a:r>
              <a:rPr lang="en-IN" dirty="0" smtClean="0"/>
              <a:t> The Objective of this project is to improve prediction    techniques regarding the future performance of students in select </a:t>
            </a:r>
            <a:r>
              <a:rPr lang="en-IN" dirty="0" smtClean="0"/>
              <a:t>courses </a:t>
            </a:r>
            <a:r>
              <a:rPr lang="en-IN" dirty="0" smtClean="0"/>
              <a:t>through the utilization of multiple machine learning algorithms.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9" y="925802"/>
            <a:ext cx="9809018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Objectives: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2" y="1787236"/>
            <a:ext cx="9906000" cy="369916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 </a:t>
            </a:r>
            <a:r>
              <a:rPr lang="en-US" sz="2200" dirty="0" smtClean="0"/>
              <a:t>Prediction of student academic performance has long been regarded as an important research topic in many academic disciplines because it benefits both teaching and learning.</a:t>
            </a:r>
          </a:p>
          <a:p>
            <a:r>
              <a:rPr lang="en-US" sz="2200" dirty="0" smtClean="0"/>
              <a:t>That is essential in order to help at-risk students and assure their retention, providing the excellent learning resources and experience</a:t>
            </a:r>
          </a:p>
          <a:p>
            <a:r>
              <a:rPr lang="en-US" sz="2200" dirty="0" smtClean="0"/>
              <a:t>Instructors can use the predicted results to identify the number of students who will perform well, averagely, or poorly in a class.</a:t>
            </a:r>
          </a:p>
          <a:p>
            <a:r>
              <a:rPr lang="en-US" sz="2200" dirty="0" smtClean="0"/>
              <a:t>we will create a methodology  to build a student’ performance prediction model using a supervised machine learning technique.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582" y="468602"/>
            <a:ext cx="10113818" cy="1360198"/>
          </a:xfrm>
        </p:spPr>
        <p:txBody>
          <a:bodyPr/>
          <a:lstStyle/>
          <a:p>
            <a:r>
              <a:rPr lang="en-IN" dirty="0" smtClean="0"/>
              <a:t> Introduction:  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4726" y="1550601"/>
            <a:ext cx="10307782" cy="4525963"/>
          </a:xfrm>
        </p:spPr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10144" y="274638"/>
            <a:ext cx="10072255" cy="1143000"/>
          </a:xfrm>
        </p:spPr>
        <p:txBody>
          <a:bodyPr/>
          <a:lstStyle/>
          <a:p>
            <a:r>
              <a:rPr lang="en-IN" dirty="0" smtClean="0"/>
              <a:t>Methodology:</a:t>
            </a:r>
            <a:endParaRPr lang="en-US" dirty="0"/>
          </a:p>
        </p:txBody>
      </p:sp>
      <p:pic>
        <p:nvPicPr>
          <p:cNvPr id="4" name="Picture 3" descr="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09" y="1399310"/>
            <a:ext cx="8063345" cy="448887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1708" y="1481329"/>
            <a:ext cx="10030691" cy="4525963"/>
          </a:xfrm>
        </p:spPr>
        <p:txBody>
          <a:bodyPr/>
          <a:lstStyle/>
          <a:p>
            <a:r>
              <a:rPr lang="en-IN" dirty="0" smtClean="0"/>
              <a:t> The dataset is from UCI Repository.</a:t>
            </a:r>
          </a:p>
          <a:p>
            <a:r>
              <a:rPr lang="en-IN" dirty="0" smtClean="0"/>
              <a:t>The dataset Contains 395 rows and 33 columns.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Dataset used:</a:t>
            </a:r>
            <a:endParaRPr lang="en-US" dirty="0"/>
          </a:p>
        </p:txBody>
      </p:sp>
      <p:pic>
        <p:nvPicPr>
          <p:cNvPr id="4" name="Picture 3" descr="Screenshot (18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2644361"/>
            <a:ext cx="10737273" cy="314683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96291" y="1481329"/>
            <a:ext cx="10086109" cy="4525963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id</a:t>
            </a:r>
            <a:r>
              <a:rPr lang="en-US" dirty="0" smtClean="0"/>
              <a:t> -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student's id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 smtClean="0"/>
              <a:t>sex</a:t>
            </a:r>
            <a:r>
              <a:rPr lang="en-US" b="1" dirty="0" smtClean="0"/>
              <a:t> </a:t>
            </a:r>
            <a:r>
              <a:rPr lang="en-US" dirty="0" smtClean="0"/>
              <a:t>-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student's sex (binary: 'F' - female or 'M' - male)</a:t>
            </a:r>
          </a:p>
          <a:p>
            <a:pPr fontAlgn="base"/>
            <a:r>
              <a:rPr lang="en-US" b="1" dirty="0" smtClean="0"/>
              <a:t>age</a:t>
            </a:r>
            <a:r>
              <a:rPr lang="en-US" dirty="0" smtClean="0"/>
              <a:t> -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student's age (numeric: from 15 to 22)</a:t>
            </a:r>
          </a:p>
          <a:p>
            <a:pPr fontAlgn="base"/>
            <a:r>
              <a:rPr lang="en-US" b="1" dirty="0" smtClean="0"/>
              <a:t>address</a:t>
            </a:r>
            <a:r>
              <a:rPr lang="en-US" dirty="0" smtClean="0"/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student's home address type (binary: 'U' - urban or 'R' - rural)</a:t>
            </a:r>
          </a:p>
          <a:p>
            <a:pPr fontAlgn="base"/>
            <a:r>
              <a:rPr lang="en-US" b="1" dirty="0" err="1" smtClean="0"/>
              <a:t>famsize</a:t>
            </a:r>
            <a:r>
              <a:rPr lang="en-US" dirty="0" smtClean="0"/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family size (binary: 'LE3' - less or equal to 3 or 'GT3' - greater than 3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fontAlgn="base"/>
            <a:r>
              <a:rPr lang="en-US" b="1" dirty="0" err="1" smtClean="0"/>
              <a:t>Pstatus</a:t>
            </a:r>
            <a:r>
              <a:rPr lang="en-US" dirty="0" smtClean="0"/>
              <a:t> 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parent's cohabitation status (binary: 'T' - living together or 'A' - apart)</a:t>
            </a:r>
          </a:p>
          <a:p>
            <a:pPr fontAlgn="base"/>
            <a:r>
              <a:rPr lang="en-US" b="1" dirty="0" err="1" smtClean="0"/>
              <a:t>Medu</a:t>
            </a:r>
            <a:r>
              <a:rPr lang="en-US" dirty="0" smtClean="0"/>
              <a:t> </a:t>
            </a:r>
            <a:r>
              <a:rPr lang="en-US" sz="2000" dirty="0" smtClean="0"/>
              <a:t>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mother's education (numeric: 0 - none, 1 - primary education (4th grade), 2 - 5th to 9th grade, 3 - secondary education or 4 - higher education)</a:t>
            </a:r>
          </a:p>
          <a:p>
            <a:pPr fontAlgn="base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2436" y="274638"/>
            <a:ext cx="10099964" cy="1143000"/>
          </a:xfrm>
        </p:spPr>
        <p:txBody>
          <a:bodyPr/>
          <a:lstStyle/>
          <a:p>
            <a:r>
              <a:rPr lang="en-IN" dirty="0" err="1" smtClean="0"/>
              <a:t>DataSet</a:t>
            </a:r>
            <a:r>
              <a:rPr lang="en-IN" dirty="0" smtClean="0"/>
              <a:t> Attributes: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7854" y="1481329"/>
            <a:ext cx="10044545" cy="452596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 err="1" smtClean="0"/>
              <a:t>Fedu</a:t>
            </a:r>
            <a:r>
              <a:rPr lang="en-US" dirty="0" smtClean="0"/>
              <a:t> -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father's education (numeric: 0 - none, 1 - primary education (4th grade), 2 - 5th to 9th grade, 3 - secondary education or 4 - higher education)</a:t>
            </a:r>
          </a:p>
          <a:p>
            <a:pPr fontAlgn="base"/>
            <a:r>
              <a:rPr lang="en-US" b="1" dirty="0" err="1" smtClean="0"/>
              <a:t>Mjob</a:t>
            </a:r>
            <a:r>
              <a:rPr lang="en-US" b="1" dirty="0" smtClean="0"/>
              <a:t>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mother's job (nominal: 'teacher', 'health' care related, civil 'services' (e.g. administrative or police), '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at_home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' or 'other')</a:t>
            </a:r>
          </a:p>
          <a:p>
            <a:pPr fontAlgn="base"/>
            <a:r>
              <a:rPr lang="en-US" b="1" dirty="0" err="1" smtClean="0"/>
              <a:t>Fjob</a:t>
            </a:r>
            <a:r>
              <a:rPr lang="en-US" b="1" dirty="0" smtClean="0"/>
              <a:t> </a:t>
            </a:r>
            <a:r>
              <a:rPr lang="en-US" sz="2300" dirty="0" smtClean="0"/>
              <a:t>-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father's job (nominal: 'teacher', 'health' care related, civil 'services' (e.g. administrative or police), '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at_home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' or 'other')</a:t>
            </a:r>
          </a:p>
          <a:p>
            <a:pPr fontAlgn="base"/>
            <a:r>
              <a:rPr lang="en-US" b="1" dirty="0" smtClean="0">
                <a:latin typeface="Arial" pitchFamily="34" charset="0"/>
                <a:cs typeface="Arial" pitchFamily="34" charset="0"/>
              </a:rPr>
              <a:t>reason</a:t>
            </a:r>
            <a:r>
              <a:rPr lang="en-US" dirty="0" smtClean="0"/>
              <a:t> </a:t>
            </a:r>
            <a:r>
              <a:rPr lang="en-US" sz="2300" dirty="0" smtClean="0"/>
              <a:t>- reason to choose this school (nominal: close to 'home', school 'reputation', 'course' preference or 'other')</a:t>
            </a:r>
          </a:p>
          <a:p>
            <a:pPr fontAlgn="base"/>
            <a:r>
              <a:rPr lang="en-US" b="1" dirty="0" smtClean="0"/>
              <a:t>guardian </a:t>
            </a:r>
            <a:r>
              <a:rPr lang="en-US" dirty="0" smtClean="0"/>
              <a:t>- </a:t>
            </a:r>
            <a:r>
              <a:rPr lang="en-US" sz="2300" dirty="0" smtClean="0"/>
              <a:t>student's guardian (nominal: 'mother', 'father' or 'other')</a:t>
            </a:r>
          </a:p>
          <a:p>
            <a:pPr fontAlgn="base"/>
            <a:r>
              <a:rPr lang="en-US" b="1" dirty="0" err="1" smtClean="0"/>
              <a:t>traveltime</a:t>
            </a:r>
            <a:r>
              <a:rPr lang="en-US" dirty="0" smtClean="0"/>
              <a:t> </a:t>
            </a:r>
            <a:r>
              <a:rPr lang="en-US" sz="2100" dirty="0" smtClean="0"/>
              <a:t>- home to school travel time (numeric: 1 - &lt;15 min., 2 - 15 to 30 min., 3 - 30 min. to 1 hour, or 4 - &gt;1 hour)</a:t>
            </a:r>
          </a:p>
          <a:p>
            <a:pPr fontAlgn="base"/>
            <a:r>
              <a:rPr lang="en-US" b="1" dirty="0" err="1" smtClean="0"/>
              <a:t>studytime</a:t>
            </a:r>
            <a:r>
              <a:rPr lang="en-US" dirty="0" smtClean="0"/>
              <a:t> -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weekly study time (numeric: 1 - &lt;2 hours, 2 - 2 to 5 hours, 3 - 5 to 10 hours, or 4 - &gt;10 hours)</a:t>
            </a:r>
          </a:p>
          <a:p>
            <a:pPr fontAlgn="base"/>
            <a:r>
              <a:rPr lang="en-US" b="1" dirty="0" smtClean="0"/>
              <a:t>failures</a:t>
            </a:r>
            <a:r>
              <a:rPr lang="en-US" dirty="0" smtClean="0"/>
              <a:t> </a:t>
            </a:r>
            <a:r>
              <a:rPr lang="en-US" sz="2100" dirty="0" smtClean="0"/>
              <a:t>- number of past class failures (numeric: n if 1&lt;=n&lt;3, else 4)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4726" y="274638"/>
            <a:ext cx="10127673" cy="1143000"/>
          </a:xfrm>
        </p:spPr>
        <p:txBody>
          <a:bodyPr/>
          <a:lstStyle/>
          <a:p>
            <a:r>
              <a:rPr lang="en-IN" dirty="0" smtClean="0"/>
              <a:t>Dataset Attributes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7854" y="1233055"/>
            <a:ext cx="10044545" cy="5209309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err="1" smtClean="0"/>
              <a:t>schoolsup</a:t>
            </a:r>
            <a:r>
              <a:rPr lang="en-US" dirty="0" smtClean="0"/>
              <a:t> - extra educational support (binary: true or false)</a:t>
            </a:r>
          </a:p>
          <a:p>
            <a:pPr fontAlgn="base"/>
            <a:r>
              <a:rPr lang="en-US" b="1" dirty="0" err="1" smtClean="0"/>
              <a:t>famsup</a:t>
            </a:r>
            <a:r>
              <a:rPr lang="en-US" b="1" dirty="0" smtClean="0"/>
              <a:t> </a:t>
            </a:r>
            <a:r>
              <a:rPr lang="en-US" dirty="0" smtClean="0"/>
              <a:t>- family educational support (binary: true or false)</a:t>
            </a:r>
          </a:p>
          <a:p>
            <a:pPr fontAlgn="base"/>
            <a:r>
              <a:rPr lang="en-US" b="1" dirty="0" smtClean="0"/>
              <a:t>paid</a:t>
            </a:r>
            <a:r>
              <a:rPr lang="en-US" dirty="0" smtClean="0"/>
              <a:t> - extra paid classes within the course subject </a:t>
            </a:r>
            <a:r>
              <a:rPr lang="en-US" dirty="0" smtClean="0"/>
              <a:t> </a:t>
            </a:r>
            <a:r>
              <a:rPr lang="en-US" dirty="0" smtClean="0"/>
              <a:t>(binary: true or false)</a:t>
            </a:r>
          </a:p>
          <a:p>
            <a:pPr fontAlgn="base"/>
            <a:r>
              <a:rPr lang="en-US" b="1" dirty="0" smtClean="0"/>
              <a:t>activities </a:t>
            </a:r>
            <a:r>
              <a:rPr lang="en-US" dirty="0" smtClean="0"/>
              <a:t>- extra-curricular activities (binary: true or false)</a:t>
            </a:r>
          </a:p>
          <a:p>
            <a:pPr fontAlgn="base"/>
            <a:r>
              <a:rPr lang="en-US" b="1" dirty="0" smtClean="0"/>
              <a:t>nursery</a:t>
            </a:r>
            <a:r>
              <a:rPr lang="en-US" dirty="0" smtClean="0"/>
              <a:t> - attended nursery school (binary: true or false)</a:t>
            </a:r>
          </a:p>
          <a:p>
            <a:pPr fontAlgn="base"/>
            <a:r>
              <a:rPr lang="en-US" b="1" dirty="0" smtClean="0"/>
              <a:t>higher</a:t>
            </a:r>
            <a:r>
              <a:rPr lang="en-US" dirty="0" smtClean="0"/>
              <a:t> - wants to take higher education (binary: true or false)</a:t>
            </a:r>
          </a:p>
          <a:p>
            <a:pPr fontAlgn="base"/>
            <a:r>
              <a:rPr lang="en-US" b="1" dirty="0" smtClean="0"/>
              <a:t>internet </a:t>
            </a:r>
            <a:r>
              <a:rPr lang="en-US" dirty="0" smtClean="0"/>
              <a:t>- Internet access at home (binary: true or false)</a:t>
            </a:r>
          </a:p>
          <a:p>
            <a:pPr fontAlgn="base"/>
            <a:r>
              <a:rPr lang="en-US" b="1" dirty="0" smtClean="0"/>
              <a:t>romantic </a:t>
            </a:r>
            <a:r>
              <a:rPr lang="en-US" dirty="0" smtClean="0"/>
              <a:t>- with a romantic relationship (binary: true or false)</a:t>
            </a:r>
          </a:p>
          <a:p>
            <a:pPr fontAlgn="base"/>
            <a:r>
              <a:rPr lang="en-US" b="1" dirty="0" err="1" smtClean="0"/>
              <a:t>famrel</a:t>
            </a:r>
            <a:r>
              <a:rPr lang="en-US" b="1" dirty="0" smtClean="0"/>
              <a:t> </a:t>
            </a:r>
            <a:r>
              <a:rPr lang="en-US" dirty="0" smtClean="0"/>
              <a:t>- quality of family relationships (numeric: from 1 - very bad to 5 - excellent)</a:t>
            </a:r>
          </a:p>
          <a:p>
            <a:pPr fontAlgn="base"/>
            <a:r>
              <a:rPr lang="en-US" b="1" dirty="0" err="1" smtClean="0"/>
              <a:t>freetime</a:t>
            </a:r>
            <a:r>
              <a:rPr lang="en-US" b="1" dirty="0" smtClean="0"/>
              <a:t> </a:t>
            </a:r>
            <a:r>
              <a:rPr lang="en-US" dirty="0" smtClean="0"/>
              <a:t>- free time after school (numeric: from 1 - very low to 5 - very high)</a:t>
            </a:r>
          </a:p>
          <a:p>
            <a:pPr fontAlgn="base"/>
            <a:r>
              <a:rPr lang="en-US" b="1" dirty="0" err="1" smtClean="0"/>
              <a:t>goout</a:t>
            </a:r>
            <a:r>
              <a:rPr lang="en-US" dirty="0" smtClean="0"/>
              <a:t> - going out with friends (numeric: from 1 - very low to 5 - very high)</a:t>
            </a:r>
          </a:p>
          <a:p>
            <a:pPr fontAlgn="base"/>
            <a:r>
              <a:rPr lang="en-US" b="1" dirty="0" err="1" smtClean="0"/>
              <a:t>Dalc</a:t>
            </a:r>
            <a:r>
              <a:rPr lang="en-US" b="1" dirty="0" smtClean="0"/>
              <a:t> </a:t>
            </a:r>
            <a:r>
              <a:rPr lang="en-US" dirty="0" smtClean="0"/>
              <a:t>- workday alcohol consumption (numeric: from 1 - very low to 5 - very high)</a:t>
            </a:r>
          </a:p>
          <a:p>
            <a:pPr fontAlgn="base"/>
            <a:r>
              <a:rPr lang="en-US" b="1" dirty="0" err="1" smtClean="0"/>
              <a:t>Walc</a:t>
            </a:r>
            <a:r>
              <a:rPr lang="en-US" b="1" dirty="0" smtClean="0"/>
              <a:t> </a:t>
            </a:r>
            <a:r>
              <a:rPr lang="en-US" dirty="0" smtClean="0"/>
              <a:t>- weekend alcohol consumption (numeric: from 1 - very low to 5 - very high)</a:t>
            </a:r>
          </a:p>
          <a:p>
            <a:pPr fontAlgn="base"/>
            <a:r>
              <a:rPr lang="en-US" b="1" dirty="0" smtClean="0"/>
              <a:t>health </a:t>
            </a:r>
            <a:r>
              <a:rPr lang="en-US" dirty="0" smtClean="0"/>
              <a:t>- current health status (numeric: from 1 - very bad to 5 - very good)</a:t>
            </a:r>
          </a:p>
          <a:p>
            <a:pPr fontAlgn="base"/>
            <a:r>
              <a:rPr lang="en-US" b="1" dirty="0" smtClean="0"/>
              <a:t>absences</a:t>
            </a:r>
            <a:r>
              <a:rPr lang="en-US" dirty="0" smtClean="0"/>
              <a:t> - number of school absences (numeric: from 0 to 93</a:t>
            </a:r>
            <a:r>
              <a:rPr lang="en-US" dirty="0" smtClean="0"/>
              <a:t>)</a:t>
            </a:r>
          </a:p>
          <a:p>
            <a:pPr fontAlgn="base"/>
            <a:r>
              <a:rPr lang="en-IN" b="1" dirty="0" smtClean="0"/>
              <a:t>G1, G2 </a:t>
            </a:r>
            <a:r>
              <a:rPr lang="en-IN" dirty="0" smtClean="0"/>
              <a:t>– Mid  term grade</a:t>
            </a:r>
            <a:endParaRPr lang="en-US" dirty="0" smtClean="0"/>
          </a:p>
          <a:p>
            <a:pPr fontAlgn="base"/>
            <a:r>
              <a:rPr lang="en-US" b="1" dirty="0" smtClean="0"/>
              <a:t>G3</a:t>
            </a:r>
            <a:r>
              <a:rPr lang="en-US" dirty="0" smtClean="0"/>
              <a:t> - the final grade (numeric: from 0 to 20, output target)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2436" y="0"/>
            <a:ext cx="10072255" cy="1143000"/>
          </a:xfrm>
        </p:spPr>
        <p:txBody>
          <a:bodyPr/>
          <a:lstStyle/>
          <a:p>
            <a:r>
              <a:rPr lang="en-IN" dirty="0" smtClean="0"/>
              <a:t>Dataset Attributes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0144" y="1481329"/>
            <a:ext cx="10072255" cy="4525963"/>
          </a:xfrm>
        </p:spPr>
        <p:txBody>
          <a:bodyPr/>
          <a:lstStyle/>
          <a:p>
            <a:r>
              <a:rPr lang="en-IN" dirty="0" smtClean="0"/>
              <a:t>Gathered the dataset.</a:t>
            </a:r>
          </a:p>
          <a:p>
            <a:r>
              <a:rPr lang="en-IN" dirty="0" smtClean="0"/>
              <a:t>Done Data </a:t>
            </a:r>
            <a:r>
              <a:rPr lang="en-IN" dirty="0" err="1" smtClean="0"/>
              <a:t>PreProcessing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Tried to do some visualisation by finding which attributes are affecting the grades.</a:t>
            </a:r>
          </a:p>
          <a:p>
            <a:r>
              <a:rPr lang="en-IN" dirty="0" smtClean="0"/>
              <a:t>  Removing the attributes which does not affect Grades.</a:t>
            </a:r>
          </a:p>
          <a:p>
            <a:r>
              <a:rPr lang="en-IN" dirty="0" smtClean="0"/>
              <a:t>Applied KNN and Logistic Regression to predict whether the student would pass or fail.</a:t>
            </a:r>
          </a:p>
          <a:p>
            <a:r>
              <a:rPr lang="en-IN" dirty="0" smtClean="0"/>
              <a:t>The model gave accuracy of 97%.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0872" y="274638"/>
            <a:ext cx="10141527" cy="1143000"/>
          </a:xfrm>
        </p:spPr>
        <p:txBody>
          <a:bodyPr/>
          <a:lstStyle/>
          <a:p>
            <a:r>
              <a:rPr lang="en-IN" dirty="0" smtClean="0"/>
              <a:t>Implementation(done till now)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3623</TotalTime>
  <Words>354</Words>
  <Application>Microsoft Office PowerPoint</Application>
  <PresentationFormat>Custom</PresentationFormat>
  <Paragraphs>73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Predicting Student performance</vt:lpstr>
      <vt:lpstr>           Objectives:</vt:lpstr>
      <vt:lpstr> Introduction:  </vt:lpstr>
      <vt:lpstr>Methodology:</vt:lpstr>
      <vt:lpstr>      Dataset used:</vt:lpstr>
      <vt:lpstr>DataSet Attributes:</vt:lpstr>
      <vt:lpstr>Dataset Attributes</vt:lpstr>
      <vt:lpstr>Dataset Attributes</vt:lpstr>
      <vt:lpstr>Implementation(done till now)</vt:lpstr>
      <vt:lpstr>Future Work</vt:lpstr>
      <vt:lpstr>References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FOOT-STEP ENERGY GENERATION</dc:title>
  <dc:creator>chauhanseven798@gmail.com</dc:creator>
  <cp:lastModifiedBy>Windows User</cp:lastModifiedBy>
  <cp:revision>294</cp:revision>
  <dcterms:created xsi:type="dcterms:W3CDTF">2019-02-01T14:50:07Z</dcterms:created>
  <dcterms:modified xsi:type="dcterms:W3CDTF">2021-12-08T04:38:41Z</dcterms:modified>
</cp:coreProperties>
</file>