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7164" y="1551709"/>
            <a:ext cx="7730836" cy="1015663"/>
          </a:xfrm>
          <a:prstGeom prst="rect">
            <a:avLst/>
          </a:prstGeom>
          <a:noFill/>
        </p:spPr>
        <p:txBody>
          <a:bodyPr wrap="square" rtlCol="0">
            <a:spAutoFit/>
          </a:bodyPr>
          <a:lstStyle/>
          <a:p>
            <a:r>
              <a:rPr lang="en-US" sz="6000" dirty="0"/>
              <a:t>Internship search portal</a:t>
            </a:r>
          </a:p>
        </p:txBody>
      </p:sp>
      <p:sp>
        <p:nvSpPr>
          <p:cNvPr id="3" name="TextBox 2"/>
          <p:cNvSpPr txBox="1"/>
          <p:nvPr/>
        </p:nvSpPr>
        <p:spPr>
          <a:xfrm>
            <a:off x="1967346" y="3117273"/>
            <a:ext cx="9670472" cy="923330"/>
          </a:xfrm>
          <a:prstGeom prst="rect">
            <a:avLst/>
          </a:prstGeom>
          <a:noFill/>
        </p:spPr>
        <p:txBody>
          <a:bodyPr wrap="square" rtlCol="0">
            <a:spAutoFit/>
          </a:bodyPr>
          <a:lstStyle/>
          <a:p>
            <a:r>
              <a:rPr lang="en-US" dirty="0"/>
              <a:t>Employer and Students are in constant need of each other. However, constant specialism towards each other increases the gap between them. We realized that this gap can be bridge by adding element of credibility and openness of Employer and Entity. </a:t>
            </a:r>
          </a:p>
        </p:txBody>
      </p:sp>
    </p:spTree>
    <p:extLst>
      <p:ext uri="{BB962C8B-B14F-4D97-AF65-F5344CB8AC3E}">
        <p14:creationId xmlns:p14="http://schemas.microsoft.com/office/powerpoint/2010/main" val="3920767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653142"/>
          </a:xfrm>
        </p:spPr>
        <p:txBody>
          <a:bodyPr/>
          <a:lstStyle/>
          <a:p>
            <a:pPr algn="ctr"/>
            <a:r>
              <a:rPr lang="en-US" b="1" dirty="0">
                <a:effectLst>
                  <a:reflection blurRad="6350" stA="55000" endA="300" endPos="45500" dir="5400000" sy="-100000" algn="bl" rotWithShape="0"/>
                </a:effectLst>
              </a:rPr>
              <a:t>More features – Query Dashboard</a:t>
            </a:r>
          </a:p>
        </p:txBody>
      </p:sp>
      <p:pic>
        <p:nvPicPr>
          <p:cNvPr id="4" name="Picture 3"/>
          <p:cNvPicPr>
            <a:picLocks noChangeAspect="1"/>
          </p:cNvPicPr>
          <p:nvPr/>
        </p:nvPicPr>
        <p:blipFill>
          <a:blip r:embed="rId2"/>
          <a:stretch>
            <a:fillRect/>
          </a:stretch>
        </p:blipFill>
        <p:spPr>
          <a:xfrm>
            <a:off x="2563812" y="1761671"/>
            <a:ext cx="6657975" cy="2057400"/>
          </a:xfrm>
          <a:prstGeom prst="rect">
            <a:avLst/>
          </a:prstGeom>
        </p:spPr>
      </p:pic>
      <p:sp>
        <p:nvSpPr>
          <p:cNvPr id="5" name="TextBox 4"/>
          <p:cNvSpPr txBox="1"/>
          <p:nvPr/>
        </p:nvSpPr>
        <p:spPr>
          <a:xfrm>
            <a:off x="2563812" y="1001486"/>
            <a:ext cx="6657975" cy="646331"/>
          </a:xfrm>
          <a:prstGeom prst="rect">
            <a:avLst/>
          </a:prstGeom>
          <a:noFill/>
        </p:spPr>
        <p:txBody>
          <a:bodyPr wrap="square" rtlCol="0">
            <a:spAutoFit/>
          </a:bodyPr>
          <a:lstStyle/>
          <a:p>
            <a:pPr algn="ctr"/>
            <a:r>
              <a:rPr lang="en-US" sz="3600" dirty="0">
                <a:effectLst>
                  <a:glow rad="228600">
                    <a:schemeClr val="accent1">
                      <a:satMod val="175000"/>
                      <a:alpha val="40000"/>
                    </a:schemeClr>
                  </a:glow>
                </a:effectLst>
              </a:rPr>
              <a:t>What about administration?</a:t>
            </a:r>
          </a:p>
        </p:txBody>
      </p:sp>
      <p:sp>
        <p:nvSpPr>
          <p:cNvPr id="7" name="Rounded Rectangle 6"/>
          <p:cNvSpPr/>
          <p:nvPr/>
        </p:nvSpPr>
        <p:spPr>
          <a:xfrm>
            <a:off x="7532914" y="2540000"/>
            <a:ext cx="1538515" cy="769257"/>
          </a:xfrm>
          <a:prstGeom prst="roundRect">
            <a:avLst/>
          </a:prstGeom>
          <a:noFill/>
          <a:ln w="28575">
            <a:solidFill>
              <a:srgbClr val="FF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2220686" y="653142"/>
            <a:ext cx="7111999" cy="4173301"/>
          </a:xfrm>
          <a:prstGeom prst="rect">
            <a:avLst/>
          </a:prstGeom>
        </p:spPr>
      </p:pic>
      <p:sp>
        <p:nvSpPr>
          <p:cNvPr id="10" name="Rounded Rectangle 9"/>
          <p:cNvSpPr/>
          <p:nvPr/>
        </p:nvSpPr>
        <p:spPr>
          <a:xfrm>
            <a:off x="5762171" y="3932925"/>
            <a:ext cx="3309258" cy="78421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4"/>
          <a:srcRect l="20916" t="21386" r="3513" b="20508"/>
          <a:stretch/>
        </p:blipFill>
        <p:spPr>
          <a:xfrm>
            <a:off x="-2101263" y="6858000"/>
            <a:ext cx="11433948" cy="4736881"/>
          </a:xfrm>
          <a:prstGeom prst="rect">
            <a:avLst/>
          </a:prstGeom>
        </p:spPr>
      </p:pic>
    </p:spTree>
    <p:extLst>
      <p:ext uri="{BB962C8B-B14F-4D97-AF65-F5344CB8AC3E}">
        <p14:creationId xmlns:p14="http://schemas.microsoft.com/office/powerpoint/2010/main" val="362572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path" presetSubtype="0" accel="50000" decel="50000" fill="hold" nodeType="clickEffect">
                                  <p:stCondLst>
                                    <p:cond delay="0"/>
                                  </p:stCondLst>
                                  <p:childTnLst>
                                    <p:animMotion origin="layout" path="M -4.375E-6 -0.0044 L 0.23034 -0.82384 " pathEditMode="relative" rAng="0" ptsTypes="AA">
                                      <p:cBhvr>
                                        <p:cTn id="23" dur="1000" fill="hold"/>
                                        <p:tgtEl>
                                          <p:spTgt spid="9"/>
                                        </p:tgtEl>
                                        <p:attrNameLst>
                                          <p:attrName>ppt_x</p:attrName>
                                          <p:attrName>ppt_y</p:attrName>
                                        </p:attrNameLst>
                                      </p:cBhvr>
                                      <p:rCtr x="11510" y="-40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14057" y="377371"/>
            <a:ext cx="8577943" cy="6204857"/>
          </a:xfrm>
          <a:prstGeom prst="rect">
            <a:avLst/>
          </a:prstGeom>
          <a:noFill/>
          <a:ln>
            <a:noFill/>
          </a:ln>
        </p:spPr>
      </p:pic>
      <p:sp>
        <p:nvSpPr>
          <p:cNvPr id="8" name="TextBox 7"/>
          <p:cNvSpPr txBox="1"/>
          <p:nvPr/>
        </p:nvSpPr>
        <p:spPr>
          <a:xfrm>
            <a:off x="0" y="261257"/>
            <a:ext cx="3759200" cy="4708981"/>
          </a:xfrm>
          <a:prstGeom prst="rect">
            <a:avLst/>
          </a:prstGeom>
          <a:noFill/>
        </p:spPr>
        <p:txBody>
          <a:bodyPr wrap="square" rtlCol="0">
            <a:spAutoFit/>
          </a:bodyPr>
          <a:lstStyle/>
          <a:p>
            <a:r>
              <a:rPr lang="en-US" sz="6000" dirty="0">
                <a:solidFill>
                  <a:schemeClr val="bg1"/>
                </a:solidFill>
                <a:effectLst>
                  <a:outerShdw blurRad="50800" dist="38100" dir="18900000" algn="bl" rotWithShape="0">
                    <a:prstClr val="black">
                      <a:alpha val="40000"/>
                    </a:prstClr>
                  </a:outerShdw>
                </a:effectLst>
              </a:rPr>
              <a:t>Semantic</a:t>
            </a:r>
          </a:p>
          <a:p>
            <a:endParaRPr lang="en-US" sz="6000" dirty="0">
              <a:solidFill>
                <a:schemeClr val="bg1"/>
              </a:solidFill>
              <a:effectLst>
                <a:outerShdw blurRad="50800" dist="38100" dir="18900000" algn="bl" rotWithShape="0">
                  <a:prstClr val="black">
                    <a:alpha val="40000"/>
                  </a:prstClr>
                </a:outerShdw>
              </a:effectLst>
            </a:endParaRPr>
          </a:p>
          <a:p>
            <a:r>
              <a:rPr lang="en-US" sz="6000" dirty="0">
                <a:solidFill>
                  <a:schemeClr val="bg1"/>
                </a:solidFill>
                <a:effectLst>
                  <a:outerShdw blurRad="50800" dist="38100" dir="18900000" algn="bl" rotWithShape="0">
                    <a:prstClr val="black">
                      <a:alpha val="40000"/>
                    </a:prstClr>
                  </a:outerShdw>
                </a:effectLst>
              </a:rPr>
              <a:t>And </a:t>
            </a:r>
          </a:p>
          <a:p>
            <a:endParaRPr lang="en-US" sz="6000" dirty="0">
              <a:solidFill>
                <a:schemeClr val="bg1"/>
              </a:solidFill>
              <a:effectLst>
                <a:outerShdw blurRad="50800" dist="38100" dir="18900000" algn="bl" rotWithShape="0">
                  <a:prstClr val="black">
                    <a:alpha val="40000"/>
                  </a:prstClr>
                </a:outerShdw>
              </a:effectLst>
            </a:endParaRPr>
          </a:p>
          <a:p>
            <a:r>
              <a:rPr lang="en-US" sz="6000" dirty="0">
                <a:solidFill>
                  <a:schemeClr val="bg1"/>
                </a:solidFill>
                <a:effectLst>
                  <a:outerShdw blurRad="50800" dist="38100" dir="18900000" algn="bl" rotWithShape="0">
                    <a:prstClr val="black">
                      <a:alpha val="40000"/>
                    </a:prstClr>
                  </a:outerShdw>
                </a:effectLst>
              </a:rPr>
              <a:t>relationship</a:t>
            </a:r>
          </a:p>
        </p:txBody>
      </p:sp>
    </p:spTree>
    <p:extLst>
      <p:ext uri="{BB962C8B-B14F-4D97-AF65-F5344CB8AC3E}">
        <p14:creationId xmlns:p14="http://schemas.microsoft.com/office/powerpoint/2010/main" val="143355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047411" cy="514350"/>
          </a:xfrm>
        </p:spPr>
        <p:txBody>
          <a:bodyPr>
            <a:normAutofit fontScale="90000"/>
          </a:bodyPr>
          <a:lstStyle/>
          <a:p>
            <a:pPr algn="ctr"/>
            <a:r>
              <a:rPr lang="en-US" b="1" dirty="0">
                <a:solidFill>
                  <a:schemeClr val="bg1"/>
                </a:solidFill>
                <a:effectLst>
                  <a:reflection blurRad="6350" stA="55000" endA="300" endPos="45500" dir="5400000" sy="-100000" algn="bl" rotWithShape="0"/>
                </a:effectLst>
              </a:rPr>
              <a:t>SCHEMA and relationship in SQL implementation</a:t>
            </a:r>
          </a:p>
        </p:txBody>
      </p:sp>
      <p:pic>
        <p:nvPicPr>
          <p:cNvPr id="4" name="Picture 3"/>
          <p:cNvPicPr/>
          <p:nvPr/>
        </p:nvPicPr>
        <p:blipFill rotWithShape="1">
          <a:blip r:embed="rId2">
            <a:extLst>
              <a:ext uri="{28A0092B-C50C-407E-A947-70E740481C1C}">
                <a14:useLocalDpi xmlns:a14="http://schemas.microsoft.com/office/drawing/2010/main" val="0"/>
              </a:ext>
            </a:extLst>
          </a:blip>
          <a:srcRect l="17710" t="9698" r="5327" b="6499"/>
          <a:stretch/>
        </p:blipFill>
        <p:spPr bwMode="auto">
          <a:xfrm>
            <a:off x="301307" y="514350"/>
            <a:ext cx="11586209" cy="62293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087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535912"/>
          </a:xfrm>
        </p:spPr>
        <p:txBody>
          <a:bodyPr>
            <a:normAutofit fontScale="90000"/>
          </a:bodyPr>
          <a:lstStyle/>
          <a:p>
            <a:r>
              <a:rPr lang="en-US" dirty="0"/>
              <a:t>Login functionality for different users</a:t>
            </a:r>
          </a:p>
        </p:txBody>
      </p:sp>
      <p:pic>
        <p:nvPicPr>
          <p:cNvPr id="4" name="Picture 3"/>
          <p:cNvPicPr>
            <a:picLocks noChangeAspect="1"/>
          </p:cNvPicPr>
          <p:nvPr/>
        </p:nvPicPr>
        <p:blipFill>
          <a:blip r:embed="rId2"/>
          <a:stretch>
            <a:fillRect/>
          </a:stretch>
        </p:blipFill>
        <p:spPr>
          <a:xfrm>
            <a:off x="277351" y="716280"/>
            <a:ext cx="5334779" cy="2019300"/>
          </a:xfrm>
          <a:prstGeom prst="rect">
            <a:avLst/>
          </a:prstGeom>
          <a:ln w="1905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3"/>
          <a:stretch>
            <a:fillRect/>
          </a:stretch>
        </p:blipFill>
        <p:spPr>
          <a:xfrm>
            <a:off x="277352" y="3352631"/>
            <a:ext cx="5334778" cy="2911718"/>
          </a:xfrm>
          <a:prstGeom prst="rect">
            <a:avLst/>
          </a:prstGeom>
          <a:ln w="19050" cap="sq" cmpd="thickThin">
            <a:solidFill>
              <a:srgbClr val="000000"/>
            </a:solidFill>
            <a:prstDash val="solid"/>
            <a:miter lim="800000"/>
          </a:ln>
          <a:effectLst>
            <a:innerShdw blurRad="76200">
              <a:srgbClr val="000000"/>
            </a:innerShdw>
          </a:effectLst>
        </p:spPr>
      </p:pic>
      <p:pic>
        <p:nvPicPr>
          <p:cNvPr id="8" name="Picture 7"/>
          <p:cNvPicPr>
            <a:picLocks noChangeAspect="1"/>
          </p:cNvPicPr>
          <p:nvPr/>
        </p:nvPicPr>
        <p:blipFill>
          <a:blip r:embed="rId4"/>
          <a:stretch>
            <a:fillRect/>
          </a:stretch>
        </p:blipFill>
        <p:spPr>
          <a:xfrm>
            <a:off x="5922497" y="3352630"/>
            <a:ext cx="5917810" cy="2895131"/>
          </a:xfrm>
          <a:prstGeom prst="rect">
            <a:avLst/>
          </a:prstGeom>
          <a:ln w="19050" cap="sq" cmpd="thickThin">
            <a:solidFill>
              <a:srgbClr val="000000"/>
            </a:solidFill>
            <a:prstDash val="solid"/>
            <a:miter lim="800000"/>
          </a:ln>
          <a:effectLst>
            <a:innerShdw blurRad="76200">
              <a:srgbClr val="000000"/>
            </a:innerShdw>
          </a:effectLst>
        </p:spPr>
      </p:pic>
      <p:pic>
        <p:nvPicPr>
          <p:cNvPr id="9" name="Picture 8"/>
          <p:cNvPicPr>
            <a:picLocks noChangeAspect="1"/>
          </p:cNvPicPr>
          <p:nvPr/>
        </p:nvPicPr>
        <p:blipFill>
          <a:blip r:embed="rId5"/>
          <a:stretch>
            <a:fillRect/>
          </a:stretch>
        </p:blipFill>
        <p:spPr>
          <a:xfrm>
            <a:off x="5922498" y="716280"/>
            <a:ext cx="5917809" cy="2019300"/>
          </a:xfrm>
          <a:prstGeom prst="rect">
            <a:avLst/>
          </a:prstGeom>
          <a:ln w="19050" cap="sq" cmpd="thickThin">
            <a:solidFill>
              <a:srgbClr val="000000"/>
            </a:solidFill>
            <a:prstDash val="solid"/>
            <a:miter lim="800000"/>
          </a:ln>
          <a:effectLst>
            <a:innerShdw blurRad="76200">
              <a:srgbClr val="000000"/>
            </a:innerShdw>
          </a:effectLst>
        </p:spPr>
      </p:pic>
      <p:sp>
        <p:nvSpPr>
          <p:cNvPr id="11" name="Down Arrow 10"/>
          <p:cNvSpPr/>
          <p:nvPr/>
        </p:nvSpPr>
        <p:spPr>
          <a:xfrm>
            <a:off x="1954530" y="2496457"/>
            <a:ext cx="389719" cy="957223"/>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a:off x="432161" y="503788"/>
            <a:ext cx="917667" cy="881502"/>
          </a:xfrm>
          <a:prstGeom prst="rect">
            <a:avLst/>
          </a:prstGeom>
          <a:ln w="19050" cap="sq" cmpd="thickThin">
            <a:solidFill>
              <a:srgbClr val="000000"/>
            </a:solidFill>
            <a:prstDash val="solid"/>
            <a:miter lim="800000"/>
          </a:ln>
          <a:effectLst>
            <a:innerShdw blurRad="76200">
              <a:srgbClr val="000000"/>
            </a:innerShdw>
          </a:effectLst>
        </p:spPr>
      </p:pic>
      <p:pic>
        <p:nvPicPr>
          <p:cNvPr id="13" name="Picture 12"/>
          <p:cNvPicPr>
            <a:picLocks noChangeAspect="1"/>
          </p:cNvPicPr>
          <p:nvPr/>
        </p:nvPicPr>
        <p:blipFill rotWithShape="1">
          <a:blip r:embed="rId7"/>
          <a:srcRect l="11770" r="12946" b="12315"/>
          <a:stretch/>
        </p:blipFill>
        <p:spPr>
          <a:xfrm>
            <a:off x="11047409" y="483251"/>
            <a:ext cx="941391" cy="902039"/>
          </a:xfrm>
          <a:prstGeom prst="rect">
            <a:avLst/>
          </a:prstGeom>
          <a:ln w="19050" cap="sq" cmpd="thickThin">
            <a:solidFill>
              <a:srgbClr val="000000"/>
            </a:solidFill>
            <a:prstDash val="solid"/>
            <a:miter lim="800000"/>
          </a:ln>
          <a:effectLst>
            <a:innerShdw blurRad="76200">
              <a:srgbClr val="000000"/>
            </a:innerShdw>
          </a:effectLst>
        </p:spPr>
      </p:pic>
      <p:sp>
        <p:nvSpPr>
          <p:cNvPr id="14" name="Down Arrow 13"/>
          <p:cNvSpPr/>
          <p:nvPr/>
        </p:nvSpPr>
        <p:spPr>
          <a:xfrm>
            <a:off x="9480187" y="2565493"/>
            <a:ext cx="389719" cy="957223"/>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8"/>
          <a:stretch>
            <a:fillRect/>
          </a:stretch>
        </p:blipFill>
        <p:spPr>
          <a:xfrm>
            <a:off x="890994" y="2175929"/>
            <a:ext cx="10546142" cy="2353402"/>
          </a:xfrm>
          <a:prstGeom prst="rect">
            <a:avLst/>
          </a:prstGeom>
          <a:ln w="1905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7882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80">
                                          <p:stCondLst>
                                            <p:cond delay="0"/>
                                          </p:stCondLst>
                                        </p:cTn>
                                        <p:tgtEl>
                                          <p:spTgt spid="15"/>
                                        </p:tgtEl>
                                      </p:cBhvr>
                                    </p:animEffect>
                                    <p:anim calcmode="lin" valueType="num">
                                      <p:cBhvr>
                                        <p:cTn id="3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3" dur="26">
                                          <p:stCondLst>
                                            <p:cond delay="650"/>
                                          </p:stCondLst>
                                        </p:cTn>
                                        <p:tgtEl>
                                          <p:spTgt spid="15"/>
                                        </p:tgtEl>
                                      </p:cBhvr>
                                      <p:to x="100000" y="60000"/>
                                    </p:animScale>
                                    <p:animScale>
                                      <p:cBhvr>
                                        <p:cTn id="44" dur="166" decel="50000">
                                          <p:stCondLst>
                                            <p:cond delay="676"/>
                                          </p:stCondLst>
                                        </p:cTn>
                                        <p:tgtEl>
                                          <p:spTgt spid="15"/>
                                        </p:tgtEl>
                                      </p:cBhvr>
                                      <p:to x="100000" y="100000"/>
                                    </p:animScale>
                                    <p:animScale>
                                      <p:cBhvr>
                                        <p:cTn id="45" dur="26">
                                          <p:stCondLst>
                                            <p:cond delay="1312"/>
                                          </p:stCondLst>
                                        </p:cTn>
                                        <p:tgtEl>
                                          <p:spTgt spid="15"/>
                                        </p:tgtEl>
                                      </p:cBhvr>
                                      <p:to x="100000" y="80000"/>
                                    </p:animScale>
                                    <p:animScale>
                                      <p:cBhvr>
                                        <p:cTn id="46" dur="166" decel="50000">
                                          <p:stCondLst>
                                            <p:cond delay="1338"/>
                                          </p:stCondLst>
                                        </p:cTn>
                                        <p:tgtEl>
                                          <p:spTgt spid="15"/>
                                        </p:tgtEl>
                                      </p:cBhvr>
                                      <p:to x="100000" y="100000"/>
                                    </p:animScale>
                                    <p:animScale>
                                      <p:cBhvr>
                                        <p:cTn id="47" dur="26">
                                          <p:stCondLst>
                                            <p:cond delay="1642"/>
                                          </p:stCondLst>
                                        </p:cTn>
                                        <p:tgtEl>
                                          <p:spTgt spid="15"/>
                                        </p:tgtEl>
                                      </p:cBhvr>
                                      <p:to x="100000" y="90000"/>
                                    </p:animScale>
                                    <p:animScale>
                                      <p:cBhvr>
                                        <p:cTn id="48" dur="166" decel="50000">
                                          <p:stCondLst>
                                            <p:cond delay="1668"/>
                                          </p:stCondLst>
                                        </p:cTn>
                                        <p:tgtEl>
                                          <p:spTgt spid="15"/>
                                        </p:tgtEl>
                                      </p:cBhvr>
                                      <p:to x="100000" y="100000"/>
                                    </p:animScale>
                                    <p:animScale>
                                      <p:cBhvr>
                                        <p:cTn id="49" dur="26">
                                          <p:stCondLst>
                                            <p:cond delay="1808"/>
                                          </p:stCondLst>
                                        </p:cTn>
                                        <p:tgtEl>
                                          <p:spTgt spid="15"/>
                                        </p:tgtEl>
                                      </p:cBhvr>
                                      <p:to x="100000" y="95000"/>
                                    </p:animScale>
                                    <p:animScale>
                                      <p:cBhvr>
                                        <p:cTn id="50"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23432"/>
            <a:ext cx="10263640" cy="600682"/>
          </a:xfrm>
        </p:spPr>
        <p:txBody>
          <a:bodyPr>
            <a:normAutofit fontScale="90000"/>
          </a:bodyPr>
          <a:lstStyle/>
          <a:p>
            <a:r>
              <a:rPr lang="en-US" b="1" dirty="0">
                <a:effectLst>
                  <a:reflection blurRad="6350" stA="55000" endA="300" endPos="45500" dir="5400000" sy="-100000" algn="bl" rotWithShape="0"/>
                </a:effectLst>
              </a:rPr>
              <a:t>Queries in action - Add Organization Details</a:t>
            </a:r>
          </a:p>
        </p:txBody>
      </p:sp>
      <p:pic>
        <p:nvPicPr>
          <p:cNvPr id="4" name="Picture 3"/>
          <p:cNvPicPr>
            <a:picLocks noChangeAspect="1"/>
          </p:cNvPicPr>
          <p:nvPr/>
        </p:nvPicPr>
        <p:blipFill>
          <a:blip r:embed="rId2"/>
          <a:stretch>
            <a:fillRect/>
          </a:stretch>
        </p:blipFill>
        <p:spPr>
          <a:xfrm>
            <a:off x="285070" y="624114"/>
            <a:ext cx="2835501" cy="1197693"/>
          </a:xfrm>
          <a:prstGeom prst="rect">
            <a:avLst/>
          </a:prstGeom>
          <a:ln w="1905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3"/>
          <a:stretch>
            <a:fillRect/>
          </a:stretch>
        </p:blipFill>
        <p:spPr>
          <a:xfrm>
            <a:off x="3240087" y="868590"/>
            <a:ext cx="8353425" cy="4743450"/>
          </a:xfrm>
          <a:prstGeom prst="rect">
            <a:avLst/>
          </a:prstGeom>
          <a:ln w="19050" cap="sq" cmpd="thickThin">
            <a:solidFill>
              <a:srgbClr val="000000"/>
            </a:solidFill>
            <a:prstDash val="solid"/>
            <a:miter lim="800000"/>
          </a:ln>
          <a:effectLst>
            <a:innerShdw blurRad="76200">
              <a:srgbClr val="000000"/>
            </a:innerShdw>
          </a:effectLst>
        </p:spPr>
      </p:pic>
      <p:sp>
        <p:nvSpPr>
          <p:cNvPr id="7" name="Rectangle 6"/>
          <p:cNvSpPr/>
          <p:nvPr/>
        </p:nvSpPr>
        <p:spPr>
          <a:xfrm>
            <a:off x="7852229" y="1465943"/>
            <a:ext cx="3614058" cy="4354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5137602" y="1713366"/>
            <a:ext cx="2990850" cy="2028825"/>
          </a:xfrm>
          <a:prstGeom prst="rect">
            <a:avLst/>
          </a:prstGeom>
        </p:spPr>
      </p:pic>
      <p:pic>
        <p:nvPicPr>
          <p:cNvPr id="9" name="Picture 8"/>
          <p:cNvPicPr>
            <a:picLocks noChangeAspect="1"/>
          </p:cNvPicPr>
          <p:nvPr/>
        </p:nvPicPr>
        <p:blipFill>
          <a:blip r:embed="rId5"/>
          <a:stretch>
            <a:fillRect/>
          </a:stretch>
        </p:blipFill>
        <p:spPr>
          <a:xfrm>
            <a:off x="0" y="4815399"/>
            <a:ext cx="9752171" cy="1845922"/>
          </a:xfrm>
          <a:prstGeom prst="rect">
            <a:avLst/>
          </a:prstGeom>
          <a:ln w="19050" cap="sq" cmpd="thickThin">
            <a:solidFill>
              <a:srgbClr val="000000"/>
            </a:solidFill>
            <a:prstDash val="solid"/>
            <a:miter lim="800000"/>
          </a:ln>
          <a:effectLst>
            <a:innerShdw blurRad="76200">
              <a:srgbClr val="000000"/>
            </a:innerShdw>
          </a:effectLst>
        </p:spPr>
      </p:pic>
      <p:pic>
        <p:nvPicPr>
          <p:cNvPr id="14" name="Picture 13"/>
          <p:cNvPicPr>
            <a:picLocks noChangeAspect="1"/>
          </p:cNvPicPr>
          <p:nvPr/>
        </p:nvPicPr>
        <p:blipFill>
          <a:blip r:embed="rId6"/>
          <a:stretch>
            <a:fillRect/>
          </a:stretch>
        </p:blipFill>
        <p:spPr>
          <a:xfrm>
            <a:off x="3623127" y="1839686"/>
            <a:ext cx="4505325" cy="3743325"/>
          </a:xfrm>
          <a:prstGeom prst="rect">
            <a:avLst/>
          </a:prstGeom>
        </p:spPr>
      </p:pic>
      <p:pic>
        <p:nvPicPr>
          <p:cNvPr id="13" name="Picture 12"/>
          <p:cNvPicPr>
            <a:picLocks noChangeAspect="1"/>
          </p:cNvPicPr>
          <p:nvPr/>
        </p:nvPicPr>
        <p:blipFill>
          <a:blip r:embed="rId7"/>
          <a:stretch>
            <a:fillRect/>
          </a:stretch>
        </p:blipFill>
        <p:spPr>
          <a:xfrm>
            <a:off x="7595731" y="2338387"/>
            <a:ext cx="3997781" cy="832871"/>
          </a:xfrm>
          <a:prstGeom prst="rect">
            <a:avLst/>
          </a:prstGeom>
          <a:ln w="28575" cap="sq" cmpd="thickThin">
            <a:solidFill>
              <a:srgbClr val="000000"/>
            </a:solidFill>
            <a:prstDash val="solid"/>
            <a:miter lim="800000"/>
          </a:ln>
          <a:effectLst>
            <a:innerShdw blurRad="76200">
              <a:srgbClr val="000000"/>
            </a:innerShdw>
          </a:effectLst>
        </p:spPr>
      </p:pic>
      <p:pic>
        <p:nvPicPr>
          <p:cNvPr id="17" name="Picture 16"/>
          <p:cNvPicPr>
            <a:picLocks noChangeAspect="1"/>
          </p:cNvPicPr>
          <p:nvPr/>
        </p:nvPicPr>
        <p:blipFill>
          <a:blip r:embed="rId8"/>
          <a:stretch>
            <a:fillRect/>
          </a:stretch>
        </p:blipFill>
        <p:spPr>
          <a:xfrm>
            <a:off x="3631744" y="1711382"/>
            <a:ext cx="3886200" cy="3429000"/>
          </a:xfrm>
          <a:prstGeom prst="rect">
            <a:avLst/>
          </a:prstGeom>
        </p:spPr>
      </p:pic>
      <p:sp>
        <p:nvSpPr>
          <p:cNvPr id="18" name="Left Arrow 17"/>
          <p:cNvSpPr/>
          <p:nvPr/>
        </p:nvSpPr>
        <p:spPr>
          <a:xfrm>
            <a:off x="7577702" y="4240892"/>
            <a:ext cx="2800012" cy="971096"/>
          </a:xfrm>
          <a:prstGeom prst="lef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n w="0"/>
                <a:solidFill>
                  <a:schemeClr val="tx1"/>
                </a:solidFill>
                <a:effectLst>
                  <a:outerShdw blurRad="38100" dist="19050" dir="2700000" algn="tl" rotWithShape="0">
                    <a:schemeClr val="dk1">
                      <a:alpha val="40000"/>
                    </a:schemeClr>
                  </a:outerShdw>
                </a:effectLst>
              </a:rPr>
              <a:t>These</a:t>
            </a:r>
            <a:r>
              <a:rPr lang="en-US" sz="1600" dirty="0"/>
              <a:t> are populated from parameterized query</a:t>
            </a:r>
          </a:p>
        </p:txBody>
      </p:sp>
    </p:spTree>
    <p:extLst>
      <p:ext uri="{BB962C8B-B14F-4D97-AF65-F5344CB8AC3E}">
        <p14:creationId xmlns:p14="http://schemas.microsoft.com/office/powerpoint/2010/main" val="108443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35" presetClass="path" presetSubtype="0" accel="50000" decel="50000" fill="hold" nodeType="clickEffect">
                                  <p:stCondLst>
                                    <p:cond delay="0"/>
                                  </p:stCondLst>
                                  <p:childTnLst>
                                    <p:animMotion origin="layout" path="M 8.33333E-7 -3.7037E-7 L -0.62513 0.26458 " pathEditMode="relative" rAng="0" ptsTypes="AA">
                                      <p:cBhvr>
                                        <p:cTn id="37" dur="1000" fill="hold"/>
                                        <p:tgtEl>
                                          <p:spTgt spid="13"/>
                                        </p:tgtEl>
                                        <p:attrNameLst>
                                          <p:attrName>ppt_x</p:attrName>
                                          <p:attrName>ppt_y</p:attrName>
                                        </p:attrNameLst>
                                      </p:cBhvr>
                                      <p:rCtr x="-31263" y="13218"/>
                                    </p:animMotion>
                                  </p:childTnLst>
                                </p:cTn>
                              </p:par>
                              <p:par>
                                <p:cTn id="38" presetID="1"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716796"/>
          </a:xfrm>
        </p:spPr>
        <p:txBody>
          <a:bodyPr/>
          <a:lstStyle/>
          <a:p>
            <a:pPr algn="ctr"/>
            <a:r>
              <a:rPr lang="en-US" b="1" dirty="0">
                <a:effectLst>
                  <a:reflection blurRad="6350" stA="55000" endA="300" endPos="45500" dir="5400000" sy="-100000" algn="bl" rotWithShape="0"/>
                </a:effectLst>
              </a:rPr>
              <a:t>Queries in action – Post Job</a:t>
            </a:r>
          </a:p>
        </p:txBody>
      </p:sp>
      <p:pic>
        <p:nvPicPr>
          <p:cNvPr id="6" name="Picture 5"/>
          <p:cNvPicPr>
            <a:picLocks noChangeAspect="1"/>
          </p:cNvPicPr>
          <p:nvPr/>
        </p:nvPicPr>
        <p:blipFill>
          <a:blip r:embed="rId2"/>
          <a:stretch>
            <a:fillRect/>
          </a:stretch>
        </p:blipFill>
        <p:spPr>
          <a:xfrm>
            <a:off x="141968" y="716796"/>
            <a:ext cx="2647950" cy="933450"/>
          </a:xfrm>
          <a:prstGeom prst="rect">
            <a:avLst/>
          </a:prstGeom>
          <a:ln w="19050" cap="sq" cmpd="thickThin">
            <a:solidFill>
              <a:srgbClr val="000000"/>
            </a:solidFill>
            <a:prstDash val="solid"/>
            <a:miter lim="800000"/>
          </a:ln>
          <a:effectLst>
            <a:innerShdw blurRad="76200">
              <a:srgbClr val="000000"/>
            </a:innerShdw>
          </a:effectLst>
        </p:spPr>
      </p:pic>
      <p:pic>
        <p:nvPicPr>
          <p:cNvPr id="8" name="Picture 7"/>
          <p:cNvPicPr>
            <a:picLocks noChangeAspect="1"/>
          </p:cNvPicPr>
          <p:nvPr/>
        </p:nvPicPr>
        <p:blipFill>
          <a:blip r:embed="rId3"/>
          <a:stretch>
            <a:fillRect/>
          </a:stretch>
        </p:blipFill>
        <p:spPr>
          <a:xfrm>
            <a:off x="2865665" y="716796"/>
            <a:ext cx="4457700" cy="4791075"/>
          </a:xfrm>
          <a:prstGeom prst="rect">
            <a:avLst/>
          </a:prstGeom>
          <a:ln w="12700" cap="sq" cmpd="thickThin">
            <a:solidFill>
              <a:srgbClr val="000000"/>
            </a:solidFill>
            <a:prstDash val="solid"/>
            <a:miter lim="800000"/>
          </a:ln>
          <a:effectLst>
            <a:innerShdw blurRad="76200">
              <a:srgbClr val="000000"/>
            </a:innerShdw>
          </a:effectLst>
        </p:spPr>
      </p:pic>
      <p:pic>
        <p:nvPicPr>
          <p:cNvPr id="10" name="Picture 9"/>
          <p:cNvPicPr>
            <a:picLocks noChangeAspect="1"/>
          </p:cNvPicPr>
          <p:nvPr/>
        </p:nvPicPr>
        <p:blipFill>
          <a:blip r:embed="rId4"/>
          <a:stretch>
            <a:fillRect/>
          </a:stretch>
        </p:blipFill>
        <p:spPr>
          <a:xfrm>
            <a:off x="170090" y="5785077"/>
            <a:ext cx="11534992" cy="935037"/>
          </a:xfrm>
          <a:prstGeom prst="rect">
            <a:avLst/>
          </a:prstGeom>
        </p:spPr>
      </p:pic>
      <p:pic>
        <p:nvPicPr>
          <p:cNvPr id="11" name="Picture 10"/>
          <p:cNvPicPr>
            <a:picLocks noChangeAspect="1"/>
          </p:cNvPicPr>
          <p:nvPr/>
        </p:nvPicPr>
        <p:blipFill>
          <a:blip r:embed="rId5"/>
          <a:stretch>
            <a:fillRect/>
          </a:stretch>
        </p:blipFill>
        <p:spPr>
          <a:xfrm>
            <a:off x="141968" y="716796"/>
            <a:ext cx="11563114" cy="6003318"/>
          </a:xfrm>
          <a:prstGeom prst="rect">
            <a:avLst/>
          </a:prstGeom>
        </p:spPr>
      </p:pic>
    </p:spTree>
    <p:extLst>
      <p:ext uri="{BB962C8B-B14F-4D97-AF65-F5344CB8AC3E}">
        <p14:creationId xmlns:p14="http://schemas.microsoft.com/office/powerpoint/2010/main" val="389543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432"/>
            <a:ext cx="9905998" cy="687768"/>
          </a:xfrm>
        </p:spPr>
        <p:txBody>
          <a:bodyPr/>
          <a:lstStyle/>
          <a:p>
            <a:pPr algn="ctr"/>
            <a:r>
              <a:rPr lang="en-US" b="1" dirty="0">
                <a:effectLst>
                  <a:reflection blurRad="6350" stA="55000" endA="300" endPos="45500" dir="5400000" sy="-100000" algn="bl" rotWithShape="0"/>
                </a:effectLst>
              </a:rPr>
              <a:t>Queries in action – Search Job</a:t>
            </a:r>
          </a:p>
        </p:txBody>
      </p:sp>
      <p:pic>
        <p:nvPicPr>
          <p:cNvPr id="4" name="Picture 3"/>
          <p:cNvPicPr>
            <a:picLocks noChangeAspect="1"/>
          </p:cNvPicPr>
          <p:nvPr/>
        </p:nvPicPr>
        <p:blipFill>
          <a:blip r:embed="rId2"/>
          <a:stretch>
            <a:fillRect/>
          </a:stretch>
        </p:blipFill>
        <p:spPr>
          <a:xfrm>
            <a:off x="202973" y="939572"/>
            <a:ext cx="2409825" cy="885825"/>
          </a:xfrm>
          <a:prstGeom prst="rect">
            <a:avLst/>
          </a:prstGeom>
          <a:ln w="127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202973" y="1865537"/>
            <a:ext cx="9858375" cy="2333625"/>
          </a:xfrm>
          <a:prstGeom prst="rect">
            <a:avLst/>
          </a:prstGeom>
          <a:ln w="127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4"/>
          <a:stretch>
            <a:fillRect/>
          </a:stretch>
        </p:blipFill>
        <p:spPr>
          <a:xfrm>
            <a:off x="1293811" y="2454047"/>
            <a:ext cx="9753600" cy="1514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5"/>
          <a:stretch>
            <a:fillRect/>
          </a:stretch>
        </p:blipFill>
        <p:spPr>
          <a:xfrm>
            <a:off x="703262" y="2647723"/>
            <a:ext cx="10782300" cy="2143125"/>
          </a:xfrm>
          <a:prstGeom prst="rect">
            <a:avLst/>
          </a:prstGeom>
          <a:ln w="12700" cap="sq" cmpd="thickThin">
            <a:solidFill>
              <a:srgbClr val="000000"/>
            </a:solidFill>
            <a:prstDash val="solid"/>
            <a:miter lim="800000"/>
          </a:ln>
          <a:effectLst>
            <a:innerShdw blurRad="76200">
              <a:srgbClr val="000000"/>
            </a:innerShdw>
          </a:effectLst>
        </p:spPr>
      </p:pic>
      <p:pic>
        <p:nvPicPr>
          <p:cNvPr id="8" name="Picture 7"/>
          <p:cNvPicPr>
            <a:picLocks noChangeAspect="1"/>
          </p:cNvPicPr>
          <p:nvPr/>
        </p:nvPicPr>
        <p:blipFill>
          <a:blip r:embed="rId6"/>
          <a:stretch>
            <a:fillRect/>
          </a:stretch>
        </p:blipFill>
        <p:spPr>
          <a:xfrm>
            <a:off x="1636780" y="1915090"/>
            <a:ext cx="9136675" cy="2579915"/>
          </a:xfrm>
          <a:prstGeom prst="rect">
            <a:avLst/>
          </a:prstGeom>
        </p:spPr>
      </p:pic>
      <p:sp>
        <p:nvSpPr>
          <p:cNvPr id="9" name="Rounded Rectangle 8"/>
          <p:cNvSpPr/>
          <p:nvPr/>
        </p:nvSpPr>
        <p:spPr>
          <a:xfrm>
            <a:off x="1636780" y="2558030"/>
            <a:ext cx="8639334" cy="881856"/>
          </a:xfrm>
          <a:prstGeom prst="roundRect">
            <a:avLst/>
          </a:prstGeom>
          <a:noFill/>
          <a:ln w="3810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636780" y="3633561"/>
            <a:ext cx="6752477" cy="615153"/>
          </a:xfrm>
          <a:prstGeom prst="roundRect">
            <a:avLst/>
          </a:prstGeom>
          <a:noFill/>
          <a:ln w="38100">
            <a:solidFill>
              <a:srgbClr val="FF0000"/>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49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9" presetClass="path" presetSubtype="0" accel="50000" decel="50000" fill="hold" nodeType="clickEffect">
                                  <p:stCondLst>
                                    <p:cond delay="0"/>
                                  </p:stCondLst>
                                  <p:childTnLst>
                                    <p:animMotion origin="layout" path="M 2.08333E-7 2.96296E-6 L 0.09388 0.42639 " pathEditMode="relative" rAng="0" ptsTypes="AA">
                                      <p:cBhvr>
                                        <p:cTn id="15" dur="500" fill="hold"/>
                                        <p:tgtEl>
                                          <p:spTgt spid="7"/>
                                        </p:tgtEl>
                                        <p:attrNameLst>
                                          <p:attrName>ppt_x</p:attrName>
                                          <p:attrName>ppt_y</p:attrName>
                                        </p:attrNameLst>
                                      </p:cBhvr>
                                      <p:rCtr x="4688" y="21319"/>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798286"/>
          </a:xfrm>
        </p:spPr>
        <p:txBody>
          <a:bodyPr/>
          <a:lstStyle/>
          <a:p>
            <a:pPr algn="ctr"/>
            <a:r>
              <a:rPr lang="en-US" b="1" dirty="0">
                <a:effectLst>
                  <a:reflection blurRad="6350" stA="55000" endA="300" endPos="45500" dir="5400000" sy="-100000" algn="bl" rotWithShape="0"/>
                </a:effectLst>
              </a:rPr>
              <a:t>Queries in action – Search Student</a:t>
            </a:r>
          </a:p>
        </p:txBody>
      </p:sp>
      <p:pic>
        <p:nvPicPr>
          <p:cNvPr id="4" name="Picture 3"/>
          <p:cNvPicPr>
            <a:picLocks noChangeAspect="1"/>
          </p:cNvPicPr>
          <p:nvPr/>
        </p:nvPicPr>
        <p:blipFill>
          <a:blip r:embed="rId2"/>
          <a:stretch>
            <a:fillRect/>
          </a:stretch>
        </p:blipFill>
        <p:spPr>
          <a:xfrm>
            <a:off x="459468" y="1069294"/>
            <a:ext cx="2419350" cy="771525"/>
          </a:xfrm>
          <a:prstGeom prst="rect">
            <a:avLst/>
          </a:prstGeom>
          <a:ln w="1905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245154" y="1971448"/>
            <a:ext cx="11382375" cy="4752975"/>
          </a:xfrm>
          <a:prstGeom prst="rect">
            <a:avLst/>
          </a:prstGeom>
          <a:ln w="19050" cap="sq" cmpd="thickThin">
            <a:solidFill>
              <a:srgbClr val="000000"/>
            </a:solidFill>
            <a:prstDash val="solid"/>
            <a:miter lim="800000"/>
          </a:ln>
          <a:effectLst>
            <a:innerShdw blurRad="76200">
              <a:srgbClr val="000000"/>
            </a:innerShdw>
          </a:effectLst>
        </p:spPr>
      </p:pic>
      <p:sp>
        <p:nvSpPr>
          <p:cNvPr id="6" name="Rounded Rectangle 5"/>
          <p:cNvSpPr/>
          <p:nvPr/>
        </p:nvSpPr>
        <p:spPr>
          <a:xfrm>
            <a:off x="10575696" y="3357108"/>
            <a:ext cx="943429" cy="3367315"/>
          </a:xfrm>
          <a:prstGeom prst="roundRect">
            <a:avLst/>
          </a:prstGeom>
          <a:noFill/>
          <a:ln w="57150">
            <a:solidFill>
              <a:srgbClr val="FF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0" y="1971448"/>
            <a:ext cx="12026533" cy="3607935"/>
          </a:xfrm>
          <a:prstGeom prst="rect">
            <a:avLst/>
          </a:prstGeom>
          <a:ln w="1905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4907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725714"/>
          </a:xfrm>
        </p:spPr>
        <p:txBody>
          <a:bodyPr/>
          <a:lstStyle/>
          <a:p>
            <a:pPr algn="ctr"/>
            <a:r>
              <a:rPr lang="en-US" b="1" dirty="0">
                <a:effectLst>
                  <a:reflection blurRad="6350" stA="55000" endA="300" endPos="45500" dir="5400000" sy="-100000" algn="bl" rotWithShape="0"/>
                </a:effectLst>
              </a:rPr>
              <a:t>Queries in action – Rate a student</a:t>
            </a:r>
          </a:p>
        </p:txBody>
      </p:sp>
      <p:pic>
        <p:nvPicPr>
          <p:cNvPr id="4" name="Picture 3"/>
          <p:cNvPicPr>
            <a:picLocks noChangeAspect="1"/>
          </p:cNvPicPr>
          <p:nvPr/>
        </p:nvPicPr>
        <p:blipFill>
          <a:blip r:embed="rId2"/>
          <a:stretch>
            <a:fillRect/>
          </a:stretch>
        </p:blipFill>
        <p:spPr>
          <a:xfrm>
            <a:off x="184603" y="948872"/>
            <a:ext cx="4972050" cy="838200"/>
          </a:xfrm>
          <a:prstGeom prst="rect">
            <a:avLst/>
          </a:prstGeom>
        </p:spPr>
      </p:pic>
      <p:pic>
        <p:nvPicPr>
          <p:cNvPr id="5" name="Picture 4"/>
          <p:cNvPicPr>
            <a:picLocks noChangeAspect="1"/>
          </p:cNvPicPr>
          <p:nvPr/>
        </p:nvPicPr>
        <p:blipFill>
          <a:blip r:embed="rId3"/>
          <a:stretch>
            <a:fillRect/>
          </a:stretch>
        </p:blipFill>
        <p:spPr>
          <a:xfrm>
            <a:off x="-8402411" y="1787072"/>
            <a:ext cx="8402411" cy="3606084"/>
          </a:xfrm>
          <a:prstGeom prst="rect">
            <a:avLst/>
          </a:prstGeom>
        </p:spPr>
      </p:pic>
      <p:sp>
        <p:nvSpPr>
          <p:cNvPr id="6" name="Rounded Rectangle 5"/>
          <p:cNvSpPr/>
          <p:nvPr/>
        </p:nvSpPr>
        <p:spPr>
          <a:xfrm>
            <a:off x="3701143" y="1509486"/>
            <a:ext cx="5544457" cy="827314"/>
          </a:xfrm>
          <a:prstGeom prst="round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A student will be reviewed based on the job they worked upon</a:t>
            </a:r>
          </a:p>
        </p:txBody>
      </p:sp>
      <p:sp>
        <p:nvSpPr>
          <p:cNvPr id="8" name="Rounded Rectangle 7"/>
          <p:cNvSpPr/>
          <p:nvPr/>
        </p:nvSpPr>
        <p:spPr>
          <a:xfrm>
            <a:off x="1197428" y="3062514"/>
            <a:ext cx="435429" cy="201748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442857" y="3062514"/>
            <a:ext cx="435429" cy="201748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4184649" y="2570844"/>
            <a:ext cx="3819525" cy="1238250"/>
          </a:xfrm>
          <a:prstGeom prst="rect">
            <a:avLst/>
          </a:prstGeom>
        </p:spPr>
      </p:pic>
      <p:pic>
        <p:nvPicPr>
          <p:cNvPr id="11" name="Picture 10"/>
          <p:cNvPicPr>
            <a:picLocks noChangeAspect="1"/>
          </p:cNvPicPr>
          <p:nvPr/>
        </p:nvPicPr>
        <p:blipFill>
          <a:blip r:embed="rId5"/>
          <a:stretch>
            <a:fillRect/>
          </a:stretch>
        </p:blipFill>
        <p:spPr>
          <a:xfrm>
            <a:off x="3389085" y="4609418"/>
            <a:ext cx="8435060" cy="1924504"/>
          </a:xfrm>
          <a:prstGeom prst="rect">
            <a:avLst/>
          </a:prstGeom>
        </p:spPr>
      </p:pic>
    </p:spTree>
    <p:extLst>
      <p:ext uri="{BB962C8B-B14F-4D97-AF65-F5344CB8AC3E}">
        <p14:creationId xmlns:p14="http://schemas.microsoft.com/office/powerpoint/2010/main" val="83286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nodeType="clickEffect">
                                  <p:stCondLst>
                                    <p:cond delay="0"/>
                                  </p:stCondLst>
                                  <p:childTnLst>
                                    <p:animMotion origin="layout" path="M 1.25E-6 3.7037E-7 L 0.20833 -0.04005 C 0.25169 -0.04907 0.31667 -0.05394 0.38555 -0.05394 C 0.46341 -0.05394 0.52565 -0.04907 0.56914 -0.04005 L 0.77864 3.7037E-7 " pathEditMode="relative" rAng="0" ptsTypes="AAAAA">
                                      <p:cBhvr>
                                        <p:cTn id="6" dur="500" fill="hold"/>
                                        <p:tgtEl>
                                          <p:spTgt spid="5"/>
                                        </p:tgtEl>
                                        <p:attrNameLst>
                                          <p:attrName>ppt_x</p:attrName>
                                          <p:attrName>ppt_y</p:attrName>
                                        </p:attrNameLst>
                                      </p:cBhvr>
                                      <p:rCtr x="38932"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3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3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3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1"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9" presetClass="exit" presetSubtype="0" fill="hold" grpId="1" nodeType="withEffect">
                                  <p:stCondLst>
                                    <p:cond delay="0"/>
                                  </p:stCondLst>
                                  <p:childTnLst>
                                    <p:animEffect transition="out" filter="dissolv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9" presetClass="exit" presetSubtype="0" fill="hold" grpId="1" nodeType="withEffect">
                                  <p:stCondLst>
                                    <p:cond delay="0"/>
                                  </p:stCondLst>
                                  <p:childTnLst>
                                    <p:animEffect transition="out" filter="dissolv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9"/>
                                        </p:tgtEl>
                                        <p:attrNameLst>
                                          <p:attrName>style.visibility</p:attrName>
                                        </p:attrNameLst>
                                      </p:cBhvr>
                                      <p:to>
                                        <p:strVal val="hidden"/>
                                      </p:to>
                                    </p:set>
                                  </p:childTnLst>
                                </p:cTn>
                              </p:par>
                              <p:par>
                                <p:cTn id="40" presetID="53" presetClass="entr" presetSubtype="16"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8" grpId="1" animBg="1"/>
      <p:bldP spid="7" grpId="0" animBg="1"/>
      <p:bldP spid="7"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1508</TotalTime>
  <Words>120</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PowerPoint Presentation</vt:lpstr>
      <vt:lpstr>PowerPoint Presentation</vt:lpstr>
      <vt:lpstr>SCHEMA and relationship in SQL implementation</vt:lpstr>
      <vt:lpstr>Login functionality for different users</vt:lpstr>
      <vt:lpstr>Queries in action - Add Organization Details</vt:lpstr>
      <vt:lpstr>Queries in action – Post Job</vt:lpstr>
      <vt:lpstr>Queries in action – Search Job</vt:lpstr>
      <vt:lpstr>Queries in action – Search Student</vt:lpstr>
      <vt:lpstr>Queries in action – Rate a student</vt:lpstr>
      <vt:lpstr>More features – Query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Panchal</dc:creator>
  <cp:lastModifiedBy>anuj yadav</cp:lastModifiedBy>
  <cp:revision>22</cp:revision>
  <dcterms:created xsi:type="dcterms:W3CDTF">2016-12-02T04:54:12Z</dcterms:created>
  <dcterms:modified xsi:type="dcterms:W3CDTF">2017-08-02T23:18:18Z</dcterms:modified>
</cp:coreProperties>
</file>