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00" r:id="rId3"/>
    <p:sldId id="298" r:id="rId4"/>
    <p:sldId id="299" r:id="rId5"/>
    <p:sldId id="303" r:id="rId6"/>
    <p:sldId id="301" r:id="rId7"/>
    <p:sldId id="308" r:id="rId8"/>
    <p:sldId id="290" r:id="rId9"/>
    <p:sldId id="305" r:id="rId10"/>
    <p:sldId id="302" r:id="rId11"/>
    <p:sldId id="304" r:id="rId12"/>
    <p:sldId id="306" r:id="rId13"/>
    <p:sldId id="307" r:id="rId14"/>
    <p:sldId id="310" r:id="rId15"/>
    <p:sldId id="311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j yadav" initials="ay" lastIdx="1" clrIdx="0">
    <p:extLst>
      <p:ext uri="{19B8F6BF-5375-455C-9EA6-DF929625EA0E}">
        <p15:presenceInfo xmlns:p15="http://schemas.microsoft.com/office/powerpoint/2012/main" userId="06962e59ee915be6" providerId="Windows Live"/>
      </p:ext>
    </p:extLst>
  </p:cmAuthor>
  <p:cmAuthor id="2" name="Sirina Chen" initials="SC" lastIdx="1" clrIdx="1">
    <p:extLst>
      <p:ext uri="{19B8F6BF-5375-455C-9EA6-DF929625EA0E}">
        <p15:presenceInfo xmlns:p15="http://schemas.microsoft.com/office/powerpoint/2012/main" userId="f5900e004974e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111"/>
    <a:srgbClr val="E31837"/>
    <a:srgbClr val="EE9300"/>
    <a:srgbClr val="68E64A"/>
    <a:srgbClr val="007333"/>
    <a:srgbClr val="007315"/>
    <a:srgbClr val="006491"/>
    <a:srgbClr val="CA8E53"/>
    <a:srgbClr val="92DD59"/>
    <a:srgbClr val="F58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3542" autoAdjust="0"/>
  </p:normalViewPr>
  <p:slideViewPr>
    <p:cSldViewPr snapToGrid="0">
      <p:cViewPr varScale="1">
        <p:scale>
          <a:sx n="64" d="100"/>
          <a:sy n="64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Group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556E34-8CA5-4F31-B6A9-AE1A96BE62F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3E6C76-BCDD-452F-B975-7134A6AF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03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Group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CD73DF-C158-45C0-ACA7-DBD2CB5351F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535AC36-3333-4451-8B0B-19B4BF783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64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418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33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94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901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44850D-51F4-4BA8-8437-5E6DA024D5C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0F7396-1BE3-4810-9036-907D6B21C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3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r="5678" b="-2"/>
          <a:stretch/>
        </p:blipFill>
        <p:spPr>
          <a:xfrm rot="5400000">
            <a:off x="6336323" y="1002323"/>
            <a:ext cx="6858000" cy="4853354"/>
          </a:xfrm>
          <a:prstGeom prst="rect">
            <a:avLst/>
          </a:prstGeom>
        </p:spPr>
      </p:pic>
      <p:sp>
        <p:nvSpPr>
          <p:cNvPr id="56" name="Freeform 10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8" name="Rectangle 57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465" y="2053883"/>
            <a:ext cx="6905126" cy="441725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better understand which offers should be promoted to which customers via coupon mailers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previously segmented customers based on their transactional history to determine coupon sets that best fit each segment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now aim to devise a method of customer target selection in order to maximize the return on marketing spend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108065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>
          <a:xfrm>
            <a:off x="3080657" y="1238284"/>
            <a:ext cx="6096000" cy="5417658"/>
          </a:xfrm>
        </p:spPr>
      </p:pic>
    </p:spTree>
    <p:extLst>
      <p:ext uri="{BB962C8B-B14F-4D97-AF65-F5344CB8AC3E}">
        <p14:creationId xmlns:p14="http://schemas.microsoft.com/office/powerpoint/2010/main" val="22573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3" y="233429"/>
            <a:ext cx="10879690" cy="5835470"/>
          </a:xfrm>
        </p:spPr>
      </p:pic>
    </p:spTree>
    <p:extLst>
      <p:ext uri="{BB962C8B-B14F-4D97-AF65-F5344CB8AC3E}">
        <p14:creationId xmlns:p14="http://schemas.microsoft.com/office/powerpoint/2010/main" val="291394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74" y="245989"/>
            <a:ext cx="9867574" cy="5226344"/>
          </a:xfrm>
        </p:spPr>
      </p:pic>
    </p:spTree>
    <p:extLst>
      <p:ext uri="{BB962C8B-B14F-4D97-AF65-F5344CB8AC3E}">
        <p14:creationId xmlns:p14="http://schemas.microsoft.com/office/powerpoint/2010/main" val="198233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2" y="1244184"/>
            <a:ext cx="10822018" cy="4976734"/>
          </a:xfrm>
        </p:spPr>
      </p:pic>
    </p:spTree>
    <p:extLst>
      <p:ext uri="{BB962C8B-B14F-4D97-AF65-F5344CB8AC3E}">
        <p14:creationId xmlns:p14="http://schemas.microsoft.com/office/powerpoint/2010/main" val="384020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16" y="962526"/>
            <a:ext cx="10380390" cy="52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8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581401" cy="906380"/>
          </a:xfrm>
        </p:spPr>
        <p:txBody>
          <a:bodyPr anchor="t"/>
          <a:lstStyle/>
          <a:p>
            <a:r>
              <a:rPr lang="en-US" dirty="0"/>
              <a:t>Accuracy and Misclassification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" y="920750"/>
            <a:ext cx="7050312" cy="49847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363579"/>
            <a:ext cx="3092115" cy="4541921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 Negative rate is currently higher than the True Positive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56.96% of False Negatives are in the Unknown segment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Probability cutoff for this test was set to .50</a:t>
            </a:r>
          </a:p>
        </p:txBody>
      </p:sp>
    </p:spTree>
    <p:extLst>
      <p:ext uri="{BB962C8B-B14F-4D97-AF65-F5344CB8AC3E}">
        <p14:creationId xmlns:p14="http://schemas.microsoft.com/office/powerpoint/2010/main" val="225301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281354"/>
            <a:ext cx="8644271" cy="1055077"/>
          </a:xfrm>
        </p:spPr>
        <p:txBody>
          <a:bodyPr>
            <a:noAutofit/>
          </a:bodyPr>
          <a:lstStyle/>
          <a:p>
            <a:r>
              <a:rPr lang="en-US" sz="4800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968283" y="1505243"/>
            <a:ext cx="8918917" cy="4881489"/>
          </a:xfrm>
        </p:spPr>
        <p:txBody>
          <a:bodyPr>
            <a:normAutofit lnSpcReduction="10000"/>
          </a:bodyPr>
          <a:lstStyle/>
          <a:p>
            <a:pPr lvl="1" indent="-4572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set used:  January – March 2016 set of mailed and control customers with their response information (Purchased within 4 weeks/ Did not purchase within 4 weeks)</a:t>
            </a:r>
          </a:p>
          <a:p>
            <a:pPr lvl="1" indent="-4572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Attached transactional segmentation information discussed in our previous presentation</a:t>
            </a:r>
          </a:p>
          <a:p>
            <a:pPr lvl="2" indent="-4572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 any customer that had no transactional segment into an 11th segment, Unknown</a:t>
            </a:r>
          </a:p>
          <a:p>
            <a:pPr lvl="1" indent="-4572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 the average number of items ordered per visit for each customer in the previous quarter</a:t>
            </a:r>
          </a:p>
          <a:p>
            <a:pPr lvl="2" indent="-4572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Coded any customer without previous order information with 2.72, the average of all customers average items</a:t>
            </a:r>
          </a:p>
        </p:txBody>
      </p:sp>
    </p:spTree>
    <p:extLst>
      <p:ext uri="{BB962C8B-B14F-4D97-AF65-F5344CB8AC3E}">
        <p14:creationId xmlns:p14="http://schemas.microsoft.com/office/powerpoint/2010/main" val="256055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376077"/>
          </a:xfrm>
        </p:spPr>
        <p:txBody>
          <a:bodyPr>
            <a:normAutofit/>
          </a:bodyPr>
          <a:lstStyle/>
          <a:p>
            <a:r>
              <a:rPr lang="en-US" sz="4800" dirty="0"/>
              <a:t>Transactional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1003"/>
            <a:ext cx="10178322" cy="4515729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Food Aficionado – Tends to get a large specialty pie or a large with multiple toppings.  Generally order for dinner.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Soda Lover, Light on Food – 2 top hand tossed medium side order about 1/2 time dinner or late night, not heavy on lunch orders. Tend to order soda.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Passive Customer –  Avg. 1 pizza slightly below ½ time for side orders, usually medium or large, trend towards lunch orders over dinner orders.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Large Pizza for Dinner – 1-2 large pizzas often on Friday night for dinner.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2 Medium Sized Pies – 2 pizzas generally medium.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1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Transactional Segmentation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2190"/>
            <a:ext cx="10178322" cy="4628271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arenR" startAt="6"/>
            </a:pPr>
            <a:r>
              <a:rPr lang="en-US" dirty="0"/>
              <a:t>Side Bread Consumer – Tend to order med pizza and bread side. just about always order a side generally order for dinner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 startAt="6"/>
            </a:pPr>
            <a:r>
              <a:rPr lang="en-US" dirty="0"/>
              <a:t>Pizza only With Chicken – 2 med pizza generally hand tossed, always order a side, generally chicken order at dinner time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 startAt="6"/>
            </a:pPr>
            <a:r>
              <a:rPr lang="en-US" dirty="0"/>
              <a:t>Readymade Meal Seeker – 1 hand tossed medium pie, frequent orderers, order during work week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arenR" startAt="6"/>
            </a:pPr>
            <a:r>
              <a:rPr lang="en-US" dirty="0"/>
              <a:t>Chicken Hunter – Order for chicken, pizza is an afterthought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Weekend Pizza Party – Frequent weekend orderers, 1 medium order sides about 1/2 time almost even mix of what they order for the side primarily dinner orders 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/>
              <a:t>Segment Unknown – This group is all customers whose transactional segment is unknown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1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Purchase Due to mailer by Group Membership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Customer Type is the </a:t>
            </a:r>
            <a:r>
              <a:rPr lang="en-US" dirty="0" err="1"/>
              <a:t>recency</a:t>
            </a:r>
            <a:r>
              <a:rPr lang="en-US" dirty="0"/>
              <a:t> segmentation already in use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Transactional Segments are shown as the segmentation number defined earlier in our presentation.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Segment 11, or Unknown, has been excluded from current graph. It had 170,270 members total and 31,838 purchases for a rate of  18.7%</a:t>
            </a:r>
          </a:p>
          <a:p>
            <a:pPr>
              <a:buClr>
                <a:schemeClr val="bg1"/>
              </a:buClr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" y="241147"/>
            <a:ext cx="6157913" cy="3277199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6" y="3493142"/>
            <a:ext cx="6328226" cy="33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8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323558"/>
            <a:ext cx="8187071" cy="998806"/>
          </a:xfrm>
        </p:spPr>
        <p:txBody>
          <a:bodyPr anchor="t">
            <a:normAutofit/>
          </a:bodyPr>
          <a:lstStyle/>
          <a:p>
            <a:r>
              <a:rPr lang="en-US" sz="4400" spc="300" dirty="0"/>
              <a:t>Model – Logistic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498" y="1195754"/>
            <a:ext cx="9129931" cy="5662246"/>
          </a:xfrm>
        </p:spPr>
        <p:txBody>
          <a:bodyPr>
            <a:normAutofit/>
          </a:bodyPr>
          <a:lstStyle/>
          <a:p>
            <a:r>
              <a:rPr lang="en-US" sz="2400" b="0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following model was transformed using logistic regression to find each customer’s individual probability of purchasing within 4 weeks of receiving a mailer:</a:t>
            </a:r>
          </a:p>
          <a:p>
            <a:endParaRPr lang="en-US" sz="2400" b="0" cap="none" spc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3400" b="1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Purchase = </a:t>
            </a:r>
          </a:p>
          <a:p>
            <a:pPr lvl="2"/>
            <a:r>
              <a:rPr lang="en-US" sz="3400" b="1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Customer Type + </a:t>
            </a:r>
          </a:p>
          <a:p>
            <a:pPr lvl="2"/>
            <a:r>
              <a:rPr lang="en-US" sz="3400" b="1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Transactional Segment + </a:t>
            </a:r>
          </a:p>
          <a:p>
            <a:pPr lvl="2"/>
            <a:r>
              <a:rPr lang="en-US" sz="3400" b="1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Average Total Items + </a:t>
            </a:r>
          </a:p>
          <a:p>
            <a:pPr lvl="2"/>
            <a:r>
              <a:rPr lang="en-US" sz="3400" b="1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Number of Adults + </a:t>
            </a:r>
          </a:p>
          <a:p>
            <a:pPr lvl="2"/>
            <a:r>
              <a:rPr lang="en-US" sz="3400" b="1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Number of Children</a:t>
            </a:r>
          </a:p>
        </p:txBody>
      </p:sp>
    </p:spTree>
    <p:extLst>
      <p:ext uri="{BB962C8B-B14F-4D97-AF65-F5344CB8AC3E}">
        <p14:creationId xmlns:p14="http://schemas.microsoft.com/office/powerpoint/2010/main" val="10588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0004" y="240631"/>
            <a:ext cx="8187071" cy="1026695"/>
          </a:xfrm>
        </p:spPr>
        <p:txBody>
          <a:bodyPr anchor="t">
            <a:noAutofit/>
          </a:bodyPr>
          <a:lstStyle/>
          <a:p>
            <a:r>
              <a:rPr lang="en-US" sz="4800" spc="300" dirty="0"/>
              <a:t>Exploratory 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42929" y="1507958"/>
            <a:ext cx="7569449" cy="4924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model was created using only customers who were sent a mailer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wanted to understand the effect of receiving a mailer vs not receiving a mailer.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created a second model using the same variables, adding mailed as a variable to test this effect.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odds ratio of this estimate was 3.128, indicating that receiving a mailer has a strong effect of the predicted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5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74303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Goodness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5416"/>
            <a:ext cx="10178322" cy="3699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Fit Statistics indicated that the model is stronger than both</a:t>
            </a:r>
          </a:p>
          <a:p>
            <a:pPr marL="0" indent="0">
              <a:buNone/>
            </a:pPr>
            <a:r>
              <a:rPr lang="en-US" dirty="0"/>
              <a:t>	A lack of model</a:t>
            </a:r>
          </a:p>
          <a:p>
            <a:pPr marL="0" indent="0">
              <a:buNone/>
            </a:pPr>
            <a:r>
              <a:rPr lang="en-US" dirty="0"/>
              <a:t>		&amp;</a:t>
            </a:r>
          </a:p>
          <a:p>
            <a:pPr marL="0" indent="0">
              <a:buNone/>
            </a:pPr>
            <a:r>
              <a:rPr lang="en-US" dirty="0"/>
              <a:t>	A model created from only Dominos Customer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variables were found to be significant at P &lt; 0.01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33 of 34 point estimates were found to be significant at P &lt; 0.01, 1 point estimate was significant at P &lt; 0.10</a:t>
            </a:r>
          </a:p>
        </p:txBody>
      </p:sp>
    </p:spTree>
    <p:extLst>
      <p:ext uri="{BB962C8B-B14F-4D97-AF65-F5344CB8AC3E}">
        <p14:creationId xmlns:p14="http://schemas.microsoft.com/office/powerpoint/2010/main" val="8981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74855" y="457198"/>
            <a:ext cx="3713871" cy="577478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Odds Ratio Point Estimates w/ confidence intervals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2" y="457199"/>
            <a:ext cx="6513700" cy="5911852"/>
          </a:xfrm>
        </p:spPr>
      </p:pic>
    </p:spTree>
    <p:extLst>
      <p:ext uri="{BB962C8B-B14F-4D97-AF65-F5344CB8AC3E}">
        <p14:creationId xmlns:p14="http://schemas.microsoft.com/office/powerpoint/2010/main" val="2089618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2617</TotalTime>
  <Words>590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Times New Roman</vt:lpstr>
      <vt:lpstr>Badge</vt:lpstr>
      <vt:lpstr>Introduction</vt:lpstr>
      <vt:lpstr>Data Preparation</vt:lpstr>
      <vt:lpstr>Transactional Segmentation</vt:lpstr>
      <vt:lpstr>Transactional Segmentation Cont.</vt:lpstr>
      <vt:lpstr>Purchase Due to mailer by Group Membership</vt:lpstr>
      <vt:lpstr>Model – Logistic Regression</vt:lpstr>
      <vt:lpstr>Exploratory Test</vt:lpstr>
      <vt:lpstr>Goodness of fit</vt:lpstr>
      <vt:lpstr>Odds Ratio Point Estimates w/ confidence intervals</vt:lpstr>
      <vt:lpstr>ROC CURVE</vt:lpstr>
      <vt:lpstr>PowerPoint Presentation</vt:lpstr>
      <vt:lpstr>PowerPoint Presentation</vt:lpstr>
      <vt:lpstr>PowerPoint Presentation</vt:lpstr>
      <vt:lpstr>PowerPoint Presentation</vt:lpstr>
      <vt:lpstr>Accuracy and Misclassification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</dc:title>
  <dc:creator>Sirina Chen</dc:creator>
  <cp:lastModifiedBy>anuj yadav</cp:lastModifiedBy>
  <cp:revision>197</cp:revision>
  <cp:lastPrinted>2017-03-20T20:55:37Z</cp:lastPrinted>
  <dcterms:created xsi:type="dcterms:W3CDTF">2017-03-08T04:54:44Z</dcterms:created>
  <dcterms:modified xsi:type="dcterms:W3CDTF">2017-08-21T21:14:54Z</dcterms:modified>
</cp:coreProperties>
</file>