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13259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250867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602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153355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138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99689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2506933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218990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370995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FAB25-2FEE-46DE-8972-196F23E3DD08}"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16472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FAB25-2FEE-46DE-8972-196F23E3DD08}"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15541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FAB25-2FEE-46DE-8972-196F23E3DD08}"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379775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FAB25-2FEE-46DE-8972-196F23E3DD08}" type="datetimeFigureOut">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44623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FAB25-2FEE-46DE-8972-196F23E3DD08}"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240603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4FAB25-2FEE-46DE-8972-196F23E3DD08}"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427971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4FAB25-2FEE-46DE-8972-196F23E3DD08}"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FC3F1-B293-40E2-9AC1-D1933046A8A4}" type="slidenum">
              <a:rPr lang="en-US" smtClean="0"/>
              <a:t>‹#›</a:t>
            </a:fld>
            <a:endParaRPr lang="en-US"/>
          </a:p>
        </p:txBody>
      </p:sp>
    </p:spTree>
    <p:extLst>
      <p:ext uri="{BB962C8B-B14F-4D97-AF65-F5344CB8AC3E}">
        <p14:creationId xmlns:p14="http://schemas.microsoft.com/office/powerpoint/2010/main" val="396978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4FAB25-2FEE-46DE-8972-196F23E3DD08}" type="datetimeFigureOut">
              <a:rPr lang="en-US" smtClean="0"/>
              <a:t>8/2/2017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FFC3F1-B293-40E2-9AC1-D1933046A8A4}" type="slidenum">
              <a:rPr lang="en-US" smtClean="0"/>
              <a:t>‹#›</a:t>
            </a:fld>
            <a:endParaRPr lang="en-US"/>
          </a:p>
        </p:txBody>
      </p:sp>
    </p:spTree>
    <p:extLst>
      <p:ext uri="{BB962C8B-B14F-4D97-AF65-F5344CB8AC3E}">
        <p14:creationId xmlns:p14="http://schemas.microsoft.com/office/powerpoint/2010/main" val="1871927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926" y="1177637"/>
            <a:ext cx="7661565" cy="523220"/>
          </a:xfrm>
          <a:prstGeom prst="rect">
            <a:avLst/>
          </a:prstGeom>
          <a:solidFill>
            <a:schemeClr val="accent1"/>
          </a:solidFill>
        </p:spPr>
        <p:txBody>
          <a:bodyPr wrap="square" rtlCol="0">
            <a:spAutoFit/>
          </a:bodyPr>
          <a:lstStyle/>
          <a:p>
            <a:r>
              <a:rPr lang="en-US" sz="2800" dirty="0"/>
              <a:t>IMR Process Improvement project</a:t>
            </a:r>
          </a:p>
        </p:txBody>
      </p:sp>
      <p:sp>
        <p:nvSpPr>
          <p:cNvPr id="5" name="TextBox 4"/>
          <p:cNvSpPr txBox="1"/>
          <p:nvPr/>
        </p:nvSpPr>
        <p:spPr>
          <a:xfrm>
            <a:off x="1149926" y="2050473"/>
            <a:ext cx="8603674" cy="203132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current process required a massive overhaul to streamline the process of documenting and maintaining the characteristics of Bill of materials.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major problem was that those characteristics were not important to any of the team members other than Procurement and Operations and thus asking other department users to fill in characteristics needs helps and bit of encouragement. </a:t>
            </a:r>
          </a:p>
          <a:p>
            <a:endParaRPr lang="en-US" spc="3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80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1" y="387351"/>
            <a:ext cx="7973724" cy="639535"/>
          </a:xfrm>
        </p:spPr>
        <p:txBody>
          <a:bodyPr anchor="t">
            <a:normAutofit fontScale="90000"/>
          </a:bodyPr>
          <a:lstStyle/>
          <a:p>
            <a:r>
              <a:rPr lang="en-US" dirty="0"/>
              <a:t>Pulling Items to IMR once deign freeze</a:t>
            </a:r>
          </a:p>
        </p:txBody>
      </p:sp>
      <p:pic>
        <p:nvPicPr>
          <p:cNvPr id="3" name="Picture 2"/>
          <p:cNvPicPr>
            <a:picLocks noChangeAspect="1"/>
          </p:cNvPicPr>
          <p:nvPr/>
        </p:nvPicPr>
        <p:blipFill>
          <a:blip r:embed="rId2"/>
          <a:stretch>
            <a:fillRect/>
          </a:stretch>
        </p:blipFill>
        <p:spPr>
          <a:xfrm>
            <a:off x="394422" y="1026886"/>
            <a:ext cx="2825510" cy="996043"/>
          </a:xfrm>
          <a:prstGeom prst="rect">
            <a:avLst/>
          </a:prstGeom>
        </p:spPr>
      </p:pic>
      <p:pic>
        <p:nvPicPr>
          <p:cNvPr id="5" name="Picture 4"/>
          <p:cNvPicPr>
            <a:picLocks noChangeAspect="1"/>
          </p:cNvPicPr>
          <p:nvPr/>
        </p:nvPicPr>
        <p:blipFill>
          <a:blip r:embed="rId3"/>
          <a:stretch>
            <a:fillRect/>
          </a:stretch>
        </p:blipFill>
        <p:spPr>
          <a:xfrm>
            <a:off x="394421" y="2022929"/>
            <a:ext cx="8952692" cy="4742004"/>
          </a:xfrm>
          <a:prstGeom prst="rect">
            <a:avLst/>
          </a:prstGeom>
        </p:spPr>
      </p:pic>
    </p:spTree>
    <p:extLst>
      <p:ext uri="{BB962C8B-B14F-4D97-AF65-F5344CB8AC3E}">
        <p14:creationId xmlns:p14="http://schemas.microsoft.com/office/powerpoint/2010/main" val="1555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1" y="387351"/>
            <a:ext cx="8624888" cy="639535"/>
          </a:xfrm>
        </p:spPr>
        <p:txBody>
          <a:bodyPr anchor="t">
            <a:normAutofit/>
          </a:bodyPr>
          <a:lstStyle/>
          <a:p>
            <a:r>
              <a:rPr lang="en-US" sz="2400" dirty="0"/>
              <a:t>This is a one stop from for all the users to begin there inputs</a:t>
            </a:r>
          </a:p>
        </p:txBody>
      </p:sp>
      <p:pic>
        <p:nvPicPr>
          <p:cNvPr id="4" name="Picture 3"/>
          <p:cNvPicPr>
            <a:picLocks noChangeAspect="1"/>
          </p:cNvPicPr>
          <p:nvPr/>
        </p:nvPicPr>
        <p:blipFill>
          <a:blip r:embed="rId2"/>
          <a:stretch>
            <a:fillRect/>
          </a:stretch>
        </p:blipFill>
        <p:spPr>
          <a:xfrm>
            <a:off x="2042246" y="1026886"/>
            <a:ext cx="6334125" cy="4695825"/>
          </a:xfrm>
          <a:prstGeom prst="rect">
            <a:avLst/>
          </a:prstGeom>
        </p:spPr>
      </p:pic>
    </p:spTree>
    <p:extLst>
      <p:ext uri="{BB962C8B-B14F-4D97-AF65-F5344CB8AC3E}">
        <p14:creationId xmlns:p14="http://schemas.microsoft.com/office/powerpoint/2010/main" val="220555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0" y="387351"/>
            <a:ext cx="8832707" cy="639535"/>
          </a:xfrm>
        </p:spPr>
        <p:txBody>
          <a:bodyPr anchor="t">
            <a:noAutofit/>
          </a:bodyPr>
          <a:lstStyle/>
          <a:p>
            <a:r>
              <a:rPr lang="en-US" sz="2000" dirty="0"/>
              <a:t>Procurement team would have one window to update all of its items</a:t>
            </a:r>
          </a:p>
        </p:txBody>
      </p:sp>
      <p:pic>
        <p:nvPicPr>
          <p:cNvPr id="3" name="Picture 2"/>
          <p:cNvPicPr>
            <a:picLocks noChangeAspect="1"/>
          </p:cNvPicPr>
          <p:nvPr/>
        </p:nvPicPr>
        <p:blipFill>
          <a:blip r:embed="rId2"/>
          <a:stretch>
            <a:fillRect/>
          </a:stretch>
        </p:blipFill>
        <p:spPr>
          <a:xfrm>
            <a:off x="394421" y="1026886"/>
            <a:ext cx="10626273" cy="5634432"/>
          </a:xfrm>
          <a:prstGeom prst="rect">
            <a:avLst/>
          </a:prstGeom>
        </p:spPr>
      </p:pic>
    </p:spTree>
    <p:extLst>
      <p:ext uri="{BB962C8B-B14F-4D97-AF65-F5344CB8AC3E}">
        <p14:creationId xmlns:p14="http://schemas.microsoft.com/office/powerpoint/2010/main" val="79810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4421" y="996780"/>
            <a:ext cx="10958286" cy="5861220"/>
          </a:xfrm>
          <a:prstGeom prst="rect">
            <a:avLst/>
          </a:prstGeom>
        </p:spPr>
      </p:pic>
      <p:sp>
        <p:nvSpPr>
          <p:cNvPr id="6" name="Title 1"/>
          <p:cNvSpPr>
            <a:spLocks noGrp="1"/>
          </p:cNvSpPr>
          <p:nvPr>
            <p:ph type="title"/>
          </p:nvPr>
        </p:nvSpPr>
        <p:spPr>
          <a:xfrm>
            <a:off x="394420" y="387351"/>
            <a:ext cx="8832707" cy="639535"/>
          </a:xfrm>
        </p:spPr>
        <p:txBody>
          <a:bodyPr anchor="t">
            <a:noAutofit/>
          </a:bodyPr>
          <a:lstStyle/>
          <a:p>
            <a:r>
              <a:rPr lang="en-US" sz="2000" dirty="0"/>
              <a:t>Operations team would have one window to update all of its items</a:t>
            </a:r>
          </a:p>
        </p:txBody>
      </p:sp>
    </p:spTree>
    <p:extLst>
      <p:ext uri="{BB962C8B-B14F-4D97-AF65-F5344CB8AC3E}">
        <p14:creationId xmlns:p14="http://schemas.microsoft.com/office/powerpoint/2010/main" val="216688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0286" y="993202"/>
            <a:ext cx="11045371" cy="5864798"/>
          </a:xfrm>
          <a:prstGeom prst="rect">
            <a:avLst/>
          </a:prstGeom>
        </p:spPr>
      </p:pic>
      <p:sp>
        <p:nvSpPr>
          <p:cNvPr id="6" name="Title 1"/>
          <p:cNvSpPr>
            <a:spLocks noGrp="1"/>
          </p:cNvSpPr>
          <p:nvPr>
            <p:ph type="title"/>
          </p:nvPr>
        </p:nvSpPr>
        <p:spPr>
          <a:xfrm>
            <a:off x="394420" y="387351"/>
            <a:ext cx="8832707" cy="639535"/>
          </a:xfrm>
        </p:spPr>
        <p:txBody>
          <a:bodyPr anchor="t">
            <a:noAutofit/>
          </a:bodyPr>
          <a:lstStyle/>
          <a:p>
            <a:r>
              <a:rPr lang="en-US" sz="2000" dirty="0"/>
              <a:t>Finance team would have one window to update all of its items</a:t>
            </a:r>
          </a:p>
        </p:txBody>
      </p:sp>
    </p:spTree>
    <p:extLst>
      <p:ext uri="{BB962C8B-B14F-4D97-AF65-F5344CB8AC3E}">
        <p14:creationId xmlns:p14="http://schemas.microsoft.com/office/powerpoint/2010/main" val="82922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0" y="387351"/>
            <a:ext cx="7627361" cy="639535"/>
          </a:xfrm>
        </p:spPr>
        <p:txBody>
          <a:bodyPr anchor="t">
            <a:normAutofit fontScale="90000"/>
          </a:bodyPr>
          <a:lstStyle/>
          <a:p>
            <a:r>
              <a:rPr lang="en-US" dirty="0"/>
              <a:t>Regulatory team to provide their inputs</a:t>
            </a:r>
          </a:p>
        </p:txBody>
      </p:sp>
      <p:pic>
        <p:nvPicPr>
          <p:cNvPr id="4" name="Picture 3"/>
          <p:cNvPicPr>
            <a:picLocks noChangeAspect="1"/>
          </p:cNvPicPr>
          <p:nvPr/>
        </p:nvPicPr>
        <p:blipFill>
          <a:blip r:embed="rId2"/>
          <a:stretch>
            <a:fillRect/>
          </a:stretch>
        </p:blipFill>
        <p:spPr>
          <a:xfrm>
            <a:off x="394421" y="1026886"/>
            <a:ext cx="11019748" cy="5831114"/>
          </a:xfrm>
          <a:prstGeom prst="rect">
            <a:avLst/>
          </a:prstGeom>
        </p:spPr>
      </p:pic>
    </p:spTree>
    <p:extLst>
      <p:ext uri="{BB962C8B-B14F-4D97-AF65-F5344CB8AC3E}">
        <p14:creationId xmlns:p14="http://schemas.microsoft.com/office/powerpoint/2010/main" val="41217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1" y="387351"/>
            <a:ext cx="8985106" cy="639535"/>
          </a:xfrm>
        </p:spPr>
        <p:txBody>
          <a:bodyPr anchor="t">
            <a:noAutofit/>
          </a:bodyPr>
          <a:lstStyle/>
          <a:p>
            <a:r>
              <a:rPr lang="en-US" sz="2000" dirty="0"/>
              <a:t>Quality assurance team to provide inputs for </a:t>
            </a:r>
            <a:r>
              <a:rPr lang="en-US" sz="2000" dirty="0" err="1"/>
              <a:t>qty</a:t>
            </a:r>
            <a:r>
              <a:rPr lang="en-US" sz="2000" dirty="0"/>
              <a:t> needed for procurement</a:t>
            </a:r>
          </a:p>
        </p:txBody>
      </p:sp>
      <p:pic>
        <p:nvPicPr>
          <p:cNvPr id="3" name="Picture 2"/>
          <p:cNvPicPr>
            <a:picLocks noChangeAspect="1"/>
          </p:cNvPicPr>
          <p:nvPr/>
        </p:nvPicPr>
        <p:blipFill>
          <a:blip r:embed="rId2"/>
          <a:stretch>
            <a:fillRect/>
          </a:stretch>
        </p:blipFill>
        <p:spPr>
          <a:xfrm>
            <a:off x="394421" y="1026886"/>
            <a:ext cx="10910021" cy="5831079"/>
          </a:xfrm>
          <a:prstGeom prst="rect">
            <a:avLst/>
          </a:prstGeom>
        </p:spPr>
      </p:pic>
    </p:spTree>
    <p:extLst>
      <p:ext uri="{BB962C8B-B14F-4D97-AF65-F5344CB8AC3E}">
        <p14:creationId xmlns:p14="http://schemas.microsoft.com/office/powerpoint/2010/main" val="389291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0" y="387351"/>
            <a:ext cx="8291079" cy="639535"/>
          </a:xfrm>
        </p:spPr>
        <p:txBody>
          <a:bodyPr anchor="t">
            <a:normAutofit fontScale="90000"/>
          </a:bodyPr>
          <a:lstStyle/>
          <a:p>
            <a:r>
              <a:rPr lang="en-US" dirty="0"/>
              <a:t>Reporting capability for project managers</a:t>
            </a:r>
          </a:p>
        </p:txBody>
      </p:sp>
      <p:pic>
        <p:nvPicPr>
          <p:cNvPr id="4" name="Picture 3"/>
          <p:cNvPicPr>
            <a:picLocks noChangeAspect="1"/>
          </p:cNvPicPr>
          <p:nvPr/>
        </p:nvPicPr>
        <p:blipFill>
          <a:blip r:embed="rId2"/>
          <a:stretch>
            <a:fillRect/>
          </a:stretch>
        </p:blipFill>
        <p:spPr>
          <a:xfrm>
            <a:off x="846425" y="1791565"/>
            <a:ext cx="7839075" cy="3219450"/>
          </a:xfrm>
          <a:prstGeom prst="rect">
            <a:avLst/>
          </a:prstGeom>
        </p:spPr>
      </p:pic>
    </p:spTree>
    <p:extLst>
      <p:ext uri="{BB962C8B-B14F-4D97-AF65-F5344CB8AC3E}">
        <p14:creationId xmlns:p14="http://schemas.microsoft.com/office/powerpoint/2010/main" val="285666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0" y="387351"/>
            <a:ext cx="8291079" cy="639535"/>
          </a:xfrm>
        </p:spPr>
        <p:txBody>
          <a:bodyPr anchor="t">
            <a:normAutofit fontScale="90000"/>
          </a:bodyPr>
          <a:lstStyle/>
          <a:p>
            <a:r>
              <a:rPr lang="en-US" dirty="0"/>
              <a:t>Form to capture marketing forecast</a:t>
            </a:r>
          </a:p>
        </p:txBody>
      </p:sp>
      <p:pic>
        <p:nvPicPr>
          <p:cNvPr id="3" name="Picture 2"/>
          <p:cNvPicPr>
            <a:picLocks noChangeAspect="1"/>
          </p:cNvPicPr>
          <p:nvPr/>
        </p:nvPicPr>
        <p:blipFill>
          <a:blip r:embed="rId2"/>
          <a:stretch>
            <a:fillRect/>
          </a:stretch>
        </p:blipFill>
        <p:spPr>
          <a:xfrm>
            <a:off x="394420" y="887218"/>
            <a:ext cx="10827762" cy="5729708"/>
          </a:xfrm>
          <a:prstGeom prst="rect">
            <a:avLst/>
          </a:prstGeom>
        </p:spPr>
      </p:pic>
    </p:spTree>
    <p:extLst>
      <p:ext uri="{BB962C8B-B14F-4D97-AF65-F5344CB8AC3E}">
        <p14:creationId xmlns:p14="http://schemas.microsoft.com/office/powerpoint/2010/main" val="252416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process</a:t>
            </a:r>
          </a:p>
        </p:txBody>
      </p:sp>
      <p:sp>
        <p:nvSpPr>
          <p:cNvPr id="3" name="Content Placeholder 2"/>
          <p:cNvSpPr>
            <a:spLocks noGrp="1"/>
          </p:cNvSpPr>
          <p:nvPr>
            <p:ph idx="1"/>
          </p:nvPr>
        </p:nvSpPr>
        <p:spPr>
          <a:xfrm>
            <a:off x="677334" y="1467862"/>
            <a:ext cx="6596302" cy="3880773"/>
          </a:xfrm>
        </p:spPr>
        <p:txBody>
          <a:bodyPr>
            <a:normAutofit/>
          </a:bodyPr>
          <a:lstStyle/>
          <a:p>
            <a:endParaRPr lang="en-US" dirty="0"/>
          </a:p>
          <a:p>
            <a:pPr marL="0" indent="0">
              <a:buNone/>
            </a:pPr>
            <a:r>
              <a:rPr lang="en-US" dirty="0"/>
              <a:t>With the current process following team are involved</a:t>
            </a:r>
          </a:p>
          <a:p>
            <a:pPr marL="342900" indent="-342900">
              <a:buAutoNum type="arabicPeriod"/>
            </a:pPr>
            <a:r>
              <a:rPr lang="en-US" dirty="0" err="1"/>
              <a:t>RnD</a:t>
            </a:r>
            <a:endParaRPr lang="en-US" dirty="0"/>
          </a:p>
          <a:p>
            <a:pPr marL="342900" indent="-342900">
              <a:buAutoNum type="arabicPeriod"/>
            </a:pPr>
            <a:r>
              <a:rPr lang="en-US" dirty="0"/>
              <a:t>Marketing</a:t>
            </a:r>
          </a:p>
          <a:p>
            <a:pPr marL="342900" indent="-342900">
              <a:buAutoNum type="arabicPeriod"/>
            </a:pPr>
            <a:r>
              <a:rPr lang="en-US" dirty="0"/>
              <a:t>Procurement</a:t>
            </a:r>
          </a:p>
          <a:p>
            <a:pPr marL="342900" indent="-342900">
              <a:buAutoNum type="arabicPeriod"/>
            </a:pPr>
            <a:r>
              <a:rPr lang="en-US" dirty="0"/>
              <a:t>Operations</a:t>
            </a:r>
          </a:p>
          <a:p>
            <a:pPr marL="342900" indent="-342900">
              <a:buAutoNum type="arabicPeriod"/>
            </a:pPr>
            <a:r>
              <a:rPr lang="en-US" dirty="0"/>
              <a:t>Finance</a:t>
            </a:r>
          </a:p>
          <a:p>
            <a:pPr marL="342900" indent="-342900">
              <a:buAutoNum type="arabicPeriod"/>
            </a:pPr>
            <a:r>
              <a:rPr lang="en-US" dirty="0"/>
              <a:t>Quality</a:t>
            </a:r>
          </a:p>
          <a:p>
            <a:pPr marL="342900" indent="-342900">
              <a:buAutoNum type="arabicPeriod"/>
            </a:pPr>
            <a:r>
              <a:rPr lang="en-US" dirty="0"/>
              <a:t>Regulatory</a:t>
            </a:r>
            <a:endParaRPr lang="en-US" dirty="0"/>
          </a:p>
        </p:txBody>
      </p:sp>
    </p:spTree>
    <p:extLst>
      <p:ext uri="{BB962C8B-B14F-4D97-AF65-F5344CB8AC3E}">
        <p14:creationId xmlns:p14="http://schemas.microsoft.com/office/powerpoint/2010/main" val="353673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process Cont..</a:t>
            </a:r>
          </a:p>
        </p:txBody>
      </p:sp>
      <p:sp>
        <p:nvSpPr>
          <p:cNvPr id="3" name="Content Placeholder 2"/>
          <p:cNvSpPr>
            <a:spLocks noGrp="1"/>
          </p:cNvSpPr>
          <p:nvPr>
            <p:ph idx="1"/>
          </p:nvPr>
        </p:nvSpPr>
        <p:spPr>
          <a:xfrm>
            <a:off x="677333" y="1467862"/>
            <a:ext cx="6665575" cy="3893847"/>
          </a:xfrm>
        </p:spPr>
        <p:txBody>
          <a:bodyPr>
            <a:normAutofit fontScale="92500" lnSpcReduction="20000"/>
          </a:bodyPr>
          <a:lstStyle/>
          <a:p>
            <a:r>
              <a:rPr lang="en-US" dirty="0"/>
              <a:t>Data were collected at multiple deliverable. </a:t>
            </a:r>
          </a:p>
          <a:p>
            <a:pPr lvl="1"/>
            <a:r>
              <a:rPr lang="en-US" dirty="0"/>
              <a:t>Bill of materials</a:t>
            </a:r>
          </a:p>
          <a:p>
            <a:pPr lvl="2"/>
            <a:r>
              <a:rPr lang="en-US" dirty="0"/>
              <a:t>Multiple phases</a:t>
            </a:r>
          </a:p>
          <a:p>
            <a:pPr lvl="1"/>
            <a:r>
              <a:rPr lang="en-US" dirty="0"/>
              <a:t>Item masters</a:t>
            </a:r>
          </a:p>
          <a:p>
            <a:pPr lvl="2"/>
            <a:r>
              <a:rPr lang="en-US" dirty="0"/>
              <a:t>Multiple environments and warehouses</a:t>
            </a:r>
          </a:p>
          <a:p>
            <a:r>
              <a:rPr lang="en-US" dirty="0"/>
              <a:t>This made data redundancy </a:t>
            </a:r>
          </a:p>
          <a:p>
            <a:r>
              <a:rPr lang="en-US" dirty="0"/>
              <a:t>Lot of manual effort</a:t>
            </a:r>
          </a:p>
          <a:p>
            <a:r>
              <a:rPr lang="en-US" dirty="0"/>
              <a:t>Need to follow up</a:t>
            </a:r>
          </a:p>
          <a:p>
            <a:r>
              <a:rPr lang="en-US" dirty="0"/>
              <a:t>A huge margin for Human error </a:t>
            </a:r>
          </a:p>
          <a:p>
            <a:r>
              <a:rPr lang="en-US" dirty="0"/>
              <a:t>Leading to project delays by months</a:t>
            </a:r>
          </a:p>
          <a:p>
            <a:r>
              <a:rPr lang="en-US" dirty="0"/>
              <a:t>Change in one deliverables most of the time were not updated in other deliverables</a:t>
            </a:r>
            <a:endParaRPr lang="en-US" dirty="0"/>
          </a:p>
        </p:txBody>
      </p:sp>
    </p:spTree>
    <p:extLst>
      <p:ext uri="{BB962C8B-B14F-4D97-AF65-F5344CB8AC3E}">
        <p14:creationId xmlns:p14="http://schemas.microsoft.com/office/powerpoint/2010/main" val="80500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Process</a:t>
            </a:r>
          </a:p>
        </p:txBody>
      </p:sp>
      <p:sp>
        <p:nvSpPr>
          <p:cNvPr id="3" name="Content Placeholder 2"/>
          <p:cNvSpPr>
            <a:spLocks noGrp="1"/>
          </p:cNvSpPr>
          <p:nvPr>
            <p:ph idx="1"/>
          </p:nvPr>
        </p:nvSpPr>
        <p:spPr>
          <a:xfrm>
            <a:off x="677333" y="1467862"/>
            <a:ext cx="7607685" cy="3893847"/>
          </a:xfrm>
        </p:spPr>
        <p:txBody>
          <a:bodyPr>
            <a:normAutofit/>
          </a:bodyPr>
          <a:lstStyle/>
          <a:p>
            <a:pPr marL="0" indent="0">
              <a:buNone/>
            </a:pPr>
            <a:r>
              <a:rPr lang="en-US" dirty="0"/>
              <a:t>The new process improvement project involved</a:t>
            </a:r>
          </a:p>
          <a:p>
            <a:r>
              <a:rPr lang="en-US" dirty="0"/>
              <a:t>A massive analysis of current business process</a:t>
            </a:r>
          </a:p>
          <a:p>
            <a:r>
              <a:rPr lang="en-US" dirty="0"/>
              <a:t>Lot of Interviews with end users to understand the pain points</a:t>
            </a:r>
          </a:p>
          <a:p>
            <a:r>
              <a:rPr lang="en-US" dirty="0"/>
              <a:t>Thinking over the design that would not only be a proof of concept but will also support future projects</a:t>
            </a:r>
          </a:p>
          <a:p>
            <a:r>
              <a:rPr lang="en-US" dirty="0"/>
              <a:t>Finding the boundary limits of project the cost and time feasibility</a:t>
            </a:r>
          </a:p>
          <a:p>
            <a:r>
              <a:rPr lang="en-US" dirty="0"/>
              <a:t>Determining the scope of project and limiting it to New product development</a:t>
            </a:r>
          </a:p>
          <a:p>
            <a:endParaRPr lang="en-US" dirty="0"/>
          </a:p>
          <a:p>
            <a:endParaRPr lang="en-US" dirty="0"/>
          </a:p>
        </p:txBody>
      </p:sp>
    </p:spTree>
    <p:extLst>
      <p:ext uri="{BB962C8B-B14F-4D97-AF65-F5344CB8AC3E}">
        <p14:creationId xmlns:p14="http://schemas.microsoft.com/office/powerpoint/2010/main" val="253511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Process Cont..</a:t>
            </a:r>
          </a:p>
        </p:txBody>
      </p:sp>
      <p:sp>
        <p:nvSpPr>
          <p:cNvPr id="3" name="Content Placeholder 2"/>
          <p:cNvSpPr>
            <a:spLocks noGrp="1"/>
          </p:cNvSpPr>
          <p:nvPr>
            <p:ph idx="1"/>
          </p:nvPr>
        </p:nvSpPr>
        <p:spPr>
          <a:xfrm>
            <a:off x="677333" y="1467862"/>
            <a:ext cx="7607685" cy="3893847"/>
          </a:xfrm>
        </p:spPr>
        <p:txBody>
          <a:bodyPr>
            <a:normAutofit/>
          </a:bodyPr>
          <a:lstStyle/>
          <a:p>
            <a:pPr marL="0" indent="0">
              <a:buNone/>
            </a:pPr>
            <a:r>
              <a:rPr lang="en-US" dirty="0"/>
              <a:t>With new process</a:t>
            </a:r>
          </a:p>
          <a:p>
            <a:r>
              <a:rPr lang="en-US" dirty="0"/>
              <a:t>Create </a:t>
            </a:r>
            <a:r>
              <a:rPr lang="en-US" dirty="0" err="1"/>
              <a:t>userforms</a:t>
            </a:r>
            <a:r>
              <a:rPr lang="en-US" dirty="0"/>
              <a:t> to provide graphical way to collect data</a:t>
            </a:r>
          </a:p>
          <a:p>
            <a:r>
              <a:rPr lang="en-US" dirty="0"/>
              <a:t>Ask minimal number of questions to the user while building business logic using programming to automatically populate other fields</a:t>
            </a:r>
          </a:p>
          <a:p>
            <a:pPr lvl="1"/>
            <a:r>
              <a:rPr lang="en-US" dirty="0"/>
              <a:t>This reduced redundancy</a:t>
            </a:r>
          </a:p>
          <a:p>
            <a:pPr lvl="1"/>
            <a:r>
              <a:rPr lang="en-US" dirty="0"/>
              <a:t>Will save manual labor</a:t>
            </a:r>
          </a:p>
          <a:p>
            <a:pPr lvl="1"/>
            <a:r>
              <a:rPr lang="en-US" dirty="0"/>
              <a:t>Auto update any change in the Bill of Material and IMR without user knowing what they actually mean</a:t>
            </a:r>
          </a:p>
          <a:p>
            <a:r>
              <a:rPr lang="en-US" dirty="0"/>
              <a:t>Integrating different components of new product deliverables into one environment for easy access</a:t>
            </a:r>
          </a:p>
          <a:p>
            <a:pPr lvl="1"/>
            <a:endParaRPr lang="en-US" dirty="0"/>
          </a:p>
        </p:txBody>
      </p:sp>
    </p:spTree>
    <p:extLst>
      <p:ext uri="{BB962C8B-B14F-4D97-AF65-F5344CB8AC3E}">
        <p14:creationId xmlns:p14="http://schemas.microsoft.com/office/powerpoint/2010/main" val="99103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Process Step by Step</a:t>
            </a:r>
          </a:p>
        </p:txBody>
      </p:sp>
      <p:sp>
        <p:nvSpPr>
          <p:cNvPr id="3" name="Content Placeholder 2"/>
          <p:cNvSpPr>
            <a:spLocks noGrp="1"/>
          </p:cNvSpPr>
          <p:nvPr>
            <p:ph idx="1"/>
          </p:nvPr>
        </p:nvSpPr>
        <p:spPr>
          <a:xfrm>
            <a:off x="677333" y="1467862"/>
            <a:ext cx="8596669" cy="4600429"/>
          </a:xfrm>
        </p:spPr>
        <p:txBody>
          <a:bodyPr>
            <a:normAutofit fontScale="92500" lnSpcReduction="20000"/>
          </a:bodyPr>
          <a:lstStyle/>
          <a:p>
            <a:pPr marL="0" indent="0">
              <a:buNone/>
            </a:pPr>
            <a:r>
              <a:rPr lang="en-US" dirty="0"/>
              <a:t>With the streamlining of process a workflow is created with following steps</a:t>
            </a:r>
          </a:p>
          <a:p>
            <a:pPr>
              <a:buAutoNum type="arabicPeriod"/>
            </a:pPr>
            <a:r>
              <a:rPr lang="en-US" dirty="0"/>
              <a:t>Project Manager fill out form with project details and initiate the project</a:t>
            </a:r>
          </a:p>
          <a:p>
            <a:pPr>
              <a:buAutoNum type="arabicPeriod"/>
            </a:pPr>
            <a:r>
              <a:rPr lang="en-US" dirty="0" err="1"/>
              <a:t>RnD</a:t>
            </a:r>
            <a:r>
              <a:rPr lang="en-US" dirty="0"/>
              <a:t> starts building Bill of materials</a:t>
            </a:r>
          </a:p>
          <a:p>
            <a:pPr>
              <a:buAutoNum type="arabicPeriod"/>
            </a:pPr>
            <a:r>
              <a:rPr lang="en-US" dirty="0"/>
              <a:t>Marketing adds any marketing material that may be needed</a:t>
            </a:r>
          </a:p>
          <a:p>
            <a:pPr>
              <a:buAutoNum type="arabicPeriod"/>
            </a:pPr>
            <a:r>
              <a:rPr lang="en-US" dirty="0"/>
              <a:t>The list of items in bill of materials changes based on feedback from professional evaluation</a:t>
            </a:r>
          </a:p>
          <a:p>
            <a:pPr>
              <a:buAutoNum type="arabicPeriod"/>
            </a:pPr>
            <a:r>
              <a:rPr lang="en-US" dirty="0"/>
              <a:t>Once Proof of design is finished, Manager would have the capability to lock the design to avoid any more addition or deletion of items and at the same time allowing user to update entries with automatic emails notification sent out with each change.</a:t>
            </a:r>
          </a:p>
          <a:p>
            <a:pPr>
              <a:buAutoNum type="arabicPeriod"/>
            </a:pPr>
            <a:r>
              <a:rPr lang="en-US" dirty="0"/>
              <a:t>Procurement determine the type of materials the item fall into. </a:t>
            </a:r>
          </a:p>
          <a:p>
            <a:pPr>
              <a:buAutoNum type="arabicPeriod"/>
            </a:pPr>
            <a:r>
              <a:rPr lang="en-US" dirty="0"/>
              <a:t>Based on the type of materials ( Make/Buy) operation team start providing details about warehouses and minimum safety stocks</a:t>
            </a:r>
          </a:p>
          <a:p>
            <a:pPr>
              <a:buAutoNum type="arabicPeriod"/>
            </a:pPr>
            <a:r>
              <a:rPr lang="en-US" dirty="0"/>
              <a:t>Finance team would by that time be ready with all the code and will update respective fields</a:t>
            </a:r>
          </a:p>
          <a:p>
            <a:pPr>
              <a:buAutoNum type="arabicPeriod"/>
            </a:pPr>
            <a:r>
              <a:rPr lang="en-US" dirty="0"/>
              <a:t>Quality and Regulatory would finalize the process with their entries</a:t>
            </a:r>
            <a:endParaRPr lang="en-US" dirty="0"/>
          </a:p>
        </p:txBody>
      </p:sp>
    </p:spTree>
    <p:extLst>
      <p:ext uri="{BB962C8B-B14F-4D97-AF65-F5344CB8AC3E}">
        <p14:creationId xmlns:p14="http://schemas.microsoft.com/office/powerpoint/2010/main" val="313891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382045" y="1349432"/>
            <a:ext cx="5283289" cy="1622314"/>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Project Initiation</a:t>
            </a:r>
          </a:p>
        </p:txBody>
      </p:sp>
      <p:sp>
        <p:nvSpPr>
          <p:cNvPr id="9" name="Content Placeholder 8"/>
          <p:cNvSpPr>
            <a:spLocks noGrp="1"/>
          </p:cNvSpPr>
          <p:nvPr>
            <p:ph idx="1"/>
          </p:nvPr>
        </p:nvSpPr>
        <p:spPr>
          <a:xfrm>
            <a:off x="6416039" y="2160589"/>
            <a:ext cx="2927185" cy="3880773"/>
          </a:xfrm>
        </p:spPr>
        <p:txBody>
          <a:bodyPr>
            <a:normAutofit/>
          </a:bodyPr>
          <a:lstStyle/>
          <a:p>
            <a:endParaRPr lang="en-US" sz="1500"/>
          </a:p>
        </p:txBody>
      </p:sp>
      <p:pic>
        <p:nvPicPr>
          <p:cNvPr id="4" name="Picture 3"/>
          <p:cNvPicPr>
            <a:picLocks noChangeAspect="1"/>
          </p:cNvPicPr>
          <p:nvPr/>
        </p:nvPicPr>
        <p:blipFill>
          <a:blip r:embed="rId3"/>
          <a:stretch>
            <a:fillRect/>
          </a:stretch>
        </p:blipFill>
        <p:spPr>
          <a:xfrm>
            <a:off x="4470400" y="2296756"/>
            <a:ext cx="7576418" cy="4528533"/>
          </a:xfrm>
          <a:prstGeom prst="rect">
            <a:avLst/>
          </a:prstGeom>
        </p:spPr>
      </p:pic>
    </p:spTree>
    <p:extLst>
      <p:ext uri="{BB962C8B-B14F-4D97-AF65-F5344CB8AC3E}">
        <p14:creationId xmlns:p14="http://schemas.microsoft.com/office/powerpoint/2010/main" val="257332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1" y="387351"/>
            <a:ext cx="4620380" cy="639535"/>
          </a:xfrm>
        </p:spPr>
        <p:txBody>
          <a:bodyPr anchor="t">
            <a:normAutofit fontScale="90000"/>
          </a:bodyPr>
          <a:lstStyle/>
          <a:p>
            <a:r>
              <a:rPr lang="en-US" dirty="0" err="1"/>
              <a:t>RnD</a:t>
            </a:r>
            <a:r>
              <a:rPr lang="en-US" dirty="0"/>
              <a:t> BOM Building</a:t>
            </a:r>
          </a:p>
        </p:txBody>
      </p:sp>
      <p:pic>
        <p:nvPicPr>
          <p:cNvPr id="3" name="Picture 2"/>
          <p:cNvPicPr>
            <a:picLocks noChangeAspect="1"/>
          </p:cNvPicPr>
          <p:nvPr/>
        </p:nvPicPr>
        <p:blipFill>
          <a:blip r:embed="rId2"/>
          <a:stretch>
            <a:fillRect/>
          </a:stretch>
        </p:blipFill>
        <p:spPr>
          <a:xfrm>
            <a:off x="394421" y="1270001"/>
            <a:ext cx="3533775" cy="876300"/>
          </a:xfrm>
          <a:prstGeom prst="rect">
            <a:avLst/>
          </a:prstGeom>
        </p:spPr>
      </p:pic>
      <p:pic>
        <p:nvPicPr>
          <p:cNvPr id="5" name="Picture 4"/>
          <p:cNvPicPr>
            <a:picLocks noChangeAspect="1"/>
          </p:cNvPicPr>
          <p:nvPr/>
        </p:nvPicPr>
        <p:blipFill>
          <a:blip r:embed="rId3"/>
          <a:stretch>
            <a:fillRect/>
          </a:stretch>
        </p:blipFill>
        <p:spPr>
          <a:xfrm>
            <a:off x="4182081" y="1026886"/>
            <a:ext cx="3622147" cy="1807028"/>
          </a:xfrm>
          <a:prstGeom prst="rect">
            <a:avLst/>
          </a:prstGeom>
        </p:spPr>
      </p:pic>
      <p:pic>
        <p:nvPicPr>
          <p:cNvPr id="6" name="Picture 5"/>
          <p:cNvPicPr>
            <a:picLocks noChangeAspect="1"/>
          </p:cNvPicPr>
          <p:nvPr/>
        </p:nvPicPr>
        <p:blipFill>
          <a:blip r:embed="rId4"/>
          <a:stretch>
            <a:fillRect/>
          </a:stretch>
        </p:blipFill>
        <p:spPr>
          <a:xfrm>
            <a:off x="778478" y="2833914"/>
            <a:ext cx="8365521" cy="3932350"/>
          </a:xfrm>
          <a:prstGeom prst="rect">
            <a:avLst/>
          </a:prstGeom>
        </p:spPr>
      </p:pic>
    </p:spTree>
    <p:extLst>
      <p:ext uri="{BB962C8B-B14F-4D97-AF65-F5344CB8AC3E}">
        <p14:creationId xmlns:p14="http://schemas.microsoft.com/office/powerpoint/2010/main" val="408686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21" y="387351"/>
            <a:ext cx="5632306" cy="639535"/>
          </a:xfrm>
        </p:spPr>
        <p:txBody>
          <a:bodyPr anchor="t">
            <a:normAutofit fontScale="90000"/>
          </a:bodyPr>
          <a:lstStyle/>
          <a:p>
            <a:r>
              <a:rPr lang="en-US" dirty="0"/>
              <a:t>Marketing Materials to BOM</a:t>
            </a:r>
          </a:p>
        </p:txBody>
      </p:sp>
      <p:pic>
        <p:nvPicPr>
          <p:cNvPr id="4" name="Picture 3"/>
          <p:cNvPicPr>
            <a:picLocks noChangeAspect="1"/>
          </p:cNvPicPr>
          <p:nvPr/>
        </p:nvPicPr>
        <p:blipFill>
          <a:blip r:embed="rId2"/>
          <a:stretch>
            <a:fillRect/>
          </a:stretch>
        </p:blipFill>
        <p:spPr>
          <a:xfrm>
            <a:off x="3447259" y="2022929"/>
            <a:ext cx="8127999" cy="4303764"/>
          </a:xfrm>
          <a:prstGeom prst="rect">
            <a:avLst/>
          </a:prstGeom>
        </p:spPr>
      </p:pic>
      <p:pic>
        <p:nvPicPr>
          <p:cNvPr id="7" name="Picture 6"/>
          <p:cNvPicPr>
            <a:picLocks noChangeAspect="1"/>
          </p:cNvPicPr>
          <p:nvPr/>
        </p:nvPicPr>
        <p:blipFill>
          <a:blip r:embed="rId3"/>
          <a:stretch>
            <a:fillRect/>
          </a:stretch>
        </p:blipFill>
        <p:spPr>
          <a:xfrm>
            <a:off x="394422" y="1026886"/>
            <a:ext cx="3001922" cy="1209620"/>
          </a:xfrm>
          <a:prstGeom prst="rect">
            <a:avLst/>
          </a:prstGeom>
        </p:spPr>
      </p:pic>
    </p:spTree>
    <p:extLst>
      <p:ext uri="{BB962C8B-B14F-4D97-AF65-F5344CB8AC3E}">
        <p14:creationId xmlns:p14="http://schemas.microsoft.com/office/powerpoint/2010/main" val="30045135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539</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Segoe UI</vt:lpstr>
      <vt:lpstr>Trebuchet MS</vt:lpstr>
      <vt:lpstr>Wingdings 3</vt:lpstr>
      <vt:lpstr>Facet</vt:lpstr>
      <vt:lpstr>PowerPoint Presentation</vt:lpstr>
      <vt:lpstr>Current process</vt:lpstr>
      <vt:lpstr>Current process Cont..</vt:lpstr>
      <vt:lpstr>New Process</vt:lpstr>
      <vt:lpstr>New Process Cont..</vt:lpstr>
      <vt:lpstr>New Process Step by Step</vt:lpstr>
      <vt:lpstr>Project Initiation</vt:lpstr>
      <vt:lpstr>RnD BOM Building</vt:lpstr>
      <vt:lpstr>Marketing Materials to BOM</vt:lpstr>
      <vt:lpstr>Pulling Items to IMR once deign freeze</vt:lpstr>
      <vt:lpstr>This is a one stop from for all the users to begin there inputs</vt:lpstr>
      <vt:lpstr>Procurement team would have one window to update all of its items</vt:lpstr>
      <vt:lpstr>Operations team would have one window to update all of its items</vt:lpstr>
      <vt:lpstr>Finance team would have one window to update all of its items</vt:lpstr>
      <vt:lpstr>Regulatory team to provide their inputs</vt:lpstr>
      <vt:lpstr>Quality assurance team to provide inputs for qty needed for procurement</vt:lpstr>
      <vt:lpstr>Reporting capability for project managers</vt:lpstr>
      <vt:lpstr>Form to capture marketing forecast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yadav</dc:creator>
  <cp:lastModifiedBy>anuj yadav</cp:lastModifiedBy>
  <cp:revision>5</cp:revision>
  <dcterms:created xsi:type="dcterms:W3CDTF">2017-08-03T00:07:21Z</dcterms:created>
  <dcterms:modified xsi:type="dcterms:W3CDTF">2017-08-03T00:47:34Z</dcterms:modified>
</cp:coreProperties>
</file>