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4" r:id="rId3"/>
    <p:sldId id="266" r:id="rId4"/>
    <p:sldId id="267" r:id="rId5"/>
    <p:sldId id="265" r:id="rId6"/>
    <p:sldId id="257" r:id="rId7"/>
    <p:sldId id="258" r:id="rId8"/>
    <p:sldId id="259" r:id="rId9"/>
    <p:sldId id="260" r:id="rId10"/>
    <p:sldId id="270" r:id="rId11"/>
    <p:sldId id="268" r:id="rId12"/>
    <p:sldId id="269" r:id="rId13"/>
    <p:sldId id="262" r:id="rId14"/>
    <p:sldId id="264" r:id="rId15"/>
    <p:sldId id="271" r:id="rId16"/>
    <p:sldId id="272" r:id="rId17"/>
    <p:sldId id="261" r:id="rId18"/>
    <p:sldId id="263"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03B49-631B-4FD1-A50D-63EFFF6D4BC4}"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3BF96-F307-46D0-A692-DE59B17FCF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78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03B49-631B-4FD1-A50D-63EFFF6D4BC4}"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348985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03B49-631B-4FD1-A50D-63EFFF6D4BC4}"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202303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03B49-631B-4FD1-A50D-63EFFF6D4BC4}"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357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03B49-631B-4FD1-A50D-63EFFF6D4BC4}"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03BF96-F307-46D0-A692-DE59B17FCF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34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03B49-631B-4FD1-A50D-63EFFF6D4BC4}"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117869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03B49-631B-4FD1-A50D-63EFFF6D4BC4}" type="datetimeFigureOut">
              <a:rPr lang="en-IN" smtClean="0"/>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188415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03B49-631B-4FD1-A50D-63EFFF6D4BC4}"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34983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903B49-631B-4FD1-A50D-63EFFF6D4BC4}" type="datetimeFigureOut">
              <a:rPr lang="en-IN" smtClean="0"/>
              <a:t>25-10-2024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419988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903B49-631B-4FD1-A50D-63EFFF6D4BC4}" type="datetimeFigureOut">
              <a:rPr lang="en-IN" smtClean="0"/>
              <a:t>25-10-2024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03BF96-F307-46D0-A692-DE59B17FCFCC}" type="slidenum">
              <a:rPr lang="en-IN" smtClean="0"/>
              <a:t>‹#›</a:t>
            </a:fld>
            <a:endParaRPr lang="en-IN"/>
          </a:p>
        </p:txBody>
      </p:sp>
    </p:spTree>
    <p:extLst>
      <p:ext uri="{BB962C8B-B14F-4D97-AF65-F5344CB8AC3E}">
        <p14:creationId xmlns:p14="http://schemas.microsoft.com/office/powerpoint/2010/main" val="326101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903B49-631B-4FD1-A50D-63EFFF6D4BC4}"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03BF96-F307-46D0-A692-DE59B17FCFCC}" type="slidenum">
              <a:rPr lang="en-IN" smtClean="0"/>
              <a:t>‹#›</a:t>
            </a:fld>
            <a:endParaRPr lang="en-IN"/>
          </a:p>
        </p:txBody>
      </p:sp>
    </p:spTree>
    <p:extLst>
      <p:ext uri="{BB962C8B-B14F-4D97-AF65-F5344CB8AC3E}">
        <p14:creationId xmlns:p14="http://schemas.microsoft.com/office/powerpoint/2010/main" val="172660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903B49-631B-4FD1-A50D-63EFFF6D4BC4}" type="datetimeFigureOut">
              <a:rPr lang="en-IN" smtClean="0"/>
              <a:t>25-10-2024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03BF96-F307-46D0-A692-DE59B17FCF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671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C0D2-174F-1DF6-FF96-E0EC79043FA0}"/>
              </a:ext>
            </a:extLst>
          </p:cNvPr>
          <p:cNvSpPr>
            <a:spLocks noGrp="1"/>
          </p:cNvSpPr>
          <p:nvPr>
            <p:ph type="title"/>
          </p:nvPr>
        </p:nvSpPr>
        <p:spPr>
          <a:xfrm>
            <a:off x="1097280" y="286603"/>
            <a:ext cx="10058400" cy="1180247"/>
          </a:xfrm>
          <a:solidFill>
            <a:schemeClr val="bg2">
              <a:lumMod val="50000"/>
            </a:schemeClr>
          </a:solidFill>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Topic - Electronic Interlocking</a:t>
            </a:r>
            <a:br>
              <a:rPr lang="en-IN" u="sng" dirty="0">
                <a:solidFill>
                  <a:schemeClr val="tx1"/>
                </a:solidFill>
                <a:latin typeface="Times New Roman" panose="02020603050405020304" pitchFamily="18" charset="0"/>
                <a:cs typeface="Times New Roman" panose="02020603050405020304" pitchFamily="18" charset="0"/>
              </a:rPr>
            </a:br>
            <a:r>
              <a:rPr lang="en-IN" sz="2700" dirty="0">
                <a:solidFill>
                  <a:schemeClr val="tx1"/>
                </a:solidFill>
                <a:latin typeface="Times New Roman" panose="02020603050405020304" pitchFamily="18" charset="0"/>
                <a:cs typeface="Times New Roman" panose="02020603050405020304" pitchFamily="18" charset="0"/>
              </a:rPr>
              <a:t>Group EI-6</a:t>
            </a:r>
          </a:p>
        </p:txBody>
      </p:sp>
      <p:sp>
        <p:nvSpPr>
          <p:cNvPr id="3" name="Content Placeholder 2">
            <a:extLst>
              <a:ext uri="{FF2B5EF4-FFF2-40B4-BE49-F238E27FC236}">
                <a16:creationId xmlns:a16="http://schemas.microsoft.com/office/drawing/2014/main" id="{5A62F420-D8B6-3DA0-E9D1-1BD7CD171F59}"/>
              </a:ext>
            </a:extLst>
          </p:cNvPr>
          <p:cNvSpPr>
            <a:spLocks noGrp="1"/>
          </p:cNvSpPr>
          <p:nvPr>
            <p:ph idx="1"/>
          </p:nvPr>
        </p:nvSpPr>
        <p:spPr>
          <a:xfrm>
            <a:off x="1097280" y="1714500"/>
            <a:ext cx="10058400" cy="4154594"/>
          </a:xfrm>
          <a:solidFill>
            <a:schemeClr val="bg2">
              <a:lumMod val="90000"/>
            </a:schemeClr>
          </a:solidFill>
        </p:spPr>
        <p:txBody>
          <a:bodyPr>
            <a:normAutofit/>
          </a:bodyPr>
          <a:lstStyle/>
          <a:p>
            <a:pPr marL="0" indent="0">
              <a:buNone/>
            </a:pPr>
            <a:r>
              <a:rPr lang="en-IN" sz="2800" dirty="0"/>
              <a:t>Submitted By :-                                               Submitted To:</a:t>
            </a:r>
          </a:p>
          <a:p>
            <a:pPr marL="0" indent="0">
              <a:buClr>
                <a:schemeClr val="tx1"/>
              </a:buClr>
              <a:buNone/>
            </a:pPr>
            <a:r>
              <a:rPr lang="en-IN" sz="2800" dirty="0"/>
              <a:t>         Anukalp </a:t>
            </a:r>
            <a:r>
              <a:rPr lang="en-IN" sz="2800" dirty="0" err="1"/>
              <a:t>kumar</a:t>
            </a:r>
            <a:r>
              <a:rPr lang="en-IN" sz="2800" dirty="0"/>
              <a:t>                                     Mr. Salil Srivastava</a:t>
            </a:r>
          </a:p>
        </p:txBody>
      </p:sp>
    </p:spTree>
    <p:extLst>
      <p:ext uri="{BB962C8B-B14F-4D97-AF65-F5344CB8AC3E}">
        <p14:creationId xmlns:p14="http://schemas.microsoft.com/office/powerpoint/2010/main" val="318657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2050" y="676275"/>
            <a:ext cx="9763125" cy="493394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en-US" sz="1600" dirty="0">
                <a:solidFill>
                  <a:srgbClr val="002060"/>
                </a:solidFill>
                <a:latin typeface="Times New Roman" panose="02020603050405020304" pitchFamily="18" charset="0"/>
                <a:cs typeface="Times New Roman" panose="02020603050405020304" pitchFamily="18" charset="0"/>
              </a:rPr>
              <a:t>The EI system consists of three crucial elements:</a:t>
            </a:r>
          </a:p>
          <a:p>
            <a:pPr algn="just" fontAlgn="base"/>
            <a:r>
              <a:rPr lang="en-US" sz="1600" dirty="0">
                <a:solidFill>
                  <a:srgbClr val="002060"/>
                </a:solidFill>
                <a:latin typeface="Times New Roman" panose="02020603050405020304" pitchFamily="18" charset="0"/>
                <a:cs typeface="Times New Roman" panose="02020603050405020304" pitchFamily="18" charset="0"/>
              </a:rPr>
              <a:t> signals, track circuits, and point switches as-</a:t>
            </a:r>
          </a:p>
          <a:p>
            <a:pPr algn="just" fontAlgn="base"/>
            <a:endParaRPr lang="en-US" sz="1600" dirty="0">
              <a:solidFill>
                <a:srgbClr val="002060"/>
              </a:solidFill>
              <a:latin typeface="Times New Roman" panose="02020603050405020304" pitchFamily="18" charset="0"/>
              <a:cs typeface="Times New Roman" panose="02020603050405020304" pitchFamily="18" charset="0"/>
            </a:endParaRPr>
          </a:p>
          <a:p>
            <a:pPr marL="800100" lvl="1" indent="-342900" algn="just" fontAlgn="base">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rPr>
              <a:t>Signals</a:t>
            </a:r>
            <a:r>
              <a:rPr lang="en-US" sz="1600" dirty="0">
                <a:solidFill>
                  <a:srgbClr val="002060"/>
                </a:solidFill>
                <a:latin typeface="Times New Roman" panose="02020603050405020304" pitchFamily="18" charset="0"/>
                <a:cs typeface="Times New Roman" panose="02020603050405020304" pitchFamily="18" charset="0"/>
              </a:rPr>
              <a:t> are used to communicate instructions to trains, indicating whether to stop (red), proceed (green), or exercise caution (yellow) based on the track conditions ahead.</a:t>
            </a:r>
          </a:p>
          <a:p>
            <a:pPr marL="800100" lvl="1" indent="-342900" algn="just" fontAlgn="base">
              <a:buFont typeface="+mj-lt"/>
              <a:buAutoNum type="arabicPeriod"/>
            </a:pPr>
            <a:endParaRPr lang="en-US" sz="1600" dirty="0">
              <a:solidFill>
                <a:srgbClr val="002060"/>
              </a:solidFill>
              <a:latin typeface="Times New Roman" panose="02020603050405020304" pitchFamily="18" charset="0"/>
              <a:cs typeface="Times New Roman" panose="02020603050405020304" pitchFamily="18" charset="0"/>
            </a:endParaRPr>
          </a:p>
          <a:p>
            <a:pPr marL="800100" lvl="1" indent="-342900" algn="just" fontAlgn="base">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rPr>
              <a:t>Track circuits</a:t>
            </a:r>
            <a:r>
              <a:rPr lang="en-US" sz="1600" dirty="0">
                <a:solidFill>
                  <a:srgbClr val="002060"/>
                </a:solidFill>
                <a:latin typeface="Times New Roman" panose="02020603050405020304" pitchFamily="18" charset="0"/>
                <a:cs typeface="Times New Roman" panose="02020603050405020304" pitchFamily="18" charset="0"/>
              </a:rPr>
              <a:t> are electrical circuits installed on tracks to detect the presence of trains or vehicles. They help determine whether a particular section of track is clear or occupied, ensuring safe train movements.</a:t>
            </a:r>
          </a:p>
          <a:p>
            <a:pPr marL="800100" lvl="1" indent="-342900" algn="just" fontAlgn="base">
              <a:buFont typeface="+mj-lt"/>
              <a:buAutoNum type="arabicPeriod"/>
            </a:pPr>
            <a:endParaRPr lang="en-US" sz="1600" dirty="0">
              <a:solidFill>
                <a:srgbClr val="002060"/>
              </a:solidFill>
              <a:latin typeface="Times New Roman" panose="02020603050405020304" pitchFamily="18" charset="0"/>
              <a:cs typeface="Times New Roman" panose="02020603050405020304" pitchFamily="18" charset="0"/>
            </a:endParaRPr>
          </a:p>
          <a:p>
            <a:pPr marL="800100" lvl="1" indent="-342900" algn="just" fontAlgn="base">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rPr>
              <a:t>Point switches</a:t>
            </a:r>
            <a:r>
              <a:rPr lang="en-US" sz="1600" dirty="0">
                <a:solidFill>
                  <a:srgbClr val="002060"/>
                </a:solidFill>
                <a:latin typeface="Times New Roman" panose="02020603050405020304" pitchFamily="18" charset="0"/>
                <a:cs typeface="Times New Roman" panose="02020603050405020304" pitchFamily="18" charset="0"/>
              </a:rPr>
              <a:t> are movable sections of the track that allow trains to change tracks. They are operated using switches and guide the wheels towards the desired direction. Point machines play a vital role in locking the point switches to ensure safe train operations.</a:t>
            </a:r>
          </a:p>
        </p:txBody>
      </p:sp>
    </p:spTree>
    <p:extLst>
      <p:ext uri="{BB962C8B-B14F-4D97-AF65-F5344CB8AC3E}">
        <p14:creationId xmlns:p14="http://schemas.microsoft.com/office/powerpoint/2010/main" val="90493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a:solidFill>
            <a:schemeClr val="bg2">
              <a:lumMod val="50000"/>
            </a:schemeClr>
          </a:solidFill>
        </p:spPr>
        <p:txBody>
          <a:bodyPr/>
          <a:lstStyle/>
          <a:p>
            <a:pPr algn="ctr"/>
            <a:r>
              <a:rPr lang="en-US" u="sng" dirty="0">
                <a:solidFill>
                  <a:schemeClr val="tx1"/>
                </a:solidFill>
                <a:latin typeface="Times New Roman" panose="02020603050405020304" pitchFamily="18" charset="0"/>
                <a:cs typeface="Times New Roman" panose="02020603050405020304" pitchFamily="18" charset="0"/>
              </a:rPr>
              <a:t>Terms used in EI</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7280" y="1586203"/>
            <a:ext cx="10058400" cy="422002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 </a:t>
            </a:r>
            <a:r>
              <a:rPr lang="en-US" dirty="0">
                <a:solidFill>
                  <a:schemeClr val="bg2">
                    <a:lumMod val="10000"/>
                  </a:schemeClr>
                </a:solidFill>
                <a:latin typeface="Times New Roman" panose="02020603050405020304" pitchFamily="18" charset="0"/>
                <a:cs typeface="Times New Roman" panose="02020603050405020304" pitchFamily="18" charset="0"/>
              </a:rPr>
              <a:t>Various Terms used for EI’s:-</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dirty="0">
                <a:solidFill>
                  <a:schemeClr val="bg2">
                    <a:lumMod val="10000"/>
                  </a:schemeClr>
                </a:solidFill>
                <a:latin typeface="Times New Roman" panose="02020603050405020304" pitchFamily="18" charset="0"/>
                <a:cs typeface="Times New Roman" panose="02020603050405020304" pitchFamily="18" charset="0"/>
              </a:rPr>
              <a:t>(</a:t>
            </a:r>
            <a:r>
              <a:rPr lang="en-US" b="1" dirty="0">
                <a:solidFill>
                  <a:schemeClr val="bg2">
                    <a:lumMod val="10000"/>
                  </a:schemeClr>
                </a:solidFill>
                <a:latin typeface="Times New Roman" panose="02020603050405020304" pitchFamily="18" charset="0"/>
                <a:cs typeface="Times New Roman" panose="02020603050405020304" pitchFamily="18" charset="0"/>
              </a:rPr>
              <a:t>a) CPU – </a:t>
            </a:r>
            <a:r>
              <a:rPr lang="en-US" dirty="0">
                <a:solidFill>
                  <a:schemeClr val="bg2">
                    <a:lumMod val="10000"/>
                  </a:schemeClr>
                </a:solidFill>
                <a:latin typeface="Times New Roman" panose="02020603050405020304" pitchFamily="18" charset="0"/>
                <a:cs typeface="Times New Roman" panose="02020603050405020304" pitchFamily="18" charset="0"/>
              </a:rPr>
              <a:t>Central Processing Unit ( Micro processor or Micro controller)</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b="1" dirty="0">
                <a:solidFill>
                  <a:schemeClr val="bg2">
                    <a:lumMod val="10000"/>
                  </a:schemeClr>
                </a:solidFill>
                <a:latin typeface="Times New Roman" panose="02020603050405020304" pitchFamily="18" charset="0"/>
                <a:cs typeface="Times New Roman" panose="02020603050405020304" pitchFamily="18" charset="0"/>
              </a:rPr>
              <a:t>(b) RAM – </a:t>
            </a:r>
            <a:r>
              <a:rPr lang="en-US" dirty="0">
                <a:solidFill>
                  <a:schemeClr val="bg2">
                    <a:lumMod val="10000"/>
                  </a:schemeClr>
                </a:solidFill>
                <a:latin typeface="Times New Roman" panose="02020603050405020304" pitchFamily="18" charset="0"/>
                <a:cs typeface="Times New Roman" panose="02020603050405020304" pitchFamily="18" charset="0"/>
              </a:rPr>
              <a:t>Random Access Memory (used for vital data processing and event / error logs)</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b="1" dirty="0">
                <a:solidFill>
                  <a:schemeClr val="bg2">
                    <a:lumMod val="10000"/>
                  </a:schemeClr>
                </a:solidFill>
                <a:latin typeface="Times New Roman" panose="02020603050405020304" pitchFamily="18" charset="0"/>
                <a:cs typeface="Times New Roman" panose="02020603050405020304" pitchFamily="18" charset="0"/>
              </a:rPr>
              <a:t>(c) EPROM – </a:t>
            </a:r>
            <a:r>
              <a:rPr lang="en-US" dirty="0">
                <a:solidFill>
                  <a:schemeClr val="bg2">
                    <a:lumMod val="10000"/>
                  </a:schemeClr>
                </a:solidFill>
                <a:latin typeface="Times New Roman" panose="02020603050405020304" pitchFamily="18" charset="0"/>
                <a:cs typeface="Times New Roman" panose="02020603050405020304" pitchFamily="18" charset="0"/>
              </a:rPr>
              <a:t>Erasable Programmable Read Only Memory. (used for storing Executive and Application software)</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dirty="0">
                <a:solidFill>
                  <a:schemeClr val="bg2">
                    <a:lumMod val="10000"/>
                  </a:schemeClr>
                </a:solidFill>
                <a:latin typeface="Times New Roman" panose="02020603050405020304" pitchFamily="18" charset="0"/>
                <a:cs typeface="Times New Roman" panose="02020603050405020304" pitchFamily="18" charset="0"/>
              </a:rPr>
              <a:t>(</a:t>
            </a:r>
            <a:r>
              <a:rPr lang="en-US" b="1" dirty="0">
                <a:solidFill>
                  <a:schemeClr val="bg2">
                    <a:lumMod val="10000"/>
                  </a:schemeClr>
                </a:solidFill>
                <a:latin typeface="Times New Roman" panose="02020603050405020304" pitchFamily="18" charset="0"/>
                <a:cs typeface="Times New Roman" panose="02020603050405020304" pitchFamily="18" charset="0"/>
              </a:rPr>
              <a:t>d) EEPROM – </a:t>
            </a:r>
            <a:r>
              <a:rPr lang="en-US" dirty="0">
                <a:solidFill>
                  <a:schemeClr val="bg2">
                    <a:lumMod val="10000"/>
                  </a:schemeClr>
                </a:solidFill>
                <a:latin typeface="Times New Roman" panose="02020603050405020304" pitchFamily="18" charset="0"/>
                <a:cs typeface="Times New Roman" panose="02020603050405020304" pitchFamily="18" charset="0"/>
              </a:rPr>
              <a:t>Electrically Erasable Programmable Read Only Memory. (used for storing Executive and Application software)</a:t>
            </a:r>
          </a:p>
        </p:txBody>
      </p:sp>
    </p:spTree>
    <p:extLst>
      <p:ext uri="{BB962C8B-B14F-4D97-AF65-F5344CB8AC3E}">
        <p14:creationId xmlns:p14="http://schemas.microsoft.com/office/powerpoint/2010/main" val="155303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3649" y="681135"/>
            <a:ext cx="9560573" cy="511064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2">
                    <a:lumMod val="10000"/>
                  </a:schemeClr>
                </a:solidFill>
                <a:latin typeface="Times New Roman" panose="02020603050405020304" pitchFamily="18" charset="0"/>
                <a:cs typeface="Times New Roman" panose="02020603050405020304" pitchFamily="18" charset="0"/>
              </a:rPr>
              <a:t>e)  OBJECT CONTROLLERS (OC):</a:t>
            </a:r>
          </a:p>
          <a:p>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buAutoNum type="romanLcParenBoth"/>
            </a:pPr>
            <a:r>
              <a:rPr lang="en-US" dirty="0">
                <a:solidFill>
                  <a:schemeClr val="bg2">
                    <a:lumMod val="10000"/>
                  </a:schemeClr>
                </a:solidFill>
                <a:latin typeface="Times New Roman" panose="02020603050405020304" pitchFamily="18" charset="0"/>
                <a:cs typeface="Times New Roman" panose="02020603050405020304" pitchFamily="18" charset="0"/>
              </a:rPr>
              <a:t>Object controller is the equipment which drives the field function through conventional Relay or directly through its own electronic circuitry. It also takes inputs from the field.</a:t>
            </a:r>
          </a:p>
          <a:p>
            <a:pPr marL="514350" indent="-514350">
              <a:buAutoNum type="romanLcParenBoth"/>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buAutoNum type="romanLcParenBoth"/>
            </a:pPr>
            <a:r>
              <a:rPr lang="en-US" dirty="0">
                <a:solidFill>
                  <a:schemeClr val="bg2">
                    <a:lumMod val="10000"/>
                  </a:schemeClr>
                </a:solidFill>
                <a:latin typeface="Times New Roman" panose="02020603050405020304" pitchFamily="18" charset="0"/>
                <a:cs typeface="Times New Roman" panose="02020603050405020304" pitchFamily="18" charset="0"/>
              </a:rPr>
              <a:t>Object Controllers drive the field gears (Points, Signal etc.,) through relays and take feedback (input) from various field gears (Track, Point Indication, Aspects, </a:t>
            </a:r>
            <a:r>
              <a:rPr lang="en-US" dirty="0" err="1">
                <a:solidFill>
                  <a:schemeClr val="bg2">
                    <a:lumMod val="10000"/>
                  </a:schemeClr>
                </a:solidFill>
                <a:latin typeface="Times New Roman" panose="02020603050405020304" pitchFamily="18" charset="0"/>
                <a:cs typeface="Times New Roman" panose="02020603050405020304" pitchFamily="18" charset="0"/>
              </a:rPr>
              <a:t>etc</a:t>
            </a:r>
            <a:r>
              <a:rPr lang="en-US" dirty="0">
                <a:solidFill>
                  <a:schemeClr val="bg2">
                    <a:lumMod val="10000"/>
                  </a:schemeClr>
                </a:solidFill>
                <a:latin typeface="Times New Roman" panose="02020603050405020304" pitchFamily="18" charset="0"/>
                <a:cs typeface="Times New Roman" panose="02020603050405020304" pitchFamily="18" charset="0"/>
              </a:rPr>
              <a:t>) through concerned relay contacts.</a:t>
            </a:r>
          </a:p>
          <a:p>
            <a:pPr marL="514350" indent="-514350">
              <a:buAutoNum type="romanLcParenBoth"/>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buAutoNum type="romanLcParenBoth"/>
            </a:pPr>
            <a:r>
              <a:rPr lang="en-US" dirty="0">
                <a:solidFill>
                  <a:schemeClr val="bg2">
                    <a:lumMod val="10000"/>
                  </a:schemeClr>
                </a:solidFill>
                <a:latin typeface="Times New Roman" panose="02020603050405020304" pitchFamily="18" charset="0"/>
                <a:cs typeface="Times New Roman" panose="02020603050405020304" pitchFamily="18" charset="0"/>
              </a:rPr>
              <a:t>Object Controllers are used as slave unit of Main system .</a:t>
            </a:r>
          </a:p>
          <a:p>
            <a:pPr marL="514350" indent="-514350">
              <a:buAutoNum type="romanLcParenBoth"/>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buAutoNum type="romanLcParenBoth"/>
            </a:pPr>
            <a:r>
              <a:rPr lang="en-US" dirty="0">
                <a:solidFill>
                  <a:schemeClr val="bg2">
                    <a:lumMod val="10000"/>
                  </a:schemeClr>
                </a:solidFill>
                <a:latin typeface="Times New Roman" panose="02020603050405020304" pitchFamily="18" charset="0"/>
                <a:cs typeface="Times New Roman" panose="02020603050405020304" pitchFamily="18" charset="0"/>
              </a:rPr>
              <a:t>Object controller and Main system can be connected by copper cable or Optical Fiber Cable (OFC) or wireless.</a:t>
            </a:r>
          </a:p>
          <a:p>
            <a:pPr marL="514350" indent="-514350">
              <a:buAutoNum type="romanLcParenBoth"/>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buAutoNum type="romanLcParenBoth"/>
            </a:pPr>
            <a:r>
              <a:rPr lang="en-US" dirty="0">
                <a:solidFill>
                  <a:schemeClr val="bg2">
                    <a:lumMod val="10000"/>
                  </a:schemeClr>
                </a:solidFill>
                <a:latin typeface="Times New Roman" panose="02020603050405020304" pitchFamily="18" charset="0"/>
                <a:cs typeface="Times New Roman" panose="02020603050405020304" pitchFamily="18" charset="0"/>
              </a:rPr>
              <a:t>By using Object Controllers Main signaling cables between Equipment Room (Relay Room) and Location Box of field functions can be eliminated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48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10547"/>
            <a:ext cx="10058400" cy="830424"/>
          </a:xfrm>
          <a:solidFill>
            <a:schemeClr val="bg2">
              <a:lumMod val="50000"/>
            </a:schemeClr>
          </a:solidFill>
        </p:spPr>
        <p:txBody>
          <a:bodyPr/>
          <a:lstStyle/>
          <a:p>
            <a:pPr algn="ctr"/>
            <a:r>
              <a:rPr lang="en-US" u="sng" dirty="0">
                <a:solidFill>
                  <a:schemeClr val="bg2">
                    <a:lumMod val="10000"/>
                  </a:schemeClr>
                </a:solidFill>
                <a:latin typeface="Times New Roman" panose="02020603050405020304" pitchFamily="18" charset="0"/>
                <a:cs typeface="Times New Roman" panose="02020603050405020304" pitchFamily="18" charset="0"/>
              </a:rPr>
              <a:t>Working of EI</a:t>
            </a:r>
            <a:endParaRPr lang="en-IN"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7280" y="1619250"/>
            <a:ext cx="10058399" cy="44100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In case of ‘electronic interlocking’, the control and supervision of train movements is carried out through software and electronic components.</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It utilizes computers, programmable logic controllers and communication networks to manage and coordinate signaling, points and track circuits.</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This system makes sure that signals are cleared to proceed only when the route ahead is safe and clear. The location from where a train is taken from one track to another is called ‘point’.</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This plays an important role in safe running of trains and failure of these machines affects train movement.</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The cabin station master cannot move the points on his own if there is another train in front of the train which has just arrived. In such a scenario, the second train will be halted.</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17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7199"/>
            <a:ext cx="10058400" cy="733425"/>
          </a:xfrm>
          <a:solidFill>
            <a:schemeClr val="bg2">
              <a:lumMod val="50000"/>
            </a:schemeClr>
          </a:solidFill>
        </p:spPr>
        <p:txBody>
          <a:bodyPr>
            <a:normAutofit/>
          </a:bodyPr>
          <a:lstStyle/>
          <a:p>
            <a:pPr algn="ctr"/>
            <a:r>
              <a:rPr lang="en-US" sz="3200" u="sng" dirty="0">
                <a:solidFill>
                  <a:schemeClr val="bg2">
                    <a:lumMod val="10000"/>
                  </a:schemeClr>
                </a:solidFill>
                <a:latin typeface="Times New Roman" panose="02020603050405020304" pitchFamily="18" charset="0"/>
                <a:cs typeface="Times New Roman" panose="02020603050405020304" pitchFamily="18" charset="0"/>
              </a:rPr>
              <a:t>Functioning of the Electronic Interlocking (EI) System:</a:t>
            </a:r>
          </a:p>
        </p:txBody>
      </p:sp>
      <p:sp>
        <p:nvSpPr>
          <p:cNvPr id="4" name="Rectangle 3"/>
          <p:cNvSpPr/>
          <p:nvPr/>
        </p:nvSpPr>
        <p:spPr>
          <a:xfrm>
            <a:off x="1097280" y="1604865"/>
            <a:ext cx="10058399" cy="406251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 EI system determines when a train can proceed based on two factors:- the track direction and the availability of the alternate track.</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It first checks whether the train needs to continue on the current track or switch to a different one.</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 system then guides the train to an available track at a junction, ensuring that another train cannot enter the same section of track simultaneously through special circuits.</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All activities within the </a:t>
            </a:r>
            <a:r>
              <a:rPr lang="en-US" dirty="0" err="1">
                <a:solidFill>
                  <a:schemeClr val="bg2">
                    <a:lumMod val="10000"/>
                  </a:schemeClr>
                </a:solidFill>
                <a:latin typeface="Times New Roman" panose="02020603050405020304" pitchFamily="18" charset="0"/>
                <a:cs typeface="Times New Roman" panose="02020603050405020304" pitchFamily="18" charset="0"/>
              </a:rPr>
              <a:t>signalling</a:t>
            </a:r>
            <a:r>
              <a:rPr lang="en-US" dirty="0">
                <a:solidFill>
                  <a:schemeClr val="bg2">
                    <a:lumMod val="10000"/>
                  </a:schemeClr>
                </a:solidFill>
                <a:latin typeface="Times New Roman" panose="02020603050405020304" pitchFamily="18" charset="0"/>
                <a:cs typeface="Times New Roman" panose="02020603050405020304" pitchFamily="18" charset="0"/>
              </a:rPr>
              <a:t> system are recorded in a microprocessor-based data logger, similar to the black box of an aircraft. This data logger can store and process signal data to generate reports.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50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988" y="390525"/>
            <a:ext cx="9806473" cy="917469"/>
          </a:xfrm>
          <a:solidFill>
            <a:schemeClr val="bg2">
              <a:lumMod val="50000"/>
            </a:schemeClr>
          </a:solidFill>
        </p:spPr>
        <p:txBody>
          <a:bodyPr>
            <a:normAutofit fontScale="90000"/>
          </a:bodyPr>
          <a:lstStyle/>
          <a:p>
            <a:pPr algn="ctr"/>
            <a:r>
              <a:rPr lang="en-US" sz="3600" u="sng" dirty="0">
                <a:solidFill>
                  <a:schemeClr val="bg2">
                    <a:lumMod val="10000"/>
                  </a:schemeClr>
                </a:solidFill>
                <a:latin typeface="Times New Roman" panose="02020603050405020304" pitchFamily="18" charset="0"/>
                <a:cs typeface="Times New Roman" panose="02020603050405020304" pitchFamily="18" charset="0"/>
              </a:rPr>
              <a:t>Track Occupancy Sensing</a:t>
            </a:r>
            <a:br>
              <a:rPr lang="en-US" sz="3200" b="1" u="sng" dirty="0">
                <a:solidFill>
                  <a:schemeClr val="bg2">
                    <a:lumMod val="10000"/>
                  </a:schemeClr>
                </a:solidFill>
                <a:latin typeface="Times New Roman" panose="02020603050405020304" pitchFamily="18" charset="0"/>
                <a:cs typeface="Times New Roman" panose="02020603050405020304" pitchFamily="18" charset="0"/>
              </a:rPr>
            </a:br>
            <a:endParaRPr lang="en-IN" sz="3200" b="1"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4988" y="1847460"/>
            <a:ext cx="9806473" cy="402163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Various track-occupancy sensing devices, such as axle counters, are installed on the tracks to sense whether a track is occupied.</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These sensors detect the passage of wheels on the rails and count the number of sets of wheels or axles that have passed over them.</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By monitoring the number of axles passing through, the system determines whether the entire train has passed through a particular section of track.</a:t>
            </a:r>
          </a:p>
        </p:txBody>
      </p:sp>
    </p:spTree>
    <p:extLst>
      <p:ext uri="{BB962C8B-B14F-4D97-AF65-F5344CB8AC3E}">
        <p14:creationId xmlns:p14="http://schemas.microsoft.com/office/powerpoint/2010/main" val="339205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318" y="172303"/>
            <a:ext cx="9834466" cy="803057"/>
          </a:xfrm>
          <a:solidFill>
            <a:schemeClr val="bg2">
              <a:lumMod val="50000"/>
            </a:schemeClr>
          </a:solidFill>
        </p:spPr>
        <p:txBody>
          <a:bodyPr>
            <a:normAutofit/>
          </a:bodyPr>
          <a:lstStyle/>
          <a:p>
            <a:pPr algn="ctr"/>
            <a:r>
              <a:rPr lang="en-US" sz="4000" u="sng" dirty="0">
                <a:solidFill>
                  <a:schemeClr val="tx1"/>
                </a:solidFill>
                <a:latin typeface="Times New Roman" panose="02020603050405020304" pitchFamily="18" charset="0"/>
                <a:cs typeface="Times New Roman" panose="02020603050405020304" pitchFamily="18" charset="0"/>
              </a:rPr>
              <a:t>Safety of the System</a:t>
            </a:r>
          </a:p>
        </p:txBody>
      </p:sp>
      <p:sp>
        <p:nvSpPr>
          <p:cNvPr id="4" name="Rectangle 3"/>
          <p:cNvSpPr/>
          <p:nvPr/>
        </p:nvSpPr>
        <p:spPr>
          <a:xfrm>
            <a:off x="1194318" y="1614196"/>
            <a:ext cx="9834466" cy="404365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 EI system is designed to be fail-safe, meaning that if any of the three components (signals, points, and track occupancy sensors) does not correspond to the overall “safe” logic fed into the computer, the system will work to stop the oncoming train.</a:t>
            </a:r>
          </a:p>
          <a:p>
            <a:pPr algn="just" fontAlgn="base">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In case of a failure, all signals will turn red, and train operations will come to a halt, ensuring safety.</a:t>
            </a:r>
          </a:p>
        </p:txBody>
      </p:sp>
    </p:spTree>
    <p:extLst>
      <p:ext uri="{BB962C8B-B14F-4D97-AF65-F5344CB8AC3E}">
        <p14:creationId xmlns:p14="http://schemas.microsoft.com/office/powerpoint/2010/main" val="203840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93260"/>
          </a:xfrm>
          <a:solidFill>
            <a:schemeClr val="bg2">
              <a:lumMod val="50000"/>
            </a:schemeClr>
          </a:solidFill>
        </p:spPr>
        <p:txBody>
          <a:bodyPr>
            <a:normAutofit/>
          </a:bodyPr>
          <a:lstStyle/>
          <a:p>
            <a:pPr algn="ctr"/>
            <a:r>
              <a:rPr lang="en-US" sz="4000" u="sng" dirty="0">
                <a:solidFill>
                  <a:schemeClr val="tx1"/>
                </a:solidFill>
                <a:latin typeface="Times New Roman" panose="02020603050405020304" pitchFamily="18" charset="0"/>
                <a:cs typeface="Times New Roman" panose="02020603050405020304" pitchFamily="18" charset="0"/>
              </a:rPr>
              <a:t>Requirement of Electronic Interlocking</a:t>
            </a:r>
            <a:endParaRPr lang="en-IN" sz="4000" u="sng"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7279" y="1698171"/>
            <a:ext cx="10058399" cy="421685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2">
                    <a:lumMod val="10000"/>
                  </a:schemeClr>
                </a:solidFill>
                <a:latin typeface="Times New Roman" panose="02020603050405020304" pitchFamily="18" charset="0"/>
                <a:cs typeface="Times New Roman" panose="02020603050405020304" pitchFamily="18" charset="0"/>
              </a:rPr>
              <a:t>Traditional interlocking limitations leads to the introduction of electronic interlocking system. Following are the disadvantages of traditional interlocking-</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Traditional Interlocking systems used mechanical components  and manual operations to control train movements.</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These systems had limitations, including the potential for human error, longer route-setting times, and increased risk of accidents.</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Manual signaling and routing processes were complex and time-consuming, leading to inefficiencies and delays in train operations.</a:t>
            </a:r>
          </a:p>
        </p:txBody>
      </p:sp>
    </p:spTree>
    <p:extLst>
      <p:ext uri="{BB962C8B-B14F-4D97-AF65-F5344CB8AC3E}">
        <p14:creationId xmlns:p14="http://schemas.microsoft.com/office/powerpoint/2010/main" val="225718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466375"/>
            <a:ext cx="10058400" cy="739140"/>
          </a:xfrm>
          <a:solidFill>
            <a:schemeClr val="bg2">
              <a:lumMod val="50000"/>
            </a:schemeClr>
          </a:solidFill>
        </p:spPr>
        <p:txBody>
          <a:bodyPr>
            <a:normAutofit/>
          </a:bodyPr>
          <a:lstStyle/>
          <a:p>
            <a:pPr algn="ctr"/>
            <a:r>
              <a:rPr lang="en-US" sz="3600" u="sng" dirty="0">
                <a:solidFill>
                  <a:schemeClr val="tx1"/>
                </a:solidFill>
                <a:latin typeface="Times New Roman" panose="02020603050405020304" pitchFamily="18" charset="0"/>
                <a:cs typeface="Times New Roman" panose="02020603050405020304" pitchFamily="18" charset="0"/>
              </a:rPr>
              <a:t>Advantages of EI</a:t>
            </a:r>
            <a:endParaRPr lang="en-IN" sz="3600" u="sng"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901337" y="1660849"/>
            <a:ext cx="10058399" cy="4217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002060"/>
                </a:solidFill>
                <a:latin typeface="Times New Roman" panose="02020603050405020304" pitchFamily="18" charset="0"/>
                <a:cs typeface="Times New Roman" panose="02020603050405020304" pitchFamily="18" charset="0"/>
              </a:rPr>
              <a:t>Electronic Interlocking Systems offer numerous advantages over traditional systems-</a:t>
            </a:r>
          </a:p>
          <a:p>
            <a:pPr algn="jus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u="sng" dirty="0">
                <a:solidFill>
                  <a:srgbClr val="002060"/>
                </a:solidFill>
                <a:latin typeface="Times New Roman" panose="02020603050405020304" pitchFamily="18" charset="0"/>
                <a:cs typeface="Times New Roman" panose="02020603050405020304" pitchFamily="18" charset="0"/>
              </a:rPr>
              <a:t>Enhanced Safety </a:t>
            </a:r>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By minimizing human error through  automation and improved reliability, electronic systems significantly reduce the risk of accidents.</a:t>
            </a:r>
          </a:p>
          <a:p>
            <a:pPr algn="jus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u="sng" dirty="0">
                <a:solidFill>
                  <a:srgbClr val="002060"/>
                </a:solidFill>
                <a:latin typeface="Times New Roman" panose="02020603050405020304" pitchFamily="18" charset="0"/>
                <a:cs typeface="Times New Roman" panose="02020603050405020304" pitchFamily="18" charset="0"/>
              </a:rPr>
              <a:t>Increased Efficiency </a:t>
            </a:r>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Faster route-setting, reduced train delays, and optimized capacity utilization contribute to improved operational efficiency.</a:t>
            </a:r>
          </a:p>
          <a:p>
            <a:pPr algn="jus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u="sng" dirty="0">
                <a:solidFill>
                  <a:srgbClr val="002060"/>
                </a:solidFill>
                <a:latin typeface="Times New Roman" panose="02020603050405020304" pitchFamily="18" charset="0"/>
                <a:cs typeface="Times New Roman" panose="02020603050405020304" pitchFamily="18" charset="0"/>
              </a:rPr>
              <a:t>Flexibility </a:t>
            </a:r>
            <a:r>
              <a:rPr lang="en-US" b="1" dirty="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Electronic systems allow easier modifications and expansions of signaling configurations to accommodate changing operational needs.</a:t>
            </a:r>
          </a:p>
          <a:p>
            <a:pPr algn="jus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u="sng" dirty="0">
                <a:solidFill>
                  <a:srgbClr val="002060"/>
                </a:solidFill>
                <a:latin typeface="Times New Roman" panose="02020603050405020304" pitchFamily="18" charset="0"/>
                <a:cs typeface="Times New Roman" panose="02020603050405020304" pitchFamily="18" charset="0"/>
              </a:rPr>
              <a:t>Reliability </a:t>
            </a:r>
            <a:r>
              <a:rPr lang="en-US" b="1" dirty="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Electronic systems offer better fault detection and remote diagnostics, enabling proactive maintenance and minimizing downtime.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18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95943"/>
            <a:ext cx="10058400" cy="681135"/>
          </a:xfrm>
          <a:solidFill>
            <a:schemeClr val="bg2">
              <a:lumMod val="50000"/>
            </a:schemeClr>
          </a:solidFill>
        </p:spPr>
        <p:txBody>
          <a:bodyPr>
            <a:normAutofit/>
          </a:bodyPr>
          <a:lstStyle/>
          <a:p>
            <a:pPr algn="ctr"/>
            <a:r>
              <a:rPr lang="en-US" sz="3600" u="sng" dirty="0">
                <a:solidFill>
                  <a:schemeClr val="tx1"/>
                </a:solidFill>
                <a:latin typeface="Times New Roman" panose="02020603050405020304" pitchFamily="18" charset="0"/>
                <a:cs typeface="Times New Roman" panose="02020603050405020304" pitchFamily="18" charset="0"/>
              </a:rPr>
              <a:t>Status of Implementation</a:t>
            </a:r>
          </a:p>
        </p:txBody>
      </p:sp>
      <p:sp>
        <p:nvSpPr>
          <p:cNvPr id="6" name="Rectangle 5"/>
          <p:cNvSpPr/>
          <p:nvPr/>
        </p:nvSpPr>
        <p:spPr>
          <a:xfrm>
            <a:off x="1005840" y="1486833"/>
            <a:ext cx="10058400" cy="409194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buFont typeface="Wingdings" panose="05000000000000000000" pitchFamily="2" charset="2"/>
              <a:buChar char="Ø"/>
            </a:pPr>
            <a:r>
              <a:rPr lang="en-US" dirty="0">
                <a:solidFill>
                  <a:srgbClr val="002060"/>
                </a:solidFill>
              </a:rPr>
              <a:t>As of 2022, approximately 2,888 stations in India were equipped with an electronic interlocking system, covering about 45.5% of the Indian Railways network.</a:t>
            </a:r>
          </a:p>
          <a:p>
            <a:pPr algn="just" fontAlgn="base">
              <a:buFont typeface="Wingdings" panose="05000000000000000000" pitchFamily="2" charset="2"/>
              <a:buChar char="Ø"/>
            </a:pPr>
            <a:endParaRPr lang="en-US" dirty="0">
              <a:solidFill>
                <a:srgbClr val="002060"/>
              </a:solidFill>
            </a:endParaRPr>
          </a:p>
          <a:p>
            <a:pPr algn="just" fontAlgn="base">
              <a:buFont typeface="Wingdings" panose="05000000000000000000" pitchFamily="2" charset="2"/>
              <a:buChar char="Ø"/>
            </a:pPr>
            <a:r>
              <a:rPr lang="en-US" dirty="0">
                <a:solidFill>
                  <a:srgbClr val="002060"/>
                </a:solidFill>
              </a:rPr>
              <a:t>The implementation of EI systems aims to enhance safety and efficiency in train operations throughout the railway network.</a:t>
            </a:r>
          </a:p>
        </p:txBody>
      </p:sp>
    </p:spTree>
    <p:extLst>
      <p:ext uri="{BB962C8B-B14F-4D97-AF65-F5344CB8AC3E}">
        <p14:creationId xmlns:p14="http://schemas.microsoft.com/office/powerpoint/2010/main" val="262448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FE3D-C35F-254B-C6C2-0B99C6EC7395}"/>
              </a:ext>
            </a:extLst>
          </p:cNvPr>
          <p:cNvSpPr>
            <a:spLocks noGrp="1"/>
          </p:cNvSpPr>
          <p:nvPr>
            <p:ph type="title"/>
          </p:nvPr>
        </p:nvSpPr>
        <p:spPr>
          <a:xfrm>
            <a:off x="1097280" y="142876"/>
            <a:ext cx="10058400" cy="836506"/>
          </a:xfrm>
          <a:solidFill>
            <a:schemeClr val="bg2">
              <a:lumMod val="50000"/>
            </a:schemeClr>
          </a:solidFill>
        </p:spPr>
        <p:txBody>
          <a:bodyPr/>
          <a:lstStyle/>
          <a:p>
            <a:pPr algn="ctr"/>
            <a:r>
              <a:rPr lang="en-IN" u="sng" dirty="0">
                <a:solidFill>
                  <a:schemeClr val="tx1"/>
                </a:solidFill>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C27EBE67-235D-B187-CE0A-B11F06F24137}"/>
              </a:ext>
            </a:extLst>
          </p:cNvPr>
          <p:cNvSpPr>
            <a:spLocks noGrp="1"/>
          </p:cNvSpPr>
          <p:nvPr>
            <p:ph idx="1"/>
          </p:nvPr>
        </p:nvSpPr>
        <p:spPr>
          <a:xfrm>
            <a:off x="1097280" y="1266825"/>
            <a:ext cx="10058400" cy="4726094"/>
          </a:xfrm>
          <a:solidFill>
            <a:schemeClr val="bg2">
              <a:lumMod val="90000"/>
            </a:schemeClr>
          </a:solidFill>
        </p:spPr>
        <p:txBody>
          <a:bodyPr>
            <a:normAutofit fontScale="92500" lnSpcReduction="10000"/>
          </a:bodyPr>
          <a:lstStyle/>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Introduction</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Railway Signalling</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Interlocking</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Types of Interlocking</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Electronic Interlocking</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Terms Used in EI</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Working of EI</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Functioning of EI system</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Requirements of EI system</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Advantages Of EI</a:t>
            </a:r>
          </a:p>
          <a:p>
            <a:pPr marL="457200" indent="-457200" algn="just">
              <a:buClrTx/>
              <a:buFont typeface="+mj-lt"/>
              <a:buAutoNum type="arabicPeriod"/>
            </a:pPr>
            <a:r>
              <a:rPr lang="en-IN" sz="2200" dirty="0">
                <a:latin typeface="Times New Roman" panose="02020603050405020304" pitchFamily="18" charset="0"/>
                <a:cs typeface="Times New Roman" panose="02020603050405020304" pitchFamily="18" charset="0"/>
              </a:rPr>
              <a:t>Status of Implementation</a:t>
            </a:r>
          </a:p>
          <a:p>
            <a:pPr marL="457200" indent="-457200">
              <a:buClrTx/>
              <a:buFont typeface="+mj-lt"/>
              <a:buAutoNum type="arabicPeriod"/>
            </a:pPr>
            <a:endParaRPr lang="en-IN" dirty="0"/>
          </a:p>
          <a:p>
            <a:pPr marL="457200" indent="-457200">
              <a:buClrTx/>
              <a:buFont typeface="+mj-lt"/>
              <a:buAutoNum type="arabicPeriod"/>
            </a:pPr>
            <a:endParaRPr lang="en-IN" dirty="0"/>
          </a:p>
          <a:p>
            <a:pPr marL="457200" indent="-457200">
              <a:buClrTx/>
              <a:buFont typeface="+mj-lt"/>
              <a:buAutoNum type="arabicPeriod"/>
            </a:pPr>
            <a:endParaRPr lang="en-IN" dirty="0"/>
          </a:p>
          <a:p>
            <a:pPr marL="457200" indent="-457200">
              <a:buClrTx/>
              <a:buFont typeface="+mj-lt"/>
              <a:buAutoNum type="arabicPeriod"/>
            </a:pPr>
            <a:endParaRPr lang="en-IN" dirty="0"/>
          </a:p>
          <a:p>
            <a:pPr marL="457200" indent="-457200">
              <a:buClrTx/>
              <a:buFont typeface="+mj-lt"/>
              <a:buAutoNum type="arabicPeriod"/>
            </a:pPr>
            <a:endParaRPr lang="en-IN" dirty="0"/>
          </a:p>
          <a:p>
            <a:pPr marL="457200" indent="-457200">
              <a:buClrTx/>
              <a:buFont typeface="+mj-lt"/>
              <a:buAutoNum type="arabicPeriod"/>
            </a:pPr>
            <a:endParaRPr lang="en-IN" dirty="0"/>
          </a:p>
          <a:p>
            <a:pPr marL="457200" indent="-457200">
              <a:buClrTx/>
              <a:buFont typeface="+mj-lt"/>
              <a:buAutoNum type="arabicPeriod"/>
            </a:pPr>
            <a:endParaRPr lang="en-IN" dirty="0"/>
          </a:p>
        </p:txBody>
      </p:sp>
    </p:spTree>
    <p:extLst>
      <p:ext uri="{BB962C8B-B14F-4D97-AF65-F5344CB8AC3E}">
        <p14:creationId xmlns:p14="http://schemas.microsoft.com/office/powerpoint/2010/main" val="34817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5173-5A03-C7DB-394A-6913E64675BE}"/>
              </a:ext>
            </a:extLst>
          </p:cNvPr>
          <p:cNvSpPr>
            <a:spLocks noGrp="1"/>
          </p:cNvSpPr>
          <p:nvPr>
            <p:ph type="title"/>
          </p:nvPr>
        </p:nvSpPr>
        <p:spPr>
          <a:xfrm>
            <a:off x="1097280" y="286603"/>
            <a:ext cx="10058400" cy="818297"/>
          </a:xfrm>
          <a:solidFill>
            <a:schemeClr val="bg2">
              <a:lumMod val="50000"/>
            </a:schemeClr>
          </a:solidFill>
        </p:spPr>
        <p:txBody>
          <a:bodyPr/>
          <a:lstStyle/>
          <a:p>
            <a:pPr algn="ctr"/>
            <a:r>
              <a:rPr lang="en-IN" u="sng"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3B93A07-48FA-1AB6-B132-0EBBB49272BE}"/>
              </a:ext>
            </a:extLst>
          </p:cNvPr>
          <p:cNvSpPr>
            <a:spLocks noGrp="1"/>
          </p:cNvSpPr>
          <p:nvPr>
            <p:ph idx="1"/>
          </p:nvPr>
        </p:nvSpPr>
        <p:spPr>
          <a:xfrm>
            <a:off x="1097280" y="1457325"/>
            <a:ext cx="10058400" cy="4411769"/>
          </a:xfrm>
          <a:solidFill>
            <a:schemeClr val="bg2">
              <a:lumMod val="90000"/>
            </a:schemeClr>
          </a:solidFill>
        </p:spPr>
        <p:txBody>
          <a:bodyPr/>
          <a:lstStyle/>
          <a:p>
            <a:pPr marL="457200" indent="-457200">
              <a:buClrTx/>
              <a:buFont typeface="+mj-lt"/>
              <a:buAutoNum type="arabicPeriod"/>
            </a:pPr>
            <a:r>
              <a:rPr lang="en-US" sz="2000" spc="5" dirty="0">
                <a:latin typeface="Times New Roman" panose="02020603050405020304" pitchFamily="18" charset="0"/>
                <a:cs typeface="Times New Roman" panose="02020603050405020304" pitchFamily="18" charset="0"/>
              </a:rPr>
              <a:t>Niranjan, D., </a:t>
            </a:r>
            <a:r>
              <a:rPr lang="en-US" sz="2000" spc="10" dirty="0">
                <a:latin typeface="Times New Roman" panose="02020603050405020304" pitchFamily="18" charset="0"/>
                <a:cs typeface="Times New Roman" panose="02020603050405020304" pitchFamily="18" charset="0"/>
              </a:rPr>
              <a:t>&amp; </a:t>
            </a:r>
            <a:r>
              <a:rPr lang="en-US" sz="2000" spc="5" dirty="0">
                <a:latin typeface="Times New Roman" panose="02020603050405020304" pitchFamily="18" charset="0"/>
                <a:cs typeface="Times New Roman" panose="02020603050405020304" pitchFamily="18" charset="0"/>
              </a:rPr>
              <a:t>Agarwal, A. (2018). </a:t>
            </a:r>
            <a:r>
              <a:rPr lang="en-US" sz="2000" dirty="0">
                <a:latin typeface="Times New Roman" panose="02020603050405020304" pitchFamily="18" charset="0"/>
                <a:cs typeface="Times New Roman" panose="02020603050405020304" pitchFamily="18" charset="0"/>
              </a:rPr>
              <a:t>Design </a:t>
            </a:r>
            <a:r>
              <a:rPr lang="en-US" sz="2000" spc="10" dirty="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implementation </a:t>
            </a:r>
            <a:r>
              <a:rPr lang="en-US" sz="2000" spc="15" dirty="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electronic interlocking system </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a:t>
            </a:r>
            <a:r>
              <a:rPr lang="en-US" sz="2000" spc="5" dirty="0">
                <a:latin typeface="Times New Roman" panose="02020603050405020304" pitchFamily="18" charset="0"/>
                <a:cs typeface="Times New Roman" panose="02020603050405020304" pitchFamily="18" charset="0"/>
              </a:rPr>
              <a:t>railway </a:t>
            </a:r>
            <a:r>
              <a:rPr lang="en-US" sz="2000" dirty="0">
                <a:latin typeface="Times New Roman" panose="02020603050405020304" pitchFamily="18" charset="0"/>
                <a:cs typeface="Times New Roman" panose="02020603050405020304" pitchFamily="18" charset="0"/>
              </a:rPr>
              <a:t>signaling. International Journal </a:t>
            </a:r>
            <a:r>
              <a:rPr lang="en-US" sz="2000" spc="5" dirty="0">
                <a:latin typeface="Times New Roman" panose="02020603050405020304" pitchFamily="18" charset="0"/>
                <a:cs typeface="Times New Roman" panose="02020603050405020304" pitchFamily="18" charset="0"/>
              </a:rPr>
              <a:t>of Advanced </a:t>
            </a:r>
            <a:r>
              <a:rPr lang="en-US" sz="2000" dirty="0">
                <a:latin typeface="Times New Roman" panose="02020603050405020304" pitchFamily="18" charset="0"/>
                <a:cs typeface="Times New Roman" panose="02020603050405020304" pitchFamily="18" charset="0"/>
              </a:rPr>
              <a:t>Research </a:t>
            </a:r>
            <a:r>
              <a:rPr lang="en-US" sz="2000" spc="5" dirty="0">
                <a:latin typeface="Times New Roman" panose="02020603050405020304" pitchFamily="18" charset="0"/>
                <a:cs typeface="Times New Roman" panose="02020603050405020304" pitchFamily="18" charset="0"/>
              </a:rPr>
              <a:t>in Computer </a:t>
            </a:r>
            <a:r>
              <a:rPr lang="en-US" sz="2000" dirty="0">
                <a:latin typeface="Times New Roman" panose="02020603050405020304" pitchFamily="18" charset="0"/>
                <a:cs typeface="Times New Roman" panose="02020603050405020304" pitchFamily="18" charset="0"/>
              </a:rPr>
              <a:t>Science, 9(2), </a:t>
            </a:r>
            <a:r>
              <a:rPr lang="en-US" sz="2000" spc="5" dirty="0">
                <a:latin typeface="Times New Roman" panose="02020603050405020304" pitchFamily="18" charset="0"/>
                <a:cs typeface="Times New Roman" panose="02020603050405020304" pitchFamily="18" charset="0"/>
              </a:rPr>
              <a:t>482- </a:t>
            </a:r>
            <a:r>
              <a:rPr lang="en-US" sz="2000" spc="10" dirty="0">
                <a:latin typeface="Times New Roman" panose="02020603050405020304" pitchFamily="18" charset="0"/>
                <a:cs typeface="Times New Roman" panose="02020603050405020304" pitchFamily="18" charset="0"/>
              </a:rPr>
              <a:t> 487.</a:t>
            </a:r>
            <a:endParaRPr lang="en-US" sz="2000" dirty="0">
              <a:latin typeface="Times New Roman" panose="02020603050405020304" pitchFamily="18" charset="0"/>
              <a:cs typeface="Times New Roman" panose="02020603050405020304" pitchFamily="18" charset="0"/>
            </a:endParaRPr>
          </a:p>
          <a:p>
            <a:pPr marL="457200" indent="-457200">
              <a:buClrTx/>
              <a:buFont typeface="+mj-lt"/>
              <a:buAutoNum type="arabicPeriod"/>
            </a:pPr>
            <a:r>
              <a:rPr lang="en-US" sz="2000" spc="5" dirty="0">
                <a:latin typeface="Times New Roman" panose="02020603050405020304" pitchFamily="18" charset="0"/>
                <a:cs typeface="Times New Roman" panose="02020603050405020304" pitchFamily="18" charset="0"/>
              </a:rPr>
              <a:t>Scholz, </a:t>
            </a:r>
            <a:r>
              <a:rPr lang="en-US" sz="2000" dirty="0">
                <a:latin typeface="Times New Roman" panose="02020603050405020304" pitchFamily="18" charset="0"/>
                <a:cs typeface="Times New Roman" panose="02020603050405020304" pitchFamily="18" charset="0"/>
              </a:rPr>
              <a:t>M., </a:t>
            </a:r>
            <a:r>
              <a:rPr lang="en-US" sz="2000" spc="10" dirty="0">
                <a:latin typeface="Times New Roman" panose="02020603050405020304" pitchFamily="18" charset="0"/>
                <a:cs typeface="Times New Roman" panose="02020603050405020304" pitchFamily="18" charset="0"/>
              </a:rPr>
              <a:t>&amp; Helbing, </a:t>
            </a:r>
            <a:r>
              <a:rPr lang="en-US" sz="2000" spc="-80" dirty="0">
                <a:latin typeface="Times New Roman" panose="02020603050405020304" pitchFamily="18" charset="0"/>
                <a:cs typeface="Times New Roman" panose="02020603050405020304" pitchFamily="18" charset="0"/>
              </a:rPr>
              <a:t>T.</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(2015). Electronic interlocking </a:t>
            </a:r>
            <a:r>
              <a:rPr lang="en-US" sz="2000" spc="-10" dirty="0">
                <a:latin typeface="Times New Roman" panose="02020603050405020304" pitchFamily="18" charset="0"/>
                <a:cs typeface="Times New Roman" panose="02020603050405020304" pitchFamily="18" charset="0"/>
              </a:rPr>
              <a:t>systems: </a:t>
            </a:r>
            <a:r>
              <a:rPr lang="en-US" sz="2000" dirty="0">
                <a:latin typeface="Times New Roman" panose="02020603050405020304" pitchFamily="18" charset="0"/>
                <a:cs typeface="Times New Roman" panose="02020603050405020304" pitchFamily="18" charset="0"/>
              </a:rPr>
              <a:t>Architecture </a:t>
            </a:r>
            <a:r>
              <a:rPr lang="en-US" sz="2000" spc="10" dirty="0">
                <a:latin typeface="Times New Roman" panose="02020603050405020304" pitchFamily="18" charset="0"/>
                <a:cs typeface="Times New Roman" panose="02020603050405020304" pitchFamily="18" charset="0"/>
              </a:rPr>
              <a:t>and </a:t>
            </a:r>
            <a:r>
              <a:rPr lang="en-US" sz="2000" spc="5" dirty="0">
                <a:latin typeface="Times New Roman" panose="02020603050405020304" pitchFamily="18" charset="0"/>
                <a:cs typeface="Times New Roman" panose="02020603050405020304" pitchFamily="18" charset="0"/>
              </a:rPr>
              <a:t>design. IEEE </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Transactions</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Intelligent</a:t>
            </a:r>
            <a:r>
              <a:rPr lang="en-US" sz="2000" spc="-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Transportation</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Systems, </a:t>
            </a:r>
            <a:r>
              <a:rPr lang="en-US" sz="2000" dirty="0">
                <a:latin typeface="Times New Roman" panose="02020603050405020304" pitchFamily="18" charset="0"/>
                <a:cs typeface="Times New Roman" panose="02020603050405020304" pitchFamily="18" charset="0"/>
              </a:rPr>
              <a:t>16(3),</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1489-1497.</a:t>
            </a:r>
          </a:p>
          <a:p>
            <a:pPr marL="457200" indent="-457200">
              <a:buClrTx/>
              <a:buFont typeface="+mj-lt"/>
              <a:buAutoNum type="arabicPeriod"/>
            </a:pPr>
            <a:r>
              <a:rPr lang="en-IN" sz="2000" spc="-15" dirty="0">
                <a:latin typeface="Times New Roman" panose="02020603050405020304" pitchFamily="18" charset="0"/>
                <a:cs typeface="Times New Roman" panose="02020603050405020304" pitchFamily="18" charset="0"/>
              </a:rPr>
              <a:t>Schirmer,</a:t>
            </a:r>
            <a:r>
              <a:rPr lang="en-IN" sz="2000" spc="-1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a:t>
            </a:r>
            <a:r>
              <a:rPr lang="en-IN" sz="2000" spc="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Schulz,</a:t>
            </a:r>
            <a:r>
              <a:rPr lang="en-IN" sz="2000" spc="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t>
            </a:r>
            <a:r>
              <a:rPr lang="en-IN" sz="2000" spc="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&amp;</a:t>
            </a:r>
            <a:r>
              <a:rPr lang="en-IN" sz="2000" spc="15" dirty="0">
                <a:latin typeface="Times New Roman" panose="02020603050405020304" pitchFamily="18" charset="0"/>
                <a:cs typeface="Times New Roman" panose="02020603050405020304" pitchFamily="18" charset="0"/>
              </a:rPr>
              <a:t> </a:t>
            </a:r>
            <a:r>
              <a:rPr lang="en-IN" sz="2000" spc="5" dirty="0" err="1">
                <a:latin typeface="Times New Roman" panose="02020603050405020304" pitchFamily="18" charset="0"/>
                <a:cs typeface="Times New Roman" panose="02020603050405020304" pitchFamily="18" charset="0"/>
              </a:rPr>
              <a:t>Radusch</a:t>
            </a:r>
            <a:r>
              <a:rPr lang="en-IN" sz="2000" spc="5" dirty="0">
                <a:latin typeface="Times New Roman" panose="02020603050405020304" pitchFamily="18" charset="0"/>
                <a:cs typeface="Times New Roman" panose="02020603050405020304" pitchFamily="18" charset="0"/>
              </a:rPr>
              <a:t>,</a:t>
            </a:r>
            <a:r>
              <a:rPr lang="en-IN" sz="2000" spc="1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I.</a:t>
            </a:r>
            <a:r>
              <a:rPr lang="en-IN" sz="2000" spc="-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(2017).</a:t>
            </a:r>
            <a:r>
              <a:rPr lang="en-IN" sz="2000" spc="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Formal</a:t>
            </a:r>
            <a:r>
              <a:rPr lang="en-IN" sz="2000" spc="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verification</a:t>
            </a:r>
            <a:r>
              <a:rPr lang="en-IN" sz="2000" spc="5" dirty="0">
                <a:latin typeface="Times New Roman" panose="02020603050405020304" pitchFamily="18" charset="0"/>
                <a:cs typeface="Times New Roman" panose="02020603050405020304" pitchFamily="18" charset="0"/>
              </a:rPr>
              <a:t> of</a:t>
            </a:r>
            <a:r>
              <a:rPr lang="en-IN" sz="2000" spc="1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electronic</a:t>
            </a:r>
            <a:r>
              <a:rPr lang="en-IN" sz="2000" spc="37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interlocking </a:t>
            </a:r>
            <a:r>
              <a:rPr lang="en-IN" sz="2000" spc="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systems.</a:t>
            </a:r>
            <a:r>
              <a:rPr lang="en-IN" sz="2000" spc="-1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IEEE</a:t>
            </a:r>
            <a:r>
              <a:rPr lang="en-IN" sz="2000" spc="-1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Transactions</a:t>
            </a:r>
            <a:r>
              <a:rPr lang="en-IN" sz="2000" spc="-2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on</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Intelligent</a:t>
            </a:r>
            <a:r>
              <a:rPr lang="en-IN" sz="2000" spc="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Transportation</a:t>
            </a:r>
            <a:r>
              <a:rPr lang="en-IN" sz="2000" spc="-1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Systems,</a:t>
            </a:r>
            <a:r>
              <a:rPr lang="en-IN" sz="2000" spc="-10"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18(8),</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2146-2155.</a:t>
            </a:r>
          </a:p>
          <a:p>
            <a:pPr marL="457200" indent="-457200">
              <a:buClrTx/>
              <a:buFont typeface="+mj-lt"/>
              <a:buAutoNum type="arabicPeriod"/>
            </a:pPr>
            <a:r>
              <a:rPr lang="en-US" sz="2000" spc="-5" dirty="0">
                <a:latin typeface="Times New Roman" panose="02020603050405020304" pitchFamily="18" charset="0"/>
                <a:cs typeface="Times New Roman" panose="02020603050405020304" pitchFamily="18" charset="0"/>
              </a:rPr>
              <a:t>Kucera,</a:t>
            </a:r>
            <a:r>
              <a:rPr lang="en-US" sz="2000" dirty="0">
                <a:latin typeface="Times New Roman" panose="02020603050405020304" pitchFamily="18" charset="0"/>
                <a:cs typeface="Times New Roman" panose="02020603050405020304" pitchFamily="18" charset="0"/>
              </a:rPr>
              <a:t> L.,</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&amp;</a:t>
            </a:r>
            <a:r>
              <a:rPr lang="en-US" sz="2000" spc="1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Schreiner,</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(2019).</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Performance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evaluation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a</a:t>
            </a:r>
            <a:r>
              <a:rPr lang="en-US" sz="2000" spc="38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decentralized</a:t>
            </a:r>
            <a:r>
              <a:rPr lang="en-US" sz="2000" spc="3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electronic </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interlocking </a:t>
            </a:r>
            <a:r>
              <a:rPr lang="en-US" sz="2000" spc="-10" dirty="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Proceedings of </a:t>
            </a:r>
            <a:r>
              <a:rPr lang="en-US" sz="2000" spc="5"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Institution </a:t>
            </a:r>
            <a:r>
              <a:rPr lang="en-US" sz="2000" spc="5" dirty="0">
                <a:latin typeface="Times New Roman" panose="02020603050405020304" pitchFamily="18" charset="0"/>
                <a:cs typeface="Times New Roman" panose="02020603050405020304" pitchFamily="18" charset="0"/>
              </a:rPr>
              <a:t>of Mechanical </a:t>
            </a:r>
            <a:r>
              <a:rPr lang="en-US" sz="2000" dirty="0">
                <a:latin typeface="Times New Roman" panose="02020603050405020304" pitchFamily="18" charset="0"/>
                <a:cs typeface="Times New Roman" panose="02020603050405020304" pitchFamily="18" charset="0"/>
              </a:rPr>
              <a:t>Engineers, </a:t>
            </a:r>
            <a:r>
              <a:rPr lang="en-US" sz="2000" spc="-5" dirty="0">
                <a:latin typeface="Times New Roman" panose="02020603050405020304" pitchFamily="18" charset="0"/>
                <a:cs typeface="Times New Roman" panose="02020603050405020304" pitchFamily="18" charset="0"/>
              </a:rPr>
              <a:t>Part </a:t>
            </a:r>
            <a:r>
              <a:rPr lang="en-US" sz="2000" spc="5" dirty="0">
                <a:latin typeface="Times New Roman" panose="02020603050405020304" pitchFamily="18" charset="0"/>
                <a:cs typeface="Times New Roman" panose="02020603050405020304" pitchFamily="18" charset="0"/>
              </a:rPr>
              <a:t>F: </a:t>
            </a:r>
            <a:r>
              <a:rPr lang="en-US" sz="2000" dirty="0">
                <a:latin typeface="Times New Roman" panose="02020603050405020304" pitchFamily="18" charset="0"/>
                <a:cs typeface="Times New Roman" panose="02020603050405020304" pitchFamily="18" charset="0"/>
              </a:rPr>
              <a:t>Journal </a:t>
            </a:r>
            <a:r>
              <a:rPr lang="en-US" sz="2000" spc="5" dirty="0">
                <a:latin typeface="Times New Roman" panose="02020603050405020304" pitchFamily="18" charset="0"/>
                <a:cs typeface="Times New Roman" panose="02020603050405020304" pitchFamily="18" charset="0"/>
              </a:rPr>
              <a:t>of Rail </a:t>
            </a:r>
            <a:r>
              <a:rPr lang="en-US" sz="2000" spc="10" dirty="0">
                <a:latin typeface="Times New Roman" panose="02020603050405020304" pitchFamily="18" charset="0"/>
                <a:cs typeface="Times New Roman" panose="02020603050405020304" pitchFamily="18" charset="0"/>
              </a:rPr>
              <a:t> and</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Rapid </a:t>
            </a:r>
            <a:r>
              <a:rPr lang="en-US" sz="2000" spc="-15" dirty="0">
                <a:latin typeface="Times New Roman" panose="02020603050405020304" pitchFamily="18" charset="0"/>
                <a:cs typeface="Times New Roman" panose="02020603050405020304" pitchFamily="18" charset="0"/>
              </a:rPr>
              <a:t>Transit,</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233(7),</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784-797.</a:t>
            </a:r>
          </a:p>
          <a:p>
            <a:pPr marL="457200" indent="-457200">
              <a:buClrTx/>
              <a:buFont typeface="+mj-lt"/>
              <a:buAutoNum type="arabicPeriod"/>
            </a:pPr>
            <a:endParaRPr lang="en-IN" dirty="0"/>
          </a:p>
        </p:txBody>
      </p:sp>
    </p:spTree>
    <p:extLst>
      <p:ext uri="{BB962C8B-B14F-4D97-AF65-F5344CB8AC3E}">
        <p14:creationId xmlns:p14="http://schemas.microsoft.com/office/powerpoint/2010/main" val="31996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9989"/>
            <a:ext cx="10058400" cy="894497"/>
          </a:xfrm>
          <a:solidFill>
            <a:schemeClr val="bg2">
              <a:lumMod val="50000"/>
            </a:schemeClr>
          </a:solidFill>
        </p:spPr>
        <p:txBody>
          <a:bodyPr/>
          <a:lstStyle/>
          <a:p>
            <a:pPr algn="ctr"/>
            <a:r>
              <a:rPr lang="en-US" u="sng" dirty="0">
                <a:solidFill>
                  <a:schemeClr val="bg2">
                    <a:lumMod val="10000"/>
                  </a:schemeClr>
                </a:solidFill>
                <a:latin typeface="Times New Roman" panose="02020603050405020304" pitchFamily="18" charset="0"/>
                <a:cs typeface="Times New Roman" panose="02020603050405020304" pitchFamily="18" charset="0"/>
              </a:rPr>
              <a:t>Introduction</a:t>
            </a:r>
            <a:endParaRPr lang="en-IN"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1097280" y="1754156"/>
            <a:ext cx="10058400" cy="419799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Indian Railways</a:t>
            </a:r>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b="1" dirty="0">
                <a:solidFill>
                  <a:schemeClr val="bg2">
                    <a:lumMod val="10000"/>
                  </a:schemeClr>
                </a:solidFill>
                <a:latin typeface="Times New Roman" panose="02020603050405020304" pitchFamily="18" charset="0"/>
                <a:cs typeface="Times New Roman" panose="02020603050405020304" pitchFamily="18" charset="0"/>
              </a:rPr>
              <a:t>IR</a:t>
            </a:r>
            <a:r>
              <a:rPr lang="en-US" dirty="0">
                <a:solidFill>
                  <a:schemeClr val="bg2">
                    <a:lumMod val="10000"/>
                  </a:schemeClr>
                </a:solidFill>
                <a:latin typeface="Times New Roman" panose="02020603050405020304" pitchFamily="18" charset="0"/>
                <a:cs typeface="Times New Roman" panose="02020603050405020304" pitchFamily="18" charset="0"/>
              </a:rPr>
              <a:t>) is a statutory body under the ownership of the Ministry of Railways, Government of India that operates India's national railway system.</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 first railway proposals for India were made in Madras in 1832.India's first railway line was named </a:t>
            </a:r>
            <a:r>
              <a:rPr lang="en-US" i="1" dirty="0">
                <a:solidFill>
                  <a:schemeClr val="bg2">
                    <a:lumMod val="10000"/>
                  </a:schemeClr>
                </a:solidFill>
                <a:latin typeface="Times New Roman" panose="02020603050405020304" pitchFamily="18" charset="0"/>
                <a:cs typeface="Times New Roman" panose="02020603050405020304" pitchFamily="18" charset="0"/>
              </a:rPr>
              <a:t>Red Hill Railroad</a:t>
            </a:r>
            <a:r>
              <a:rPr lang="en-US" dirty="0">
                <a:solidFill>
                  <a:schemeClr val="bg2">
                    <a:lumMod val="10000"/>
                  </a:schemeClr>
                </a:solidFill>
                <a:latin typeface="Times New Roman" panose="02020603050405020304" pitchFamily="18" charset="0"/>
                <a:cs typeface="Times New Roman" panose="02020603050405020304" pitchFamily="18" charset="0"/>
              </a:rPr>
              <a:t> and was built by Arthur Cotton to transport granite for road-building.</a:t>
            </a:r>
          </a:p>
          <a:p>
            <a:pPr algn="just"/>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The headquarter of Indian Railway is situated in New Delhi.</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In 1986, computerized ticketing and reservations were introduced in New Delhi</a:t>
            </a:r>
          </a:p>
        </p:txBody>
      </p:sp>
    </p:spTree>
    <p:extLst>
      <p:ext uri="{BB962C8B-B14F-4D97-AF65-F5344CB8AC3E}">
        <p14:creationId xmlns:p14="http://schemas.microsoft.com/office/powerpoint/2010/main" val="254350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2534"/>
            <a:ext cx="9974580" cy="789722"/>
          </a:xfrm>
          <a:solidFill>
            <a:schemeClr val="bg2">
              <a:lumMod val="50000"/>
            </a:schemeClr>
          </a:solidFill>
        </p:spPr>
        <p:txBody>
          <a:bodyPr/>
          <a:lstStyle/>
          <a:p>
            <a:pPr algn="ctr"/>
            <a:r>
              <a:rPr lang="en-US" u="sng" dirty="0">
                <a:solidFill>
                  <a:schemeClr val="tx1"/>
                </a:solidFill>
                <a:latin typeface="Times New Roman" panose="02020603050405020304" pitchFamily="18" charset="0"/>
                <a:cs typeface="Times New Roman" panose="02020603050405020304" pitchFamily="18" charset="0"/>
              </a:rPr>
              <a:t>Railway</a:t>
            </a:r>
            <a:r>
              <a:rPr lang="en-US" b="1" u="sng" dirty="0">
                <a:solidFill>
                  <a:schemeClr val="tx1"/>
                </a:solidFill>
                <a:latin typeface="Times New Roman" panose="02020603050405020304" pitchFamily="18" charset="0"/>
                <a:cs typeface="Times New Roman" panose="02020603050405020304" pitchFamily="18" charset="0"/>
              </a:rPr>
              <a:t> </a:t>
            </a:r>
            <a:r>
              <a:rPr lang="en-US" u="sng" dirty="0">
                <a:solidFill>
                  <a:schemeClr val="tx1"/>
                </a:solidFill>
                <a:latin typeface="Times New Roman" panose="02020603050405020304" pitchFamily="18" charset="0"/>
                <a:cs typeface="Times New Roman" panose="02020603050405020304" pitchFamily="18" charset="0"/>
              </a:rPr>
              <a:t>Signaling</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181099" y="1623526"/>
            <a:ext cx="9974580" cy="430957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Signaling is essentially a sophisticated traffic light system for the railway. </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A Railway signal is an electrical and mechanical device erected besides railway lines to pass information relating to the state of the line ahead of trains.</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Signaling maintains safe distance between trains running in the same direction on a line.</a:t>
            </a:r>
          </a:p>
          <a:p>
            <a:pPr algn="just">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It runs the trains at restricted speeds during repair work.</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50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65922"/>
          </a:xfrm>
          <a:solidFill>
            <a:schemeClr val="bg2">
              <a:lumMod val="50000"/>
            </a:schemeClr>
          </a:solidFill>
        </p:spPr>
        <p:txBody>
          <a:bodyPr/>
          <a:lstStyle/>
          <a:p>
            <a:pPr algn="ctr"/>
            <a:r>
              <a:rPr lang="en-US" u="sng" dirty="0">
                <a:solidFill>
                  <a:schemeClr val="bg2">
                    <a:lumMod val="10000"/>
                  </a:schemeClr>
                </a:solidFill>
                <a:latin typeface="Times New Roman" panose="02020603050405020304" pitchFamily="18" charset="0"/>
                <a:cs typeface="Times New Roman" panose="02020603050405020304" pitchFamily="18" charset="0"/>
              </a:rPr>
              <a:t>Interlocking</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7281" y="1838325"/>
            <a:ext cx="10058400" cy="41243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anose="05000000000000000000" pitchFamily="2" charset="2"/>
              <a:buChar char="Ø"/>
            </a:pPr>
            <a:r>
              <a:rPr lang="en-US" dirty="0">
                <a:solidFill>
                  <a:schemeClr val="bg2">
                    <a:lumMod val="10000"/>
                  </a:schemeClr>
                </a:solidFill>
              </a:rPr>
              <a:t>In railway signaling, an </a:t>
            </a:r>
            <a:r>
              <a:rPr lang="en-US" b="1" dirty="0">
                <a:solidFill>
                  <a:schemeClr val="bg2">
                    <a:lumMod val="10000"/>
                  </a:schemeClr>
                </a:solidFill>
              </a:rPr>
              <a:t>interlocking</a:t>
            </a:r>
            <a:r>
              <a:rPr lang="en-US" dirty="0">
                <a:solidFill>
                  <a:schemeClr val="bg2">
                    <a:lumMod val="10000"/>
                  </a:schemeClr>
                </a:solidFill>
              </a:rPr>
              <a:t> is an arrangement of signal apparatus that prevents conflicting movements through an arrangement of tracks such as junctions or crossings. </a:t>
            </a:r>
          </a:p>
          <a:p>
            <a:pPr algn="just"/>
            <a:endParaRPr lang="en-IN" dirty="0">
              <a:solidFill>
                <a:schemeClr val="bg2">
                  <a:lumMod val="10000"/>
                </a:schemeClr>
              </a:solidFill>
            </a:endParaRPr>
          </a:p>
          <a:p>
            <a:pPr algn="just">
              <a:buFont typeface="Wingdings" panose="05000000000000000000" pitchFamily="2" charset="2"/>
              <a:buChar char="Ø"/>
            </a:pPr>
            <a:r>
              <a:rPr lang="en-US" dirty="0">
                <a:solidFill>
                  <a:schemeClr val="bg2">
                    <a:lumMod val="10000"/>
                  </a:schemeClr>
                </a:solidFill>
              </a:rPr>
              <a:t>An interlocking is designed so that it is impossible to display a signal to proceed unless the route to be used is proven safe.</a:t>
            </a:r>
          </a:p>
          <a:p>
            <a:pPr algn="just"/>
            <a:endParaRPr lang="en-US" dirty="0">
              <a:solidFill>
                <a:schemeClr val="bg2">
                  <a:lumMod val="10000"/>
                </a:schemeClr>
              </a:solidFill>
            </a:endParaRPr>
          </a:p>
          <a:p>
            <a:pPr algn="just">
              <a:buFont typeface="Wingdings" panose="05000000000000000000" pitchFamily="2" charset="2"/>
              <a:buChar char="Ø"/>
            </a:pPr>
            <a:r>
              <a:rPr lang="en-US" dirty="0">
                <a:solidFill>
                  <a:schemeClr val="bg2">
                    <a:lumMod val="10000"/>
                  </a:schemeClr>
                </a:solidFill>
              </a:rPr>
              <a:t>Interlocking is a safety measure designed to prevent signals and points/switches from being changed in an improper sequence.</a:t>
            </a:r>
          </a:p>
          <a:p>
            <a:pPr algn="just"/>
            <a:endParaRPr lang="en-US" dirty="0">
              <a:solidFill>
                <a:schemeClr val="bg2">
                  <a:lumMod val="10000"/>
                </a:schemeClr>
              </a:solidFill>
            </a:endParaRPr>
          </a:p>
          <a:p>
            <a:pPr algn="just">
              <a:buFont typeface="Wingdings" panose="05000000000000000000" pitchFamily="2" charset="2"/>
              <a:buChar char="Ø"/>
            </a:pPr>
            <a:r>
              <a:rPr lang="en-US" dirty="0">
                <a:solidFill>
                  <a:schemeClr val="bg2">
                    <a:lumMod val="10000"/>
                  </a:schemeClr>
                </a:solidFill>
              </a:rPr>
              <a:t>Interlocking would prevent a signal from being changed to indicate a diverging route, unless the corresponding points/switches had been changed first.</a:t>
            </a:r>
            <a:endParaRPr lang="en-IN" dirty="0">
              <a:solidFill>
                <a:schemeClr val="bg2">
                  <a:lumMod val="10000"/>
                </a:schemeClr>
              </a:solidFill>
            </a:endParaRPr>
          </a:p>
        </p:txBody>
      </p:sp>
    </p:spTree>
    <p:extLst>
      <p:ext uri="{BB962C8B-B14F-4D97-AF65-F5344CB8AC3E}">
        <p14:creationId xmlns:p14="http://schemas.microsoft.com/office/powerpoint/2010/main" val="169663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7710" y="757275"/>
            <a:ext cx="5127171" cy="908104"/>
          </a:xfrm>
        </p:spPr>
        <p:txBody>
          <a:bodyPr vert="horz" lIns="91440" tIns="45720" rIns="91440" bIns="45720" rtlCol="0" anchor="b">
            <a:normAutofit fontScale="90000"/>
          </a:bodyPr>
          <a:lstStyle/>
          <a:p>
            <a:r>
              <a:rPr lang="en-US" u="sng" dirty="0">
                <a:latin typeface="Times New Roman" panose="02020603050405020304" pitchFamily="18" charset="0"/>
                <a:cs typeface="Times New Roman" panose="02020603050405020304" pitchFamily="18" charset="0"/>
              </a:rPr>
              <a:t>Types of Interlocking</a:t>
            </a:r>
          </a:p>
        </p:txBody>
      </p:sp>
      <p:pic>
        <p:nvPicPr>
          <p:cNvPr id="10" name="Picture 9"/>
          <p:cNvPicPr>
            <a:picLocks noChangeAspect="1"/>
          </p:cNvPicPr>
          <p:nvPr/>
        </p:nvPicPr>
        <p:blipFill>
          <a:blip r:embed="rId2"/>
          <a:stretch>
            <a:fillRect/>
          </a:stretch>
        </p:blipFill>
        <p:spPr>
          <a:xfrm>
            <a:off x="1302705" y="645106"/>
            <a:ext cx="4132600" cy="5247747"/>
          </a:xfrm>
          <a:prstGeom prst="rect">
            <a:avLst/>
          </a:prstGeom>
        </p:spPr>
      </p:pic>
      <p:cxnSp>
        <p:nvCxnSpPr>
          <p:cNvPr id="23" name="Straight Connector 1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411684" y="2198914"/>
            <a:ext cx="5232920" cy="331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algn="just">
              <a:lnSpc>
                <a:spcPct val="90000"/>
              </a:lnSpc>
              <a:spcAft>
                <a:spcPts val="600"/>
              </a:spcAft>
              <a:buClr>
                <a:schemeClr val="accent1"/>
              </a:buClr>
              <a:buFont typeface="Calibri" panose="020F0502020204030204" pitchFamily="34" charset="0"/>
            </a:pPr>
            <a:r>
              <a:rPr lang="en-US" sz="1700" dirty="0">
                <a:solidFill>
                  <a:schemeClr val="tx1">
                    <a:lumMod val="75000"/>
                    <a:lumOff val="25000"/>
                  </a:schemeClr>
                </a:solidFill>
              </a:rPr>
              <a:t>Interlocking can be categorized as-</a:t>
            </a:r>
          </a:p>
          <a:p>
            <a:pPr algn="just">
              <a:lnSpc>
                <a:spcPct val="90000"/>
              </a:lnSpc>
              <a:spcAft>
                <a:spcPts val="600"/>
              </a:spcAft>
              <a:buClr>
                <a:schemeClr val="accent1"/>
              </a:buClr>
              <a:buFont typeface="Calibri" panose="020F0502020204030204" pitchFamily="34" charset="0"/>
            </a:pPr>
            <a:endParaRPr lang="en-US" sz="1700" dirty="0">
              <a:solidFill>
                <a:schemeClr val="tx1">
                  <a:lumMod val="75000"/>
                  <a:lumOff val="25000"/>
                </a:schemeClr>
              </a:solidFill>
            </a:endParaRPr>
          </a:p>
          <a:p>
            <a:pPr marL="342900" indent="-342900" algn="just">
              <a:lnSpc>
                <a:spcPct val="90000"/>
              </a:lnSpc>
              <a:spcAft>
                <a:spcPts val="600"/>
              </a:spcAft>
              <a:buClr>
                <a:schemeClr val="accent1"/>
              </a:buClr>
              <a:buFont typeface="+mj-lt"/>
              <a:buAutoNum type="arabicPeriod"/>
            </a:pPr>
            <a:r>
              <a:rPr lang="en-US" sz="1700" b="1" u="sng" dirty="0">
                <a:solidFill>
                  <a:schemeClr val="tx1">
                    <a:lumMod val="75000"/>
                    <a:lumOff val="25000"/>
                  </a:schemeClr>
                </a:solidFill>
              </a:rPr>
              <a:t>Mechanical interlocking</a:t>
            </a:r>
            <a:r>
              <a:rPr lang="en-US" sz="1700" dirty="0">
                <a:solidFill>
                  <a:schemeClr val="tx1">
                    <a:lumMod val="75000"/>
                    <a:lumOff val="25000"/>
                  </a:schemeClr>
                </a:solidFill>
              </a:rPr>
              <a:t> -In mechanical interlocking     plants, a </a:t>
            </a:r>
            <a:r>
              <a:rPr lang="en-US" sz="1700" i="1" dirty="0">
                <a:solidFill>
                  <a:schemeClr val="tx1">
                    <a:lumMod val="75000"/>
                    <a:lumOff val="25000"/>
                  </a:schemeClr>
                </a:solidFill>
              </a:rPr>
              <a:t>lock bed</a:t>
            </a:r>
            <a:r>
              <a:rPr lang="en-US" sz="1700" dirty="0">
                <a:solidFill>
                  <a:schemeClr val="tx1">
                    <a:lumMod val="75000"/>
                    <a:lumOff val="25000"/>
                  </a:schemeClr>
                </a:solidFill>
              </a:rPr>
              <a:t> is constructed, consisting of steel bars forming a grid. The levers that operate switches, derails, signals or other appliances are connected to the bars running in one direction. The bars are constructed so that if the function controlled by a given lever conflicts with that controlled by another lever, mechanical interference is set up in the </a:t>
            </a:r>
            <a:r>
              <a:rPr lang="en-US" sz="1700" i="1" dirty="0">
                <a:solidFill>
                  <a:schemeClr val="tx1">
                    <a:lumMod val="75000"/>
                    <a:lumOff val="25000"/>
                  </a:schemeClr>
                </a:solidFill>
              </a:rPr>
              <a:t>cross locking </a:t>
            </a:r>
            <a:r>
              <a:rPr lang="en-US" sz="1700" dirty="0">
                <a:solidFill>
                  <a:schemeClr val="tx1">
                    <a:lumMod val="75000"/>
                    <a:lumOff val="25000"/>
                  </a:schemeClr>
                </a:solidFill>
              </a:rPr>
              <a:t>between the two bars, in turn preventing the conflicting lever movement from being made.</a:t>
            </a:r>
          </a:p>
        </p:txBody>
      </p:sp>
      <p:sp>
        <p:nvSpPr>
          <p:cNvPr id="24" name="Rectangle 1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75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33999" y="1004267"/>
            <a:ext cx="4001315" cy="4586034"/>
          </a:xfrm>
          <a:prstGeom prst="rect">
            <a:avLst/>
          </a:prstGeom>
        </p:spPr>
      </p:pic>
      <p:cxnSp>
        <p:nvCxnSpPr>
          <p:cNvPr id="13" name="Straight Connector 1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53296" y="1947181"/>
            <a:ext cx="6574973" cy="2439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ormAutofit/>
          </a:bodyPr>
          <a:lstStyle/>
          <a:p>
            <a:pPr marL="342900" indent="-342900" algn="just">
              <a:lnSpc>
                <a:spcPct val="90000"/>
              </a:lnSpc>
              <a:spcAft>
                <a:spcPts val="600"/>
              </a:spcAft>
              <a:buClr>
                <a:schemeClr val="accent1"/>
              </a:buClr>
              <a:buFont typeface="+mj-lt"/>
              <a:buAutoNum type="arabicPeriod"/>
            </a:pPr>
            <a:r>
              <a:rPr lang="en-US" dirty="0">
                <a:solidFill>
                  <a:schemeClr val="tx1">
                    <a:lumMod val="75000"/>
                    <a:lumOff val="25000"/>
                  </a:schemeClr>
                </a:solidFill>
              </a:rPr>
              <a:t>2. </a:t>
            </a:r>
            <a:r>
              <a:rPr lang="en-US" b="1" u="sng" dirty="0">
                <a:solidFill>
                  <a:schemeClr val="tx1">
                    <a:lumMod val="75000"/>
                    <a:lumOff val="25000"/>
                  </a:schemeClr>
                </a:solidFill>
              </a:rPr>
              <a:t>Relay Interlocking </a:t>
            </a:r>
            <a:r>
              <a:rPr lang="en-US" b="1" dirty="0">
                <a:solidFill>
                  <a:schemeClr val="tx1">
                    <a:lumMod val="75000"/>
                    <a:lumOff val="25000"/>
                  </a:schemeClr>
                </a:solidFill>
              </a:rPr>
              <a:t>– </a:t>
            </a:r>
            <a:r>
              <a:rPr lang="en-US" dirty="0">
                <a:solidFill>
                  <a:schemeClr val="tx1">
                    <a:lumMod val="75000"/>
                    <a:lumOff val="25000"/>
                  </a:schemeClr>
                </a:solidFill>
              </a:rPr>
              <a:t>It is the system used in large and busy stations that have to handle high volumes of train movements. In this, an entire route through the station can be selected and all the associated points and signals along the route can be set at once by a switch for receiving, holding dispatching trains. These interlocking are achieved through electrical switches  known as Relays. These interlocking works on the principle of electromagnetism. In place of plungers or in addition to plungers, lever locks attached with levers.</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541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33999" y="1229421"/>
            <a:ext cx="4001315" cy="4135726"/>
          </a:xfrm>
          <a:prstGeom prst="rect">
            <a:avLst/>
          </a:prstGeom>
        </p:spPr>
      </p:pic>
      <p:cxnSp>
        <p:nvCxnSpPr>
          <p:cNvPr id="20" name="Straight Connector 1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198914"/>
            <a:ext cx="6574973" cy="3670180"/>
          </a:xfrm>
        </p:spPr>
        <p:txBody>
          <a:bodyPr>
            <a:normAutofit/>
          </a:bodyPr>
          <a:lstStyle/>
          <a:p>
            <a:pPr algn="just"/>
            <a:r>
              <a:rPr lang="en-US" dirty="0"/>
              <a:t>3</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Electronic interlocking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Modern interlocking (those installed since the late 1980s  are generally solid state, where the wired networks of relays are replaced by software logic running on special-purpose control hardware. The fact that the logic is implemented by software rather than hard-wired circuitry greatly facilitates the ability to make modifications when needed by reprogramming rather than rewiring.</a:t>
            </a:r>
            <a:endParaRPr lang="en-IN" b="1" dirty="0">
              <a:latin typeface="Times New Roman" panose="02020603050405020304" pitchFamily="18" charset="0"/>
              <a:cs typeface="Times New Roman" panose="02020603050405020304" pitchFamily="18" charset="0"/>
            </a:endParaRPr>
          </a:p>
        </p:txBody>
      </p:sp>
      <p:sp>
        <p:nvSpPr>
          <p:cNvPr id="21" name="Rectangle 1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282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80346"/>
          </a:xfrm>
          <a:solidFill>
            <a:schemeClr val="bg2">
              <a:lumMod val="50000"/>
            </a:schemeClr>
          </a:solidFill>
        </p:spPr>
        <p:txBody>
          <a:bodyPr/>
          <a:lstStyle/>
          <a:p>
            <a:pPr algn="ctr"/>
            <a:r>
              <a:rPr lang="en-US" u="sng" dirty="0">
                <a:solidFill>
                  <a:schemeClr val="tx1"/>
                </a:solidFill>
                <a:latin typeface="Times New Roman" panose="02020603050405020304" pitchFamily="18" charset="0"/>
                <a:cs typeface="Times New Roman" panose="02020603050405020304" pitchFamily="18" charset="0"/>
              </a:rPr>
              <a:t>Electronic Interlocking</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97280" y="1600201"/>
            <a:ext cx="10058400" cy="413384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anose="05000000000000000000" pitchFamily="2" charset="2"/>
              <a:buChar char="Ø"/>
            </a:pPr>
            <a:r>
              <a:rPr lang="en-US" b="1" dirty="0">
                <a:solidFill>
                  <a:schemeClr val="bg2">
                    <a:lumMod val="10000"/>
                  </a:schemeClr>
                </a:solidFill>
                <a:latin typeface="Times New Roman" panose="02020603050405020304" pitchFamily="18" charset="0"/>
                <a:cs typeface="Times New Roman" panose="02020603050405020304" pitchFamily="18" charset="0"/>
              </a:rPr>
              <a:t>Electronic Interlocking</a:t>
            </a:r>
            <a:r>
              <a:rPr lang="en-US" dirty="0">
                <a:solidFill>
                  <a:schemeClr val="bg2">
                    <a:lumMod val="10000"/>
                  </a:schemeClr>
                </a:solidFill>
                <a:latin typeface="Times New Roman" panose="02020603050405020304" pitchFamily="18" charset="0"/>
                <a:cs typeface="Times New Roman" panose="02020603050405020304" pitchFamily="18" charset="0"/>
              </a:rPr>
              <a:t> (EI) is the modern update to SSI.</a:t>
            </a:r>
          </a:p>
          <a:p>
            <a:pPr>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It uses a fully software driven approach to setting routes, eliminating almost all relays, reducing complex wiring and interconnections etc.</a:t>
            </a:r>
          </a:p>
          <a:p>
            <a:pPr>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Because it is software driven, diagnostics in case of failures are easier to identify. </a:t>
            </a:r>
          </a:p>
          <a:p>
            <a:pPr>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Layout changes and remodeling don’t require a change in wiring, just updates in the software and output configurations.</a:t>
            </a:r>
          </a:p>
          <a:p>
            <a:pPr>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 IR has begun rolling out large EI at extremely busy stations like </a:t>
            </a:r>
            <a:r>
              <a:rPr lang="en-US" dirty="0" err="1">
                <a:solidFill>
                  <a:schemeClr val="bg2">
                    <a:lumMod val="10000"/>
                  </a:schemeClr>
                </a:solidFill>
                <a:latin typeface="Times New Roman" panose="02020603050405020304" pitchFamily="18" charset="0"/>
                <a:cs typeface="Times New Roman" panose="02020603050405020304" pitchFamily="18" charset="0"/>
              </a:rPr>
              <a:t>Kharagpur</a:t>
            </a:r>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dirty="0" err="1">
                <a:solidFill>
                  <a:schemeClr val="bg2">
                    <a:lumMod val="10000"/>
                  </a:schemeClr>
                </a:solidFill>
                <a:latin typeface="Times New Roman" panose="02020603050405020304" pitchFamily="18" charset="0"/>
                <a:cs typeface="Times New Roman" panose="02020603050405020304" pitchFamily="18" charset="0"/>
              </a:rPr>
              <a:t>Tundla</a:t>
            </a:r>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dirty="0" err="1">
                <a:solidFill>
                  <a:schemeClr val="bg2">
                    <a:lumMod val="10000"/>
                  </a:schemeClr>
                </a:solidFill>
                <a:latin typeface="Times New Roman" panose="02020603050405020304" pitchFamily="18" charset="0"/>
                <a:cs typeface="Times New Roman" panose="02020603050405020304" pitchFamily="18" charset="0"/>
              </a:rPr>
              <a:t>Jolarpettai</a:t>
            </a:r>
            <a:r>
              <a:rPr lang="en-US" dirty="0">
                <a:solidFill>
                  <a:schemeClr val="bg2">
                    <a:lumMod val="10000"/>
                  </a:schemeClr>
                </a:solidFill>
                <a:latin typeface="Times New Roman" panose="02020603050405020304" pitchFamily="18" charset="0"/>
                <a:cs typeface="Times New Roman" panose="02020603050405020304" pitchFamily="18" charset="0"/>
              </a:rPr>
              <a:t>, </a:t>
            </a:r>
            <a:r>
              <a:rPr lang="en-US" dirty="0" err="1">
                <a:solidFill>
                  <a:schemeClr val="bg2">
                    <a:lumMod val="10000"/>
                  </a:schemeClr>
                </a:solidFill>
                <a:latin typeface="Times New Roman" panose="02020603050405020304" pitchFamily="18" charset="0"/>
                <a:cs typeface="Times New Roman" panose="02020603050405020304" pitchFamily="18" charset="0"/>
              </a:rPr>
              <a:t>Hubli</a:t>
            </a:r>
            <a:r>
              <a:rPr lang="en-US" dirty="0">
                <a:solidFill>
                  <a:schemeClr val="bg2">
                    <a:lumMod val="10000"/>
                  </a:schemeClr>
                </a:solidFill>
                <a:latin typeface="Times New Roman" panose="02020603050405020304" pitchFamily="18" charset="0"/>
                <a:cs typeface="Times New Roman" panose="02020603050405020304" pitchFamily="18" charset="0"/>
              </a:rPr>
              <a:t> etc.</a:t>
            </a:r>
          </a:p>
          <a:p>
            <a:pPr>
              <a:buFont typeface="Wingdings" panose="05000000000000000000" pitchFamily="2" charset="2"/>
              <a:buChar char="Ø"/>
            </a:pPr>
            <a:endParaRPr lang="en-US" dirty="0">
              <a:solidFill>
                <a:schemeClr val="bg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chemeClr val="bg2">
                    <a:lumMod val="10000"/>
                  </a:schemeClr>
                </a:solidFill>
                <a:latin typeface="Times New Roman" panose="02020603050405020304" pitchFamily="18" charset="0"/>
                <a:cs typeface="Times New Roman" panose="02020603050405020304" pitchFamily="18" charset="0"/>
              </a:rPr>
              <a:t>Panel interlocked stations due for upgrades are now being moved to EI.</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6741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382</TotalTime>
  <Words>1816</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Times New Roman</vt:lpstr>
      <vt:lpstr>Wingdings</vt:lpstr>
      <vt:lpstr>Retrospect</vt:lpstr>
      <vt:lpstr>Topic - Electronic Interlocking Group EI-6</vt:lpstr>
      <vt:lpstr>Table of Contents</vt:lpstr>
      <vt:lpstr>Introduction</vt:lpstr>
      <vt:lpstr>Railway Signaling</vt:lpstr>
      <vt:lpstr>Interlocking</vt:lpstr>
      <vt:lpstr>Types of Interlocking</vt:lpstr>
      <vt:lpstr>PowerPoint Presentation</vt:lpstr>
      <vt:lpstr>PowerPoint Presentation</vt:lpstr>
      <vt:lpstr>Electronic Interlocking</vt:lpstr>
      <vt:lpstr>PowerPoint Presentation</vt:lpstr>
      <vt:lpstr>Terms used in EI</vt:lpstr>
      <vt:lpstr>PowerPoint Presentation</vt:lpstr>
      <vt:lpstr>Working of EI</vt:lpstr>
      <vt:lpstr>Functioning of the Electronic Interlocking (EI) System:</vt:lpstr>
      <vt:lpstr>Track Occupancy Sensing </vt:lpstr>
      <vt:lpstr>Safety of the System</vt:lpstr>
      <vt:lpstr>Requirement of Electronic Interlocking</vt:lpstr>
      <vt:lpstr>Advantages of EI</vt:lpstr>
      <vt:lpstr>Status of Implementation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Interlocking</dc:title>
  <dc:creator>acer</dc:creator>
  <cp:lastModifiedBy>anukalp bhardwaj</cp:lastModifiedBy>
  <cp:revision>38</cp:revision>
  <dcterms:created xsi:type="dcterms:W3CDTF">2023-06-27T11:56:52Z</dcterms:created>
  <dcterms:modified xsi:type="dcterms:W3CDTF">2024-10-25T11:47:56Z</dcterms:modified>
</cp:coreProperties>
</file>