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slideLayouts/slideLayout21.xml" ContentType="application/vnd.openxmlformats-officedocument.presentationml.slideLayout+xml"/>
  <Override PartName="/ppt/theme/theme12.xml" ContentType="application/vnd.openxmlformats-officedocument.theme+xml"/>
  <Override PartName="/ppt/slideLayouts/slideLayout2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  <p:sldMasterId id="2147483672" r:id="rId3"/>
    <p:sldMasterId id="2147483673" r:id="rId4"/>
    <p:sldMasterId id="2147483674" r:id="rId5"/>
    <p:sldMasterId id="2147483675" r:id="rId6"/>
    <p:sldMasterId id="2147483676" r:id="rId7"/>
    <p:sldMasterId id="2147483677" r:id="rId8"/>
    <p:sldMasterId id="2147483678" r:id="rId9"/>
    <p:sldMasterId id="2147483679" r:id="rId10"/>
    <p:sldMasterId id="2147483680" r:id="rId11"/>
    <p:sldMasterId id="2147483681" r:id="rId12"/>
    <p:sldMasterId id="2147483682" r:id="rId13"/>
  </p:sldMasterIdLst>
  <p:notesMasterIdLst>
    <p:notesMasterId r:id="rId32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9236075" cy="7010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13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600" rIns="93175" bIns="466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83200" y="0"/>
            <a:ext cx="3906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600" rIns="93175" bIns="466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06712" y="542925"/>
            <a:ext cx="3481500" cy="26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600" rIns="93175" bIns="466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683375"/>
            <a:ext cx="40131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600" rIns="93175" bIns="466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83200" y="6683375"/>
            <a:ext cx="3906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600" rIns="93175" bIns="466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3879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/>
          <p:nvPr/>
        </p:nvSpPr>
        <p:spPr>
          <a:xfrm>
            <a:off x="5283200" y="6683375"/>
            <a:ext cx="39069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600" rIns="93175" bIns="466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2" y="542925"/>
            <a:ext cx="3481500" cy="261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1268412" y="3314700"/>
            <a:ext cx="6759600" cy="3149700"/>
          </a:xfrm>
          <a:prstGeom prst="rect">
            <a:avLst/>
          </a:prstGeom>
        </p:spPr>
        <p:txBody>
          <a:bodyPr spcFirstLastPara="1" wrap="square" lIns="93175" tIns="46600" rIns="93175" bIns="46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542925"/>
            <a:ext cx="3481387" cy="2609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685800" y="2362200"/>
            <a:ext cx="32385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Char char="•"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076700" y="2362200"/>
            <a:ext cx="32385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Char char="•"/>
              <a:defRPr sz="2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None/>
              <a:defRPr sz="1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0" y="2362200"/>
            <a:ext cx="66294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 rot="5400000">
            <a:off x="5191200" y="2143200"/>
            <a:ext cx="47244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 rot="5400000">
            <a:off x="1190700" y="257250"/>
            <a:ext cx="4724400" cy="57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 rot="5400000">
            <a:off x="2438400" y="609600"/>
            <a:ext cx="3124200" cy="6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None/>
              <a:defRPr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 Light"/>
              <a:buChar char="•"/>
              <a:defRPr sz="3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Char char="•"/>
              <a:defRPr sz="2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  <a:defRPr sz="24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Light"/>
              <a:buNone/>
              <a:defRPr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Light"/>
              <a:buNone/>
              <a:defRPr sz="1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4348" y="928670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 sz="24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  <a:defRPr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  <a:defRPr sz="2400" b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  <a:defRPr sz="20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None/>
              <a:defRPr sz="18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  <a:defRPr sz="1600" b="1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  <a:defRPr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  <a:defRPr sz="20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Char char="•"/>
              <a:defRPr sz="16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1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457200" y="6400800"/>
            <a:ext cx="94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7924800" y="64008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Side </a:t>
            </a:r>
            <a:fld id="{00000000-1234-1234-1234-123412341234}" type="slidenum">
              <a:rPr lang="en-US" sz="9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3286125" y="0"/>
            <a:ext cx="5857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Madan Mohan Malaviya Univ. of Technology, Gorakhpur</a:t>
            </a:r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57250" y="357187"/>
            <a:ext cx="8143800" cy="1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" name="Google Shape;14;p1"/>
          <p:cNvCxnSpPr/>
          <p:nvPr/>
        </p:nvCxnSpPr>
        <p:spPr>
          <a:xfrm>
            <a:off x="0" y="6357937"/>
            <a:ext cx="9144000" cy="15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-30162"/>
            <a:ext cx="900112" cy="10382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/>
              <a:buNone/>
              <a:defRPr sz="1200" b="1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ctrTitle"/>
          </p:nvPr>
        </p:nvSpPr>
        <p:spPr>
          <a:xfrm>
            <a:off x="900112" y="836612"/>
            <a:ext cx="7772400" cy="16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2F"/>
              </a:buClr>
              <a:buSzPts val="4400"/>
              <a:buFont typeface="Calibri"/>
              <a:buNone/>
            </a:pPr>
            <a:r>
              <a:rPr lang="en-US" sz="4400" b="1" i="0" u="none" dirty="0">
                <a:solidFill>
                  <a:srgbClr val="00192F"/>
                </a:solidFill>
                <a:latin typeface="Calibri"/>
                <a:ea typeface="Calibri"/>
                <a:cs typeface="Calibri"/>
                <a:sym typeface="Calibri"/>
              </a:rPr>
              <a:t>High Altitude Aeronautical Platform Stations (HAAPS)</a:t>
            </a:r>
            <a:endParaRPr dirty="0"/>
          </a:p>
        </p:txBody>
      </p:sp>
      <p:sp>
        <p:nvSpPr>
          <p:cNvPr id="199" name="Google Shape;199;p36"/>
          <p:cNvSpPr txBox="1">
            <a:spLocks noGrp="1"/>
          </p:cNvSpPr>
          <p:nvPr>
            <p:ph type="subTitle" idx="1"/>
          </p:nvPr>
        </p:nvSpPr>
        <p:spPr>
          <a:xfrm>
            <a:off x="1296987" y="2733675"/>
            <a:ext cx="7161300" cy="30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Open Sans Light"/>
              <a:buNone/>
            </a:pPr>
            <a:r>
              <a:rPr lang="en-US" sz="2800" b="1" dirty="0">
                <a:solidFill>
                  <a:srgbClr val="00B050"/>
                </a:solidFill>
              </a:rPr>
              <a:t>ANUKALP BHARDWAJ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Open Sans Light"/>
              <a:buNone/>
            </a:pPr>
            <a:r>
              <a:rPr lang="en-US" sz="2800" b="1" i="0" u="none" dirty="0">
                <a:solidFill>
                  <a:srgbClr val="00B050"/>
                </a:solidFill>
                <a:sym typeface="Open Sans Light"/>
              </a:rPr>
              <a:t>Electronics and communication engineering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F66E13"/>
              </a:buClr>
              <a:buSzPts val="2800"/>
              <a:buFont typeface="Open Sans Light"/>
              <a:buNone/>
            </a:pPr>
            <a:r>
              <a:rPr lang="en-US" sz="2800" b="1" i="1" u="none" dirty="0">
                <a:solidFill>
                  <a:srgbClr val="F66E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Madan Mohan </a:t>
            </a:r>
            <a:r>
              <a:rPr lang="en-US" sz="2800" b="1" i="1" u="none" dirty="0" err="1">
                <a:solidFill>
                  <a:srgbClr val="F66E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Malaviya</a:t>
            </a:r>
            <a:r>
              <a:rPr lang="en-US" sz="2800" b="1" i="1" u="none" dirty="0">
                <a:solidFill>
                  <a:srgbClr val="F66E1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University of Technology Gorakhpur </a:t>
            </a:r>
            <a:r>
              <a:rPr lang="en-US" sz="1600" b="1" i="1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(UP State Govt. University)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</a:pPr>
            <a:endParaRPr sz="2800" b="1" i="0" u="none" dirty="0">
              <a:solidFill>
                <a:srgbClr val="0070C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Email: </a:t>
            </a:r>
            <a:r>
              <a:rPr lang="en-US" sz="2400" b="1" i="0" u="none" dirty="0">
                <a:solidFill>
                  <a:srgbClr val="7030A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2020041039@mmmut.ac.in</a:t>
            </a:r>
            <a:endParaRPr dirty="0"/>
          </a:p>
        </p:txBody>
      </p:sp>
      <p:sp>
        <p:nvSpPr>
          <p:cNvPr id="200" name="Google Shape;200;p36" descr="http://www.mmmut.ac.in/images/logo1.png"/>
          <p:cNvSpPr txBox="1"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xfrm>
            <a:off x="714375" y="928687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Why at Stratosphere?</a:t>
            </a:r>
            <a:endParaRPr dirty="0"/>
          </a:p>
        </p:txBody>
      </p:sp>
      <p:sp>
        <p:nvSpPr>
          <p:cNvPr id="255" name="Google Shape;255;p45"/>
          <p:cNvSpPr txBox="1">
            <a:spLocks noGrp="1"/>
          </p:cNvSpPr>
          <p:nvPr>
            <p:ph type="body" idx="1"/>
          </p:nvPr>
        </p:nvSpPr>
        <p:spPr>
          <a:xfrm>
            <a:off x="685800" y="1614487"/>
            <a:ext cx="6629400" cy="3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Above Aircraft routes.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Winds are relatively mild here , depending on the location and season. </a:t>
            </a:r>
            <a:endParaRPr b="1" dirty="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56" name="Google Shape;25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75" y="2852737"/>
            <a:ext cx="7645401" cy="3319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>
            <a:spLocks noGrp="1"/>
          </p:cNvSpPr>
          <p:nvPr>
            <p:ph type="title"/>
          </p:nvPr>
        </p:nvSpPr>
        <p:spPr>
          <a:xfrm>
            <a:off x="755650" y="722312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	Various HAAPS Projects</a:t>
            </a:r>
            <a:endParaRPr/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1"/>
          </p:nvPr>
        </p:nvSpPr>
        <p:spPr>
          <a:xfrm>
            <a:off x="971550" y="1538287"/>
            <a:ext cx="66294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 Light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Stratospheric Platform System from Japan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Rigid &amp; ellipsoidal shape structure</a:t>
            </a:r>
            <a:endParaRPr lang="en-US" dirty="0"/>
          </a:p>
          <a:p>
            <a:pPr marL="742950" marR="0" lvl="1" indent="-28575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Helium filled bag and air ballonets</a:t>
            </a:r>
            <a:endParaRPr lang="en-US" dirty="0"/>
          </a:p>
          <a:p>
            <a:pPr marL="742950" marR="0" lvl="1" indent="-28575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solar cells to supply electricity</a:t>
            </a:r>
            <a:endParaRPr dirty="0"/>
          </a:p>
          <a:p>
            <a:pPr marL="342900" marR="0" lvl="0" indent="-2159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1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2159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1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2159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1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34290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i="0" u="none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StratSat</a:t>
            </a:r>
            <a:r>
              <a:rPr lang="en-US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(developed by UK based ATG)</a:t>
            </a:r>
            <a:endParaRPr dirty="0"/>
          </a:p>
          <a:p>
            <a:pPr marL="742950" marR="0" lvl="1" indent="-28575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Solar array is the main energy source </a:t>
            </a:r>
            <a:endParaRPr dirty="0"/>
          </a:p>
          <a:p>
            <a:pPr marL="742950" marR="0" lvl="1" indent="-28575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extends over ¾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airship  </a:t>
            </a:r>
            <a:endParaRPr dirty="0"/>
          </a:p>
          <a:p>
            <a:pPr marL="342900" marR="0" lvl="0" indent="-2413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84" y="1509712"/>
            <a:ext cx="263842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84" y="3865459"/>
            <a:ext cx="238125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C939C-13D2-9B40-6064-D8748A95619A}"/>
              </a:ext>
            </a:extLst>
          </p:cNvPr>
          <p:cNvSpPr txBox="1"/>
          <p:nvPr/>
        </p:nvSpPr>
        <p:spPr>
          <a:xfrm>
            <a:off x="0" y="3369764"/>
            <a:ext cx="30949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Fig.3.a Stratospheric Platform System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0FCBD-D91B-B958-DD7D-FB363E47B36B}"/>
              </a:ext>
            </a:extLst>
          </p:cNvPr>
          <p:cNvSpPr txBox="1"/>
          <p:nvPr/>
        </p:nvSpPr>
        <p:spPr>
          <a:xfrm>
            <a:off x="266825" y="5769793"/>
            <a:ext cx="457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Fig.3.b </a:t>
            </a:r>
            <a:r>
              <a:rPr lang="en-IN" dirty="0" err="1"/>
              <a:t>StratSat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>
            <a:spLocks noGrp="1"/>
          </p:cNvSpPr>
          <p:nvPr>
            <p:ph type="title"/>
          </p:nvPr>
        </p:nvSpPr>
        <p:spPr>
          <a:xfrm>
            <a:off x="0" y="928687"/>
            <a:ext cx="856297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	Applications </a:t>
            </a:r>
            <a:endParaRPr/>
          </a:p>
        </p:txBody>
      </p:sp>
      <p:sp>
        <p:nvSpPr>
          <p:cNvPr id="312" name="Google Shape;312;p53"/>
          <p:cNvSpPr txBox="1">
            <a:spLocks noGrp="1"/>
          </p:cNvSpPr>
          <p:nvPr>
            <p:ph type="body" idx="1"/>
          </p:nvPr>
        </p:nvSpPr>
        <p:spPr>
          <a:xfrm>
            <a:off x="827087" y="1700212"/>
            <a:ext cx="66294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high-speed wireless communications.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surveillance and intelligence gathering.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real-time monitoring of a region.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weather/environmental monitoring .</a:t>
            </a:r>
            <a:endParaRPr dirty="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55143" y="909587"/>
            <a:ext cx="2905200" cy="1860600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fadeDir="5400012" sy="-100000" algn="bl" rotWithShape="0"/>
          </a:effectLst>
        </p:spPr>
      </p:pic>
      <p:pic>
        <p:nvPicPr>
          <p:cNvPr id="318" name="Google Shape;31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0808" y="692696"/>
            <a:ext cx="2984919" cy="1981200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fadeDir="5400012" sy="-100000" algn="bl" rotWithShape="0"/>
          </a:effectLst>
        </p:spPr>
      </p:pic>
      <p:pic>
        <p:nvPicPr>
          <p:cNvPr id="319" name="Google Shape;319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16978" y="3645024"/>
            <a:ext cx="2971800" cy="2014442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fadeDir="5400012" sy="-100000" algn="bl" rotWithShape="0"/>
          </a:effectLst>
        </p:spPr>
      </p:pic>
      <p:pic>
        <p:nvPicPr>
          <p:cNvPr id="320" name="Google Shape;320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8064" y="3645024"/>
            <a:ext cx="3047999" cy="1689339"/>
          </a:xfrm>
          <a:prstGeom prst="rect">
            <a:avLst/>
          </a:prstGeom>
          <a:noFill/>
          <a:ln>
            <a:noFill/>
          </a:ln>
          <a:effectLst>
            <a:reflection stA="30000" endPos="30000" dist="5000" dir="5400000" fadeDir="5400012" sy="-100000" algn="bl" rotWithShape="0"/>
          </a:effectLst>
        </p:spPr>
      </p:pic>
      <p:sp>
        <p:nvSpPr>
          <p:cNvPr id="321" name="Google Shape;321;p54"/>
          <p:cNvSpPr txBox="1"/>
          <p:nvPr/>
        </p:nvSpPr>
        <p:spPr>
          <a:xfrm>
            <a:off x="1041607" y="2970287"/>
            <a:ext cx="31471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Fig.4.a </a:t>
            </a: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field coverage </a:t>
            </a:r>
            <a:endParaRPr dirty="0"/>
          </a:p>
        </p:txBody>
      </p:sp>
      <p:sp>
        <p:nvSpPr>
          <p:cNvPr id="322" name="Google Shape;322;p54"/>
          <p:cNvSpPr txBox="1"/>
          <p:nvPr/>
        </p:nvSpPr>
        <p:spPr>
          <a:xfrm>
            <a:off x="5422015" y="2851277"/>
            <a:ext cx="224250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Fig.4.b White Spot</a:t>
            </a:r>
            <a:endParaRPr dirty="0"/>
          </a:p>
        </p:txBody>
      </p:sp>
      <p:sp>
        <p:nvSpPr>
          <p:cNvPr id="323" name="Google Shape;323;p54"/>
          <p:cNvSpPr txBox="1"/>
          <p:nvPr/>
        </p:nvSpPr>
        <p:spPr>
          <a:xfrm>
            <a:off x="1357712" y="5760719"/>
            <a:ext cx="27692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Fig.4.c Disaster recovery</a:t>
            </a:r>
            <a:endParaRPr dirty="0"/>
          </a:p>
        </p:txBody>
      </p:sp>
      <p:sp>
        <p:nvSpPr>
          <p:cNvPr id="324" name="Google Shape;324;p54"/>
          <p:cNvSpPr txBox="1"/>
          <p:nvPr/>
        </p:nvSpPr>
        <p:spPr>
          <a:xfrm>
            <a:off x="5383915" y="5659466"/>
            <a:ext cx="276923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Fig.4.d Internet of things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685800" y="599090"/>
            <a:ext cx="7877100" cy="68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			Advantages</a:t>
            </a:r>
            <a:endParaRPr dirty="0"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409903" y="1341575"/>
            <a:ext cx="8418787" cy="422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launch vehicle required, can move  throughout the world or  remain stationary 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  service without the need to deploy a global infrastructure.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altitudes provide a higher frequency reuse and thus higher capacity than satellite.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low launching costs and  repair facility of platforms.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platform can be  updated without services interruption.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Solar powered and non-polluting fuel cells.</a:t>
            </a:r>
            <a:endParaRPr dirty="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714375" y="928687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HAAP Issues</a:t>
            </a:r>
            <a:endParaRPr dirty="0"/>
          </a:p>
        </p:txBody>
      </p:sp>
      <p:sp>
        <p:nvSpPr>
          <p:cNvPr id="336" name="Google Shape;336;p56"/>
          <p:cNvSpPr txBox="1">
            <a:spLocks noGrp="1"/>
          </p:cNvSpPr>
          <p:nvPr>
            <p:ph type="body" idx="1"/>
          </p:nvPr>
        </p:nvSpPr>
        <p:spPr>
          <a:xfrm>
            <a:off x="685800" y="1723697"/>
            <a:ext cx="6629400" cy="376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Lightweight</a:t>
            </a:r>
            <a:r>
              <a:rPr lang="en-US" sz="2000" b="0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dirty="0"/>
          </a:p>
          <a:p>
            <a:pPr marL="342900" marR="0" lvl="0" indent="-215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Strength of the ENGINE</a:t>
            </a:r>
            <a:r>
              <a:rPr lang="en-US" sz="2000" b="0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dirty="0"/>
          </a:p>
          <a:p>
            <a:pPr marL="342900" marR="0" lvl="0" indent="-215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WIND Factor</a:t>
            </a:r>
            <a:r>
              <a:rPr lang="en-US" sz="2000" b="0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dirty="0"/>
          </a:p>
          <a:p>
            <a:pPr marL="342900" marR="0" lvl="0" indent="-215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Thermal management.</a:t>
            </a:r>
            <a:endParaRPr b="1" dirty="0"/>
          </a:p>
          <a:p>
            <a:pPr marL="342900" marR="0" lvl="0" indent="-215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1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Operation at low latitude.</a:t>
            </a:r>
            <a:endParaRPr b="1" dirty="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 txBox="1">
            <a:spLocks noGrp="1"/>
          </p:cNvSpPr>
          <p:nvPr>
            <p:ph type="title"/>
          </p:nvPr>
        </p:nvSpPr>
        <p:spPr>
          <a:xfrm>
            <a:off x="714375" y="928687"/>
            <a:ext cx="7848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Summary and Conclusion</a:t>
            </a:r>
            <a:endParaRPr/>
          </a:p>
        </p:txBody>
      </p:sp>
      <p:sp>
        <p:nvSpPr>
          <p:cNvPr id="342" name="Google Shape;342;p57"/>
          <p:cNvSpPr txBox="1">
            <a:spLocks noGrp="1"/>
          </p:cNvSpPr>
          <p:nvPr>
            <p:ph type="body" idx="1"/>
          </p:nvPr>
        </p:nvSpPr>
        <p:spPr>
          <a:xfrm>
            <a:off x="685800" y="1614487"/>
            <a:ext cx="66294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HAAPS will play a complementary role in future mobile system infrastructure.</a:t>
            </a:r>
            <a:endParaRPr b="1" dirty="0"/>
          </a:p>
          <a:p>
            <a:pPr marL="342900" indent="-342900" algn="just"/>
            <a:r>
              <a:rPr lang="en-US" b="1" dirty="0"/>
              <a:t>They would generally be more accessible for repairs and upgrades than satellites.</a:t>
            </a:r>
            <a:endParaRPr lang="en-IN"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They have huge scope in telecommunication market.</a:t>
            </a:r>
            <a:endParaRPr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Several projects have been initiated in past but got terminated.</a:t>
            </a:r>
            <a:endParaRPr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From 2013 major companies have again shown their interest in this field and hopefully it will prosper in coming days.</a:t>
            </a:r>
            <a:endParaRPr b="1" dirty="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>
            <a:spLocks noGrp="1"/>
          </p:cNvSpPr>
          <p:nvPr>
            <p:ph type="title"/>
          </p:nvPr>
        </p:nvSpPr>
        <p:spPr>
          <a:xfrm>
            <a:off x="1240221" y="388884"/>
            <a:ext cx="8565930" cy="73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		References</a:t>
            </a:r>
            <a:endParaRPr dirty="0"/>
          </a:p>
        </p:txBody>
      </p:sp>
      <p:sp>
        <p:nvSpPr>
          <p:cNvPr id="348" name="Google Shape;348;p58"/>
          <p:cNvSpPr txBox="1">
            <a:spLocks noGrp="1"/>
          </p:cNvSpPr>
          <p:nvPr>
            <p:ph type="body" idx="1"/>
          </p:nvPr>
        </p:nvSpPr>
        <p:spPr>
          <a:xfrm>
            <a:off x="685800" y="1124608"/>
            <a:ext cx="6504709" cy="518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High-altitude drones. Center for the Study of the Drone Arthur B, Michel H (published in December 2015) ,45(5), 245-251, page 248 .</a:t>
            </a:r>
            <a:endParaRPr b="1"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Amos J (2010) ‘Eternal plane’ returns to Earth. BBC News; </a:t>
            </a:r>
            <a:r>
              <a:rPr lang="en-US" sz="2000" b="1" i="0" u="none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Androulakakis</a:t>
            </a: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SP, Judy RA (2013), 35(5),181-189 ,page 186.</a:t>
            </a:r>
            <a:endParaRPr b="1"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Status and plans of High Altitude Airship (HAA) Program. Proceedings of the AIAA Lighter-Than-Air Systems Technology (LTA) Conference; Dayton Beach, USA , 37(7),231-290, page 247.</a:t>
            </a:r>
            <a:endParaRPr b="1"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Defense Advanced Research Projects Agency (2009) Vulture II Special Notice. DARPA-SN-09-41 published on 2015 Dec ,131-136, page 133 .</a:t>
            </a:r>
            <a:endParaRPr b="1" dirty="0"/>
          </a:p>
          <a:p>
            <a:pPr marL="514350" marR="0" lvl="0" indent="-5143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European Space Agency (2006) Stratospheric platforms — a definition study for an ESA system  [accessed 2015 Dec 04] , 171-181, page 176.</a:t>
            </a:r>
            <a:endParaRPr b="1" dirty="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59" descr="C:\Documents and Settings\Administrator\Desktop\970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9"/>
          <p:cNvSpPr/>
          <p:nvPr/>
        </p:nvSpPr>
        <p:spPr>
          <a:xfrm>
            <a:off x="4648200" y="304800"/>
            <a:ext cx="4288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00"/>
                </a:solidFill>
                <a:effectLst>
                  <a:outerShdw blurRad="19685" dist="12700" dir="5400000" algn="tl" rotWithShape="0">
                    <a:srgbClr val="7CE724">
                      <a:alpha val="60000"/>
                    </a:srgbClr>
                  </a:outerShdw>
                  <a:reflection blurRad="10000" stA="55000" endPos="48000" dist="500" dir="5400000" sy="-100000" algn="bl" rotWithShape="0"/>
                </a:effectLst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714375" y="549275"/>
            <a:ext cx="7848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   		Table of Content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685800" y="1229710"/>
            <a:ext cx="6629400" cy="562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en-US" b="1" dirty="0"/>
              <a:t>What is HAAPS?.</a:t>
            </a:r>
            <a:endParaRPr lang="en-US" b="1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History of HAAP.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Satellite Systems.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Altitude selection for HAAPS.</a:t>
            </a:r>
            <a:endParaRPr b="1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Why at Stratosphere?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dirty="0"/>
              <a:t>Various HAAPS Projects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Applications.</a:t>
            </a:r>
            <a:endParaRPr b="1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Advantages.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dirty="0"/>
              <a:t>HAAP Issues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Summary and Conclusion.</a:t>
            </a:r>
            <a:endParaRPr b="1" i="0" u="none" strike="noStrike" cap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b="1" i="0" u="none" strike="noStrike" cap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References.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228600" y="1597572"/>
            <a:ext cx="8686800" cy="471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Altitude Aeronautical Platform Stations (HAAPS) is  new age  technology for providing wireless narrowband and broadband telecommunication services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also provide broadcasting services with airships or aircrafts.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HAAPS operate at altitudes between 17 to 22 km and  area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1,000 km diameter.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platforms may be airplanes, airships ,balloons  and may be manned or un-manned running on fuel or solar power.</a:t>
            </a:r>
            <a:endParaRPr dirty="0"/>
          </a:p>
          <a:p>
            <a:pPr marL="342900" marR="0" lvl="0" indent="-1905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684212" y="893378"/>
            <a:ext cx="7848600" cy="87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Calibri"/>
              <a:buNone/>
            </a:pPr>
            <a:r>
              <a:rPr lang="en-US" sz="2800" b="1" i="0" u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What is HAAPS?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714375" y="692150"/>
            <a:ext cx="78486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          	History of HAAP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468312" y="1196975"/>
            <a:ext cx="6846900" cy="25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idea of airships dates back to the first world war.</a:t>
            </a:r>
            <a:endParaRPr b="1"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Zeppelin</a:t>
            </a: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</a:t>
            </a: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rigid airship 128 </a:t>
            </a:r>
            <a:r>
              <a:rPr lang="en-US" sz="2000" b="1" i="0" u="none" dirty="0" err="1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metre</a:t>
            </a:r>
            <a:r>
              <a:rPr lang="en-US" sz="20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long made with two external cars ,each of 16 horsepower engine geared to two external propellers</a:t>
            </a:r>
            <a:r>
              <a:rPr lang="en-US" sz="2000" b="0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Char char="•"/>
            </a:pPr>
            <a:r>
              <a:rPr lang="en-US" sz="2000" b="0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Zeppelin was made by a retired German officer ,this airship could travel at 20 miles per hour , for 100 hours at higher altitude than the planes available at that time.</a:t>
            </a:r>
            <a:endParaRPr dirty="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3594417"/>
            <a:ext cx="7561262" cy="24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FDF4DC-1C36-7FBD-337B-6E90AD879377}"/>
              </a:ext>
            </a:extLst>
          </p:cNvPr>
          <p:cNvSpPr txBox="1"/>
          <p:nvPr/>
        </p:nvSpPr>
        <p:spPr>
          <a:xfrm>
            <a:off x="3148965" y="6032828"/>
            <a:ext cx="457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Fig.1    ZEPPELIN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14375" y="692150"/>
            <a:ext cx="78486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Contd..</a:t>
            </a:r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685799" y="1341437"/>
            <a:ext cx="8195441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alibri"/>
              <a:buChar char="•"/>
            </a:pPr>
            <a:r>
              <a:rPr lang="en-US" b="0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1990s and 2000s several projects were launched by USA and JAPAN to explore the potential application of high altitude platform for telecommunication and remote sensing.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Loon </a:t>
            </a:r>
            <a:r>
              <a:rPr lang="en-US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started the objective to create network of stratospheric balloons to provide Internet access in remote areas 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lang="en-US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in 2016 following an agreement with the government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Google started internet services within Sri Lanka and Puerto Rico</a:t>
            </a:r>
            <a:endParaRPr dirty="0"/>
          </a:p>
          <a:p>
            <a:pPr marL="342900" marR="0" lvl="0" indent="-2413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 Light"/>
              <a:buNone/>
            </a:pPr>
            <a:endParaRPr sz="1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714375" y="582216"/>
            <a:ext cx="7848600" cy="56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 		Satellite Systems</a:t>
            </a:r>
            <a:endParaRPr dirty="0"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539750" y="1378744"/>
            <a:ext cx="6775500" cy="461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</a:pPr>
            <a:r>
              <a:rPr lang="en-US" sz="1800" b="1" i="0" u="none" dirty="0">
                <a:solidFill>
                  <a:schemeClr val="tx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Geostationary Orbits (GEO): </a:t>
            </a:r>
            <a:r>
              <a:rPr lang="en-US" sz="16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These satellites are located at 35,000 km above the equator moving at a speed matched to the rotation of earth.</a:t>
            </a:r>
            <a:endParaRPr sz="1600"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They appear to be fixed to the observer on the ground.</a:t>
            </a:r>
            <a:endParaRPr sz="1800"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They are established to operate for both satellite television broadcast and fixed connectivity  services.</a:t>
            </a:r>
            <a:endParaRPr sz="1800"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They are not efficient compare to terrestrial systems and inappropriate for delay sensitive devices.</a:t>
            </a:r>
            <a:endParaRPr sz="1800"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Char char="•"/>
            </a:pPr>
            <a:r>
              <a:rPr lang="en-US" sz="1800" b="1" i="0" u="none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They can work with low cost receivers and do not depend on costly tracking devices.</a:t>
            </a:r>
            <a:endParaRPr sz="1800" b="1" dirty="0"/>
          </a:p>
          <a:p>
            <a:pPr marL="342900" marR="0" lvl="0" indent="-1905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Light"/>
              <a:buNone/>
            </a:pPr>
            <a:endParaRPr sz="2400" b="0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1008062" y="620712"/>
            <a:ext cx="7128000" cy="48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and Medium Earth Orbits (LEO and MEO)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satellite systems move relative to a fixed point on earth at altitude  of 2000 km range </a:t>
            </a: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Due to lower orbits the beams of low orbit satellites are more    focused</a:t>
            </a:r>
            <a:endParaRPr dirty="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146" y="2852737"/>
            <a:ext cx="6880225" cy="29860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1E9954-175D-FAE6-41E9-C82F0FC221F5}"/>
              </a:ext>
            </a:extLst>
          </p:cNvPr>
          <p:cNvSpPr txBox="1"/>
          <p:nvPr/>
        </p:nvSpPr>
        <p:spPr>
          <a:xfrm>
            <a:off x="1539240" y="5730240"/>
            <a:ext cx="2827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Fig.2.a LEO Satellite 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069BD-9592-41E1-6DD5-1C6222FBD733}"/>
              </a:ext>
            </a:extLst>
          </p:cNvPr>
          <p:cNvSpPr txBox="1"/>
          <p:nvPr/>
        </p:nvSpPr>
        <p:spPr>
          <a:xfrm>
            <a:off x="4785363" y="5784532"/>
            <a:ext cx="457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Fig.2.b HAPS concept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0" y="1016794"/>
            <a:ext cx="8127206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Calibri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 i="0" u="none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Comparison with satellites</a:t>
            </a:r>
            <a:endParaRPr dirty="0"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685800" y="1735894"/>
            <a:ext cx="7658100" cy="457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combines most of the advantages of satellite and terrestrial systems while avoiding many of the pitfalls.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HAPs operate at much lower altitudes than satellites, it is possible to cover a small region much more effectively.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altitude also means smaller round trip delay compared to satellites.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HAPs, do not cost much and are rapidly deployable.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major difference is that a satellite, once   launched, does   not allow for full maintenance, while HAPs do.</a:t>
            </a:r>
            <a:endParaRPr dirty="0"/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157163" y="835819"/>
            <a:ext cx="8405812" cy="8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		Altitude selection for HAAPS</a:t>
            </a:r>
            <a:endParaRPr dirty="0"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971550" y="1535906"/>
            <a:ext cx="7450931" cy="426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For an airship, a major challenge is the ability of the HAP to maintain station keeping in the face of winds.</a:t>
            </a:r>
            <a:endParaRPr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An operating altitude between 17 and 22 km is chosen this purpose</a:t>
            </a:r>
            <a:endParaRPr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This represents a layer of relatively mild wind and turbulence above the jet stream</a:t>
            </a:r>
            <a:endParaRPr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This altitude (&gt; 17 km) is also above commercial air-traffic heights, which would otherwise prove a potentially prohibitive constraint</a:t>
            </a:r>
            <a:endParaRPr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marR="0" lvl="0" indent="-215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Light"/>
              <a:buNone/>
            </a:pPr>
            <a:endParaRPr sz="2000" b="0" i="0" u="none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T_white_UK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1066</Words>
  <Application>Microsoft Office PowerPoint</Application>
  <PresentationFormat>On-screen Show (4:3)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Arial</vt:lpstr>
      <vt:lpstr>Calibri</vt:lpstr>
      <vt:lpstr>Open Sans Light</vt:lpstr>
      <vt:lpstr>Times New Roman</vt:lpstr>
      <vt:lpstr>CET_white_UK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9_Custom Design</vt:lpstr>
      <vt:lpstr>10_Custom Design</vt:lpstr>
      <vt:lpstr>11_Custom Design</vt:lpstr>
      <vt:lpstr>High Altitude Aeronautical Platform Stations (HAAPS)</vt:lpstr>
      <vt:lpstr>       Table of Content</vt:lpstr>
      <vt:lpstr>What is HAAPS?</vt:lpstr>
      <vt:lpstr>             History of HAAP</vt:lpstr>
      <vt:lpstr>  Contd..</vt:lpstr>
      <vt:lpstr>     Satellite Systems</vt:lpstr>
      <vt:lpstr>PowerPoint Presentation</vt:lpstr>
      <vt:lpstr> Comparison with satellites</vt:lpstr>
      <vt:lpstr>  Altitude selection for HAAPS</vt:lpstr>
      <vt:lpstr>Why at Stratosphere?</vt:lpstr>
      <vt:lpstr> Various HAAPS Projects</vt:lpstr>
      <vt:lpstr> Applications </vt:lpstr>
      <vt:lpstr>PowerPoint Presentation</vt:lpstr>
      <vt:lpstr>   Advantages</vt:lpstr>
      <vt:lpstr>HAAP Issues</vt:lpstr>
      <vt:lpstr>Summary and Conclusion</vt:lpstr>
      <vt:lpstr> 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Altitude Aeronautical Platform Stations (HAAPS)</dc:title>
  <dc:creator>ANUKALP</dc:creator>
  <cp:lastModifiedBy>anukalp bhardwaj</cp:lastModifiedBy>
  <cp:revision>10</cp:revision>
  <dcterms:modified xsi:type="dcterms:W3CDTF">2024-10-10T06:55:09Z</dcterms:modified>
</cp:coreProperties>
</file>