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59" r:id="rId3"/>
    <p:sldId id="288" r:id="rId4"/>
    <p:sldId id="272" r:id="rId5"/>
    <p:sldId id="277" r:id="rId6"/>
    <p:sldId id="274" r:id="rId7"/>
    <p:sldId id="275" r:id="rId8"/>
    <p:sldId id="278" r:id="rId9"/>
    <p:sldId id="284" r:id="rId10"/>
    <p:sldId id="287" r:id="rId11"/>
    <p:sldId id="291" r:id="rId12"/>
    <p:sldId id="297" r:id="rId13"/>
    <p:sldId id="293" r:id="rId14"/>
    <p:sldId id="289" r:id="rId15"/>
    <p:sldId id="282" r:id="rId16"/>
    <p:sldId id="298" r:id="rId17"/>
    <p:sldId id="294" r:id="rId18"/>
    <p:sldId id="299" r:id="rId19"/>
    <p:sldId id="295" r:id="rId20"/>
    <p:sldId id="296" r:id="rId21"/>
    <p:sldId id="260" r:id="rId22"/>
    <p:sldId id="276" r:id="rId23"/>
    <p:sldId id="300" r:id="rId24"/>
    <p:sldId id="301" r:id="rId25"/>
    <p:sldId id="302" r:id="rId26"/>
    <p:sldId id="303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 autoAdjust="0"/>
    <p:restoredTop sz="94714" autoAdjust="0"/>
  </p:normalViewPr>
  <p:slideViewPr>
    <p:cSldViewPr>
      <p:cViewPr varScale="1">
        <p:scale>
          <a:sx n="115" d="100"/>
          <a:sy n="115" d="100"/>
        </p:scale>
        <p:origin x="14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IVDA</c:v>
                </c:pt>
              </c:strCache>
            </c:strRef>
          </c:tx>
          <c:spPr>
            <a:solidFill>
              <a:srgbClr val="004560"/>
            </a:solidFill>
          </c:spPr>
          <c:invertIfNegative val="0"/>
          <c:cat>
            <c:strRef>
              <c:f>Sheet1!$B$1:$K$1</c:f>
              <c:strCache>
                <c:ptCount val="10"/>
                <c:pt idx="0">
                  <c:v>TC1</c:v>
                </c:pt>
                <c:pt idx="1">
                  <c:v>TC2</c:v>
                </c:pt>
                <c:pt idx="2">
                  <c:v>TC3</c:v>
                </c:pt>
                <c:pt idx="3">
                  <c:v>TC4</c:v>
                </c:pt>
                <c:pt idx="4">
                  <c:v>TC5</c:v>
                </c:pt>
                <c:pt idx="5">
                  <c:v>TC6</c:v>
                </c:pt>
                <c:pt idx="6">
                  <c:v>TC7</c:v>
                </c:pt>
                <c:pt idx="7">
                  <c:v>TC8</c:v>
                </c:pt>
                <c:pt idx="8">
                  <c:v>TC9</c:v>
                </c:pt>
                <c:pt idx="9">
                  <c:v>TC10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85</c:v>
                </c:pt>
                <c:pt idx="1">
                  <c:v>100</c:v>
                </c:pt>
                <c:pt idx="2">
                  <c:v>85</c:v>
                </c:pt>
                <c:pt idx="3">
                  <c:v>100</c:v>
                </c:pt>
                <c:pt idx="4">
                  <c:v>57</c:v>
                </c:pt>
                <c:pt idx="5">
                  <c:v>100</c:v>
                </c:pt>
                <c:pt idx="6">
                  <c:v>100</c:v>
                </c:pt>
                <c:pt idx="7">
                  <c:v>85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ManicTime</c:v>
                </c:pt>
              </c:strCache>
            </c:strRef>
          </c:tx>
          <c:spPr>
            <a:solidFill>
              <a:srgbClr val="00ADEF"/>
            </a:solidFill>
          </c:spPr>
          <c:invertIfNegative val="0"/>
          <c:cat>
            <c:strRef>
              <c:f>Sheet1!$B$1:$K$1</c:f>
              <c:strCache>
                <c:ptCount val="10"/>
                <c:pt idx="0">
                  <c:v>TC1</c:v>
                </c:pt>
                <c:pt idx="1">
                  <c:v>TC2</c:v>
                </c:pt>
                <c:pt idx="2">
                  <c:v>TC3</c:v>
                </c:pt>
                <c:pt idx="3">
                  <c:v>TC4</c:v>
                </c:pt>
                <c:pt idx="4">
                  <c:v>TC5</c:v>
                </c:pt>
                <c:pt idx="5">
                  <c:v>TC6</c:v>
                </c:pt>
                <c:pt idx="6">
                  <c:v>TC7</c:v>
                </c:pt>
                <c:pt idx="7">
                  <c:v>TC8</c:v>
                </c:pt>
                <c:pt idx="8">
                  <c:v>TC9</c:v>
                </c:pt>
                <c:pt idx="9">
                  <c:v>TC10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57</c:v>
                </c:pt>
                <c:pt idx="4">
                  <c:v>100</c:v>
                </c:pt>
                <c:pt idx="5">
                  <c:v>85</c:v>
                </c:pt>
                <c:pt idx="6">
                  <c:v>85</c:v>
                </c:pt>
                <c:pt idx="7">
                  <c:v>85</c:v>
                </c:pt>
                <c:pt idx="8">
                  <c:v>57</c:v>
                </c:pt>
                <c:pt idx="9">
                  <c:v>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468064"/>
        <c:axId val="83468624"/>
      </c:barChart>
      <c:catAx>
        <c:axId val="83468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sk-SK"/>
          </a:p>
        </c:txPr>
        <c:crossAx val="83468624"/>
        <c:crosses val="autoZero"/>
        <c:auto val="1"/>
        <c:lblAlgn val="ctr"/>
        <c:lblOffset val="100"/>
        <c:noMultiLvlLbl val="0"/>
      </c:catAx>
      <c:valAx>
        <c:axId val="83468624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sk-SK"/>
          </a:p>
        </c:txPr>
        <c:crossAx val="834680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/>
          </a:pPr>
          <a:endParaRPr lang="sk-SK"/>
        </a:p>
      </c:txPr>
    </c:legend>
    <c:plotVisOnly val="1"/>
    <c:dispBlanksAs val="gap"/>
    <c:showDLblsOverMax val="0"/>
  </c:chart>
  <c:txPr>
    <a:bodyPr/>
    <a:lstStyle/>
    <a:p>
      <a:pPr>
        <a:defRPr sz="500"/>
      </a:pPr>
      <a:endParaRPr lang="sk-S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AC0B-324E-4320-8212-532044C3999D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14841-1671-4F01-82C1-5ED52445C2A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83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14841-1671-4F01-82C1-5ED52445C2A8}" type="slidenum">
              <a:rPr lang="sk-SK" smtClean="0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611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133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990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81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083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362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16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176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4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782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360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028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12. 6. 2015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560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3400" y="1768874"/>
            <a:ext cx="8610600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sk-SK" b="1" noProof="0" dirty="0" smtClean="0"/>
              <a:t>Interaktívna vizualizácia </a:t>
            </a:r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sk-SK" b="1" noProof="0" dirty="0" smtClean="0"/>
              <a:t>akcií vývojára </a:t>
            </a:r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sk-SK" b="1" noProof="0" dirty="0" smtClean="0"/>
              <a:t>softvérového produktu</a:t>
            </a:r>
            <a:br>
              <a:rPr lang="sk-SK" b="1" noProof="0" dirty="0" smtClean="0"/>
            </a:br>
            <a:r>
              <a:rPr lang="sk-SK" b="1" noProof="0" dirty="0" smtClean="0"/>
              <a:t/>
            </a:r>
            <a:br>
              <a:rPr lang="sk-SK" b="1" noProof="0" dirty="0" smtClean="0"/>
            </a:b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05149" y="4837909"/>
            <a:ext cx="6858000" cy="1009648"/>
          </a:xfrm>
        </p:spPr>
        <p:txBody>
          <a:bodyPr>
            <a:normAutofit/>
          </a:bodyPr>
          <a:lstStyle/>
          <a:p>
            <a:pPr algn="l"/>
            <a:r>
              <a:rPr lang="sk-SK" noProof="0" dirty="0" smtClean="0"/>
              <a:t>Bc. Lukáš </a:t>
            </a:r>
            <a:r>
              <a:rPr lang="sk-SK" noProof="0" dirty="0" err="1" smtClean="0"/>
              <a:t>Sekerák</a:t>
            </a:r>
            <a:endParaRPr lang="en-US" noProof="0" dirty="0"/>
          </a:p>
          <a:p>
            <a:pPr algn="l"/>
            <a:r>
              <a:rPr lang="sk-SK" dirty="0" smtClean="0"/>
              <a:t>Vedúca </a:t>
            </a:r>
            <a:r>
              <a:rPr lang="sk-SK" dirty="0"/>
              <a:t>práce: Mgr. Alena Kovárová, PhD. </a:t>
            </a:r>
          </a:p>
        </p:txBody>
      </p:sp>
      <p:pic>
        <p:nvPicPr>
          <p:cNvPr id="3074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466433"/>
            <a:ext cx="17526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Architektúra </a:t>
            </a:r>
            <a:r>
              <a:rPr lang="sk-SK" dirty="0" smtClean="0"/>
              <a:t>- </a:t>
            </a:r>
            <a:r>
              <a:rPr lang="sk-SK" dirty="0"/>
              <a:t>Webové </a:t>
            </a:r>
            <a:r>
              <a:rPr lang="sk-SK" dirty="0" smtClean="0"/>
              <a:t>rozhranie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8650" y="1825625"/>
            <a:ext cx="8362950" cy="4351338"/>
          </a:xfrm>
        </p:spPr>
        <p:txBody>
          <a:bodyPr>
            <a:normAutofit/>
          </a:bodyPr>
          <a:lstStyle/>
          <a:p>
            <a:r>
              <a:rPr lang="sk-SK" dirty="0"/>
              <a:t>Riešené cez </a:t>
            </a:r>
            <a:r>
              <a:rPr lang="sk-SK" dirty="0" smtClean="0"/>
              <a:t>komponenty</a:t>
            </a:r>
          </a:p>
          <a:p>
            <a:r>
              <a:rPr lang="sk-SK" dirty="0"/>
              <a:t>Vytvoriť, upraviť graf podľa požiadaviek používateľa</a:t>
            </a:r>
          </a:p>
          <a:p>
            <a:r>
              <a:rPr lang="sk-SK" dirty="0"/>
              <a:t>Vizualizácia procesov, aktivít, akcií, </a:t>
            </a:r>
            <a:r>
              <a:rPr lang="sk-SK" dirty="0" smtClean="0"/>
              <a:t>súhrnných údajov</a:t>
            </a:r>
          </a:p>
          <a:p>
            <a:endParaRPr lang="sk-SK" dirty="0"/>
          </a:p>
          <a:p>
            <a:endParaRPr lang="sk-SK" dirty="0"/>
          </a:p>
          <a:p>
            <a:pPr marL="457200" lvl="1" indent="0">
              <a:buNone/>
            </a:pPr>
            <a:endParaRPr lang="sk-SK" noProof="0" dirty="0" smtClean="0"/>
          </a:p>
        </p:txBody>
      </p:sp>
      <p:sp>
        <p:nvSpPr>
          <p:cNvPr id="9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sp>
        <p:nvSpPr>
          <p:cNvPr id="10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12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436665"/>
            <a:ext cx="9144000" cy="29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Návrh v</a:t>
            </a:r>
            <a:r>
              <a:rPr lang="sk-SK" noProof="0" dirty="0" err="1" smtClean="0"/>
              <a:t>izualizácie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Základne požiadavky odvodené z analýzy</a:t>
            </a:r>
          </a:p>
          <a:p>
            <a:r>
              <a:rPr lang="sk-SK" dirty="0" smtClean="0"/>
              <a:t>Vizualizácie sme </a:t>
            </a:r>
            <a:r>
              <a:rPr lang="sk-SK" dirty="0" err="1" smtClean="0"/>
              <a:t>prototypovali</a:t>
            </a:r>
            <a:endParaRPr lang="sk-SK" dirty="0" smtClean="0"/>
          </a:p>
          <a:p>
            <a:r>
              <a:rPr lang="sk-SK" dirty="0"/>
              <a:t>Navrhnutá  </a:t>
            </a:r>
            <a:r>
              <a:rPr lang="sk-SK" dirty="0" smtClean="0"/>
              <a:t>vizualizácia </a:t>
            </a:r>
            <a:r>
              <a:rPr lang="sk-SK" b="1" dirty="0" err="1" smtClean="0"/>
              <a:t>Timeline</a:t>
            </a:r>
            <a:r>
              <a:rPr lang="sk-SK" b="1" dirty="0" smtClean="0"/>
              <a:t> </a:t>
            </a:r>
            <a:r>
              <a:rPr lang="sk-SK" dirty="0"/>
              <a:t>a</a:t>
            </a:r>
            <a:r>
              <a:rPr lang="sk-SK" b="1" dirty="0"/>
              <a:t> Graf aktivít</a:t>
            </a:r>
          </a:p>
          <a:p>
            <a:endParaRPr lang="sk-SK" b="1" dirty="0"/>
          </a:p>
          <a:p>
            <a:endParaRPr lang="sk-SK" dirty="0" smtClean="0"/>
          </a:p>
          <a:p>
            <a:endParaRPr lang="sk-SK" noProof="0" dirty="0"/>
          </a:p>
        </p:txBody>
      </p:sp>
      <p:sp>
        <p:nvSpPr>
          <p:cNvPr id="9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sp>
        <p:nvSpPr>
          <p:cNvPr id="10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7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pic>
        <p:nvPicPr>
          <p:cNvPr id="11" name="Picture 10" descr="C:\Users\Seky\Desktop\FIN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6812980" cy="3035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1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" y="-478701"/>
            <a:ext cx="9067800" cy="733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Kľúčové problémy 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Neporiadok </a:t>
            </a:r>
            <a:r>
              <a:rPr lang="sk-SK" dirty="0"/>
              <a:t>vo </a:t>
            </a:r>
            <a:r>
              <a:rPr lang="sk-SK" dirty="0" smtClean="0"/>
              <a:t>vizualizácii</a:t>
            </a:r>
          </a:p>
          <a:p>
            <a:pPr lvl="1"/>
            <a:r>
              <a:rPr lang="sk-SK" dirty="0" smtClean="0"/>
              <a:t>riešili </a:t>
            </a:r>
            <a:r>
              <a:rPr lang="sk-SK" dirty="0"/>
              <a:t>sme špecificky pozíciu, veľkosť udalosti</a:t>
            </a:r>
          </a:p>
          <a:p>
            <a:pPr lvl="1"/>
            <a:r>
              <a:rPr lang="sk-SK" dirty="0" smtClean="0"/>
              <a:t>posun a zoskupovanie </a:t>
            </a:r>
            <a:r>
              <a:rPr lang="sk-SK" dirty="0"/>
              <a:t>udalostí</a:t>
            </a:r>
          </a:p>
          <a:p>
            <a:pPr lvl="1"/>
            <a:r>
              <a:rPr lang="sk-SK" dirty="0" smtClean="0"/>
              <a:t>pomocné </a:t>
            </a:r>
            <a:r>
              <a:rPr lang="sk-SK" dirty="0"/>
              <a:t>grafy (súhrnné informácie)</a:t>
            </a:r>
          </a:p>
          <a:p>
            <a:pPr lvl="1"/>
            <a:r>
              <a:rPr lang="sk-SK" dirty="0" smtClean="0"/>
              <a:t>interakciou </a:t>
            </a:r>
            <a:r>
              <a:rPr lang="sk-SK" dirty="0"/>
              <a:t>s grafom a prostredím</a:t>
            </a:r>
          </a:p>
          <a:p>
            <a:r>
              <a:rPr lang="sk-SK" dirty="0" smtClean="0"/>
              <a:t>Veľa údajov a interaktívna práca</a:t>
            </a:r>
          </a:p>
          <a:p>
            <a:pPr lvl="1"/>
            <a:r>
              <a:rPr lang="sk-SK" dirty="0" smtClean="0"/>
              <a:t>3 typy </a:t>
            </a:r>
            <a:r>
              <a:rPr lang="sk-SK" dirty="0" err="1" smtClean="0"/>
              <a:t>cachovania</a:t>
            </a:r>
            <a:r>
              <a:rPr lang="sk-SK" dirty="0"/>
              <a:t> </a:t>
            </a:r>
            <a:r>
              <a:rPr lang="sk-SK" dirty="0" smtClean="0"/>
              <a:t>a priradením aktivít do dát. balíčka</a:t>
            </a:r>
          </a:p>
          <a:p>
            <a:endParaRPr lang="sk-SK" dirty="0" smtClean="0"/>
          </a:p>
          <a:p>
            <a:endParaRPr lang="sk-SK" noProof="0" dirty="0"/>
          </a:p>
        </p:txBody>
      </p:sp>
      <p:sp>
        <p:nvSpPr>
          <p:cNvPr id="9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sp>
        <p:nvSpPr>
          <p:cNvPr id="10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7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pic>
        <p:nvPicPr>
          <p:cNvPr id="11" name="Obrázok 1" descr="D:\workspace\ivda\doc\screen\chunk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776150"/>
            <a:ext cx="61150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20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 smtClean="0"/>
              <a:t>Implementácia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Nástroj</a:t>
            </a:r>
            <a:r>
              <a:rPr lang="sk-SK" dirty="0"/>
              <a:t>, </a:t>
            </a:r>
            <a:r>
              <a:rPr lang="sk-SK" dirty="0" smtClean="0"/>
              <a:t>služba, </a:t>
            </a:r>
            <a:r>
              <a:rPr lang="sk-SK" dirty="0" err="1" smtClean="0"/>
              <a:t>jUnit</a:t>
            </a:r>
            <a:r>
              <a:rPr lang="sk-SK" dirty="0" smtClean="0"/>
              <a:t> testy sú </a:t>
            </a:r>
            <a:r>
              <a:rPr lang="sk-SK" dirty="0" err="1" smtClean="0"/>
              <a:t>naimplementované</a:t>
            </a:r>
            <a:endParaRPr lang="sk-SK" dirty="0"/>
          </a:p>
          <a:p>
            <a:r>
              <a:rPr lang="sk-SK" dirty="0" smtClean="0"/>
              <a:t>A nasadená </a:t>
            </a:r>
            <a:r>
              <a:rPr lang="sk-SK" dirty="0"/>
              <a:t>na Google </a:t>
            </a:r>
            <a:r>
              <a:rPr lang="sk-SK" dirty="0" err="1" smtClean="0"/>
              <a:t>Cloud</a:t>
            </a:r>
            <a:r>
              <a:rPr lang="sk-SK" dirty="0" smtClean="0"/>
              <a:t> podľa špecifikácie</a:t>
            </a:r>
            <a:endParaRPr lang="sk-SK" dirty="0"/>
          </a:p>
          <a:p>
            <a:r>
              <a:rPr lang="sk-SK" dirty="0" smtClean="0"/>
              <a:t>Ďalších </a:t>
            </a:r>
            <a:r>
              <a:rPr lang="sk-SK" dirty="0"/>
              <a:t>10 grafov, </a:t>
            </a:r>
            <a:r>
              <a:rPr lang="sk-SK" dirty="0" err="1"/>
              <a:t>histogramov</a:t>
            </a:r>
            <a:r>
              <a:rPr lang="sk-SK" dirty="0"/>
              <a:t> </a:t>
            </a:r>
            <a:endParaRPr lang="sk-SK" dirty="0" smtClean="0"/>
          </a:p>
          <a:p>
            <a:r>
              <a:rPr lang="sk-SK" dirty="0" smtClean="0"/>
              <a:t>Vyriešené kľúčové problémy</a:t>
            </a:r>
          </a:p>
          <a:p>
            <a:r>
              <a:rPr lang="sk-SK" dirty="0" smtClean="0"/>
              <a:t>Otvorená implementácia ako garancia bezpečnosti</a:t>
            </a:r>
            <a:endParaRPr lang="en-US" dirty="0" smtClean="0"/>
          </a:p>
        </p:txBody>
      </p:sp>
      <p:sp>
        <p:nvSpPr>
          <p:cNvPr id="9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sp>
        <p:nvSpPr>
          <p:cNvPr id="10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7" name="Picture 2" descr="D:\workspace\ivda\web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pic>
        <p:nvPicPr>
          <p:cNvPr id="8" name="Picture 4" descr="Google Cloud Platfor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05682"/>
            <a:ext cx="3124200" cy="40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visjs.org/images/wall_sma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11" y="5762207"/>
            <a:ext cx="1331356" cy="34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nodejs.org/images/logos/nodejs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58" y="5655328"/>
            <a:ext cx="934094" cy="50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44" y="5738297"/>
            <a:ext cx="1478741" cy="46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http://techmasters.co/wp-content/uploads/2014/12/java-logo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085" y="5457143"/>
            <a:ext cx="1480530" cy="74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>
            <a:spLocks noGrp="1"/>
          </p:cNvSpPr>
          <p:nvPr>
            <p:ph type="title"/>
          </p:nvPr>
        </p:nvSpPr>
        <p:spPr>
          <a:xfrm>
            <a:off x="762000" y="3352800"/>
            <a:ext cx="7886700" cy="198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b="1" dirty="0" smtClean="0">
                <a:solidFill>
                  <a:schemeClr val="bg1"/>
                </a:solidFill>
              </a:rPr>
              <a:t>Porovnanie riešenia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sk-SK" sz="3600" b="1" dirty="0" smtClean="0">
                <a:solidFill>
                  <a:schemeClr val="bg1"/>
                </a:solidFill>
              </a:rPr>
              <a:t>Testovanie a experiment</a:t>
            </a:r>
            <a:endParaRPr lang="sk-SK" sz="3600" b="1" noProof="0" dirty="0">
              <a:solidFill>
                <a:schemeClr val="bg1"/>
              </a:solidFill>
            </a:endParaRPr>
          </a:p>
        </p:txBody>
      </p:sp>
      <p:pic>
        <p:nvPicPr>
          <p:cNvPr id="4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61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Testovanie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Threshold</a:t>
            </a:r>
            <a:r>
              <a:rPr lang="sk-SK" dirty="0" smtClean="0"/>
              <a:t> hodnoty vyladené</a:t>
            </a:r>
            <a:endParaRPr lang="en-US" dirty="0" smtClean="0"/>
          </a:p>
          <a:p>
            <a:r>
              <a:rPr lang="sk-SK" dirty="0" err="1" smtClean="0"/>
              <a:t>jUnit</a:t>
            </a:r>
            <a:r>
              <a:rPr lang="sk-SK" dirty="0" smtClean="0"/>
              <a:t> testy </a:t>
            </a:r>
            <a:r>
              <a:rPr lang="en-US" dirty="0" smtClean="0"/>
              <a:t>100%</a:t>
            </a:r>
            <a:endParaRPr lang="sk-SK" dirty="0"/>
          </a:p>
          <a:p>
            <a:r>
              <a:rPr lang="sk-SK" dirty="0" smtClean="0"/>
              <a:t>Testované </a:t>
            </a:r>
            <a:r>
              <a:rPr lang="sk-SK" dirty="0"/>
              <a:t>na FIIT </a:t>
            </a:r>
            <a:r>
              <a:rPr lang="sk-SK" dirty="0" smtClean="0"/>
              <a:t>dátach</a:t>
            </a:r>
            <a:endParaRPr lang="en-US" dirty="0" smtClean="0"/>
          </a:p>
          <a:p>
            <a:r>
              <a:rPr lang="en-US" dirty="0" err="1" smtClean="0"/>
              <a:t>Gratex</a:t>
            </a:r>
            <a:r>
              <a:rPr lang="en-US" dirty="0" smtClean="0"/>
              <a:t> d</a:t>
            </a:r>
            <a:r>
              <a:rPr lang="sk-SK" dirty="0" err="1" smtClean="0"/>
              <a:t>áta</a:t>
            </a:r>
            <a:r>
              <a:rPr lang="sk-SK" dirty="0" smtClean="0"/>
              <a:t> sme nezískali, snaha bola</a:t>
            </a:r>
          </a:p>
          <a:p>
            <a:r>
              <a:rPr lang="sk-SK" dirty="0"/>
              <a:t>Zbierali sme </a:t>
            </a:r>
            <a:r>
              <a:rPr lang="sk-SK" dirty="0" smtClean="0"/>
              <a:t>feedback</a:t>
            </a:r>
          </a:p>
          <a:p>
            <a:pPr lvl="1"/>
            <a:r>
              <a:rPr lang="sk-SK" dirty="0" err="1" smtClean="0"/>
              <a:t>PeWe</a:t>
            </a:r>
            <a:r>
              <a:rPr lang="sk-SK" dirty="0" smtClean="0"/>
              <a:t> skupiny </a:t>
            </a:r>
          </a:p>
          <a:p>
            <a:pPr lvl="1"/>
            <a:r>
              <a:rPr lang="sk-SK" dirty="0" smtClean="0"/>
              <a:t>na výskumnom </a:t>
            </a:r>
            <a:r>
              <a:rPr lang="sk-SK" dirty="0" err="1" smtClean="0"/>
              <a:t>semináry</a:t>
            </a:r>
            <a:r>
              <a:rPr lang="sk-SK" dirty="0" smtClean="0"/>
              <a:t> prof. </a:t>
            </a:r>
            <a:r>
              <a:rPr lang="sk-SK" dirty="0" err="1" smtClean="0"/>
              <a:t>Návrata</a:t>
            </a:r>
            <a:endParaRPr lang="sk-SK" dirty="0" smtClean="0"/>
          </a:p>
          <a:p>
            <a:pPr lvl="1"/>
            <a:r>
              <a:rPr lang="sk-SK" dirty="0" smtClean="0"/>
              <a:t>zamestnancami </a:t>
            </a:r>
            <a:r>
              <a:rPr lang="sk-SK" dirty="0" err="1" smtClean="0"/>
              <a:t>Gratexu</a:t>
            </a:r>
            <a:endParaRPr lang="sk-SK" noProof="0" dirty="0"/>
          </a:p>
        </p:txBody>
      </p:sp>
      <p:sp>
        <p:nvSpPr>
          <p:cNvPr id="9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sp>
        <p:nvSpPr>
          <p:cNvPr id="10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7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9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Porovnanie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Porovnaním vlastností s </a:t>
            </a:r>
            <a:r>
              <a:rPr lang="sk-SK" dirty="0" err="1" smtClean="0"/>
              <a:t>ManicTime</a:t>
            </a:r>
            <a:r>
              <a:rPr lang="sk-SK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 smtClean="0"/>
              <a:t>Porovnan</a:t>
            </a:r>
            <a:r>
              <a:rPr lang="sk-SK" dirty="0" err="1" smtClean="0"/>
              <a:t>ím</a:t>
            </a:r>
            <a:r>
              <a:rPr lang="sk-SK" dirty="0" smtClean="0"/>
              <a:t> použiteľnosti s </a:t>
            </a:r>
            <a:r>
              <a:rPr lang="sk-SK" dirty="0" err="1" smtClean="0"/>
              <a:t>ManicTime</a:t>
            </a:r>
            <a:endParaRPr lang="sk-SK" dirty="0" smtClean="0"/>
          </a:p>
          <a:p>
            <a:pPr lvl="1"/>
            <a:r>
              <a:rPr lang="sk-SK" dirty="0" smtClean="0"/>
              <a:t>návrh, príprava, vykonanie experimentu</a:t>
            </a:r>
          </a:p>
          <a:p>
            <a:pPr lvl="1"/>
            <a:r>
              <a:rPr lang="sk-SK" dirty="0" smtClean="0"/>
              <a:t>report podľa </a:t>
            </a:r>
            <a:r>
              <a:rPr lang="en-US" dirty="0" smtClean="0"/>
              <a:t>Common Industry Format (CIF) [ISO, 2006]</a:t>
            </a:r>
            <a:endParaRPr lang="sk-SK" dirty="0" smtClean="0"/>
          </a:p>
        </p:txBody>
      </p:sp>
      <p:sp>
        <p:nvSpPr>
          <p:cNvPr id="9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sp>
        <p:nvSpPr>
          <p:cNvPr id="10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7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628650" y="3845459"/>
            <a:ext cx="7981950" cy="2286459"/>
            <a:chOff x="7251884" y="3231271"/>
            <a:chExt cx="2384819" cy="1346637"/>
          </a:xfrm>
        </p:grpSpPr>
        <p:sp>
          <p:nvSpPr>
            <p:cNvPr id="11" name="Rectangle 10"/>
            <p:cNvSpPr/>
            <p:nvPr/>
          </p:nvSpPr>
          <p:spPr>
            <a:xfrm>
              <a:off x="7251884" y="3254469"/>
              <a:ext cx="2376264" cy="1323439"/>
            </a:xfrm>
            <a:prstGeom prst="rect">
              <a:avLst/>
            </a:prstGeom>
            <a:solidFill>
              <a:schemeClr val="bg1"/>
            </a:solidFill>
            <a:effectLst>
              <a:glow rad="101600">
                <a:srgbClr val="8FDFFF"/>
              </a:glow>
            </a:effectLst>
          </p:spPr>
          <p:txBody>
            <a:bodyPr wrap="square">
              <a:spAutoFit/>
            </a:bodyPr>
            <a:lstStyle/>
            <a:p>
              <a:endParaRPr lang="sk-SK" sz="1000" b="1" dirty="0"/>
            </a:p>
            <a:p>
              <a:endParaRPr lang="sk-SK" sz="1000" b="1" dirty="0" smtClean="0"/>
            </a:p>
            <a:p>
              <a:endParaRPr lang="sk-SK" sz="1000" b="1" dirty="0"/>
            </a:p>
            <a:p>
              <a:endParaRPr lang="sk-SK" sz="1000" b="1" dirty="0" smtClean="0"/>
            </a:p>
            <a:p>
              <a:endParaRPr lang="sk-SK" sz="1000" b="1" dirty="0"/>
            </a:p>
            <a:p>
              <a:endParaRPr lang="sk-SK" sz="1000" b="1" dirty="0" smtClean="0"/>
            </a:p>
            <a:p>
              <a:endParaRPr lang="sk-SK" sz="1000" b="1" dirty="0" smtClean="0"/>
            </a:p>
            <a:p>
              <a:r>
                <a:rPr lang="sk-SK" sz="1000" b="1" dirty="0" smtClean="0"/>
                <a:t> </a:t>
              </a:r>
              <a:endParaRPr lang="en-US" sz="1000" b="1" dirty="0" smtClean="0"/>
            </a:p>
          </p:txBody>
        </p:sp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1608592"/>
                </p:ext>
              </p:extLst>
            </p:nvPr>
          </p:nvGraphicFramePr>
          <p:xfrm>
            <a:off x="7260704" y="3231271"/>
            <a:ext cx="2375999" cy="10214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7255545" y="4252733"/>
              <a:ext cx="2367995" cy="181269"/>
            </a:xfrm>
            <a:prstGeom prst="rect">
              <a:avLst/>
            </a:prstGeom>
            <a:solidFill>
              <a:schemeClr val="bg1"/>
            </a:solidFill>
            <a:effectLst>
              <a:glow rad="101600">
                <a:srgbClr val="8FDFFF"/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/>
                <a:t>Success rate of tasks TC1-TC10 completion in IVDA and </a:t>
              </a:r>
              <a:r>
                <a:rPr lang="en-GB" sz="1400" dirty="0" err="1"/>
                <a:t>ManicTime</a:t>
              </a:r>
              <a:r>
                <a:rPr lang="en-GB" sz="1400" dirty="0"/>
                <a:t> (</a:t>
              </a:r>
              <a:r>
                <a:rPr lang="en-US" sz="1400" dirty="0"/>
                <a:t>%)</a:t>
              </a:r>
              <a:endParaRPr lang="sk-SK" sz="1400" dirty="0"/>
            </a:p>
          </p:txBody>
        </p:sp>
      </p:grpSp>
      <p:sp>
        <p:nvSpPr>
          <p:cNvPr id="14" name="BlokTextu 3"/>
          <p:cNvSpPr txBox="1"/>
          <p:nvPr/>
        </p:nvSpPr>
        <p:spPr>
          <a:xfrm>
            <a:off x="2362200" y="5887579"/>
            <a:ext cx="53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Testovací používatelia : 7 ľudí s vysokoškolským vzdelaním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9568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 smtClean="0"/>
              <a:t>Porovnanie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1000" y="3671571"/>
            <a:ext cx="8334895" cy="2348229"/>
          </a:xfrm>
          <a:solidFill>
            <a:schemeClr val="accent3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sk-SK" sz="2400" dirty="0" smtClean="0"/>
          </a:p>
          <a:p>
            <a:pPr marL="0" indent="0" algn="just">
              <a:buNone/>
            </a:pPr>
            <a:r>
              <a:rPr lang="sk-SK" sz="2400" dirty="0" smtClean="0"/>
              <a:t>„Mne </a:t>
            </a:r>
            <a:r>
              <a:rPr lang="sk-SK" sz="2400" dirty="0"/>
              <a:t>sa nástroj páčil. Po testovaní som bola ďalej zvedavá. Napríklad pre 9 úlohu: Čo ak takéto správanie nie je typické len preňho? Ale pre všetkých? Stačilo zapnúť rovnaký graf pre ďalších 3 vývojárov a našla som odpoveď. Skvelé</a:t>
            </a:r>
            <a:r>
              <a:rPr lang="sk-SK" sz="2400" dirty="0" smtClean="0"/>
              <a:t>.“</a:t>
            </a:r>
          </a:p>
          <a:p>
            <a:pPr marL="0" indent="0" algn="just">
              <a:buNone/>
            </a:pPr>
            <a:endParaRPr lang="sk-SK" sz="2400" dirty="0" smtClean="0"/>
          </a:p>
          <a:p>
            <a:pPr marL="0" indent="0" algn="just">
              <a:buNone/>
            </a:pPr>
            <a:endParaRPr lang="sk-SK" sz="2400" noProof="0" dirty="0"/>
          </a:p>
        </p:txBody>
      </p:sp>
      <p:sp>
        <p:nvSpPr>
          <p:cNvPr id="9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sp>
        <p:nvSpPr>
          <p:cNvPr id="10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7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sp>
        <p:nvSpPr>
          <p:cNvPr id="15" name="Zástupný symbol obsahu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 startAt="2"/>
            </a:pPr>
            <a:r>
              <a:rPr lang="en-US" dirty="0" err="1"/>
              <a:t>Porovnan</a:t>
            </a:r>
            <a:r>
              <a:rPr lang="sk-SK" dirty="0" err="1"/>
              <a:t>ím</a:t>
            </a:r>
            <a:r>
              <a:rPr lang="sk-SK" dirty="0"/>
              <a:t> použiteľnosti s </a:t>
            </a:r>
            <a:r>
              <a:rPr lang="sk-SK" dirty="0" err="1"/>
              <a:t>ManicTime</a:t>
            </a:r>
            <a:endParaRPr lang="sk-SK" dirty="0"/>
          </a:p>
          <a:p>
            <a:pPr lvl="1"/>
            <a:r>
              <a:rPr lang="sk-SK" dirty="0" smtClean="0"/>
              <a:t>subjektívne </a:t>
            </a:r>
            <a:r>
              <a:rPr lang="sk-SK" dirty="0"/>
              <a:t>ohodnotenie použiteľnosti (</a:t>
            </a:r>
            <a:r>
              <a:rPr lang="sk-SK" dirty="0" err="1"/>
              <a:t>Likert</a:t>
            </a:r>
            <a:r>
              <a:rPr lang="sk-SK" dirty="0"/>
              <a:t> stupnica</a:t>
            </a:r>
            <a:r>
              <a:rPr lang="sk-SK" dirty="0" smtClean="0"/>
              <a:t>)</a:t>
            </a:r>
          </a:p>
          <a:p>
            <a:pPr lvl="1"/>
            <a:r>
              <a:rPr lang="sk-SK" dirty="0"/>
              <a:t>z</a:t>
            </a:r>
            <a:r>
              <a:rPr lang="sk-SK" dirty="0" smtClean="0"/>
              <a:t>bierali </a:t>
            </a:r>
            <a:r>
              <a:rPr lang="sk-SK" dirty="0"/>
              <a:t>sme aj feedback</a:t>
            </a:r>
          </a:p>
          <a:p>
            <a:pPr marL="914400" lvl="1" indent="-457200">
              <a:buFont typeface="+mj-lt"/>
              <a:buAutoNum type="alphaLcParenR" startAt="2"/>
            </a:pPr>
            <a:endParaRPr lang="sk-SK" dirty="0"/>
          </a:p>
          <a:p>
            <a:pPr marL="514350" indent="-514350">
              <a:buFont typeface="+mj-lt"/>
              <a:buAutoNum type="alphaLcParenR" startAt="2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33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Porovnanie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 startAt="3"/>
            </a:pPr>
            <a:r>
              <a:rPr lang="sk-SK" dirty="0" smtClean="0"/>
              <a:t>Porovnaním cez </a:t>
            </a:r>
            <a:r>
              <a:rPr lang="sk-SK" dirty="0" err="1" smtClean="0"/>
              <a:t>Gutwinové</a:t>
            </a:r>
            <a:r>
              <a:rPr lang="en-US" dirty="0" smtClean="0"/>
              <a:t>[1]</a:t>
            </a:r>
            <a:r>
              <a:rPr lang="sk-SK" dirty="0" smtClean="0"/>
              <a:t> prvky</a:t>
            </a:r>
          </a:p>
          <a:p>
            <a:pPr lvl="1" algn="just"/>
            <a:r>
              <a:rPr lang="sk-SK" dirty="0"/>
              <a:t>opísal množinu elementov, ktoré </a:t>
            </a:r>
            <a:r>
              <a:rPr lang="sk-SK" dirty="0" err="1" smtClean="0"/>
              <a:t>kolaboratívni</a:t>
            </a:r>
            <a:r>
              <a:rPr lang="sk-SK" dirty="0"/>
              <a:t> </a:t>
            </a:r>
            <a:r>
              <a:rPr lang="sk-SK" dirty="0" smtClean="0"/>
              <a:t>pracovníci </a:t>
            </a:r>
            <a:r>
              <a:rPr lang="sk-SK" dirty="0"/>
              <a:t>majú </a:t>
            </a:r>
            <a:r>
              <a:rPr lang="sk-SK" dirty="0" smtClean="0"/>
              <a:t>sledovať, </a:t>
            </a:r>
            <a:r>
              <a:rPr lang="sk-SK" dirty="0"/>
              <a:t>počas </a:t>
            </a:r>
            <a:r>
              <a:rPr lang="sk-SK" dirty="0" err="1"/>
              <a:t>kolaboratívnej</a:t>
            </a:r>
            <a:r>
              <a:rPr lang="sk-SK" dirty="0"/>
              <a:t> práce v zdieľanom priestore</a:t>
            </a:r>
          </a:p>
          <a:p>
            <a:pPr lvl="1" algn="just"/>
            <a:r>
              <a:rPr lang="sk-SK" dirty="0" smtClean="0"/>
              <a:t>pre </a:t>
            </a:r>
            <a:r>
              <a:rPr lang="sk-SK" dirty="0"/>
              <a:t>tieto elementy existujú relevantné otázky na ktoré sa majú pýtať</a:t>
            </a:r>
          </a:p>
          <a:p>
            <a:pPr lvl="1" algn="just"/>
            <a:r>
              <a:rPr lang="sk-SK" dirty="0" smtClean="0"/>
              <a:t>pýtali sme sa 11 </a:t>
            </a:r>
            <a:r>
              <a:rPr lang="sk-SK" dirty="0"/>
              <a:t>otázok a </a:t>
            </a:r>
            <a:r>
              <a:rPr lang="sk-SK" dirty="0" smtClean="0"/>
              <a:t>porovnali sme 13 </a:t>
            </a:r>
            <a:r>
              <a:rPr lang="sk-SK" dirty="0"/>
              <a:t>nástrojov</a:t>
            </a:r>
          </a:p>
          <a:p>
            <a:endParaRPr lang="sk-SK" dirty="0" smtClean="0"/>
          </a:p>
          <a:p>
            <a:endParaRPr lang="sk-SK" noProof="0" dirty="0"/>
          </a:p>
        </p:txBody>
      </p:sp>
      <p:sp>
        <p:nvSpPr>
          <p:cNvPr id="9" name="BlokTextu 3"/>
          <p:cNvSpPr txBox="1"/>
          <p:nvPr/>
        </p:nvSpPr>
        <p:spPr>
          <a:xfrm>
            <a:off x="537037" y="62116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1200" dirty="0" smtClean="0"/>
              <a:t>[1</a:t>
            </a:r>
            <a:r>
              <a:rPr lang="sk-SK" sz="1200" dirty="0"/>
              <a:t>]  </a:t>
            </a:r>
            <a:r>
              <a:rPr lang="sk-SK" sz="1200" dirty="0" smtClean="0"/>
              <a:t>OMORONYIA</a:t>
            </a:r>
            <a:r>
              <a:rPr lang="sk-SK" sz="1200" dirty="0"/>
              <a:t>, I. et al. </a:t>
            </a:r>
            <a:r>
              <a:rPr lang="sk-SK" sz="1200" dirty="0" err="1"/>
              <a:t>Using</a:t>
            </a:r>
            <a:r>
              <a:rPr lang="sk-SK" sz="1200" dirty="0"/>
              <a:t> </a:t>
            </a:r>
            <a:r>
              <a:rPr lang="sk-SK" sz="1200" dirty="0" err="1"/>
              <a:t>developer</a:t>
            </a:r>
            <a:r>
              <a:rPr lang="sk-SK" sz="1200" dirty="0"/>
              <a:t> </a:t>
            </a:r>
            <a:r>
              <a:rPr lang="sk-SK" sz="1200" dirty="0" err="1"/>
              <a:t>activity</a:t>
            </a:r>
            <a:r>
              <a:rPr lang="sk-SK" sz="1200" dirty="0"/>
              <a:t> </a:t>
            </a:r>
            <a:r>
              <a:rPr lang="sk-SK" sz="1200" dirty="0" err="1"/>
              <a:t>data</a:t>
            </a:r>
            <a:r>
              <a:rPr lang="sk-SK" sz="1200" dirty="0"/>
              <a:t> to </a:t>
            </a:r>
            <a:r>
              <a:rPr lang="sk-SK" sz="1200" dirty="0" err="1"/>
              <a:t>enhance</a:t>
            </a:r>
            <a:r>
              <a:rPr lang="sk-SK" sz="1200" dirty="0"/>
              <a:t> </a:t>
            </a:r>
            <a:r>
              <a:rPr lang="sk-SK" sz="1200" dirty="0" err="1"/>
              <a:t>awareness</a:t>
            </a:r>
            <a:r>
              <a:rPr lang="sk-SK" sz="1200" dirty="0"/>
              <a:t> </a:t>
            </a:r>
            <a:r>
              <a:rPr lang="sk-SK" sz="1200" dirty="0" err="1"/>
              <a:t>during</a:t>
            </a:r>
            <a:r>
              <a:rPr lang="sk-SK" sz="1200" dirty="0"/>
              <a:t> </a:t>
            </a:r>
            <a:r>
              <a:rPr lang="sk-SK" sz="1200" dirty="0" err="1"/>
              <a:t>collaborative</a:t>
            </a:r>
            <a:r>
              <a:rPr lang="sk-SK" sz="1200" dirty="0"/>
              <a:t> software </a:t>
            </a:r>
            <a:r>
              <a:rPr lang="sk-SK" sz="1200" dirty="0" err="1"/>
              <a:t>development</a:t>
            </a:r>
            <a:r>
              <a:rPr lang="sk-SK" sz="1200" dirty="0"/>
              <a:t>. In  </a:t>
            </a:r>
            <a:r>
              <a:rPr lang="sk-SK" sz="1200" dirty="0" smtClean="0"/>
              <a:t> </a:t>
            </a:r>
            <a:r>
              <a:rPr lang="sk-SK" sz="1200" dirty="0" err="1" smtClean="0"/>
              <a:t>Computer</a:t>
            </a:r>
            <a:r>
              <a:rPr lang="sk-SK" sz="1200" dirty="0" smtClean="0"/>
              <a:t> </a:t>
            </a:r>
            <a:r>
              <a:rPr lang="sk-SK" sz="1200" dirty="0" err="1"/>
              <a:t>Supported</a:t>
            </a:r>
            <a:r>
              <a:rPr lang="sk-SK" sz="1200" dirty="0"/>
              <a:t> </a:t>
            </a:r>
            <a:r>
              <a:rPr lang="sk-SK" sz="1200" dirty="0" err="1"/>
              <a:t>Cooperative</a:t>
            </a:r>
            <a:r>
              <a:rPr lang="sk-SK" sz="1200" dirty="0"/>
              <a:t> </a:t>
            </a:r>
            <a:r>
              <a:rPr lang="sk-SK" sz="1200" dirty="0" err="1"/>
              <a:t>Work</a:t>
            </a:r>
            <a:r>
              <a:rPr lang="sk-SK" sz="1200" dirty="0"/>
              <a:t> [online]. 2009. </a:t>
            </a:r>
            <a:r>
              <a:rPr lang="sk-SK" sz="1200" dirty="0" err="1"/>
              <a:t>Vol</a:t>
            </a:r>
            <a:r>
              <a:rPr lang="sk-SK" sz="1200" dirty="0"/>
              <a:t>. 18, no. 5-6, s. 509–558. Dostupné na internete: &lt;http://link.springer.com/article/10.1007%2Fs10606-009-9104-0&gt;.</a:t>
            </a:r>
          </a:p>
        </p:txBody>
      </p:sp>
      <p:pic>
        <p:nvPicPr>
          <p:cNvPr id="7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60908"/>
              </p:ext>
            </p:extLst>
          </p:nvPr>
        </p:nvGraphicFramePr>
        <p:xfrm>
          <a:off x="666750" y="4724400"/>
          <a:ext cx="7886704" cy="13003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9483"/>
                <a:gridCol w="577307"/>
                <a:gridCol w="577307"/>
                <a:gridCol w="577307"/>
                <a:gridCol w="577307"/>
                <a:gridCol w="577307"/>
                <a:gridCol w="577307"/>
                <a:gridCol w="577307"/>
                <a:gridCol w="577307"/>
                <a:gridCol w="577307"/>
                <a:gridCol w="577307"/>
                <a:gridCol w="574151"/>
              </a:tblGrid>
              <a:tr h="9147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Názov nástroja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b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Identita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Poloha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Aktivity level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Akcie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Zámery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Zmeny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Objekty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Rozsahy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Schopnosti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Sféra vplyvu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  <a:tc>
                  <a:txBody>
                    <a:bodyPr/>
                    <a:lstStyle/>
                    <a:p>
                      <a:pPr marL="71755" marR="71755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Očakávania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vert="vert"/>
                </a:tc>
              </a:tr>
              <a:tr h="1908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 err="1">
                          <a:effectLst/>
                        </a:rPr>
                        <a:t>ManicTime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x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x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x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 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</a:tr>
              <a:tr h="19087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IVDA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x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x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x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x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x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>
                          <a:effectLst/>
                        </a:rPr>
                        <a:t> </a:t>
                      </a:r>
                      <a:endParaRPr lang="sk-SK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k-SK" sz="1100" dirty="0">
                          <a:effectLst/>
                        </a:rPr>
                        <a:t> </a:t>
                      </a:r>
                      <a:endParaRPr lang="sk-SK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01" marR="6790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2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 smtClean="0"/>
              <a:t>Úvod do témy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Vizualizácia vývoja softvérového produktu</a:t>
            </a:r>
          </a:p>
          <a:p>
            <a:r>
              <a:rPr lang="sk-SK" dirty="0"/>
              <a:t>Softvér ako produkt </a:t>
            </a:r>
            <a:r>
              <a:rPr lang="sk-SK" dirty="0" smtClean="0"/>
              <a:t>vývojára alebo tímu</a:t>
            </a:r>
            <a:endParaRPr lang="en-US" dirty="0"/>
          </a:p>
          <a:p>
            <a:r>
              <a:rPr lang="sk-SK" dirty="0" err="1" smtClean="0"/>
              <a:t>Rô</a:t>
            </a:r>
            <a:r>
              <a:rPr lang="sk-SK" noProof="0" dirty="0" err="1" smtClean="0"/>
              <a:t>zné</a:t>
            </a:r>
            <a:r>
              <a:rPr lang="sk-SK" noProof="0" dirty="0" smtClean="0"/>
              <a:t> pohľady na vizualizáciu vývoja</a:t>
            </a:r>
          </a:p>
          <a:p>
            <a:pPr lvl="1"/>
            <a:r>
              <a:rPr lang="sk-SK" dirty="0" smtClean="0"/>
              <a:t>Aké pohľady?</a:t>
            </a:r>
          </a:p>
          <a:p>
            <a:pPr lvl="1"/>
            <a:r>
              <a:rPr lang="sk-SK" noProof="0" dirty="0" smtClean="0"/>
              <a:t>Aké nástroje?</a:t>
            </a:r>
          </a:p>
          <a:p>
            <a:pPr lvl="1"/>
            <a:endParaRPr lang="sk-SK" sz="2000" u="sng" dirty="0"/>
          </a:p>
          <a:p>
            <a:endParaRPr lang="sk-SK" u="sng" noProof="0" dirty="0" smtClean="0"/>
          </a:p>
        </p:txBody>
      </p:sp>
      <p:sp>
        <p:nvSpPr>
          <p:cNvPr id="5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6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sp>
        <p:nvSpPr>
          <p:cNvPr id="7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noProof="0" dirty="0" smtClean="0"/>
              <a:t>Hodnotenie</a:t>
            </a:r>
          </a:p>
          <a:p>
            <a:pPr lvl="1"/>
            <a:r>
              <a:rPr lang="sk-SK" dirty="0" smtClean="0"/>
              <a:t>podpora nového pohľadu na vývoj</a:t>
            </a:r>
          </a:p>
          <a:p>
            <a:pPr lvl="1"/>
            <a:r>
              <a:rPr lang="sk-SK" noProof="0" dirty="0" smtClean="0"/>
              <a:t>nový typ vizualizácie s časovou osou</a:t>
            </a:r>
          </a:p>
          <a:p>
            <a:pPr lvl="1"/>
            <a:r>
              <a:rPr lang="sk-SK" dirty="0" smtClean="0"/>
              <a:t>10 grafov na riešenie otázok</a:t>
            </a:r>
          </a:p>
          <a:p>
            <a:pPr lvl="1"/>
            <a:r>
              <a:rPr lang="sk-SK" dirty="0" smtClean="0"/>
              <a:t>riešenie má o trocha lepšiu úspešnosť ako ostatné nástroje. Porovnanie bolo ťažké. Nástroje boli špecifické.</a:t>
            </a:r>
          </a:p>
          <a:p>
            <a:pPr lvl="1"/>
            <a:r>
              <a:rPr lang="sk-SK" dirty="0" smtClean="0"/>
              <a:t>znovu použiteľné </a:t>
            </a:r>
            <a:r>
              <a:rPr lang="sk-SK" dirty="0" err="1" smtClean="0"/>
              <a:t>kompone</a:t>
            </a:r>
            <a:r>
              <a:rPr lang="en-US" dirty="0" smtClean="0"/>
              <a:t>n</a:t>
            </a:r>
            <a:r>
              <a:rPr lang="sk-SK" dirty="0" smtClean="0"/>
              <a:t>ty</a:t>
            </a:r>
          </a:p>
          <a:p>
            <a:r>
              <a:rPr lang="sk-SK" noProof="0" dirty="0" smtClean="0"/>
              <a:t>Limity</a:t>
            </a:r>
          </a:p>
          <a:p>
            <a:pPr lvl="1"/>
            <a:r>
              <a:rPr lang="sk-SK" dirty="0"/>
              <a:t>z</a:t>
            </a:r>
            <a:r>
              <a:rPr lang="sk-SK" noProof="0" dirty="0" err="1" smtClean="0"/>
              <a:t>ávislosť</a:t>
            </a:r>
            <a:r>
              <a:rPr lang="sk-SK" noProof="0" dirty="0" smtClean="0"/>
              <a:t> na PerConIK</a:t>
            </a:r>
          </a:p>
          <a:p>
            <a:r>
              <a:rPr lang="sk-SK" noProof="0" dirty="0" smtClean="0"/>
              <a:t>Budúca práca</a:t>
            </a:r>
          </a:p>
          <a:p>
            <a:pPr lvl="1"/>
            <a:r>
              <a:rPr lang="sk-SK" dirty="0" smtClean="0"/>
              <a:t>nižšia </a:t>
            </a:r>
            <a:r>
              <a:rPr lang="sk-SK" dirty="0" err="1" smtClean="0"/>
              <a:t>granularita</a:t>
            </a:r>
            <a:r>
              <a:rPr lang="sk-SK" dirty="0" smtClean="0"/>
              <a:t>, sledovanie ďalších údajov</a:t>
            </a:r>
            <a:endParaRPr lang="sk-SK" noProof="0" dirty="0"/>
          </a:p>
        </p:txBody>
      </p:sp>
      <p:sp>
        <p:nvSpPr>
          <p:cNvPr id="9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sp>
        <p:nvSpPr>
          <p:cNvPr id="10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7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22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685800"/>
            <a:ext cx="2743200" cy="2743200"/>
          </a:xfrm>
          <a:prstGeom prst="rect">
            <a:avLst/>
          </a:prstGeom>
          <a:noFill/>
        </p:spPr>
      </p:pic>
      <p:sp>
        <p:nvSpPr>
          <p:cNvPr id="7" name="Nadpis 1"/>
          <p:cNvSpPr>
            <a:spLocks noGrp="1"/>
          </p:cNvSpPr>
          <p:nvPr>
            <p:ph type="title"/>
          </p:nvPr>
        </p:nvSpPr>
        <p:spPr>
          <a:xfrm>
            <a:off x="666750" y="3505200"/>
            <a:ext cx="7943850" cy="2971800"/>
          </a:xfrm>
        </p:spPr>
        <p:txBody>
          <a:bodyPr anchor="t">
            <a:no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[1] 	</a:t>
            </a:r>
            <a:r>
              <a:rPr lang="en-US" sz="2000" dirty="0" err="1" smtClean="0">
                <a:solidFill>
                  <a:schemeClr val="bg1"/>
                </a:solidFill>
              </a:rPr>
              <a:t>Sekerák</a:t>
            </a:r>
            <a:r>
              <a:rPr lang="en-US" sz="2000" dirty="0">
                <a:solidFill>
                  <a:schemeClr val="bg1"/>
                </a:solidFill>
              </a:rPr>
              <a:t>, L.: Interactive Visualization of Developer’s Actions. In: </a:t>
            </a:r>
            <a:r>
              <a:rPr lang="en-US" sz="2000" dirty="0" smtClean="0">
                <a:solidFill>
                  <a:schemeClr val="bg1"/>
                </a:solidFill>
              </a:rPr>
              <a:t>	Proc</a:t>
            </a:r>
            <a:r>
              <a:rPr lang="en-US" sz="2000" dirty="0">
                <a:solidFill>
                  <a:schemeClr val="bg1"/>
                </a:solidFill>
              </a:rPr>
              <a:t>. of </a:t>
            </a: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>
                <a:solidFill>
                  <a:schemeClr val="bg1"/>
                </a:solidFill>
              </a:rPr>
              <a:t>11th Student Research Conf. on Informatics and </a:t>
            </a:r>
            <a:r>
              <a:rPr lang="en-US" sz="2000" dirty="0" smtClean="0">
                <a:solidFill>
                  <a:schemeClr val="bg1"/>
                </a:solidFill>
              </a:rPr>
              <a:t>	Information </a:t>
            </a:r>
            <a:r>
              <a:rPr lang="en-US" sz="2000" dirty="0">
                <a:solidFill>
                  <a:schemeClr val="bg1"/>
                </a:solidFill>
              </a:rPr>
              <a:t>Technologies (IIT.SRC 2015), Slovak University of </a:t>
            </a:r>
            <a:r>
              <a:rPr lang="en-US" sz="2000" dirty="0" smtClean="0">
                <a:solidFill>
                  <a:schemeClr val="bg1"/>
                </a:solidFill>
              </a:rPr>
              <a:t>	Technology </a:t>
            </a:r>
            <a:r>
              <a:rPr lang="en-US" sz="2000" dirty="0">
                <a:solidFill>
                  <a:schemeClr val="bg1"/>
                </a:solidFill>
              </a:rPr>
              <a:t>Press, Bratislava, Slovakia, 2015, pp. 281-286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[2] 	</a:t>
            </a:r>
            <a:r>
              <a:rPr lang="sk-SK" sz="2000" dirty="0" smtClean="0">
                <a:solidFill>
                  <a:schemeClr val="bg1"/>
                </a:solidFill>
              </a:rPr>
              <a:t>KOVAROVA</a:t>
            </a:r>
            <a:r>
              <a:rPr lang="sk-SK" sz="2000" dirty="0">
                <a:solidFill>
                  <a:schemeClr val="bg1"/>
                </a:solidFill>
              </a:rPr>
              <a:t>, A. et al. </a:t>
            </a:r>
            <a:r>
              <a:rPr lang="sk-SK" sz="2000" dirty="0" err="1">
                <a:solidFill>
                  <a:schemeClr val="bg1"/>
                </a:solidFill>
              </a:rPr>
              <a:t>Visualising</a:t>
            </a:r>
            <a:r>
              <a:rPr lang="sk-SK" sz="2000" dirty="0">
                <a:solidFill>
                  <a:schemeClr val="bg1"/>
                </a:solidFill>
              </a:rPr>
              <a:t> Software </a:t>
            </a:r>
            <a:r>
              <a:rPr lang="sk-SK" sz="2000" dirty="0" err="1">
                <a:solidFill>
                  <a:schemeClr val="bg1"/>
                </a:solidFill>
              </a:rPr>
              <a:t>Developer’s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err="1">
                <a:solidFill>
                  <a:schemeClr val="bg1"/>
                </a:solidFill>
              </a:rPr>
              <a:t>Activity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err="1">
                <a:solidFill>
                  <a:schemeClr val="bg1"/>
                </a:solidFill>
              </a:rPr>
              <a:t>Logs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	</a:t>
            </a:r>
            <a:r>
              <a:rPr lang="sk-SK" sz="2000" dirty="0" smtClean="0">
                <a:solidFill>
                  <a:schemeClr val="bg1"/>
                </a:solidFill>
              </a:rPr>
              <a:t>to </a:t>
            </a:r>
            <a:r>
              <a:rPr lang="sk-SK" sz="2000" dirty="0" err="1">
                <a:solidFill>
                  <a:schemeClr val="bg1"/>
                </a:solidFill>
              </a:rPr>
              <a:t>Facilitate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err="1">
                <a:solidFill>
                  <a:schemeClr val="bg1"/>
                </a:solidFill>
              </a:rPr>
              <a:t>Explorative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err="1">
                <a:solidFill>
                  <a:schemeClr val="bg1"/>
                </a:solidFill>
              </a:rPr>
              <a:t>Analysis</a:t>
            </a:r>
            <a:r>
              <a:rPr lang="sk-SK" sz="2000" dirty="0">
                <a:solidFill>
                  <a:schemeClr val="bg1"/>
                </a:solidFill>
              </a:rPr>
              <a:t>. In </a:t>
            </a:r>
            <a:r>
              <a:rPr lang="sk-SK" sz="2000" i="1" dirty="0" err="1">
                <a:solidFill>
                  <a:schemeClr val="bg1"/>
                </a:solidFill>
              </a:rPr>
              <a:t>Acta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Polytechnica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 smtClean="0">
                <a:solidFill>
                  <a:schemeClr val="bg1"/>
                </a:solidFill>
              </a:rPr>
              <a:t>Hungarica</a:t>
            </a:r>
            <a:r>
              <a:rPr lang="sk-SK" sz="2000" dirty="0">
                <a:solidFill>
                  <a:schemeClr val="bg1"/>
                </a:solidFill>
              </a:rPr>
              <a:t> </a:t>
            </a:r>
            <a:r>
              <a:rPr lang="sk-SK" sz="2000" dirty="0" smtClean="0">
                <a:solidFill>
                  <a:schemeClr val="bg1"/>
                </a:solidFill>
              </a:rPr>
              <a:t>2015</a:t>
            </a:r>
            <a:r>
              <a:rPr lang="sk-SK" sz="2000" dirty="0">
                <a:solidFill>
                  <a:schemeClr val="bg1"/>
                </a:solidFill>
              </a:rPr>
              <a:t>.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sk-SK" sz="2000" noProof="0" dirty="0" smtClean="0">
                <a:solidFill>
                  <a:schemeClr val="bg1"/>
                </a:solidFill>
              </a:rPr>
              <a:t/>
            </a:r>
            <a:br>
              <a:rPr lang="sk-SK" sz="2000" noProof="0" dirty="0" smtClean="0">
                <a:solidFill>
                  <a:schemeClr val="bg1"/>
                </a:solidFill>
              </a:rPr>
            </a:br>
            <a:r>
              <a:rPr lang="sk-SK" sz="2000" dirty="0">
                <a:solidFill>
                  <a:schemeClr val="bg1"/>
                </a:solidFill>
              </a:rPr>
              <a:t/>
            </a:r>
            <a:br>
              <a:rPr lang="sk-SK" sz="2000" dirty="0">
                <a:solidFill>
                  <a:schemeClr val="bg1"/>
                </a:solidFill>
              </a:rPr>
            </a:br>
            <a:endParaRPr lang="sk-SK" sz="2000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6750" y="1828800"/>
            <a:ext cx="7943850" cy="4495800"/>
          </a:xfrm>
        </p:spPr>
        <p:txBody>
          <a:bodyPr anchor="t">
            <a:normAutofit fontScale="90000"/>
          </a:bodyPr>
          <a:lstStyle/>
          <a:p>
            <a:r>
              <a:rPr lang="sk-SK" noProof="0" dirty="0" smtClean="0">
                <a:solidFill>
                  <a:schemeClr val="bg1"/>
                </a:solidFill>
              </a:rPr>
              <a:t>Ďakujem za pozornosť</a:t>
            </a:r>
            <a:br>
              <a:rPr lang="sk-SK" noProof="0" dirty="0" smtClean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/>
            </a:r>
            <a:br>
              <a:rPr lang="sk-SK" dirty="0">
                <a:solidFill>
                  <a:schemeClr val="bg1"/>
                </a:solidFill>
              </a:rPr>
            </a:br>
            <a:r>
              <a:rPr lang="sk-SK" sz="2000" u="sng" dirty="0">
                <a:solidFill>
                  <a:schemeClr val="bg1"/>
                </a:solidFill>
              </a:rPr>
              <a:t>http://ivda.eu</a:t>
            </a:r>
            <a:br>
              <a:rPr lang="sk-SK" sz="2000" u="sng" dirty="0">
                <a:solidFill>
                  <a:schemeClr val="bg1"/>
                </a:solidFill>
              </a:rPr>
            </a:br>
            <a:r>
              <a:rPr lang="sk-SK" sz="2000" u="sng" dirty="0" smtClean="0">
                <a:solidFill>
                  <a:schemeClr val="bg1"/>
                </a:solidFill>
              </a:rPr>
              <a:t>https</a:t>
            </a:r>
            <a:r>
              <a:rPr lang="sk-SK" sz="2000" u="sng" dirty="0">
                <a:solidFill>
                  <a:schemeClr val="bg1"/>
                </a:solidFill>
              </a:rPr>
              <a:t>://github.com/sekys/ivda</a:t>
            </a:r>
            <a:r>
              <a:rPr lang="sk-SK" dirty="0">
                <a:solidFill>
                  <a:schemeClr val="bg1"/>
                </a:solidFill>
              </a:rPr>
              <a:t/>
            </a:r>
            <a:br>
              <a:rPr lang="sk-SK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sk-SK" sz="3600" dirty="0" smtClean="0">
                <a:solidFill>
                  <a:schemeClr val="bg1"/>
                </a:solidFill>
              </a:rPr>
              <a:t>Lukáš </a:t>
            </a:r>
            <a:r>
              <a:rPr lang="sk-SK" sz="3600" dirty="0" err="1" smtClean="0">
                <a:solidFill>
                  <a:schemeClr val="bg1"/>
                </a:solidFill>
              </a:rPr>
              <a:t>Sekerák</a:t>
            </a:r>
            <a:r>
              <a:rPr lang="sk-SK" sz="3600" dirty="0" smtClean="0">
                <a:solidFill>
                  <a:schemeClr val="bg1"/>
                </a:solidFill>
              </a:rPr>
              <a:t/>
            </a:r>
            <a:br>
              <a:rPr lang="sk-SK" sz="3600" dirty="0" smtClean="0">
                <a:solidFill>
                  <a:schemeClr val="bg1"/>
                </a:solidFill>
              </a:rPr>
            </a:br>
            <a:r>
              <a:rPr lang="sk-SK" sz="3600" dirty="0" err="1" smtClean="0">
                <a:solidFill>
                  <a:schemeClr val="bg1"/>
                </a:solidFill>
              </a:rPr>
              <a:t>sekerak.luk</a:t>
            </a:r>
            <a:r>
              <a:rPr lang="en-US" sz="3600" dirty="0" smtClean="0">
                <a:solidFill>
                  <a:schemeClr val="bg1"/>
                </a:solidFill>
              </a:rPr>
              <a:t>@gmail.com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sk-SK" noProof="0" dirty="0" smtClean="0">
                <a:solidFill>
                  <a:schemeClr val="bg1"/>
                </a:solidFill>
              </a:rPr>
              <a:t/>
            </a:r>
            <a:br>
              <a:rPr lang="sk-SK" noProof="0" dirty="0" smtClean="0">
                <a:solidFill>
                  <a:schemeClr val="bg1"/>
                </a:solidFill>
              </a:rPr>
            </a:br>
            <a:r>
              <a:rPr lang="sk-SK" dirty="0">
                <a:solidFill>
                  <a:schemeClr val="bg1"/>
                </a:solidFill>
              </a:rPr>
              <a:t/>
            </a:r>
            <a:br>
              <a:rPr lang="sk-SK" dirty="0">
                <a:solidFill>
                  <a:schemeClr val="bg1"/>
                </a:solidFill>
              </a:rPr>
            </a:br>
            <a:endParaRPr lang="sk-SK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03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11869" y="-1121269"/>
            <a:ext cx="4952999" cy="91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7" y="838200"/>
            <a:ext cx="904061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04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Existujúce</a:t>
            </a:r>
            <a:r>
              <a:rPr lang="en-US" dirty="0" smtClean="0"/>
              <a:t> </a:t>
            </a:r>
            <a:r>
              <a:rPr lang="sk-SK" dirty="0" smtClean="0"/>
              <a:t>pohľady</a:t>
            </a:r>
            <a:r>
              <a:rPr lang="en-US" dirty="0" smtClean="0"/>
              <a:t> </a:t>
            </a:r>
            <a:r>
              <a:rPr lang="sk-SK" dirty="0" smtClean="0"/>
              <a:t>sledovali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sk-SK" noProof="0" dirty="0" smtClean="0"/>
              <a:t>štruktúru kódu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 smtClean="0"/>
              <a:t>soft. metriky</a:t>
            </a:r>
            <a:r>
              <a:rPr lang="sk-SK" noProof="0" dirty="0" smtClean="0"/>
              <a:t> pre zdrojový kód </a:t>
            </a:r>
          </a:p>
          <a:p>
            <a:pPr lvl="1"/>
            <a:r>
              <a:rPr lang="sk-SK" sz="1400" dirty="0" smtClean="0"/>
              <a:t>napríklad: </a:t>
            </a:r>
            <a:r>
              <a:rPr lang="sk-SK" sz="1400" dirty="0" err="1" smtClean="0"/>
              <a:t>SourceMiner</a:t>
            </a:r>
            <a:r>
              <a:rPr lang="sk-SK" sz="1400" dirty="0" smtClean="0"/>
              <a:t> </a:t>
            </a:r>
            <a:r>
              <a:rPr lang="sk-SK" sz="1400" dirty="0" err="1"/>
              <a:t>Evolution</a:t>
            </a:r>
            <a:r>
              <a:rPr lang="sk-SK" sz="1400" dirty="0"/>
              <a:t> </a:t>
            </a:r>
            <a:r>
              <a:rPr lang="sk-SK" sz="1400" dirty="0" smtClean="0"/>
              <a:t>, YARN, </a:t>
            </a:r>
            <a:r>
              <a:rPr lang="sk-SK" sz="1400" dirty="0" err="1" smtClean="0"/>
              <a:t>Forest</a:t>
            </a:r>
            <a:r>
              <a:rPr lang="sk-SK" sz="1400" dirty="0" smtClean="0"/>
              <a:t> </a:t>
            </a:r>
            <a:r>
              <a:rPr lang="sk-SK" sz="1400" dirty="0" err="1" smtClean="0"/>
              <a:t>Metaphor</a:t>
            </a:r>
            <a:r>
              <a:rPr lang="sk-SK" sz="1400" dirty="0" smtClean="0"/>
              <a:t>, </a:t>
            </a:r>
            <a:r>
              <a:rPr lang="sk-SK" sz="1400" dirty="0" err="1" smtClean="0"/>
              <a:t>ClonEvol</a:t>
            </a:r>
            <a:r>
              <a:rPr lang="sk-SK" sz="1400" dirty="0" smtClean="0"/>
              <a:t>, </a:t>
            </a:r>
            <a:r>
              <a:rPr lang="sk-SK" sz="1400" dirty="0" err="1" smtClean="0"/>
              <a:t>Gevol</a:t>
            </a:r>
            <a:r>
              <a:rPr lang="sk-SK" sz="1400" dirty="0" smtClean="0"/>
              <a:t>, </a:t>
            </a:r>
            <a:r>
              <a:rPr lang="sk-SK" sz="1400" dirty="0" err="1" smtClean="0"/>
              <a:t>EPOSee</a:t>
            </a:r>
            <a:r>
              <a:rPr lang="sk-SK" sz="1400" dirty="0" smtClean="0"/>
              <a:t>, Gossip</a:t>
            </a:r>
            <a:endParaRPr lang="sk-SK" sz="1400" noProof="0" dirty="0" smtClean="0"/>
          </a:p>
          <a:p>
            <a:pPr marL="514350" indent="-514350">
              <a:buFont typeface="+mj-lt"/>
              <a:buAutoNum type="alphaLcParenR" startAt="3"/>
            </a:pPr>
            <a:r>
              <a:rPr lang="sk-SK" dirty="0" smtClean="0"/>
              <a:t>plnenie úloh </a:t>
            </a:r>
            <a:r>
              <a:rPr lang="sk-SK" noProof="0" dirty="0" smtClean="0"/>
              <a:t>(</a:t>
            </a:r>
            <a:r>
              <a:rPr lang="sk-SK" noProof="0" dirty="0" err="1" smtClean="0"/>
              <a:t>Gantt</a:t>
            </a:r>
            <a:r>
              <a:rPr lang="sk-SK" noProof="0" dirty="0" smtClean="0"/>
              <a:t> diagram)</a:t>
            </a:r>
            <a:r>
              <a:rPr lang="en-US" noProof="0" dirty="0" smtClean="0"/>
              <a:t> [1]</a:t>
            </a:r>
            <a:endParaRPr lang="sk-SK" noProof="0" dirty="0" smtClean="0"/>
          </a:p>
          <a:p>
            <a:pPr marL="514350" indent="-514350">
              <a:buFont typeface="+mj-lt"/>
              <a:buAutoNum type="alphaLcParenR" startAt="4"/>
            </a:pPr>
            <a:r>
              <a:rPr lang="sk-SK" noProof="0" dirty="0" smtClean="0"/>
              <a:t>jednotlivé kroky / správanie vývojára</a:t>
            </a:r>
          </a:p>
          <a:p>
            <a:pPr lvl="1"/>
            <a:r>
              <a:rPr lang="sk-SK" sz="1400" dirty="0" smtClean="0"/>
              <a:t>komerčný nástroj </a:t>
            </a:r>
            <a:r>
              <a:rPr lang="en-US" sz="1400" dirty="0" err="1" smtClean="0"/>
              <a:t>ManicTime</a:t>
            </a:r>
            <a:endParaRPr lang="en-US" sz="1400" dirty="0"/>
          </a:p>
          <a:p>
            <a:pPr lvl="1"/>
            <a:r>
              <a:rPr lang="en-US" sz="1400" dirty="0"/>
              <a:t>Using developer activity data to enhance awareness during collaborative software development</a:t>
            </a:r>
          </a:p>
          <a:p>
            <a:pPr lvl="1"/>
            <a:r>
              <a:rPr lang="en-US" sz="1400" dirty="0"/>
              <a:t>Automatically detecting developer activities and problems in software development work</a:t>
            </a:r>
          </a:p>
          <a:p>
            <a:endParaRPr lang="sk-SK" u="sng" noProof="0" dirty="0" smtClean="0"/>
          </a:p>
          <a:p>
            <a:pPr lvl="1"/>
            <a:endParaRPr lang="sk-SK" sz="2000" u="sng" dirty="0"/>
          </a:p>
          <a:p>
            <a:endParaRPr lang="sk-SK" u="sng" noProof="0" dirty="0" smtClean="0"/>
          </a:p>
        </p:txBody>
      </p:sp>
      <p:sp>
        <p:nvSpPr>
          <p:cNvPr id="4" name="BlokTextu 3"/>
          <p:cNvSpPr txBox="1"/>
          <p:nvPr/>
        </p:nvSpPr>
        <p:spPr>
          <a:xfrm>
            <a:off x="609600" y="642397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MALETIC</a:t>
            </a:r>
            <a:r>
              <a:rPr lang="en-US" sz="1200" dirty="0"/>
              <a:t>, J.I. et al. A task oriented view of software visualization. In Proceedings First International Workshop on Visualizing Software for Understanding and Analysis . 2002. </a:t>
            </a:r>
            <a:endParaRPr lang="sk-SK" sz="1200" dirty="0"/>
          </a:p>
        </p:txBody>
      </p:sp>
      <p:sp>
        <p:nvSpPr>
          <p:cNvPr id="5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6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62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 smtClean="0"/>
              <a:t>Konkrétne ciele IVDA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noProof="0" dirty="0" smtClean="0"/>
              <a:t>Ak vývojár často používa prehliadač (resp. portál) pri písaní svojho kódu, ako často je potom tento kód prepisovaný? </a:t>
            </a:r>
          </a:p>
          <a:p>
            <a:pPr marL="274320" lvl="1" indent="0">
              <a:buNone/>
            </a:pPr>
            <a:r>
              <a:rPr lang="sk-SK" sz="1400" noProof="0" dirty="0" smtClean="0"/>
              <a:t>Ktorý portál má na tom najväčší podiel?</a:t>
            </a:r>
          </a:p>
          <a:p>
            <a:pPr marL="0" indent="0">
              <a:buNone/>
            </a:pPr>
            <a:endParaRPr lang="sk-SK" noProof="0" dirty="0" smtClean="0"/>
          </a:p>
          <a:p>
            <a:pPr algn="just"/>
            <a:r>
              <a:rPr lang="sk-SK" noProof="0" dirty="0" smtClean="0"/>
              <a:t>Prezeranie aktivity pre vývojára. Tzv. Sledovanie jeho výkonu. </a:t>
            </a:r>
            <a:r>
              <a:rPr lang="sk-SK" noProof="0" dirty="0" err="1" smtClean="0"/>
              <a:t>Exploratívna</a:t>
            </a:r>
            <a:r>
              <a:rPr lang="sk-SK" noProof="0" dirty="0" smtClean="0"/>
              <a:t> analýza krokov </a:t>
            </a:r>
            <a:r>
              <a:rPr lang="sk-SK" noProof="0" dirty="0" err="1" smtClean="0"/>
              <a:t>vývojara</a:t>
            </a:r>
            <a:r>
              <a:rPr lang="sk-SK" noProof="0" dirty="0" smtClean="0"/>
              <a:t>.</a:t>
            </a:r>
          </a:p>
          <a:p>
            <a:pPr marL="274320" lvl="1" indent="0">
              <a:buNone/>
            </a:pPr>
            <a:r>
              <a:rPr lang="sk-SK" sz="1400" noProof="0" dirty="0" smtClean="0"/>
              <a:t>Píše vývojár zdrojový kód rovnako ráno ako večer?</a:t>
            </a:r>
          </a:p>
          <a:p>
            <a:pPr marL="274320" lvl="1" indent="0">
              <a:buNone/>
            </a:pPr>
            <a:r>
              <a:rPr lang="sk-SK" sz="1400" noProof="0" dirty="0" smtClean="0"/>
              <a:t>Píšu kód vývojári štandardne od 8:00-16:00. Alebo je to posunuté?</a:t>
            </a:r>
          </a:p>
          <a:p>
            <a:pPr marL="274320" lvl="1" indent="0">
              <a:buNone/>
            </a:pPr>
            <a:r>
              <a:rPr lang="sk-SK" sz="1400" noProof="0" dirty="0" smtClean="0"/>
              <a:t>Ktorý súbor bol ním najčastejšie upravovaný? </a:t>
            </a:r>
          </a:p>
          <a:p>
            <a:pPr marL="274320" lvl="1" indent="0">
              <a:buNone/>
            </a:pPr>
            <a:r>
              <a:rPr lang="sk-SK" sz="1400" noProof="0" dirty="0" smtClean="0"/>
              <a:t>Kedy vývojár komunikoval / Akú časť dňa sa venoval komunikácií?</a:t>
            </a:r>
          </a:p>
          <a:p>
            <a:pPr marL="274320" lvl="1" indent="0">
              <a:buNone/>
            </a:pPr>
            <a:r>
              <a:rPr lang="sk-SK" sz="1400" noProof="0" dirty="0" smtClean="0"/>
              <a:t>Prezeranie webových cieľov, ktoré vývojár použil  pri svojej práci.</a:t>
            </a:r>
          </a:p>
        </p:txBody>
      </p:sp>
      <p:sp>
        <p:nvSpPr>
          <p:cNvPr id="8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sp>
        <p:nvSpPr>
          <p:cNvPr id="9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6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23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>
            <a:spLocks noGrp="1"/>
          </p:cNvSpPr>
          <p:nvPr>
            <p:ph type="title"/>
          </p:nvPr>
        </p:nvSpPr>
        <p:spPr>
          <a:xfrm>
            <a:off x="762000" y="3352800"/>
            <a:ext cx="7886700" cy="198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</a:rPr>
              <a:t>Zdroj údajov </a:t>
            </a:r>
            <a:r>
              <a:rPr lang="sk-SK" b="1" dirty="0" smtClean="0">
                <a:solidFill>
                  <a:schemeClr val="bg1"/>
                </a:solidFill>
              </a:rPr>
              <a:t>– PerConIK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sk-SK" sz="2800" b="1" dirty="0" smtClean="0">
                <a:solidFill>
                  <a:schemeClr val="bg1"/>
                </a:solidFill>
              </a:rPr>
              <a:t>Opis projektu a následný Návrh</a:t>
            </a:r>
            <a:endParaRPr lang="sk-SK" sz="3600" b="1" noProof="0" dirty="0">
              <a:solidFill>
                <a:schemeClr val="bg1"/>
              </a:solidFill>
            </a:endParaRPr>
          </a:p>
        </p:txBody>
      </p:sp>
      <p:pic>
        <p:nvPicPr>
          <p:cNvPr id="4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310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PerConIK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Sleduje akcie používateľa na pracovnej stanici</a:t>
            </a:r>
          </a:p>
          <a:p>
            <a:r>
              <a:rPr lang="sk-SK" dirty="0" smtClean="0"/>
              <a:t>Analyzovali sme architektúru, dátový model</a:t>
            </a:r>
          </a:p>
          <a:p>
            <a:r>
              <a:rPr lang="en-US" dirty="0" smtClean="0"/>
              <a:t>T</a:t>
            </a:r>
            <a:r>
              <a:rPr lang="sk-SK" dirty="0" err="1" smtClean="0"/>
              <a:t>ypy</a:t>
            </a:r>
            <a:r>
              <a:rPr lang="sk-SK" dirty="0" smtClean="0"/>
              <a:t> </a:t>
            </a:r>
            <a:r>
              <a:rPr lang="sk-SK" dirty="0"/>
              <a:t>udalostí:</a:t>
            </a:r>
          </a:p>
          <a:p>
            <a:pPr lvl="1"/>
            <a:r>
              <a:rPr lang="sk-SK" dirty="0" smtClean="0"/>
              <a:t>z vývojového prostredia </a:t>
            </a:r>
            <a:r>
              <a:rPr lang="sk-SK" dirty="0"/>
              <a:t>(IDE)</a:t>
            </a:r>
          </a:p>
          <a:p>
            <a:pPr lvl="1"/>
            <a:r>
              <a:rPr lang="sk-SK" dirty="0"/>
              <a:t>z</a:t>
            </a:r>
            <a:r>
              <a:rPr lang="sk-SK" dirty="0" smtClean="0"/>
              <a:t> </a:t>
            </a:r>
            <a:r>
              <a:rPr lang="sk-SK" dirty="0"/>
              <a:t>webového prehliadača</a:t>
            </a:r>
          </a:p>
          <a:p>
            <a:pPr lvl="1"/>
            <a:r>
              <a:rPr lang="sk-SK" dirty="0" smtClean="0"/>
              <a:t>udalosti z OS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6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sp>
        <p:nvSpPr>
          <p:cNvPr id="7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pic>
        <p:nvPicPr>
          <p:cNvPr id="2050" name="Picture 2" descr="5597514 (105×10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07" y="2645569"/>
            <a:ext cx="1633855" cy="16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.amazonaws.com/kinlane-productions/microsoft/visual-studi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89207"/>
            <a:ext cx="1828800" cy="71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0aW5qsyCkR2i7Bu-jUU1b5BWA_NygJ6ui4MgaAvL7gfqvVWqkOBscDaq4pn-vkwByUx=w300 (300×300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976" y="5061267"/>
            <a:ext cx="1228407" cy="12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s-logo-site-share.png (350×35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92943"/>
            <a:ext cx="2365057" cy="236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 údajov - PerConIK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sk-SK" dirty="0" err="1" smtClean="0"/>
              <a:t>ostupnosť</a:t>
            </a:r>
            <a:r>
              <a:rPr lang="sk-SK" dirty="0" smtClean="0"/>
              <a:t> </a:t>
            </a:r>
            <a:r>
              <a:rPr lang="sk-SK" dirty="0"/>
              <a:t>udalostí (akcií) =&gt; Aktivita</a:t>
            </a:r>
          </a:p>
          <a:p>
            <a:r>
              <a:rPr lang="sk-SK" dirty="0"/>
              <a:t>Aktivita </a:t>
            </a:r>
            <a:r>
              <a:rPr lang="sk-SK" dirty="0" smtClean="0"/>
              <a:t>ako základ </a:t>
            </a:r>
            <a:r>
              <a:rPr lang="sk-SK" dirty="0"/>
              <a:t>vývoja </a:t>
            </a:r>
            <a:r>
              <a:rPr lang="sk-SK" dirty="0" smtClean="0"/>
              <a:t>softvéru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pic>
        <p:nvPicPr>
          <p:cNvPr id="6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sp>
        <p:nvSpPr>
          <p:cNvPr id="7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81400"/>
            <a:ext cx="7010400" cy="19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 smtClean="0"/>
              <a:t>Architektúra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REST služba (IVDA služba)</a:t>
            </a:r>
          </a:p>
          <a:p>
            <a:r>
              <a:rPr lang="sk-SK" noProof="0" dirty="0" smtClean="0"/>
              <a:t>Webové rozhranie</a:t>
            </a:r>
          </a:p>
        </p:txBody>
      </p:sp>
      <p:pic>
        <p:nvPicPr>
          <p:cNvPr id="11" name="Obrázok 2" descr="C:\Users\Seky\Downloads\Nova architektur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284" y="2743200"/>
            <a:ext cx="604491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D:\workspace\ivda\web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733800" y="2743200"/>
            <a:ext cx="5137467" cy="403860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extBox 4"/>
          <p:cNvSpPr txBox="1"/>
          <p:nvPr/>
        </p:nvSpPr>
        <p:spPr>
          <a:xfrm>
            <a:off x="7201073" y="561721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accent4"/>
                </a:solidFill>
              </a:rPr>
              <a:t>Existujúca</a:t>
            </a:r>
          </a:p>
          <a:p>
            <a:r>
              <a:rPr lang="sk-SK" sz="2400" dirty="0" smtClean="0">
                <a:solidFill>
                  <a:schemeClr val="accent4"/>
                </a:solidFill>
              </a:rPr>
              <a:t>architektúra</a:t>
            </a:r>
          </a:p>
          <a:p>
            <a:r>
              <a:rPr lang="sk-SK" sz="2400" dirty="0" smtClean="0">
                <a:solidFill>
                  <a:schemeClr val="accent4"/>
                </a:solidFill>
              </a:rPr>
              <a:t>PerConIK-u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26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Architektúra - REST služba</a:t>
            </a:r>
            <a:endParaRPr lang="sk-SK" noProof="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Filtrácia a </a:t>
            </a:r>
            <a:r>
              <a:rPr lang="sk-SK" noProof="0" dirty="0" err="1" smtClean="0"/>
              <a:t>cachovanie</a:t>
            </a:r>
            <a:r>
              <a:rPr lang="sk-SK" noProof="0" dirty="0" smtClean="0"/>
              <a:t> údajov</a:t>
            </a:r>
          </a:p>
          <a:p>
            <a:r>
              <a:rPr lang="pl-PL" dirty="0"/>
              <a:t>Zjednodušuje prístup k údajom (spája ich</a:t>
            </a:r>
            <a:r>
              <a:rPr lang="pl-PL" dirty="0" smtClean="0"/>
              <a:t>)</a:t>
            </a:r>
            <a:endParaRPr lang="sk-SK" noProof="0" dirty="0" smtClean="0"/>
          </a:p>
          <a:p>
            <a:r>
              <a:rPr lang="sk-SK" noProof="0" dirty="0" smtClean="0"/>
              <a:t>Klasifikácia udalostí, procesov a výpočet metrík</a:t>
            </a:r>
          </a:p>
          <a:p>
            <a:pPr lvl="1"/>
            <a:r>
              <a:rPr lang="sk-SK" dirty="0" smtClean="0"/>
              <a:t>podľa typu a kontextu</a:t>
            </a:r>
            <a:endParaRPr lang="sk-SK" noProof="0" dirty="0" smtClean="0"/>
          </a:p>
          <a:p>
            <a:r>
              <a:rPr lang="sk-SK" b="1" noProof="0" dirty="0" smtClean="0"/>
              <a:t>Budovanie aktivít z akcií vývojára</a:t>
            </a:r>
          </a:p>
          <a:p>
            <a:r>
              <a:rPr lang="sk-SK" noProof="0" dirty="0" smtClean="0"/>
              <a:t>Ochrana súkromia vývojára</a:t>
            </a:r>
          </a:p>
          <a:p>
            <a:pPr marL="457200" lvl="1" indent="0">
              <a:buNone/>
            </a:pPr>
            <a:endParaRPr lang="sk-SK" noProof="0" dirty="0" smtClean="0"/>
          </a:p>
        </p:txBody>
      </p:sp>
      <p:sp>
        <p:nvSpPr>
          <p:cNvPr id="9" name="BlokTextu 3"/>
          <p:cNvSpPr txBox="1"/>
          <p:nvPr/>
        </p:nvSpPr>
        <p:spPr>
          <a:xfrm>
            <a:off x="609600" y="642397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 smtClean="0"/>
              <a:t>https://github.com/sekys/ivda</a:t>
            </a:r>
            <a:endParaRPr lang="sk-SK" sz="1200" dirty="0"/>
          </a:p>
        </p:txBody>
      </p:sp>
      <p:sp>
        <p:nvSpPr>
          <p:cNvPr id="10" name="BlokTextu 4"/>
          <p:cNvSpPr txBox="1"/>
          <p:nvPr/>
        </p:nvSpPr>
        <p:spPr>
          <a:xfrm>
            <a:off x="7651180" y="6423975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http://ivda.eu</a:t>
            </a:r>
            <a:endParaRPr lang="sk-SK" sz="12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28006" y="4924425"/>
            <a:ext cx="2058988" cy="1023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facebook.com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tv-program.sk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youtube.com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thepianoguys.com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autokelly.sk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ib.slsp.sk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29200" y="4924425"/>
            <a:ext cx="2058988" cy="10239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github.com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localhost</a:t>
            </a:r>
            <a:endParaRPr kumimoji="0" lang="sk-SK" sz="1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docs.google.com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stackoverflow.com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docs.mongodb.org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slideshare.net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2" descr="D:\workspace\ivda\web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52262" y="729457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05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</TotalTime>
  <Words>870</Words>
  <Application>Microsoft Office PowerPoint</Application>
  <PresentationFormat>On-screen Show (4:3)</PresentationFormat>
  <Paragraphs>204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Interaktívna vizualizácia  akcií vývojára  softvérového produktu  </vt:lpstr>
      <vt:lpstr>Úvod do témy</vt:lpstr>
      <vt:lpstr>Existujúce pohľady sledovali</vt:lpstr>
      <vt:lpstr>Konkrétne ciele IVDA</vt:lpstr>
      <vt:lpstr>Zdroj údajov – PerConIK Opis projektu a následný Návrh</vt:lpstr>
      <vt:lpstr>PerConIK</vt:lpstr>
      <vt:lpstr>Zdroj údajov - PerConIK</vt:lpstr>
      <vt:lpstr>Architektúra</vt:lpstr>
      <vt:lpstr>Architektúra - REST služba</vt:lpstr>
      <vt:lpstr>Architektúra - Webové rozhranie</vt:lpstr>
      <vt:lpstr>Návrh vizualizácie</vt:lpstr>
      <vt:lpstr>PowerPoint Presentation</vt:lpstr>
      <vt:lpstr>Kľúčové problémy </vt:lpstr>
      <vt:lpstr>Implementácia</vt:lpstr>
      <vt:lpstr>Porovnanie riešenia Testovanie a experiment</vt:lpstr>
      <vt:lpstr>Testovanie</vt:lpstr>
      <vt:lpstr>Porovnanie</vt:lpstr>
      <vt:lpstr>Porovnanie</vt:lpstr>
      <vt:lpstr>Porovnanie</vt:lpstr>
      <vt:lpstr>Záver</vt:lpstr>
      <vt:lpstr>[1]  Sekerák, L.: Interactive Visualization of Developer’s Actions. In:  Proc. of the 11th Student Research Conf. on Informatics and  Information Technologies (IIT.SRC 2015), Slovak University of  Technology Press, Bratislava, Slovakia, 2015, pp. 281-286.   [2]  KOVAROVA, A. et al. Visualising Software Developer’s Activity Logs  to Facilitate Explorative Analysis. In Acta Polytechnica Hungarica 2015.    </vt:lpstr>
      <vt:lpstr>Ďakujem za pozornosť  http://ivda.eu https://github.com/sekys/ivda    Lukáš Sekerák sekerak.luk@gmail.com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Interaktívna vizualizácia akcií vývojára softvérového produktu</dc:title>
  <dc:creator>Seky</dc:creator>
  <cp:lastModifiedBy>Seky</cp:lastModifiedBy>
  <cp:revision>99</cp:revision>
  <dcterms:created xsi:type="dcterms:W3CDTF">2014-10-07T15:51:53Z</dcterms:created>
  <dcterms:modified xsi:type="dcterms:W3CDTF">2015-06-12T09:33:50Z</dcterms:modified>
</cp:coreProperties>
</file>