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21383625"/>
  <p:notesSz cx="6858000" cy="9144000"/>
  <p:defaultTextStyle>
    <a:defPPr>
      <a:defRPr lang="sk-SK"/>
    </a:defPPr>
    <a:lvl1pPr marL="0" algn="l" defTabSz="2817724" rtl="0" eaLnBrk="1" latinLnBrk="0" hangingPunct="1">
      <a:defRPr sz="5547" kern="1200">
        <a:solidFill>
          <a:schemeClr val="tx1"/>
        </a:solidFill>
        <a:latin typeface="+mn-lt"/>
        <a:ea typeface="+mn-ea"/>
        <a:cs typeface="+mn-cs"/>
      </a:defRPr>
    </a:lvl1pPr>
    <a:lvl2pPr marL="1408862" algn="l" defTabSz="2817724" rtl="0" eaLnBrk="1" latinLnBrk="0" hangingPunct="1">
      <a:defRPr sz="5547" kern="1200">
        <a:solidFill>
          <a:schemeClr val="tx1"/>
        </a:solidFill>
        <a:latin typeface="+mn-lt"/>
        <a:ea typeface="+mn-ea"/>
        <a:cs typeface="+mn-cs"/>
      </a:defRPr>
    </a:lvl2pPr>
    <a:lvl3pPr marL="2817724" algn="l" defTabSz="2817724" rtl="0" eaLnBrk="1" latinLnBrk="0" hangingPunct="1">
      <a:defRPr sz="5547" kern="1200">
        <a:solidFill>
          <a:schemeClr val="tx1"/>
        </a:solidFill>
        <a:latin typeface="+mn-lt"/>
        <a:ea typeface="+mn-ea"/>
        <a:cs typeface="+mn-cs"/>
      </a:defRPr>
    </a:lvl3pPr>
    <a:lvl4pPr marL="4226585" algn="l" defTabSz="2817724" rtl="0" eaLnBrk="1" latinLnBrk="0" hangingPunct="1">
      <a:defRPr sz="5547" kern="1200">
        <a:solidFill>
          <a:schemeClr val="tx1"/>
        </a:solidFill>
        <a:latin typeface="+mn-lt"/>
        <a:ea typeface="+mn-ea"/>
        <a:cs typeface="+mn-cs"/>
      </a:defRPr>
    </a:lvl4pPr>
    <a:lvl5pPr marL="5635447" algn="l" defTabSz="2817724" rtl="0" eaLnBrk="1" latinLnBrk="0" hangingPunct="1">
      <a:defRPr sz="5547" kern="1200">
        <a:solidFill>
          <a:schemeClr val="tx1"/>
        </a:solidFill>
        <a:latin typeface="+mn-lt"/>
        <a:ea typeface="+mn-ea"/>
        <a:cs typeface="+mn-cs"/>
      </a:defRPr>
    </a:lvl5pPr>
    <a:lvl6pPr marL="7044309" algn="l" defTabSz="2817724" rtl="0" eaLnBrk="1" latinLnBrk="0" hangingPunct="1">
      <a:defRPr sz="5547" kern="1200">
        <a:solidFill>
          <a:schemeClr val="tx1"/>
        </a:solidFill>
        <a:latin typeface="+mn-lt"/>
        <a:ea typeface="+mn-ea"/>
        <a:cs typeface="+mn-cs"/>
      </a:defRPr>
    </a:lvl6pPr>
    <a:lvl7pPr marL="8453171" algn="l" defTabSz="2817724" rtl="0" eaLnBrk="1" latinLnBrk="0" hangingPunct="1">
      <a:defRPr sz="5547" kern="1200">
        <a:solidFill>
          <a:schemeClr val="tx1"/>
        </a:solidFill>
        <a:latin typeface="+mn-lt"/>
        <a:ea typeface="+mn-ea"/>
        <a:cs typeface="+mn-cs"/>
      </a:defRPr>
    </a:lvl7pPr>
    <a:lvl8pPr marL="9862033" algn="l" defTabSz="2817724" rtl="0" eaLnBrk="1" latinLnBrk="0" hangingPunct="1">
      <a:defRPr sz="5547" kern="1200">
        <a:solidFill>
          <a:schemeClr val="tx1"/>
        </a:solidFill>
        <a:latin typeface="+mn-lt"/>
        <a:ea typeface="+mn-ea"/>
        <a:cs typeface="+mn-cs"/>
      </a:defRPr>
    </a:lvl8pPr>
    <a:lvl9pPr marL="11270894" algn="l" defTabSz="2817724" rtl="0" eaLnBrk="1" latinLnBrk="0" hangingPunct="1">
      <a:defRPr sz="55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FFF"/>
    <a:srgbClr val="53CEFF"/>
    <a:srgbClr val="00658E"/>
    <a:srgbClr val="FE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458" y="336"/>
      </p:cViewPr>
      <p:guideLst>
        <p:guide orient="horz" pos="673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IVDA</c:v>
                </c:pt>
              </c:strCache>
            </c:strRef>
          </c:tx>
          <c:spPr>
            <a:solidFill>
              <a:srgbClr val="004560"/>
            </a:solidFill>
          </c:spPr>
          <c:invertIfNegative val="0"/>
          <c:cat>
            <c:strRef>
              <c:f>Sheet1!$B$1:$K$1</c:f>
              <c:strCache>
                <c:ptCount val="10"/>
                <c:pt idx="0">
                  <c:v>TC1</c:v>
                </c:pt>
                <c:pt idx="1">
                  <c:v>TC2</c:v>
                </c:pt>
                <c:pt idx="2">
                  <c:v>TC3</c:v>
                </c:pt>
                <c:pt idx="3">
                  <c:v>TC4</c:v>
                </c:pt>
                <c:pt idx="4">
                  <c:v>TC5</c:v>
                </c:pt>
                <c:pt idx="5">
                  <c:v>TC6</c:v>
                </c:pt>
                <c:pt idx="6">
                  <c:v>TC7</c:v>
                </c:pt>
                <c:pt idx="7">
                  <c:v>TC8</c:v>
                </c:pt>
                <c:pt idx="8">
                  <c:v>TC9</c:v>
                </c:pt>
                <c:pt idx="9">
                  <c:v>TC10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85</c:v>
                </c:pt>
                <c:pt idx="1">
                  <c:v>100</c:v>
                </c:pt>
                <c:pt idx="2">
                  <c:v>85</c:v>
                </c:pt>
                <c:pt idx="3">
                  <c:v>100</c:v>
                </c:pt>
                <c:pt idx="4">
                  <c:v>57</c:v>
                </c:pt>
                <c:pt idx="5">
                  <c:v>100</c:v>
                </c:pt>
                <c:pt idx="6">
                  <c:v>100</c:v>
                </c:pt>
                <c:pt idx="7">
                  <c:v>85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ManicTime</c:v>
                </c:pt>
              </c:strCache>
            </c:strRef>
          </c:tx>
          <c:spPr>
            <a:solidFill>
              <a:srgbClr val="00ADEF"/>
            </a:solidFill>
          </c:spPr>
          <c:invertIfNegative val="0"/>
          <c:cat>
            <c:strRef>
              <c:f>Sheet1!$B$1:$K$1</c:f>
              <c:strCache>
                <c:ptCount val="10"/>
                <c:pt idx="0">
                  <c:v>TC1</c:v>
                </c:pt>
                <c:pt idx="1">
                  <c:v>TC2</c:v>
                </c:pt>
                <c:pt idx="2">
                  <c:v>TC3</c:v>
                </c:pt>
                <c:pt idx="3">
                  <c:v>TC4</c:v>
                </c:pt>
                <c:pt idx="4">
                  <c:v>TC5</c:v>
                </c:pt>
                <c:pt idx="5">
                  <c:v>TC6</c:v>
                </c:pt>
                <c:pt idx="6">
                  <c:v>TC7</c:v>
                </c:pt>
                <c:pt idx="7">
                  <c:v>TC8</c:v>
                </c:pt>
                <c:pt idx="8">
                  <c:v>TC9</c:v>
                </c:pt>
                <c:pt idx="9">
                  <c:v>TC10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57</c:v>
                </c:pt>
                <c:pt idx="4">
                  <c:v>100</c:v>
                </c:pt>
                <c:pt idx="5">
                  <c:v>85</c:v>
                </c:pt>
                <c:pt idx="6">
                  <c:v>85</c:v>
                </c:pt>
                <c:pt idx="7">
                  <c:v>85</c:v>
                </c:pt>
                <c:pt idx="8">
                  <c:v>57</c:v>
                </c:pt>
                <c:pt idx="9">
                  <c:v>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2639600"/>
        <c:axId val="172637920"/>
      </c:barChart>
      <c:catAx>
        <c:axId val="172639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sk-SK"/>
          </a:p>
        </c:txPr>
        <c:crossAx val="172637920"/>
        <c:crosses val="autoZero"/>
        <c:auto val="1"/>
        <c:lblAlgn val="ctr"/>
        <c:lblOffset val="100"/>
        <c:noMultiLvlLbl val="0"/>
      </c:catAx>
      <c:valAx>
        <c:axId val="172637920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sk-SK"/>
          </a:p>
        </c:txPr>
        <c:crossAx val="17263960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sk-SK"/>
        </a:p>
      </c:txPr>
    </c:legend>
    <c:plotVisOnly val="1"/>
    <c:dispBlanksAs val="gap"/>
    <c:showDLblsOverMax val="0"/>
  </c:chart>
  <c:txPr>
    <a:bodyPr/>
    <a:lstStyle/>
    <a:p>
      <a:pPr>
        <a:defRPr sz="500"/>
      </a:pPr>
      <a:endParaRPr lang="sk-SK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642788"/>
            <a:ext cx="25733931" cy="45836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12117388"/>
            <a:ext cx="21192649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9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9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8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8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8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81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638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613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78655" y="856341"/>
            <a:ext cx="7379585" cy="182453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9909" y="856341"/>
            <a:ext cx="21634164" cy="182453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7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720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13740963"/>
            <a:ext cx="25733931" cy="4247026"/>
          </a:xfrm>
        </p:spPr>
        <p:txBody>
          <a:bodyPr anchor="t"/>
          <a:lstStyle>
            <a:lvl1pPr algn="l">
              <a:defRPr sz="12225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9063294"/>
            <a:ext cx="25733931" cy="4677666"/>
          </a:xfrm>
        </p:spPr>
        <p:txBody>
          <a:bodyPr anchor="b"/>
          <a:lstStyle>
            <a:lvl1pPr marL="0" indent="0">
              <a:buNone/>
              <a:defRPr sz="6113">
                <a:solidFill>
                  <a:schemeClr val="tx1">
                    <a:tint val="75000"/>
                  </a:schemeClr>
                </a:solidFill>
              </a:defRPr>
            </a:lvl1pPr>
            <a:lvl2pPr marL="1397340" indent="0">
              <a:buNone/>
              <a:defRPr sz="5501">
                <a:solidFill>
                  <a:schemeClr val="tx1">
                    <a:tint val="75000"/>
                  </a:schemeClr>
                </a:solidFill>
              </a:defRPr>
            </a:lvl2pPr>
            <a:lvl3pPr marL="2794681" indent="0">
              <a:buNone/>
              <a:defRPr sz="4890">
                <a:solidFill>
                  <a:schemeClr val="tx1">
                    <a:tint val="75000"/>
                  </a:schemeClr>
                </a:solidFill>
              </a:defRPr>
            </a:lvl3pPr>
            <a:lvl4pPr marL="419202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4pPr>
            <a:lvl5pPr marL="558936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5pPr>
            <a:lvl6pPr marL="698670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6pPr>
            <a:lvl7pPr marL="838404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7pPr>
            <a:lvl8pPr marL="978138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330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9909" y="4989517"/>
            <a:ext cx="14506873" cy="14112204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51369" y="4989517"/>
            <a:ext cx="14506873" cy="14112204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751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856336"/>
            <a:ext cx="27247692" cy="35639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4786568"/>
            <a:ext cx="13376809" cy="1994813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6781381"/>
            <a:ext cx="13376809" cy="12320336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4786568"/>
            <a:ext cx="13382066" cy="1994813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6781381"/>
            <a:ext cx="13382066" cy="12320336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083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145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341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851385"/>
            <a:ext cx="9960337" cy="3623336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9" y="851390"/>
            <a:ext cx="16924685" cy="18250332"/>
          </a:xfrm>
        </p:spPr>
        <p:txBody>
          <a:bodyPr/>
          <a:lstStyle>
            <a:lvl1pPr>
              <a:defRPr sz="9780"/>
            </a:lvl1pPr>
            <a:lvl2pPr>
              <a:defRPr sz="8558"/>
            </a:lvl2pPr>
            <a:lvl3pPr>
              <a:defRPr sz="7335"/>
            </a:lvl3pPr>
            <a:lvl4pPr>
              <a:defRPr sz="6113"/>
            </a:lvl4pPr>
            <a:lvl5pPr>
              <a:defRPr sz="6113"/>
            </a:lvl5pPr>
            <a:lvl6pPr>
              <a:defRPr sz="6113"/>
            </a:lvl6pPr>
            <a:lvl7pPr>
              <a:defRPr sz="6113"/>
            </a:lvl7pPr>
            <a:lvl8pPr>
              <a:defRPr sz="6113"/>
            </a:lvl8pPr>
            <a:lvl9pPr>
              <a:defRPr sz="61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1" y="4474726"/>
            <a:ext cx="9960337" cy="14626995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12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3" y="14968537"/>
            <a:ext cx="18165128" cy="1767121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3" y="1910666"/>
            <a:ext cx="18165128" cy="12830175"/>
          </a:xfrm>
        </p:spPr>
        <p:txBody>
          <a:bodyPr/>
          <a:lstStyle>
            <a:lvl1pPr marL="0" indent="0">
              <a:buNone/>
              <a:defRPr sz="9780"/>
            </a:lvl1pPr>
            <a:lvl2pPr marL="1397340" indent="0">
              <a:buNone/>
              <a:defRPr sz="8558"/>
            </a:lvl2pPr>
            <a:lvl3pPr marL="2794681" indent="0">
              <a:buNone/>
              <a:defRPr sz="7335"/>
            </a:lvl3pPr>
            <a:lvl4pPr marL="4192021" indent="0">
              <a:buNone/>
              <a:defRPr sz="6113"/>
            </a:lvl4pPr>
            <a:lvl5pPr marL="5589361" indent="0">
              <a:buNone/>
              <a:defRPr sz="6113"/>
            </a:lvl5pPr>
            <a:lvl6pPr marL="6986702" indent="0">
              <a:buNone/>
              <a:defRPr sz="6113"/>
            </a:lvl6pPr>
            <a:lvl7pPr marL="8384042" indent="0">
              <a:buNone/>
              <a:defRPr sz="6113"/>
            </a:lvl7pPr>
            <a:lvl8pPr marL="9781383" indent="0">
              <a:buNone/>
              <a:defRPr sz="6113"/>
            </a:lvl8pPr>
            <a:lvl9pPr marL="11178723" indent="0">
              <a:buNone/>
              <a:defRPr sz="6113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3" y="16735658"/>
            <a:ext cx="18165128" cy="2509604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274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856336"/>
            <a:ext cx="27247692" cy="356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4989517"/>
            <a:ext cx="27247692" cy="1411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19819457"/>
            <a:ext cx="706421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1656-878F-4CA5-9CA5-A9BA4E21890E}" type="datetimeFigureOut">
              <a:rPr lang="sk-SK" smtClean="0"/>
              <a:t>20. 4. 2015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19819457"/>
            <a:ext cx="958715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19819457"/>
            <a:ext cx="706421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B3C2-983E-4D38-812A-6971131BEB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150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94681" rtl="0" eaLnBrk="1" latinLnBrk="0" hangingPunct="1">
        <a:spcBef>
          <a:spcPct val="0"/>
        </a:spcBef>
        <a:buNone/>
        <a:defRPr sz="13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8005" indent="-1048005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9780" kern="1200">
          <a:solidFill>
            <a:schemeClr val="tx1"/>
          </a:solidFill>
          <a:latin typeface="+mn-lt"/>
          <a:ea typeface="+mn-ea"/>
          <a:cs typeface="+mn-cs"/>
        </a:defRPr>
      </a:lvl1pPr>
      <a:lvl2pPr marL="2270678" indent="-873338" algn="l" defTabSz="2794681" rtl="0" eaLnBrk="1" latinLnBrk="0" hangingPunct="1">
        <a:spcBef>
          <a:spcPct val="20000"/>
        </a:spcBef>
        <a:buFont typeface="Arial" panose="020B0604020202020204" pitchFamily="34" charset="0"/>
        <a:buChar char="–"/>
        <a:defRPr sz="8558" kern="1200">
          <a:solidFill>
            <a:schemeClr val="tx1"/>
          </a:solidFill>
          <a:latin typeface="+mn-lt"/>
          <a:ea typeface="+mn-ea"/>
          <a:cs typeface="+mn-cs"/>
        </a:defRPr>
      </a:lvl2pPr>
      <a:lvl3pPr marL="3493351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7335" kern="1200">
          <a:solidFill>
            <a:schemeClr val="tx1"/>
          </a:solidFill>
          <a:latin typeface="+mn-lt"/>
          <a:ea typeface="+mn-ea"/>
          <a:cs typeface="+mn-cs"/>
        </a:defRPr>
      </a:lvl3pPr>
      <a:lvl4pPr marL="4890691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–"/>
        <a:defRPr sz="6113" kern="1200">
          <a:solidFill>
            <a:schemeClr val="tx1"/>
          </a:solidFill>
          <a:latin typeface="+mn-lt"/>
          <a:ea typeface="+mn-ea"/>
          <a:cs typeface="+mn-cs"/>
        </a:defRPr>
      </a:lvl4pPr>
      <a:lvl5pPr marL="6288032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»"/>
        <a:defRPr sz="6113" kern="1200">
          <a:solidFill>
            <a:schemeClr val="tx1"/>
          </a:solidFill>
          <a:latin typeface="+mn-lt"/>
          <a:ea typeface="+mn-ea"/>
          <a:cs typeface="+mn-cs"/>
        </a:defRPr>
      </a:lvl5pPr>
      <a:lvl6pPr marL="7685372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113" kern="1200">
          <a:solidFill>
            <a:schemeClr val="tx1"/>
          </a:solidFill>
          <a:latin typeface="+mn-lt"/>
          <a:ea typeface="+mn-ea"/>
          <a:cs typeface="+mn-cs"/>
        </a:defRPr>
      </a:lvl6pPr>
      <a:lvl7pPr marL="9082712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113" kern="1200">
          <a:solidFill>
            <a:schemeClr val="tx1"/>
          </a:solidFill>
          <a:latin typeface="+mn-lt"/>
          <a:ea typeface="+mn-ea"/>
          <a:cs typeface="+mn-cs"/>
        </a:defRPr>
      </a:lvl7pPr>
      <a:lvl8pPr marL="10480053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113" kern="1200">
          <a:solidFill>
            <a:schemeClr val="tx1"/>
          </a:solidFill>
          <a:latin typeface="+mn-lt"/>
          <a:ea typeface="+mn-ea"/>
          <a:cs typeface="+mn-cs"/>
        </a:defRPr>
      </a:lvl8pPr>
      <a:lvl9pPr marL="11877393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2794681" rtl="0" eaLnBrk="1" latinLnBrk="0" hangingPunct="1">
        <a:defRPr sz="5501" kern="1200">
          <a:solidFill>
            <a:schemeClr val="tx1"/>
          </a:solidFill>
          <a:latin typeface="+mn-lt"/>
          <a:ea typeface="+mn-ea"/>
          <a:cs typeface="+mn-cs"/>
        </a:defRPr>
      </a:lvl1pPr>
      <a:lvl2pPr marL="1397340" algn="l" defTabSz="2794681" rtl="0" eaLnBrk="1" latinLnBrk="0" hangingPunct="1">
        <a:defRPr sz="5501" kern="1200">
          <a:solidFill>
            <a:schemeClr val="tx1"/>
          </a:solidFill>
          <a:latin typeface="+mn-lt"/>
          <a:ea typeface="+mn-ea"/>
          <a:cs typeface="+mn-cs"/>
        </a:defRPr>
      </a:lvl2pPr>
      <a:lvl3pPr marL="2794681" algn="l" defTabSz="2794681" rtl="0" eaLnBrk="1" latinLnBrk="0" hangingPunct="1">
        <a:defRPr sz="5501" kern="1200">
          <a:solidFill>
            <a:schemeClr val="tx1"/>
          </a:solidFill>
          <a:latin typeface="+mn-lt"/>
          <a:ea typeface="+mn-ea"/>
          <a:cs typeface="+mn-cs"/>
        </a:defRPr>
      </a:lvl3pPr>
      <a:lvl4pPr marL="4192021" algn="l" defTabSz="2794681" rtl="0" eaLnBrk="1" latinLnBrk="0" hangingPunct="1">
        <a:defRPr sz="5501" kern="1200">
          <a:solidFill>
            <a:schemeClr val="tx1"/>
          </a:solidFill>
          <a:latin typeface="+mn-lt"/>
          <a:ea typeface="+mn-ea"/>
          <a:cs typeface="+mn-cs"/>
        </a:defRPr>
      </a:lvl4pPr>
      <a:lvl5pPr marL="5589361" algn="l" defTabSz="2794681" rtl="0" eaLnBrk="1" latinLnBrk="0" hangingPunct="1">
        <a:defRPr sz="5501" kern="1200">
          <a:solidFill>
            <a:schemeClr val="tx1"/>
          </a:solidFill>
          <a:latin typeface="+mn-lt"/>
          <a:ea typeface="+mn-ea"/>
          <a:cs typeface="+mn-cs"/>
        </a:defRPr>
      </a:lvl5pPr>
      <a:lvl6pPr marL="6986702" algn="l" defTabSz="2794681" rtl="0" eaLnBrk="1" latinLnBrk="0" hangingPunct="1">
        <a:defRPr sz="5501" kern="1200">
          <a:solidFill>
            <a:schemeClr val="tx1"/>
          </a:solidFill>
          <a:latin typeface="+mn-lt"/>
          <a:ea typeface="+mn-ea"/>
          <a:cs typeface="+mn-cs"/>
        </a:defRPr>
      </a:lvl6pPr>
      <a:lvl7pPr marL="8384042" algn="l" defTabSz="2794681" rtl="0" eaLnBrk="1" latinLnBrk="0" hangingPunct="1">
        <a:defRPr sz="5501" kern="1200">
          <a:solidFill>
            <a:schemeClr val="tx1"/>
          </a:solidFill>
          <a:latin typeface="+mn-lt"/>
          <a:ea typeface="+mn-ea"/>
          <a:cs typeface="+mn-cs"/>
        </a:defRPr>
      </a:lvl7pPr>
      <a:lvl8pPr marL="9781383" algn="l" defTabSz="2794681" rtl="0" eaLnBrk="1" latinLnBrk="0" hangingPunct="1">
        <a:defRPr sz="5501" kern="1200">
          <a:solidFill>
            <a:schemeClr val="tx1"/>
          </a:solidFill>
          <a:latin typeface="+mn-lt"/>
          <a:ea typeface="+mn-ea"/>
          <a:cs typeface="+mn-cs"/>
        </a:defRPr>
      </a:lvl8pPr>
      <a:lvl9pPr marL="11178723" algn="l" defTabSz="2794681" rtl="0" eaLnBrk="1" latinLnBrk="0" hangingPunct="1">
        <a:defRPr sz="5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ivda.eu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1552032" y="10251663"/>
            <a:ext cx="9902250" cy="8556958"/>
          </a:xfrm>
          <a:prstGeom prst="rect">
            <a:avLst/>
          </a:prstGeom>
          <a:solidFill>
            <a:schemeClr val="bg1"/>
          </a:solidFill>
          <a:effectLst>
            <a:glow rad="304800">
              <a:srgbClr val="8FDFFF"/>
            </a:glow>
          </a:effectLst>
        </p:spPr>
        <p:txBody>
          <a:bodyPr wrap="square">
            <a:spAutoFit/>
          </a:bodyPr>
          <a:lstStyle/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</p:txBody>
      </p:sp>
      <p:sp>
        <p:nvSpPr>
          <p:cNvPr id="73" name="Rectangle 72"/>
          <p:cNvSpPr/>
          <p:nvPr/>
        </p:nvSpPr>
        <p:spPr>
          <a:xfrm>
            <a:off x="612692" y="10556917"/>
            <a:ext cx="9903350" cy="8086701"/>
          </a:xfrm>
          <a:prstGeom prst="rect">
            <a:avLst/>
          </a:prstGeom>
          <a:solidFill>
            <a:schemeClr val="bg1"/>
          </a:solidFill>
          <a:effectLst>
            <a:glow rad="304800">
              <a:srgbClr val="8FDFFF"/>
            </a:glow>
            <a:softEdge rad="0"/>
          </a:effectLst>
        </p:spPr>
        <p:txBody>
          <a:bodyPr wrap="square">
            <a:spAutoFit/>
          </a:bodyPr>
          <a:lstStyle/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  <a:p>
            <a:endParaRPr lang="sk-SK" sz="3056" dirty="0"/>
          </a:p>
        </p:txBody>
      </p:sp>
      <p:sp>
        <p:nvSpPr>
          <p:cNvPr id="4" name="Rectangle 3"/>
          <p:cNvSpPr/>
          <p:nvPr/>
        </p:nvSpPr>
        <p:spPr>
          <a:xfrm>
            <a:off x="612692" y="3915641"/>
            <a:ext cx="9903350" cy="5265159"/>
          </a:xfrm>
          <a:prstGeom prst="rect">
            <a:avLst/>
          </a:prstGeom>
          <a:solidFill>
            <a:schemeClr val="bg1"/>
          </a:solidFill>
          <a:effectLst>
            <a:glow rad="304800">
              <a:srgbClr val="8FDFFF"/>
            </a:glow>
            <a:softEdge rad="0"/>
          </a:effectLst>
        </p:spPr>
        <p:txBody>
          <a:bodyPr wrap="square">
            <a:spAutoFit/>
          </a:bodyPr>
          <a:lstStyle/>
          <a:p>
            <a:r>
              <a:rPr lang="en-US" sz="3056" b="1" dirty="0"/>
              <a:t>What is IVDA?</a:t>
            </a:r>
          </a:p>
          <a:p>
            <a:pPr marL="524003" indent="-524003">
              <a:buFontTx/>
              <a:buChar char="-"/>
            </a:pPr>
            <a:r>
              <a:rPr lang="en-US" sz="3056" dirty="0"/>
              <a:t>web-based tool to view the development process from the perspective of particular steps of a developer</a:t>
            </a:r>
            <a:endParaRPr lang="sk-SK" sz="3056" dirty="0"/>
          </a:p>
          <a:p>
            <a:pPr marL="524003" indent="-524003">
              <a:buFontTx/>
              <a:buChar char="-"/>
            </a:pPr>
            <a:r>
              <a:rPr lang="en-US" sz="3056" dirty="0"/>
              <a:t>visualization of developers’ actions and their behavior</a:t>
            </a:r>
          </a:p>
          <a:p>
            <a:endParaRPr lang="en-US" sz="3056" dirty="0"/>
          </a:p>
          <a:p>
            <a:r>
              <a:rPr lang="en-US" sz="3056" b="1" dirty="0"/>
              <a:t>What information is visualized?</a:t>
            </a:r>
          </a:p>
          <a:p>
            <a:pPr marL="524003" indent="-524003">
              <a:buFontTx/>
              <a:buChar char="-"/>
            </a:pPr>
            <a:r>
              <a:rPr lang="en-US" sz="3056" dirty="0"/>
              <a:t>it can show what developers did and what they are doing</a:t>
            </a:r>
            <a:endParaRPr lang="sk-SK" sz="3056" dirty="0"/>
          </a:p>
          <a:p>
            <a:pPr marL="524003" indent="-524003">
              <a:buFontTx/>
              <a:buChar char="-"/>
            </a:pPr>
            <a:r>
              <a:rPr lang="en-US" sz="3056" dirty="0"/>
              <a:t>duration of activities, custom metrics (per environment, context)</a:t>
            </a:r>
            <a:endParaRPr lang="sk-SK" sz="3056" dirty="0"/>
          </a:p>
          <a:p>
            <a:pPr marL="524003" indent="-524003">
              <a:buFontTx/>
              <a:buChar char="-"/>
            </a:pPr>
            <a:r>
              <a:rPr lang="en-US" sz="3056" dirty="0"/>
              <a:t>visited domains / edited files / source code </a:t>
            </a:r>
            <a:r>
              <a:rPr lang="en-US" sz="3056" dirty="0" smtClean="0"/>
              <a:t>adjustments</a:t>
            </a:r>
          </a:p>
          <a:p>
            <a:pPr marL="524003" indent="-524003">
              <a:buFontTx/>
              <a:buChar char="-"/>
            </a:pPr>
            <a:endParaRPr lang="en-US" sz="3056" dirty="0"/>
          </a:p>
        </p:txBody>
      </p:sp>
      <p:sp>
        <p:nvSpPr>
          <p:cNvPr id="6" name="Rectangle 5"/>
          <p:cNvSpPr/>
          <p:nvPr/>
        </p:nvSpPr>
        <p:spPr>
          <a:xfrm>
            <a:off x="8350419" y="19494792"/>
            <a:ext cx="21192805" cy="122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45" dirty="0"/>
              <a:t>This work was supported by the Research and Development Operational Programme for the project Research of methods for acquisition, analysis and personalized conveying of information and knowledge, ITMS 26240220039, co-funded by the ERDF. This work was also partially supported by the Scientific Grant Agency of Slovak Republic, grant No. VG 1/0752/14.</a:t>
            </a:r>
            <a:r>
              <a:rPr lang="sk-SK" sz="2445" dirty="0"/>
              <a:t>			                  </a:t>
            </a:r>
            <a:r>
              <a:rPr lang="sk-SK" sz="2445" dirty="0" err="1"/>
              <a:t>Detailed</a:t>
            </a:r>
            <a:r>
              <a:rPr lang="sk-SK" sz="2445" dirty="0"/>
              <a:t> r</a:t>
            </a:r>
            <a:r>
              <a:rPr lang="en-US" sz="2445" dirty="0" err="1"/>
              <a:t>esults</a:t>
            </a:r>
            <a:r>
              <a:rPr lang="en-US" sz="2445" dirty="0"/>
              <a:t> will be published </a:t>
            </a:r>
            <a:r>
              <a:rPr lang="sk-SK" sz="2445" dirty="0"/>
              <a:t>in </a:t>
            </a:r>
            <a:r>
              <a:rPr lang="en-US" sz="2445" dirty="0" err="1"/>
              <a:t>Acta</a:t>
            </a:r>
            <a:r>
              <a:rPr lang="en-US" sz="2445" dirty="0"/>
              <a:t> </a:t>
            </a:r>
            <a:r>
              <a:rPr lang="en-US" sz="2445" dirty="0" err="1"/>
              <a:t>Polytechnica</a:t>
            </a:r>
            <a:r>
              <a:rPr lang="en-US" sz="2445" dirty="0"/>
              <a:t> </a:t>
            </a:r>
            <a:r>
              <a:rPr lang="sk-SK" sz="2445" dirty="0"/>
              <a:t> </a:t>
            </a:r>
            <a:r>
              <a:rPr lang="en-US" sz="2445" dirty="0" err="1"/>
              <a:t>Hungarica</a:t>
            </a:r>
            <a:endParaRPr lang="en-US" sz="2445" dirty="0"/>
          </a:p>
        </p:txBody>
      </p:sp>
      <p:pic>
        <p:nvPicPr>
          <p:cNvPr id="1026" name="Picture 2" descr="C:\Users\kovarova\Desktop\Lukasov poster na IITSRC\STU-FIIT-anch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8" y="19274714"/>
            <a:ext cx="7766237" cy="17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1" y="568387"/>
            <a:ext cx="30275213" cy="2350002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0"/>
              </a:lightRig>
            </a:scene3d>
            <a:sp3d prstMaterial="metal">
              <a:bevelT w="0" h="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558" dirty="0">
                <a:ln w="0"/>
                <a:effectLst>
                  <a:glow>
                    <a:srgbClr val="00658E"/>
                  </a:glow>
                  <a:outerShdw blurRad="50800" dist="38100" algn="l" rotWithShape="0">
                    <a:srgbClr val="00658E">
                      <a:alpha val="90000"/>
                    </a:srgbClr>
                  </a:outerShdw>
                  <a:reflection endPos="0" dir="5400000" sy="-100000" rotWithShape="0"/>
                </a:effectLst>
              </a:rPr>
              <a:t>Interactive Visualization of Developer’s Actions</a:t>
            </a:r>
          </a:p>
          <a:p>
            <a:pPr algn="ctr"/>
            <a:r>
              <a:rPr lang="en-US" sz="6113" dirty="0" err="1">
                <a:ln w="0"/>
                <a:effectLst>
                  <a:glow>
                    <a:srgbClr val="00658E"/>
                  </a:glow>
                  <a:outerShdw blurRad="50800" dist="38100" algn="l" rotWithShape="0">
                    <a:srgbClr val="00658E">
                      <a:alpha val="90000"/>
                    </a:srgbClr>
                  </a:outerShdw>
                  <a:reflection endPos="0" dir="5400000" sy="-100000" rotWithShape="0"/>
                </a:effectLst>
              </a:rPr>
              <a:t>Luk</a:t>
            </a:r>
            <a:r>
              <a:rPr lang="sk-SK" sz="6113" dirty="0" err="1">
                <a:ln w="0"/>
                <a:effectLst>
                  <a:glow>
                    <a:srgbClr val="00658E"/>
                  </a:glow>
                  <a:outerShdw blurRad="50800" dist="38100" algn="l" rotWithShape="0">
                    <a:srgbClr val="00658E">
                      <a:alpha val="90000"/>
                    </a:srgbClr>
                  </a:outerShdw>
                  <a:reflection endPos="0" dir="5400000" sy="-100000" rotWithShape="0"/>
                </a:effectLst>
              </a:rPr>
              <a:t>áš</a:t>
            </a:r>
            <a:r>
              <a:rPr lang="sk-SK" sz="6113" dirty="0">
                <a:ln w="0"/>
                <a:effectLst>
                  <a:glow>
                    <a:srgbClr val="00658E"/>
                  </a:glow>
                  <a:outerShdw blurRad="50800" dist="38100" algn="l" rotWithShape="0">
                    <a:srgbClr val="00658E">
                      <a:alpha val="90000"/>
                    </a:srgbClr>
                  </a:outerShdw>
                  <a:reflection endPos="0" dir="5400000" sy="-100000" rotWithShape="0"/>
                </a:effectLst>
              </a:rPr>
              <a:t> </a:t>
            </a:r>
            <a:r>
              <a:rPr lang="sk-SK" sz="6113" dirty="0" err="1">
                <a:ln w="0"/>
                <a:effectLst>
                  <a:glow>
                    <a:srgbClr val="00658E"/>
                  </a:glow>
                  <a:outerShdw blurRad="50800" dist="38100" algn="l" rotWithShape="0">
                    <a:srgbClr val="00658E">
                      <a:alpha val="90000"/>
                    </a:srgbClr>
                  </a:outerShdw>
                  <a:reflection endPos="0" dir="5400000" sy="-100000" rotWithShape="0"/>
                </a:effectLst>
              </a:rPr>
              <a:t>Sekerák</a:t>
            </a:r>
            <a:endParaRPr lang="en-US" sz="6113" dirty="0">
              <a:ln w="0"/>
              <a:effectLst>
                <a:glow>
                  <a:srgbClr val="00658E"/>
                </a:glow>
                <a:outerShdw blurRad="50800" dist="38100" algn="l" rotWithShape="0">
                  <a:srgbClr val="00658E">
                    <a:alpha val="90000"/>
                  </a:srgbClr>
                </a:outerShdw>
                <a:reflection endPos="0" dir="5400000" sy="-100000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11164" y="3915641"/>
            <a:ext cx="9902250" cy="5265159"/>
          </a:xfrm>
          <a:prstGeom prst="rect">
            <a:avLst/>
          </a:prstGeom>
          <a:solidFill>
            <a:schemeClr val="bg1"/>
          </a:solidFill>
          <a:effectLst>
            <a:glow rad="304800">
              <a:srgbClr val="8FDFFF"/>
            </a:glow>
          </a:effectLst>
        </p:spPr>
        <p:txBody>
          <a:bodyPr wrap="square">
            <a:spAutoFit/>
          </a:bodyPr>
          <a:lstStyle/>
          <a:p>
            <a:r>
              <a:rPr lang="en-US" sz="3056" b="1" dirty="0"/>
              <a:t>Who is IVDA user?</a:t>
            </a:r>
          </a:p>
          <a:p>
            <a:pPr marL="524003" indent="-524003">
              <a:buFontTx/>
              <a:buChar char="-"/>
            </a:pPr>
            <a:r>
              <a:rPr lang="en-US" sz="3056" dirty="0"/>
              <a:t>manager, scientists</a:t>
            </a:r>
          </a:p>
          <a:p>
            <a:endParaRPr lang="en-US" sz="3056" dirty="0"/>
          </a:p>
          <a:p>
            <a:r>
              <a:rPr lang="en-US" sz="3056" b="1" dirty="0"/>
              <a:t>How can it help the user?</a:t>
            </a:r>
          </a:p>
          <a:p>
            <a:pPr marL="524003" indent="-524003">
              <a:buFontTx/>
              <a:buChar char="-"/>
            </a:pPr>
            <a:r>
              <a:rPr lang="en-US" sz="3056" dirty="0"/>
              <a:t>the user can spot a bad behavior, can see visited domains, which are not relevant to a project. </a:t>
            </a:r>
          </a:p>
          <a:p>
            <a:pPr marL="524003" indent="-524003">
              <a:buFontTx/>
              <a:buChar char="-"/>
            </a:pPr>
            <a:r>
              <a:rPr lang="en-US" sz="3056" dirty="0"/>
              <a:t>the user can find answer on hypothesis related to software development.</a:t>
            </a:r>
            <a:endParaRPr lang="sk-SK" sz="3056" dirty="0"/>
          </a:p>
          <a:p>
            <a:endParaRPr lang="sk-SK" sz="3056" dirty="0"/>
          </a:p>
          <a:p>
            <a:r>
              <a:rPr lang="en-US" sz="3056" b="1" dirty="0"/>
              <a:t>How data was captured? What is main source of data?</a:t>
            </a:r>
          </a:p>
          <a:p>
            <a:pPr marL="524003" indent="-524003">
              <a:buFontTx/>
              <a:buChar char="-"/>
            </a:pPr>
            <a:r>
              <a:rPr lang="en-US" sz="3056" dirty="0"/>
              <a:t>Project </a:t>
            </a:r>
            <a:r>
              <a:rPr lang="en-US" sz="3056" dirty="0" err="1"/>
              <a:t>PerConIK</a:t>
            </a:r>
            <a:r>
              <a:rPr lang="en-US" sz="3056" dirty="0"/>
              <a:t> log developers’ work</a:t>
            </a:r>
            <a:r>
              <a:rPr lang="sk-SK" sz="3056" dirty="0"/>
              <a:t> </a:t>
            </a:r>
            <a:r>
              <a:rPr lang="sk-SK" sz="3056" dirty="0" err="1"/>
              <a:t>as</a:t>
            </a:r>
            <a:r>
              <a:rPr lang="en-US" sz="3056" dirty="0"/>
              <a:t> </a:t>
            </a:r>
            <a:r>
              <a:rPr lang="sk-SK" sz="3056" dirty="0"/>
              <a:t>set of </a:t>
            </a:r>
            <a:r>
              <a:rPr lang="en-US" sz="3056" dirty="0" smtClean="0"/>
              <a:t>actions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400063" y="3869504"/>
            <a:ext cx="7262457" cy="5265159"/>
          </a:xfrm>
          <a:prstGeom prst="rect">
            <a:avLst/>
          </a:prstGeom>
          <a:solidFill>
            <a:schemeClr val="bg1"/>
          </a:solidFill>
          <a:effectLst>
            <a:glow rad="304800">
              <a:srgbClr val="8FDFFF"/>
            </a:glow>
          </a:effectLst>
        </p:spPr>
        <p:txBody>
          <a:bodyPr wrap="square">
            <a:spAutoFit/>
          </a:bodyPr>
          <a:lstStyle/>
          <a:p>
            <a:r>
              <a:rPr lang="en-US" sz="3056" b="1" dirty="0"/>
              <a:t>What are the main features?</a:t>
            </a:r>
          </a:p>
          <a:p>
            <a:pPr marL="524003" indent="-524003">
              <a:buFontTx/>
              <a:buChar char="-"/>
            </a:pPr>
            <a:r>
              <a:rPr lang="en-US" sz="3056" dirty="0"/>
              <a:t>simple and easy user environment</a:t>
            </a:r>
            <a:endParaRPr lang="sk-SK" sz="3056" dirty="0"/>
          </a:p>
          <a:p>
            <a:pPr marL="524003" indent="-524003">
              <a:buFontTx/>
              <a:buChar char="-"/>
            </a:pPr>
            <a:r>
              <a:rPr lang="en-US" sz="3056" dirty="0"/>
              <a:t>explorative analysis tool</a:t>
            </a:r>
            <a:endParaRPr lang="sk-SK" sz="3056" dirty="0"/>
          </a:p>
          <a:p>
            <a:pPr marL="524003" indent="-524003">
              <a:buFontTx/>
              <a:buChar char="-"/>
            </a:pPr>
            <a:r>
              <a:rPr lang="en-US" sz="3056" dirty="0"/>
              <a:t>10 interactive graphs, histograms, etc.</a:t>
            </a:r>
          </a:p>
          <a:p>
            <a:endParaRPr lang="en-US" sz="3056" dirty="0"/>
          </a:p>
          <a:p>
            <a:r>
              <a:rPr lang="en-US" sz="3056" b="1" dirty="0"/>
              <a:t>How did we </a:t>
            </a:r>
            <a:r>
              <a:rPr lang="en-US" sz="3056" b="1" dirty="0" err="1"/>
              <a:t>evaluat</a:t>
            </a:r>
            <a:r>
              <a:rPr lang="sk-SK" sz="3056" b="1" dirty="0"/>
              <a:t>e</a:t>
            </a:r>
            <a:r>
              <a:rPr lang="en-US" sz="3056" b="1" dirty="0"/>
              <a:t> our solution?</a:t>
            </a:r>
          </a:p>
          <a:p>
            <a:pPr marL="524003" indent="-524003">
              <a:buFontTx/>
              <a:buChar char="-"/>
            </a:pPr>
            <a:r>
              <a:rPr lang="en-US" sz="3056" dirty="0"/>
              <a:t>by </a:t>
            </a:r>
            <a:r>
              <a:rPr lang="en-US" sz="3056" dirty="0" err="1"/>
              <a:t>Gutwin’s</a:t>
            </a:r>
            <a:r>
              <a:rPr lang="en-US" sz="3056" dirty="0"/>
              <a:t> elements, usability testing, comparison of features </a:t>
            </a:r>
          </a:p>
          <a:p>
            <a:endParaRPr lang="en-US" sz="3056" dirty="0"/>
          </a:p>
          <a:p>
            <a:r>
              <a:rPr lang="en-US" sz="3056" b="1" dirty="0"/>
              <a:t>Where can </a:t>
            </a:r>
            <a:r>
              <a:rPr lang="sk-SK" sz="3056" b="1" dirty="0" err="1"/>
              <a:t>you</a:t>
            </a:r>
            <a:r>
              <a:rPr lang="en-US" sz="3056" b="1" dirty="0"/>
              <a:t> try this tool?</a:t>
            </a:r>
            <a:endParaRPr lang="sk-SK" sz="3056" b="1" dirty="0"/>
          </a:p>
          <a:p>
            <a:r>
              <a:rPr lang="sk-SK" sz="3056" b="1" dirty="0"/>
              <a:t>      </a:t>
            </a:r>
            <a:r>
              <a:rPr lang="en-US" sz="3056" dirty="0">
                <a:hlinkClick r:id="rId3"/>
              </a:rPr>
              <a:t>http://</a:t>
            </a:r>
            <a:r>
              <a:rPr lang="en-US" sz="3056" dirty="0" smtClean="0">
                <a:hlinkClick r:id="rId3"/>
              </a:rPr>
              <a:t>ivda.eu</a:t>
            </a:r>
            <a:endParaRPr lang="en-US" sz="3056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2411252" y="15735383"/>
            <a:ext cx="7261650" cy="2980626"/>
            <a:chOff x="7332544" y="5373216"/>
            <a:chExt cx="2376000" cy="975256"/>
          </a:xfrm>
        </p:grpSpPr>
        <p:sp>
          <p:nvSpPr>
            <p:cNvPr id="17" name="Rectangle 16"/>
            <p:cNvSpPr/>
            <p:nvPr/>
          </p:nvSpPr>
          <p:spPr>
            <a:xfrm>
              <a:off x="7332544" y="5373216"/>
              <a:ext cx="2376000" cy="953415"/>
            </a:xfrm>
            <a:prstGeom prst="rect">
              <a:avLst/>
            </a:prstGeom>
            <a:solidFill>
              <a:schemeClr val="bg1"/>
            </a:solidFill>
            <a:effectLst>
              <a:glow rad="304800">
                <a:srgbClr val="8FDFFF"/>
              </a:glow>
              <a:softEdge rad="0"/>
            </a:effectLst>
          </p:spPr>
          <p:txBody>
            <a:bodyPr wrap="square">
              <a:spAutoFit/>
            </a:bodyPr>
            <a:lstStyle/>
            <a:p>
              <a:r>
                <a:rPr lang="en-US" sz="3056" b="1" dirty="0"/>
                <a:t>Technologies used:</a:t>
              </a:r>
              <a:endParaRPr lang="sk-SK" sz="3056" b="1" dirty="0"/>
            </a:p>
            <a:p>
              <a:endParaRPr lang="sk-SK" sz="3056" b="1" dirty="0"/>
            </a:p>
            <a:p>
              <a:endParaRPr lang="sk-SK" sz="3056" b="1" dirty="0"/>
            </a:p>
            <a:p>
              <a:endParaRPr lang="sk-SK" sz="3056" b="1" dirty="0"/>
            </a:p>
            <a:p>
              <a:endParaRPr lang="sk-SK" sz="3056" b="1" dirty="0"/>
            </a:p>
            <a:p>
              <a:endParaRPr lang="en-US" sz="3056" b="1" dirty="0"/>
            </a:p>
          </p:txBody>
        </p:sp>
        <p:pic>
          <p:nvPicPr>
            <p:cNvPr id="1028" name="Picture 4" descr="Google Cloud Platfor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1272" y="5703603"/>
              <a:ext cx="1336186" cy="17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visjs.org/images/wall_sma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3821" y="5675387"/>
              <a:ext cx="774394" cy="201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nodejs.org/images/logos/nodejs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280" y="5965811"/>
              <a:ext cx="638806" cy="34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105" y="6021288"/>
              <a:ext cx="710629" cy="22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 descr="http://techmasters.co/wp-content/uploads/2014/12/java-logo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1352" y="5949280"/>
              <a:ext cx="798384" cy="399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Canvas 119"/>
          <p:cNvGrpSpPr/>
          <p:nvPr/>
        </p:nvGrpSpPr>
        <p:grpSpPr>
          <a:xfrm>
            <a:off x="720656" y="10714948"/>
            <a:ext cx="9737167" cy="6799172"/>
            <a:chOff x="0" y="0"/>
            <a:chExt cx="3891280" cy="2717165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3891280" cy="2717165"/>
            </a:xfrm>
            <a:prstGeom prst="rect">
              <a:avLst/>
            </a:prstGeom>
            <a:noFill/>
          </p:spPr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9755" y="67318"/>
              <a:ext cx="3801110" cy="1863895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110025" rIns="220050" bIns="139732" anchor="t" anchorCtr="0" upright="1">
              <a:noAutofit/>
            </a:bodyPr>
            <a:lstStyle/>
            <a:p>
              <a:pPr algn="just">
                <a:lnSpc>
                  <a:spcPts val="3668"/>
                </a:lnSpc>
                <a:spcBef>
                  <a:spcPts val="1528"/>
                </a:spcBef>
              </a:pPr>
              <a:r>
                <a:rPr lang="en-US" sz="1834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Searching for relevant information (metadata)</a:t>
              </a:r>
              <a:endParaRPr lang="sk-SK" sz="2139">
                <a:latin typeface="Verdana"/>
                <a:ea typeface="Times New Roman"/>
                <a:cs typeface="Times New Roman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1709" y="370017"/>
              <a:ext cx="658315" cy="658216"/>
              <a:chOff x="0" y="0"/>
              <a:chExt cx="12801" cy="12801"/>
            </a:xfrm>
          </p:grpSpPr>
          <p:sp>
            <p:nvSpPr>
              <p:cNvPr id="57" name="Shape 47"/>
              <p:cNvSpPr>
                <a:spLocks/>
              </p:cNvSpPr>
              <p:nvPr/>
            </p:nvSpPr>
            <p:spPr bwMode="auto">
              <a:xfrm>
                <a:off x="0" y="0"/>
                <a:ext cx="12801" cy="12801"/>
              </a:xfrm>
              <a:custGeom>
                <a:avLst/>
                <a:gdLst>
                  <a:gd name="T0" fmla="*/ 9578 w 1280160"/>
                  <a:gd name="T1" fmla="*/ 3242 h 1280160"/>
                  <a:gd name="T2" fmla="*/ 11467 w 1280160"/>
                  <a:gd name="T3" fmla="*/ 2673 h 1280160"/>
                  <a:gd name="T4" fmla="*/ 12162 w 1280160"/>
                  <a:gd name="T5" fmla="*/ 3877 h 1280160"/>
                  <a:gd name="T6" fmla="*/ 10725 w 1280160"/>
                  <a:gd name="T7" fmla="*/ 5228 h 1280160"/>
                  <a:gd name="T8" fmla="*/ 10725 w 1280160"/>
                  <a:gd name="T9" fmla="*/ 7573 h 1280160"/>
                  <a:gd name="T10" fmla="*/ 12162 w 1280160"/>
                  <a:gd name="T11" fmla="*/ 8924 h 1280160"/>
                  <a:gd name="T12" fmla="*/ 11467 w 1280160"/>
                  <a:gd name="T13" fmla="*/ 10128 h 1280160"/>
                  <a:gd name="T14" fmla="*/ 9578 w 1280160"/>
                  <a:gd name="T15" fmla="*/ 9559 h 1280160"/>
                  <a:gd name="T16" fmla="*/ 7547 w 1280160"/>
                  <a:gd name="T17" fmla="*/ 10732 h 1280160"/>
                  <a:gd name="T18" fmla="*/ 7095 w 1280160"/>
                  <a:gd name="T19" fmla="*/ 12652 h 1280160"/>
                  <a:gd name="T20" fmla="*/ 5706 w 1280160"/>
                  <a:gd name="T21" fmla="*/ 12652 h 1280160"/>
                  <a:gd name="T22" fmla="*/ 5254 w 1280160"/>
                  <a:gd name="T23" fmla="*/ 10732 h 1280160"/>
                  <a:gd name="T24" fmla="*/ 3223 w 1280160"/>
                  <a:gd name="T25" fmla="*/ 9559 h 1280160"/>
                  <a:gd name="T26" fmla="*/ 1334 w 1280160"/>
                  <a:gd name="T27" fmla="*/ 10128 h 1280160"/>
                  <a:gd name="T28" fmla="*/ 639 w 1280160"/>
                  <a:gd name="T29" fmla="*/ 8924 h 1280160"/>
                  <a:gd name="T30" fmla="*/ 2076 w 1280160"/>
                  <a:gd name="T31" fmla="*/ 7573 h 1280160"/>
                  <a:gd name="T32" fmla="*/ 2076 w 1280160"/>
                  <a:gd name="T33" fmla="*/ 5228 h 1280160"/>
                  <a:gd name="T34" fmla="*/ 639 w 1280160"/>
                  <a:gd name="T35" fmla="*/ 3877 h 1280160"/>
                  <a:gd name="T36" fmla="*/ 1334 w 1280160"/>
                  <a:gd name="T37" fmla="*/ 2673 h 1280160"/>
                  <a:gd name="T38" fmla="*/ 3223 w 1280160"/>
                  <a:gd name="T39" fmla="*/ 3242 h 1280160"/>
                  <a:gd name="T40" fmla="*/ 5254 w 1280160"/>
                  <a:gd name="T41" fmla="*/ 2069 h 1280160"/>
                  <a:gd name="T42" fmla="*/ 5706 w 1280160"/>
                  <a:gd name="T43" fmla="*/ 149 h 1280160"/>
                  <a:gd name="T44" fmla="*/ 7095 w 1280160"/>
                  <a:gd name="T45" fmla="*/ 149 h 1280160"/>
                  <a:gd name="T46" fmla="*/ 7547 w 1280160"/>
                  <a:gd name="T47" fmla="*/ 2069 h 1280160"/>
                  <a:gd name="T48" fmla="*/ 9578 w 1280160"/>
                  <a:gd name="T49" fmla="*/ 3242 h 1280160"/>
                  <a:gd name="T50" fmla="*/ 9578 w 1280160"/>
                  <a:gd name="T51" fmla="*/ 3242 h 12801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80160" h="1280160">
                    <a:moveTo>
                      <a:pt x="957876" y="324232"/>
                    </a:moveTo>
                    <a:lnTo>
                      <a:pt x="1146743" y="267311"/>
                    </a:lnTo>
                    <a:lnTo>
                      <a:pt x="1216239" y="387682"/>
                    </a:lnTo>
                    <a:lnTo>
                      <a:pt x="1072510" y="522785"/>
                    </a:lnTo>
                    <a:cubicBezTo>
                      <a:pt x="1093344" y="599594"/>
                      <a:pt x="1093344" y="680566"/>
                      <a:pt x="1072510" y="757376"/>
                    </a:cubicBezTo>
                    <a:lnTo>
                      <a:pt x="1216239" y="892478"/>
                    </a:lnTo>
                    <a:lnTo>
                      <a:pt x="1146743" y="1012849"/>
                    </a:lnTo>
                    <a:lnTo>
                      <a:pt x="957876" y="955928"/>
                    </a:lnTo>
                    <a:cubicBezTo>
                      <a:pt x="901774" y="1012376"/>
                      <a:pt x="831650" y="1052862"/>
                      <a:pt x="754715" y="1073223"/>
                    </a:cubicBezTo>
                    <a:lnTo>
                      <a:pt x="709576" y="1265247"/>
                    </a:lnTo>
                    <a:lnTo>
                      <a:pt x="570584" y="1265247"/>
                    </a:lnTo>
                    <a:lnTo>
                      <a:pt x="525446" y="1073223"/>
                    </a:lnTo>
                    <a:cubicBezTo>
                      <a:pt x="448510" y="1052861"/>
                      <a:pt x="378386" y="1012375"/>
                      <a:pt x="322285" y="955928"/>
                    </a:cubicBezTo>
                    <a:lnTo>
                      <a:pt x="133417" y="1012849"/>
                    </a:lnTo>
                    <a:lnTo>
                      <a:pt x="63921" y="892478"/>
                    </a:lnTo>
                    <a:lnTo>
                      <a:pt x="207650" y="757375"/>
                    </a:lnTo>
                    <a:cubicBezTo>
                      <a:pt x="186816" y="680566"/>
                      <a:pt x="186816" y="599594"/>
                      <a:pt x="207650" y="522784"/>
                    </a:cubicBezTo>
                    <a:lnTo>
                      <a:pt x="63921" y="387682"/>
                    </a:lnTo>
                    <a:lnTo>
                      <a:pt x="133417" y="267311"/>
                    </a:lnTo>
                    <a:lnTo>
                      <a:pt x="322284" y="324232"/>
                    </a:lnTo>
                    <a:cubicBezTo>
                      <a:pt x="378386" y="267784"/>
                      <a:pt x="448510" y="227298"/>
                      <a:pt x="525445" y="206937"/>
                    </a:cubicBezTo>
                    <a:lnTo>
                      <a:pt x="570584" y="14913"/>
                    </a:lnTo>
                    <a:lnTo>
                      <a:pt x="709576" y="14913"/>
                    </a:lnTo>
                    <a:lnTo>
                      <a:pt x="754714" y="206937"/>
                    </a:lnTo>
                    <a:cubicBezTo>
                      <a:pt x="831650" y="227299"/>
                      <a:pt x="901774" y="267785"/>
                      <a:pt x="957875" y="324232"/>
                    </a:cubicBezTo>
                    <a:lnTo>
                      <a:pt x="957876" y="324232"/>
                    </a:lnTo>
                    <a:close/>
                  </a:path>
                </a:pathLst>
              </a:cu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279464" tIns="139732" rIns="279464" bIns="139732" anchor="t" anchorCtr="0" upright="1">
                <a:noAutofit/>
              </a:bodyPr>
              <a:lstStyle/>
              <a:p>
                <a:endParaRPr lang="sk-SK" sz="4279"/>
              </a:p>
            </p:txBody>
          </p:sp>
          <p:sp>
            <p:nvSpPr>
              <p:cNvPr id="58" name="Shape 4"/>
              <p:cNvSpPr>
                <a:spLocks noChangeArrowheads="1"/>
              </p:cNvSpPr>
              <p:nvPr/>
            </p:nvSpPr>
            <p:spPr bwMode="auto">
              <a:xfrm>
                <a:off x="2212" y="2536"/>
                <a:ext cx="8188" cy="7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77629" tIns="77629" rIns="77629" bIns="77629" anchor="ctr" anchorCtr="0" upright="1">
                <a:noAutofit/>
              </a:bodyPr>
              <a:lstStyle/>
              <a:p>
                <a:pPr algn="ctr">
                  <a:lnSpc>
                    <a:spcPts val="3668"/>
                  </a:lnSpc>
                  <a:spcBef>
                    <a:spcPts val="1834"/>
                  </a:spcBef>
                </a:pPr>
                <a:r>
                  <a:rPr lang="en-US" sz="1834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Logging</a:t>
                </a:r>
                <a:endParaRPr lang="sk-SK" sz="2445">
                  <a:latin typeface="Times New Roman"/>
                  <a:ea typeface="Times New Roman"/>
                  <a:cs typeface="Times New Roman"/>
                </a:endParaRPr>
              </a:p>
            </p:txBody>
          </p:sp>
        </p:grp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33523" y="2129051"/>
              <a:ext cx="544595" cy="333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139732" rIns="279464" bIns="139732" anchor="ctr" anchorCtr="0" upright="1">
              <a:noAutofit/>
            </a:bodyPr>
            <a:lstStyle/>
            <a:p>
              <a:pPr algn="just">
                <a:lnSpc>
                  <a:spcPts val="3668"/>
                </a:lnSpc>
                <a:spcBef>
                  <a:spcPts val="1834"/>
                </a:spcBef>
              </a:pPr>
              <a:r>
                <a:rPr lang="en-GB" sz="1834">
                  <a:latin typeface="Times New Roman"/>
                  <a:ea typeface="Times New Roman"/>
                  <a:cs typeface="Times New Roman"/>
                </a:rPr>
                <a:t> </a:t>
              </a:r>
              <a:endParaRPr lang="sk-SK" sz="2445"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65529" y="2161752"/>
              <a:ext cx="544495" cy="333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139732" rIns="279464" bIns="139732" anchor="ctr" anchorCtr="0" upright="1">
              <a:noAutofit/>
            </a:bodyPr>
            <a:lstStyle/>
            <a:p>
              <a:pPr>
                <a:lnSpc>
                  <a:spcPct val="115000"/>
                </a:lnSpc>
                <a:spcBef>
                  <a:spcPts val="1528"/>
                </a:spcBef>
                <a:spcAft>
                  <a:spcPts val="3056"/>
                </a:spcAft>
              </a:pPr>
              <a:r>
                <a:rPr lang="sk-SK" sz="1834">
                  <a:latin typeface="Calibri"/>
                  <a:ea typeface="Times New Roman"/>
                  <a:cs typeface="Times New Roman"/>
                </a:rPr>
                <a:t> </a:t>
              </a:r>
              <a:endParaRPr lang="sk-SK" sz="2139"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98135" y="2200953"/>
              <a:ext cx="544595" cy="333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139732" rIns="279464" bIns="139732" anchor="ctr" anchorCtr="0" upright="1">
              <a:noAutofit/>
            </a:bodyPr>
            <a:lstStyle/>
            <a:p>
              <a:pPr>
                <a:lnSpc>
                  <a:spcPct val="115000"/>
                </a:lnSpc>
                <a:spcBef>
                  <a:spcPts val="1528"/>
                </a:spcBef>
                <a:spcAft>
                  <a:spcPts val="3056"/>
                </a:spcAft>
              </a:pPr>
              <a:r>
                <a:rPr lang="sk-SK" sz="1834">
                  <a:latin typeface="Calibri"/>
                  <a:ea typeface="Times New Roman"/>
                  <a:cs typeface="Times New Roman"/>
                </a:rPr>
                <a:t> </a:t>
              </a:r>
              <a:endParaRPr lang="sk-SK" sz="2139"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40042" y="2240154"/>
              <a:ext cx="544495" cy="333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139732" rIns="279464" bIns="139732" anchor="ctr" anchorCtr="0" upright="1">
              <a:noAutofit/>
            </a:bodyPr>
            <a:lstStyle/>
            <a:p>
              <a:pPr>
                <a:lnSpc>
                  <a:spcPct val="115000"/>
                </a:lnSpc>
                <a:spcBef>
                  <a:spcPts val="1528"/>
                </a:spcBef>
                <a:spcAft>
                  <a:spcPts val="3056"/>
                </a:spcAft>
              </a:pPr>
              <a:r>
                <a:rPr lang="sk-SK" sz="1834">
                  <a:latin typeface="Calibri"/>
                  <a:ea typeface="Times New Roman"/>
                  <a:cs typeface="Times New Roman"/>
                </a:rPr>
                <a:t> </a:t>
              </a:r>
              <a:endParaRPr lang="sk-SK" sz="2139"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92351" y="2285855"/>
              <a:ext cx="544495" cy="333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110025" rIns="220050" bIns="139732" anchor="ctr" anchorCtr="0" upright="1">
              <a:noAutofit/>
            </a:bodyPr>
            <a:lstStyle/>
            <a:p>
              <a:pPr>
                <a:lnSpc>
                  <a:spcPct val="115000"/>
                </a:lnSpc>
                <a:spcBef>
                  <a:spcPts val="1528"/>
                </a:spcBef>
              </a:pPr>
              <a:r>
                <a:rPr lang="en-US" sz="1834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Data stream</a:t>
              </a:r>
              <a:endParaRPr lang="sk-SK" sz="2139"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962337" y="396809"/>
              <a:ext cx="544595" cy="333108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139732" rIns="279464" bIns="139732" anchor="ctr" anchorCtr="0" upright="1">
              <a:noAutofit/>
            </a:bodyPr>
            <a:lstStyle/>
            <a:p>
              <a:pPr>
                <a:lnSpc>
                  <a:spcPct val="115000"/>
                </a:lnSpc>
                <a:spcBef>
                  <a:spcPts val="1528"/>
                </a:spcBef>
                <a:spcAft>
                  <a:spcPts val="3056"/>
                </a:spcAft>
              </a:pPr>
              <a:r>
                <a:rPr lang="sk-SK" sz="1834">
                  <a:latin typeface="Calibri"/>
                  <a:ea typeface="Times New Roman"/>
                  <a:cs typeface="Times New Roman"/>
                </a:rPr>
                <a:t> </a:t>
              </a:r>
              <a:endParaRPr lang="sk-SK" sz="2139"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04144" y="435910"/>
              <a:ext cx="544595" cy="333208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139732" rIns="279464" bIns="139732" anchor="ctr" anchorCtr="0" upright="1">
              <a:noAutofit/>
            </a:bodyPr>
            <a:lstStyle/>
            <a:p>
              <a:pPr>
                <a:lnSpc>
                  <a:spcPct val="115000"/>
                </a:lnSpc>
                <a:spcBef>
                  <a:spcPts val="1528"/>
                </a:spcBef>
                <a:spcAft>
                  <a:spcPts val="3056"/>
                </a:spcAft>
              </a:pPr>
              <a:r>
                <a:rPr lang="sk-SK" sz="1834">
                  <a:latin typeface="Calibri"/>
                  <a:ea typeface="Times New Roman"/>
                  <a:cs typeface="Times New Roman"/>
                </a:rPr>
                <a:t> </a:t>
              </a:r>
              <a:endParaRPr lang="sk-SK" sz="2139"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056253" y="481812"/>
              <a:ext cx="544495" cy="333108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110025" rIns="279464" bIns="139732" anchor="ctr" anchorCtr="0" upright="1">
              <a:noAutofit/>
            </a:bodyPr>
            <a:lstStyle/>
            <a:p>
              <a:pPr>
                <a:lnSpc>
                  <a:spcPct val="115000"/>
                </a:lnSpc>
                <a:spcBef>
                  <a:spcPts val="1528"/>
                </a:spcBef>
                <a:spcAft>
                  <a:spcPts val="3056"/>
                </a:spcAft>
              </a:pPr>
              <a:r>
                <a:rPr lang="en-US" sz="1834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Logged data</a:t>
              </a:r>
              <a:endParaRPr lang="sk-SK" sz="2139">
                <a:latin typeface="Verdana"/>
                <a:ea typeface="Times New Roman"/>
                <a:cs typeface="Times New Roman"/>
              </a:endParaRPr>
            </a:p>
          </p:txBody>
        </p: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942733" y="1203591"/>
              <a:ext cx="658066" cy="657816"/>
              <a:chOff x="912" y="-2393"/>
              <a:chExt cx="12802" cy="12801"/>
            </a:xfrm>
          </p:grpSpPr>
          <p:sp>
            <p:nvSpPr>
              <p:cNvPr id="55" name="Shape 59"/>
              <p:cNvSpPr>
                <a:spLocks/>
              </p:cNvSpPr>
              <p:nvPr/>
            </p:nvSpPr>
            <p:spPr bwMode="auto">
              <a:xfrm>
                <a:off x="912" y="-2393"/>
                <a:ext cx="12802" cy="12801"/>
              </a:xfrm>
              <a:custGeom>
                <a:avLst/>
                <a:gdLst>
                  <a:gd name="T0" fmla="*/ 9579 w 1280160"/>
                  <a:gd name="T1" fmla="*/ 3242 h 1280160"/>
                  <a:gd name="T2" fmla="*/ 11468 w 1280160"/>
                  <a:gd name="T3" fmla="*/ 2673 h 1280160"/>
                  <a:gd name="T4" fmla="*/ 12163 w 1280160"/>
                  <a:gd name="T5" fmla="*/ 3877 h 1280160"/>
                  <a:gd name="T6" fmla="*/ 10725 w 1280160"/>
                  <a:gd name="T7" fmla="*/ 5228 h 1280160"/>
                  <a:gd name="T8" fmla="*/ 10725 w 1280160"/>
                  <a:gd name="T9" fmla="*/ 7573 h 1280160"/>
                  <a:gd name="T10" fmla="*/ 12163 w 1280160"/>
                  <a:gd name="T11" fmla="*/ 8924 h 1280160"/>
                  <a:gd name="T12" fmla="*/ 11468 w 1280160"/>
                  <a:gd name="T13" fmla="*/ 10128 h 1280160"/>
                  <a:gd name="T14" fmla="*/ 9579 w 1280160"/>
                  <a:gd name="T15" fmla="*/ 9559 h 1280160"/>
                  <a:gd name="T16" fmla="*/ 7547 w 1280160"/>
                  <a:gd name="T17" fmla="*/ 10732 h 1280160"/>
                  <a:gd name="T18" fmla="*/ 7096 w 1280160"/>
                  <a:gd name="T19" fmla="*/ 12652 h 1280160"/>
                  <a:gd name="T20" fmla="*/ 5706 w 1280160"/>
                  <a:gd name="T21" fmla="*/ 12652 h 1280160"/>
                  <a:gd name="T22" fmla="*/ 5255 w 1280160"/>
                  <a:gd name="T23" fmla="*/ 10732 h 1280160"/>
                  <a:gd name="T24" fmla="*/ 3223 w 1280160"/>
                  <a:gd name="T25" fmla="*/ 9559 h 1280160"/>
                  <a:gd name="T26" fmla="*/ 1334 w 1280160"/>
                  <a:gd name="T27" fmla="*/ 10128 h 1280160"/>
                  <a:gd name="T28" fmla="*/ 639 w 1280160"/>
                  <a:gd name="T29" fmla="*/ 8924 h 1280160"/>
                  <a:gd name="T30" fmla="*/ 2077 w 1280160"/>
                  <a:gd name="T31" fmla="*/ 7573 h 1280160"/>
                  <a:gd name="T32" fmla="*/ 2077 w 1280160"/>
                  <a:gd name="T33" fmla="*/ 5228 h 1280160"/>
                  <a:gd name="T34" fmla="*/ 639 w 1280160"/>
                  <a:gd name="T35" fmla="*/ 3877 h 1280160"/>
                  <a:gd name="T36" fmla="*/ 1334 w 1280160"/>
                  <a:gd name="T37" fmla="*/ 2673 h 1280160"/>
                  <a:gd name="T38" fmla="*/ 3223 w 1280160"/>
                  <a:gd name="T39" fmla="*/ 3242 h 1280160"/>
                  <a:gd name="T40" fmla="*/ 5255 w 1280160"/>
                  <a:gd name="T41" fmla="*/ 2069 h 1280160"/>
                  <a:gd name="T42" fmla="*/ 5706 w 1280160"/>
                  <a:gd name="T43" fmla="*/ 149 h 1280160"/>
                  <a:gd name="T44" fmla="*/ 7096 w 1280160"/>
                  <a:gd name="T45" fmla="*/ 149 h 1280160"/>
                  <a:gd name="T46" fmla="*/ 7547 w 1280160"/>
                  <a:gd name="T47" fmla="*/ 2069 h 1280160"/>
                  <a:gd name="T48" fmla="*/ 9579 w 1280160"/>
                  <a:gd name="T49" fmla="*/ 3242 h 1280160"/>
                  <a:gd name="T50" fmla="*/ 9579 w 1280160"/>
                  <a:gd name="T51" fmla="*/ 3242 h 12801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80160"/>
                  <a:gd name="T79" fmla="*/ 0 h 1280160"/>
                  <a:gd name="T80" fmla="*/ 1280160 w 1280160"/>
                  <a:gd name="T81" fmla="*/ 1280160 h 12801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80160" h="1280160">
                    <a:moveTo>
                      <a:pt x="957876" y="324232"/>
                    </a:moveTo>
                    <a:lnTo>
                      <a:pt x="1146743" y="267311"/>
                    </a:lnTo>
                    <a:lnTo>
                      <a:pt x="1216239" y="387682"/>
                    </a:lnTo>
                    <a:lnTo>
                      <a:pt x="1072510" y="522785"/>
                    </a:lnTo>
                    <a:cubicBezTo>
                      <a:pt x="1093344" y="599594"/>
                      <a:pt x="1093344" y="680566"/>
                      <a:pt x="1072510" y="757376"/>
                    </a:cubicBezTo>
                    <a:lnTo>
                      <a:pt x="1216239" y="892478"/>
                    </a:lnTo>
                    <a:lnTo>
                      <a:pt x="1146743" y="1012849"/>
                    </a:lnTo>
                    <a:lnTo>
                      <a:pt x="957876" y="955928"/>
                    </a:lnTo>
                    <a:cubicBezTo>
                      <a:pt x="901774" y="1012376"/>
                      <a:pt x="831650" y="1052862"/>
                      <a:pt x="754715" y="1073223"/>
                    </a:cubicBezTo>
                    <a:lnTo>
                      <a:pt x="709576" y="1265247"/>
                    </a:lnTo>
                    <a:lnTo>
                      <a:pt x="570584" y="1265247"/>
                    </a:lnTo>
                    <a:lnTo>
                      <a:pt x="525446" y="1073223"/>
                    </a:lnTo>
                    <a:cubicBezTo>
                      <a:pt x="448510" y="1052861"/>
                      <a:pt x="378386" y="1012375"/>
                      <a:pt x="322285" y="955928"/>
                    </a:cubicBezTo>
                    <a:lnTo>
                      <a:pt x="133417" y="1012849"/>
                    </a:lnTo>
                    <a:lnTo>
                      <a:pt x="63921" y="892478"/>
                    </a:lnTo>
                    <a:lnTo>
                      <a:pt x="207650" y="757375"/>
                    </a:lnTo>
                    <a:cubicBezTo>
                      <a:pt x="186816" y="680566"/>
                      <a:pt x="186816" y="599594"/>
                      <a:pt x="207650" y="522784"/>
                    </a:cubicBezTo>
                    <a:lnTo>
                      <a:pt x="63921" y="387682"/>
                    </a:lnTo>
                    <a:lnTo>
                      <a:pt x="133417" y="267311"/>
                    </a:lnTo>
                    <a:lnTo>
                      <a:pt x="322284" y="324232"/>
                    </a:lnTo>
                    <a:cubicBezTo>
                      <a:pt x="378386" y="267784"/>
                      <a:pt x="448510" y="227298"/>
                      <a:pt x="525445" y="206937"/>
                    </a:cubicBezTo>
                    <a:lnTo>
                      <a:pt x="570584" y="14913"/>
                    </a:lnTo>
                    <a:lnTo>
                      <a:pt x="709576" y="14913"/>
                    </a:lnTo>
                    <a:lnTo>
                      <a:pt x="754714" y="206937"/>
                    </a:lnTo>
                    <a:cubicBezTo>
                      <a:pt x="831650" y="227299"/>
                      <a:pt x="901774" y="267785"/>
                      <a:pt x="957875" y="324232"/>
                    </a:cubicBezTo>
                    <a:lnTo>
                      <a:pt x="957876" y="324232"/>
                    </a:lnTo>
                    <a:close/>
                  </a:path>
                </a:pathLst>
              </a:cu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279464" tIns="139732" rIns="279464" bIns="139732" anchor="t" anchorCtr="0" upright="1">
                <a:noAutofit/>
              </a:bodyPr>
              <a:lstStyle/>
              <a:p>
                <a:pPr algn="just">
                  <a:lnSpc>
                    <a:spcPts val="3668"/>
                  </a:lnSpc>
                  <a:spcBef>
                    <a:spcPts val="1834"/>
                  </a:spcBef>
                </a:pPr>
                <a:r>
                  <a:rPr lang="en-GB" sz="1834">
                    <a:latin typeface="Times New Roman"/>
                    <a:ea typeface="Times New Roman"/>
                    <a:cs typeface="Times New Roman"/>
                  </a:rPr>
                  <a:t> </a:t>
                </a:r>
                <a:endParaRPr lang="sk-SK" sz="2445">
                  <a:latin typeface="Times New Roman"/>
                  <a:ea typeface="Times New Roman"/>
                  <a:cs typeface="Times New Roman"/>
                </a:endParaRPr>
              </a:p>
            </p:txBody>
          </p:sp>
          <p:sp>
            <p:nvSpPr>
              <p:cNvPr id="56" name="Shape 4"/>
              <p:cNvSpPr>
                <a:spLocks noChangeArrowheads="1"/>
              </p:cNvSpPr>
              <p:nvPr/>
            </p:nvSpPr>
            <p:spPr bwMode="auto">
              <a:xfrm>
                <a:off x="2873" y="1145"/>
                <a:ext cx="9164" cy="6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77629" tIns="77629" rIns="77629" bIns="77629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528"/>
                  </a:spcBef>
                  <a:spcAft>
                    <a:spcPts val="3056"/>
                  </a:spcAft>
                </a:pPr>
                <a:r>
                  <a:rPr lang="en-US" sz="1834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1. Visuali-sation</a:t>
                </a:r>
                <a:endParaRPr lang="sk-SK" sz="2139">
                  <a:latin typeface="Verdana"/>
                  <a:ea typeface="Times New Roman"/>
                  <a:cs typeface="Times New Roman"/>
                </a:endParaRPr>
              </a:p>
            </p:txBody>
          </p:sp>
        </p:grp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021544" y="1341332"/>
              <a:ext cx="691245" cy="333108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330075" rIns="279464" bIns="139732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1528"/>
                </a:spcBef>
                <a:spcAft>
                  <a:spcPts val="3056"/>
                </a:spcAft>
              </a:pPr>
              <a:r>
                <a:rPr lang="en-US" sz="1834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Assumption</a:t>
              </a:r>
              <a:endParaRPr lang="sk-SK" sz="2139">
                <a:latin typeface="Verdana"/>
                <a:ea typeface="Times New Roman"/>
                <a:cs typeface="Times New Roman"/>
              </a:endParaRPr>
            </a:p>
          </p:txBody>
        </p: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2058960" y="270389"/>
              <a:ext cx="657915" cy="657816"/>
              <a:chOff x="0" y="0"/>
              <a:chExt cx="12801" cy="12801"/>
            </a:xfrm>
          </p:grpSpPr>
          <p:sp>
            <p:nvSpPr>
              <p:cNvPr id="53" name="Shape 63"/>
              <p:cNvSpPr>
                <a:spLocks/>
              </p:cNvSpPr>
              <p:nvPr/>
            </p:nvSpPr>
            <p:spPr bwMode="auto">
              <a:xfrm>
                <a:off x="0" y="0"/>
                <a:ext cx="12801" cy="12801"/>
              </a:xfrm>
              <a:custGeom>
                <a:avLst/>
                <a:gdLst>
                  <a:gd name="T0" fmla="*/ 9578 w 1280160"/>
                  <a:gd name="T1" fmla="*/ 3242 h 1280160"/>
                  <a:gd name="T2" fmla="*/ 11467 w 1280160"/>
                  <a:gd name="T3" fmla="*/ 2673 h 1280160"/>
                  <a:gd name="T4" fmla="*/ 12162 w 1280160"/>
                  <a:gd name="T5" fmla="*/ 3877 h 1280160"/>
                  <a:gd name="T6" fmla="*/ 10725 w 1280160"/>
                  <a:gd name="T7" fmla="*/ 5228 h 1280160"/>
                  <a:gd name="T8" fmla="*/ 10725 w 1280160"/>
                  <a:gd name="T9" fmla="*/ 7573 h 1280160"/>
                  <a:gd name="T10" fmla="*/ 12162 w 1280160"/>
                  <a:gd name="T11" fmla="*/ 8924 h 1280160"/>
                  <a:gd name="T12" fmla="*/ 11467 w 1280160"/>
                  <a:gd name="T13" fmla="*/ 10128 h 1280160"/>
                  <a:gd name="T14" fmla="*/ 9578 w 1280160"/>
                  <a:gd name="T15" fmla="*/ 9559 h 1280160"/>
                  <a:gd name="T16" fmla="*/ 7547 w 1280160"/>
                  <a:gd name="T17" fmla="*/ 10732 h 1280160"/>
                  <a:gd name="T18" fmla="*/ 7095 w 1280160"/>
                  <a:gd name="T19" fmla="*/ 12652 h 1280160"/>
                  <a:gd name="T20" fmla="*/ 5706 w 1280160"/>
                  <a:gd name="T21" fmla="*/ 12652 h 1280160"/>
                  <a:gd name="T22" fmla="*/ 5254 w 1280160"/>
                  <a:gd name="T23" fmla="*/ 10732 h 1280160"/>
                  <a:gd name="T24" fmla="*/ 3223 w 1280160"/>
                  <a:gd name="T25" fmla="*/ 9559 h 1280160"/>
                  <a:gd name="T26" fmla="*/ 1334 w 1280160"/>
                  <a:gd name="T27" fmla="*/ 10128 h 1280160"/>
                  <a:gd name="T28" fmla="*/ 639 w 1280160"/>
                  <a:gd name="T29" fmla="*/ 8924 h 1280160"/>
                  <a:gd name="T30" fmla="*/ 2076 w 1280160"/>
                  <a:gd name="T31" fmla="*/ 7573 h 1280160"/>
                  <a:gd name="T32" fmla="*/ 2076 w 1280160"/>
                  <a:gd name="T33" fmla="*/ 5228 h 1280160"/>
                  <a:gd name="T34" fmla="*/ 639 w 1280160"/>
                  <a:gd name="T35" fmla="*/ 3877 h 1280160"/>
                  <a:gd name="T36" fmla="*/ 1334 w 1280160"/>
                  <a:gd name="T37" fmla="*/ 2673 h 1280160"/>
                  <a:gd name="T38" fmla="*/ 3223 w 1280160"/>
                  <a:gd name="T39" fmla="*/ 3242 h 1280160"/>
                  <a:gd name="T40" fmla="*/ 5254 w 1280160"/>
                  <a:gd name="T41" fmla="*/ 2069 h 1280160"/>
                  <a:gd name="T42" fmla="*/ 5706 w 1280160"/>
                  <a:gd name="T43" fmla="*/ 149 h 1280160"/>
                  <a:gd name="T44" fmla="*/ 7095 w 1280160"/>
                  <a:gd name="T45" fmla="*/ 149 h 1280160"/>
                  <a:gd name="T46" fmla="*/ 7547 w 1280160"/>
                  <a:gd name="T47" fmla="*/ 2069 h 1280160"/>
                  <a:gd name="T48" fmla="*/ 9578 w 1280160"/>
                  <a:gd name="T49" fmla="*/ 3242 h 1280160"/>
                  <a:gd name="T50" fmla="*/ 9578 w 1280160"/>
                  <a:gd name="T51" fmla="*/ 3242 h 12801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80160"/>
                  <a:gd name="T79" fmla="*/ 0 h 1280160"/>
                  <a:gd name="T80" fmla="*/ 1280160 w 1280160"/>
                  <a:gd name="T81" fmla="*/ 1280160 h 12801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80160" h="1280160">
                    <a:moveTo>
                      <a:pt x="957876" y="324232"/>
                    </a:moveTo>
                    <a:lnTo>
                      <a:pt x="1146743" y="267311"/>
                    </a:lnTo>
                    <a:lnTo>
                      <a:pt x="1216239" y="387682"/>
                    </a:lnTo>
                    <a:lnTo>
                      <a:pt x="1072510" y="522785"/>
                    </a:lnTo>
                    <a:cubicBezTo>
                      <a:pt x="1093344" y="599594"/>
                      <a:pt x="1093344" y="680566"/>
                      <a:pt x="1072510" y="757376"/>
                    </a:cubicBezTo>
                    <a:lnTo>
                      <a:pt x="1216239" y="892478"/>
                    </a:lnTo>
                    <a:lnTo>
                      <a:pt x="1146743" y="1012849"/>
                    </a:lnTo>
                    <a:lnTo>
                      <a:pt x="957876" y="955928"/>
                    </a:lnTo>
                    <a:cubicBezTo>
                      <a:pt x="901774" y="1012376"/>
                      <a:pt x="831650" y="1052862"/>
                      <a:pt x="754715" y="1073223"/>
                    </a:cubicBezTo>
                    <a:lnTo>
                      <a:pt x="709576" y="1265247"/>
                    </a:lnTo>
                    <a:lnTo>
                      <a:pt x="570584" y="1265247"/>
                    </a:lnTo>
                    <a:lnTo>
                      <a:pt x="525446" y="1073223"/>
                    </a:lnTo>
                    <a:cubicBezTo>
                      <a:pt x="448510" y="1052861"/>
                      <a:pt x="378386" y="1012375"/>
                      <a:pt x="322285" y="955928"/>
                    </a:cubicBezTo>
                    <a:lnTo>
                      <a:pt x="133417" y="1012849"/>
                    </a:lnTo>
                    <a:lnTo>
                      <a:pt x="63921" y="892478"/>
                    </a:lnTo>
                    <a:lnTo>
                      <a:pt x="207650" y="757375"/>
                    </a:lnTo>
                    <a:cubicBezTo>
                      <a:pt x="186816" y="680566"/>
                      <a:pt x="186816" y="599594"/>
                      <a:pt x="207650" y="522784"/>
                    </a:cubicBezTo>
                    <a:lnTo>
                      <a:pt x="63921" y="387682"/>
                    </a:lnTo>
                    <a:lnTo>
                      <a:pt x="133417" y="267311"/>
                    </a:lnTo>
                    <a:lnTo>
                      <a:pt x="322284" y="324232"/>
                    </a:lnTo>
                    <a:cubicBezTo>
                      <a:pt x="378386" y="267784"/>
                      <a:pt x="448510" y="227298"/>
                      <a:pt x="525445" y="206937"/>
                    </a:cubicBezTo>
                    <a:lnTo>
                      <a:pt x="570584" y="14913"/>
                    </a:lnTo>
                    <a:lnTo>
                      <a:pt x="709576" y="14913"/>
                    </a:lnTo>
                    <a:lnTo>
                      <a:pt x="754714" y="206937"/>
                    </a:lnTo>
                    <a:cubicBezTo>
                      <a:pt x="831650" y="227299"/>
                      <a:pt x="901774" y="267785"/>
                      <a:pt x="957875" y="324232"/>
                    </a:cubicBezTo>
                    <a:lnTo>
                      <a:pt x="957876" y="324232"/>
                    </a:lnTo>
                    <a:close/>
                  </a:path>
                </a:pathLst>
              </a:cu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279464" tIns="139732" rIns="279464" bIns="139732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Bef>
                    <a:spcPts val="1528"/>
                  </a:spcBef>
                  <a:spcAft>
                    <a:spcPts val="3056"/>
                  </a:spcAft>
                </a:pPr>
                <a:r>
                  <a:rPr lang="sk-SK" sz="1834">
                    <a:latin typeface="Calibri"/>
                    <a:ea typeface="Times New Roman"/>
                    <a:cs typeface="Times New Roman"/>
                  </a:rPr>
                  <a:t> </a:t>
                </a:r>
                <a:endParaRPr lang="sk-SK" sz="2139">
                  <a:latin typeface="Verdana"/>
                  <a:ea typeface="Times New Roman"/>
                  <a:cs typeface="Times New Roman"/>
                </a:endParaRPr>
              </a:p>
            </p:txBody>
          </p:sp>
          <p:sp>
            <p:nvSpPr>
              <p:cNvPr id="54" name="Shape 4"/>
              <p:cNvSpPr>
                <a:spLocks noChangeArrowheads="1"/>
              </p:cNvSpPr>
              <p:nvPr/>
            </p:nvSpPr>
            <p:spPr bwMode="auto">
              <a:xfrm>
                <a:off x="1103" y="3166"/>
                <a:ext cx="11058" cy="6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77629" tIns="77629" rIns="77629" bIns="77629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528"/>
                  </a:spcBef>
                  <a:spcAft>
                    <a:spcPts val="3056"/>
                  </a:spcAft>
                </a:pPr>
                <a:r>
                  <a:rPr lang="en-US" sz="1834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2. Verifi-cation</a:t>
                </a:r>
                <a:endParaRPr lang="sk-SK" sz="2139">
                  <a:latin typeface="Verdana"/>
                  <a:ea typeface="Times New Roman"/>
                  <a:cs typeface="Times New Roman"/>
                </a:endParaRPr>
              </a:p>
            </p:txBody>
          </p:sp>
        </p:grp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934976" y="1341332"/>
              <a:ext cx="714925" cy="333108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110025" rIns="279464" bIns="139732" anchor="ctr" anchorCtr="0" upright="1">
              <a:noAutofit/>
            </a:bodyPr>
            <a:lstStyle/>
            <a:p>
              <a:pPr>
                <a:lnSpc>
                  <a:spcPct val="115000"/>
                </a:lnSpc>
                <a:spcBef>
                  <a:spcPts val="1528"/>
                </a:spcBef>
                <a:spcAft>
                  <a:spcPts val="3056"/>
                </a:spcAft>
              </a:pPr>
              <a:r>
                <a:rPr lang="en-US" sz="1834" dirty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Important information</a:t>
              </a:r>
              <a:endParaRPr lang="sk-SK" sz="2139" dirty="0">
                <a:latin typeface="Verdana"/>
                <a:ea typeface="Times New Roman"/>
                <a:cs typeface="Times New Roman"/>
              </a:endParaRPr>
            </a:p>
          </p:txBody>
        </p: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2026066" y="2043649"/>
              <a:ext cx="657915" cy="657816"/>
              <a:chOff x="655" y="-3187"/>
              <a:chExt cx="12801" cy="12801"/>
            </a:xfrm>
          </p:grpSpPr>
          <p:sp>
            <p:nvSpPr>
              <p:cNvPr id="51" name="Shape 67"/>
              <p:cNvSpPr>
                <a:spLocks/>
              </p:cNvSpPr>
              <p:nvPr/>
            </p:nvSpPr>
            <p:spPr bwMode="auto">
              <a:xfrm>
                <a:off x="655" y="-3187"/>
                <a:ext cx="12801" cy="12801"/>
              </a:xfrm>
              <a:custGeom>
                <a:avLst/>
                <a:gdLst>
                  <a:gd name="T0" fmla="*/ 9578 w 1280160"/>
                  <a:gd name="T1" fmla="*/ 3242 h 1280160"/>
                  <a:gd name="T2" fmla="*/ 11467 w 1280160"/>
                  <a:gd name="T3" fmla="*/ 2673 h 1280160"/>
                  <a:gd name="T4" fmla="*/ 12162 w 1280160"/>
                  <a:gd name="T5" fmla="*/ 3877 h 1280160"/>
                  <a:gd name="T6" fmla="*/ 10725 w 1280160"/>
                  <a:gd name="T7" fmla="*/ 5228 h 1280160"/>
                  <a:gd name="T8" fmla="*/ 10725 w 1280160"/>
                  <a:gd name="T9" fmla="*/ 7573 h 1280160"/>
                  <a:gd name="T10" fmla="*/ 12162 w 1280160"/>
                  <a:gd name="T11" fmla="*/ 8924 h 1280160"/>
                  <a:gd name="T12" fmla="*/ 11467 w 1280160"/>
                  <a:gd name="T13" fmla="*/ 10128 h 1280160"/>
                  <a:gd name="T14" fmla="*/ 9578 w 1280160"/>
                  <a:gd name="T15" fmla="*/ 9559 h 1280160"/>
                  <a:gd name="T16" fmla="*/ 7547 w 1280160"/>
                  <a:gd name="T17" fmla="*/ 10732 h 1280160"/>
                  <a:gd name="T18" fmla="*/ 7095 w 1280160"/>
                  <a:gd name="T19" fmla="*/ 12652 h 1280160"/>
                  <a:gd name="T20" fmla="*/ 5706 w 1280160"/>
                  <a:gd name="T21" fmla="*/ 12652 h 1280160"/>
                  <a:gd name="T22" fmla="*/ 5254 w 1280160"/>
                  <a:gd name="T23" fmla="*/ 10732 h 1280160"/>
                  <a:gd name="T24" fmla="*/ 3223 w 1280160"/>
                  <a:gd name="T25" fmla="*/ 9559 h 1280160"/>
                  <a:gd name="T26" fmla="*/ 1334 w 1280160"/>
                  <a:gd name="T27" fmla="*/ 10128 h 1280160"/>
                  <a:gd name="T28" fmla="*/ 639 w 1280160"/>
                  <a:gd name="T29" fmla="*/ 8924 h 1280160"/>
                  <a:gd name="T30" fmla="*/ 2076 w 1280160"/>
                  <a:gd name="T31" fmla="*/ 7573 h 1280160"/>
                  <a:gd name="T32" fmla="*/ 2076 w 1280160"/>
                  <a:gd name="T33" fmla="*/ 5228 h 1280160"/>
                  <a:gd name="T34" fmla="*/ 639 w 1280160"/>
                  <a:gd name="T35" fmla="*/ 3877 h 1280160"/>
                  <a:gd name="T36" fmla="*/ 1334 w 1280160"/>
                  <a:gd name="T37" fmla="*/ 2673 h 1280160"/>
                  <a:gd name="T38" fmla="*/ 3223 w 1280160"/>
                  <a:gd name="T39" fmla="*/ 3242 h 1280160"/>
                  <a:gd name="T40" fmla="*/ 5254 w 1280160"/>
                  <a:gd name="T41" fmla="*/ 2069 h 1280160"/>
                  <a:gd name="T42" fmla="*/ 5706 w 1280160"/>
                  <a:gd name="T43" fmla="*/ 149 h 1280160"/>
                  <a:gd name="T44" fmla="*/ 7095 w 1280160"/>
                  <a:gd name="T45" fmla="*/ 149 h 1280160"/>
                  <a:gd name="T46" fmla="*/ 7547 w 1280160"/>
                  <a:gd name="T47" fmla="*/ 2069 h 1280160"/>
                  <a:gd name="T48" fmla="*/ 9578 w 1280160"/>
                  <a:gd name="T49" fmla="*/ 3242 h 1280160"/>
                  <a:gd name="T50" fmla="*/ 9578 w 1280160"/>
                  <a:gd name="T51" fmla="*/ 3242 h 12801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80160"/>
                  <a:gd name="T79" fmla="*/ 0 h 1280160"/>
                  <a:gd name="T80" fmla="*/ 1280160 w 1280160"/>
                  <a:gd name="T81" fmla="*/ 1280160 h 12801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80160" h="1280160">
                    <a:moveTo>
                      <a:pt x="957876" y="324232"/>
                    </a:moveTo>
                    <a:lnTo>
                      <a:pt x="1146743" y="267311"/>
                    </a:lnTo>
                    <a:lnTo>
                      <a:pt x="1216239" y="387682"/>
                    </a:lnTo>
                    <a:lnTo>
                      <a:pt x="1072510" y="522785"/>
                    </a:lnTo>
                    <a:cubicBezTo>
                      <a:pt x="1093344" y="599594"/>
                      <a:pt x="1093344" y="680566"/>
                      <a:pt x="1072510" y="757376"/>
                    </a:cubicBezTo>
                    <a:lnTo>
                      <a:pt x="1216239" y="892478"/>
                    </a:lnTo>
                    <a:lnTo>
                      <a:pt x="1146743" y="1012849"/>
                    </a:lnTo>
                    <a:lnTo>
                      <a:pt x="957876" y="955928"/>
                    </a:lnTo>
                    <a:cubicBezTo>
                      <a:pt x="901774" y="1012376"/>
                      <a:pt x="831650" y="1052862"/>
                      <a:pt x="754715" y="1073223"/>
                    </a:cubicBezTo>
                    <a:lnTo>
                      <a:pt x="709576" y="1265247"/>
                    </a:lnTo>
                    <a:lnTo>
                      <a:pt x="570584" y="1265247"/>
                    </a:lnTo>
                    <a:lnTo>
                      <a:pt x="525446" y="1073223"/>
                    </a:lnTo>
                    <a:cubicBezTo>
                      <a:pt x="448510" y="1052861"/>
                      <a:pt x="378386" y="1012375"/>
                      <a:pt x="322285" y="955928"/>
                    </a:cubicBezTo>
                    <a:lnTo>
                      <a:pt x="133417" y="1012849"/>
                    </a:lnTo>
                    <a:lnTo>
                      <a:pt x="63921" y="892478"/>
                    </a:lnTo>
                    <a:lnTo>
                      <a:pt x="207650" y="757375"/>
                    </a:lnTo>
                    <a:cubicBezTo>
                      <a:pt x="186816" y="680566"/>
                      <a:pt x="186816" y="599594"/>
                      <a:pt x="207650" y="522784"/>
                    </a:cubicBezTo>
                    <a:lnTo>
                      <a:pt x="63921" y="387682"/>
                    </a:lnTo>
                    <a:lnTo>
                      <a:pt x="133417" y="267311"/>
                    </a:lnTo>
                    <a:lnTo>
                      <a:pt x="322284" y="324232"/>
                    </a:lnTo>
                    <a:cubicBezTo>
                      <a:pt x="378386" y="267784"/>
                      <a:pt x="448510" y="227298"/>
                      <a:pt x="525445" y="206937"/>
                    </a:cubicBezTo>
                    <a:lnTo>
                      <a:pt x="570584" y="14913"/>
                    </a:lnTo>
                    <a:lnTo>
                      <a:pt x="709576" y="14913"/>
                    </a:lnTo>
                    <a:lnTo>
                      <a:pt x="754714" y="206937"/>
                    </a:lnTo>
                    <a:cubicBezTo>
                      <a:pt x="831650" y="227299"/>
                      <a:pt x="901774" y="267785"/>
                      <a:pt x="957875" y="324232"/>
                    </a:cubicBezTo>
                    <a:lnTo>
                      <a:pt x="957876" y="3242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rot="0" vert="horz" wrap="square" lIns="279464" tIns="139732" rIns="279464" bIns="139732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Bef>
                    <a:spcPts val="1528"/>
                  </a:spcBef>
                  <a:spcAft>
                    <a:spcPts val="3056"/>
                  </a:spcAft>
                </a:pPr>
                <a:r>
                  <a:rPr lang="sk-SK" sz="1834">
                    <a:latin typeface="Calibri"/>
                    <a:ea typeface="Times New Roman"/>
                    <a:cs typeface="Times New Roman"/>
                  </a:rPr>
                  <a:t> </a:t>
                </a:r>
                <a:endParaRPr lang="sk-SK" sz="2139">
                  <a:latin typeface="Verdana"/>
                  <a:ea typeface="Times New Roman"/>
                  <a:cs typeface="Times New Roman"/>
                </a:endParaRPr>
              </a:p>
            </p:txBody>
          </p:sp>
          <p:sp>
            <p:nvSpPr>
              <p:cNvPr id="52" name="Shape 4"/>
              <p:cNvSpPr>
                <a:spLocks noChangeArrowheads="1"/>
              </p:cNvSpPr>
              <p:nvPr/>
            </p:nvSpPr>
            <p:spPr bwMode="auto">
              <a:xfrm>
                <a:off x="2209" y="54"/>
                <a:ext cx="9975" cy="6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77629" tIns="77629" rIns="77629" bIns="77629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528"/>
                  </a:spcBef>
                  <a:spcAft>
                    <a:spcPts val="3056"/>
                  </a:spcAft>
                </a:pPr>
                <a:r>
                  <a:rPr lang="en-US" sz="1834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3. Stream reasoning</a:t>
                </a:r>
                <a:endParaRPr lang="sk-SK" sz="2139">
                  <a:latin typeface="Verdana"/>
                  <a:ea typeface="Times New Roman"/>
                  <a:cs typeface="Times New Roman"/>
                </a:endParaRPr>
              </a:p>
            </p:txBody>
          </p:sp>
        </p:grp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009482" y="2202656"/>
              <a:ext cx="632110" cy="3558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279464" tIns="139732" rIns="330075" bIns="139732" anchor="ctr" anchorCtr="0" upright="1">
              <a:noAutofit/>
            </a:bodyPr>
            <a:lstStyle/>
            <a:p>
              <a:pPr>
                <a:lnSpc>
                  <a:spcPct val="115000"/>
                </a:lnSpc>
                <a:spcBef>
                  <a:spcPts val="1528"/>
                </a:spcBef>
                <a:spcAft>
                  <a:spcPts val="3056"/>
                </a:spcAft>
              </a:pPr>
              <a:r>
                <a:rPr lang="en-US" sz="1834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Logged metadata</a:t>
              </a:r>
              <a:endParaRPr lang="sk-SK" sz="2139"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36" name="Picture 70"/>
            <p:cNvSpPr>
              <a:spLocks noChangeAspect="1" noChangeArrowheads="1"/>
            </p:cNvSpPr>
            <p:nvPr/>
          </p:nvSpPr>
          <p:spPr bwMode="auto">
            <a:xfrm>
              <a:off x="1277123" y="1194229"/>
              <a:ext cx="483885" cy="483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279464" tIns="139732" rIns="279464" bIns="139732" anchor="t" anchorCtr="0" upright="1">
              <a:noAutofit/>
            </a:bodyPr>
            <a:lstStyle/>
            <a:p>
              <a:endParaRPr lang="sk-SK" sz="4279"/>
            </a:p>
          </p:txBody>
        </p: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387470" y="1062025"/>
              <a:ext cx="0" cy="1006324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>
              <a:cxnSpLocks noChangeShapeType="1"/>
            </p:cNvCxnSpPr>
            <p:nvPr/>
          </p:nvCxnSpPr>
          <p:spPr bwMode="auto">
            <a:xfrm>
              <a:off x="710024" y="729917"/>
              <a:ext cx="182832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38"/>
            <p:cNvCxnSpPr>
              <a:cxnSpLocks noChangeShapeType="1"/>
            </p:cNvCxnSpPr>
            <p:nvPr/>
          </p:nvCxnSpPr>
          <p:spPr bwMode="auto">
            <a:xfrm>
              <a:off x="1277123" y="855878"/>
              <a:ext cx="0" cy="29424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39"/>
            <p:cNvCxnSpPr>
              <a:cxnSpLocks noChangeShapeType="1"/>
            </p:cNvCxnSpPr>
            <p:nvPr/>
          </p:nvCxnSpPr>
          <p:spPr bwMode="auto">
            <a:xfrm>
              <a:off x="1656790" y="565314"/>
              <a:ext cx="364754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2370125" y="1019725"/>
              <a:ext cx="0" cy="231174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>
              <a:off x="1568629" y="1510155"/>
              <a:ext cx="384530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42"/>
            <p:cNvCxnSpPr>
              <a:cxnSpLocks noChangeShapeType="1"/>
            </p:cNvCxnSpPr>
            <p:nvPr/>
          </p:nvCxnSpPr>
          <p:spPr bwMode="auto">
            <a:xfrm>
              <a:off x="2712789" y="814920"/>
              <a:ext cx="447628" cy="429629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712789" y="1767442"/>
              <a:ext cx="447629" cy="361609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974870" y="2383557"/>
              <a:ext cx="1046674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45"/>
            <p:cNvCxnSpPr>
              <a:cxnSpLocks noChangeShapeType="1"/>
            </p:cNvCxnSpPr>
            <p:nvPr/>
          </p:nvCxnSpPr>
          <p:spPr bwMode="auto">
            <a:xfrm>
              <a:off x="2689013" y="2379789"/>
              <a:ext cx="245963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7" name="Picture 46"/>
            <p:cNvPicPr/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158" y="1099327"/>
              <a:ext cx="483235" cy="48323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8" name="Straight Arrow Connector 47"/>
            <p:cNvCxnSpPr>
              <a:cxnSpLocks noChangeShapeType="1"/>
            </p:cNvCxnSpPr>
            <p:nvPr/>
          </p:nvCxnSpPr>
          <p:spPr bwMode="auto">
            <a:xfrm flipH="1">
              <a:off x="1548740" y="855878"/>
              <a:ext cx="510220" cy="39502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 Box 5"/>
            <p:cNvSpPr txBox="1"/>
            <p:nvPr/>
          </p:nvSpPr>
          <p:spPr>
            <a:xfrm rot="19314564">
              <a:off x="1536783" y="864474"/>
              <a:ext cx="603250" cy="16319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3668"/>
                </a:lnSpc>
                <a:spcBef>
                  <a:spcPts val="1834"/>
                </a:spcBef>
              </a:pPr>
              <a:r>
                <a:rPr lang="en-US" sz="1834" dirty="0">
                  <a:ea typeface="Times New Roman"/>
                  <a:cs typeface="Times New Roman"/>
                </a:rPr>
                <a:t>Reformulation</a:t>
              </a:r>
              <a:endParaRPr lang="sk-SK" sz="2445" dirty="0"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50" name="Text Box 5"/>
            <p:cNvSpPr txBox="1"/>
            <p:nvPr/>
          </p:nvSpPr>
          <p:spPr>
            <a:xfrm rot="2619928">
              <a:off x="2767177" y="861456"/>
              <a:ext cx="393065" cy="162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3668"/>
                </a:lnSpc>
                <a:spcBef>
                  <a:spcPts val="1528"/>
                </a:spcBef>
              </a:pPr>
              <a:r>
                <a:rPr lang="en-US" sz="1834">
                  <a:solidFill>
                    <a:srgbClr val="000000"/>
                  </a:solidFill>
                  <a:ea typeface="Times New Roman"/>
                  <a:cs typeface="Times New Roman"/>
                </a:rPr>
                <a:t>Accepted</a:t>
              </a:r>
              <a:endParaRPr lang="sk-SK" sz="2139">
                <a:latin typeface="Verdana"/>
                <a:ea typeface="Times New Roman"/>
                <a:cs typeface="Times New Roman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12694" y="17871420"/>
            <a:ext cx="9902718" cy="844847"/>
          </a:xfrm>
          <a:prstGeom prst="rect">
            <a:avLst/>
          </a:prstGeom>
          <a:solidFill>
            <a:schemeClr val="bg1"/>
          </a:solidFill>
          <a:effectLst>
            <a:glow rad="101600">
              <a:srgbClr val="8FDFFF"/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GB" sz="2445" dirty="0"/>
              <a:t>Exploratory analysis of logged data involving hypothesis formation </a:t>
            </a:r>
            <a:br>
              <a:rPr lang="en-GB" sz="2445" dirty="0"/>
            </a:br>
            <a:r>
              <a:rPr lang="en-GB" sz="2445" dirty="0"/>
              <a:t>based on visualisation</a:t>
            </a:r>
            <a:endParaRPr lang="sk-SK" sz="2445" dirty="0"/>
          </a:p>
        </p:txBody>
      </p:sp>
      <p:pic>
        <p:nvPicPr>
          <p:cNvPr id="1039" name="Picture 15" descr="C:\Users\kovarova\Desktop\ACTA-SANK 2015\ACTA-SANKv15.5_files\image00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328" y="10275967"/>
            <a:ext cx="9307510" cy="753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26852908" y="2064533"/>
            <a:ext cx="2558989" cy="844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45" dirty="0"/>
              <a:t>Supervisor:</a:t>
            </a:r>
          </a:p>
          <a:p>
            <a:r>
              <a:rPr lang="en-US" sz="2445" dirty="0"/>
              <a:t>Alena </a:t>
            </a:r>
            <a:r>
              <a:rPr lang="en-US" sz="2445" dirty="0" err="1"/>
              <a:t>Kov</a:t>
            </a:r>
            <a:r>
              <a:rPr lang="sk-SK" sz="2445" dirty="0"/>
              <a:t>árová</a:t>
            </a:r>
            <a:endParaRPr lang="en-US" sz="2445" dirty="0"/>
          </a:p>
        </p:txBody>
      </p:sp>
      <p:sp>
        <p:nvSpPr>
          <p:cNvPr id="5" name="Oval 4"/>
          <p:cNvSpPr/>
          <p:nvPr/>
        </p:nvSpPr>
        <p:spPr>
          <a:xfrm>
            <a:off x="731971" y="758926"/>
            <a:ext cx="2741689" cy="2670429"/>
          </a:xfrm>
          <a:prstGeom prst="ellipse">
            <a:avLst/>
          </a:prstGeom>
          <a:solidFill>
            <a:srgbClr val="FE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90" b="1" dirty="0">
                <a:solidFill>
                  <a:schemeClr val="tx1"/>
                </a:solidFill>
              </a:rPr>
              <a:t>IVDA</a:t>
            </a:r>
            <a:endParaRPr lang="sk-SK" sz="6113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52032" y="17954270"/>
            <a:ext cx="9902250" cy="844847"/>
          </a:xfrm>
          <a:prstGeom prst="rect">
            <a:avLst/>
          </a:prstGeom>
          <a:solidFill>
            <a:schemeClr val="bg1"/>
          </a:solidFill>
          <a:effectLst>
            <a:glow rad="101600">
              <a:srgbClr val="8FDFFF"/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GB" sz="2445" dirty="0"/>
              <a:t>Number of visited domains </a:t>
            </a:r>
            <a:r>
              <a:rPr lang="sk-SK" sz="2445" dirty="0" err="1"/>
              <a:t>vs</a:t>
            </a:r>
            <a:r>
              <a:rPr lang="sk-SK" sz="2445" dirty="0"/>
              <a:t>.</a:t>
            </a:r>
            <a:r>
              <a:rPr lang="en-GB" sz="2445" dirty="0"/>
              <a:t> with number of edited lines </a:t>
            </a:r>
            <a:r>
              <a:rPr lang="sk-SK" sz="2445" dirty="0"/>
              <a:t>(</a:t>
            </a:r>
            <a:r>
              <a:rPr lang="en-GB" sz="2445" dirty="0"/>
              <a:t>developer “</a:t>
            </a:r>
            <a:r>
              <a:rPr lang="sk-SK" sz="2445" dirty="0"/>
              <a:t>Mouse</a:t>
            </a:r>
            <a:r>
              <a:rPr lang="en-GB" sz="2445" dirty="0"/>
              <a:t>”</a:t>
            </a:r>
            <a:r>
              <a:rPr lang="sk-SK" sz="2445" dirty="0"/>
              <a:t>)</a:t>
            </a:r>
            <a:r>
              <a:rPr lang="en-GB" sz="2445" dirty="0"/>
              <a:t>, </a:t>
            </a:r>
            <a:r>
              <a:rPr lang="sk-SK" sz="2445" dirty="0"/>
              <a:t> </a:t>
            </a:r>
            <a:r>
              <a:rPr lang="en-GB" sz="2445" dirty="0"/>
              <a:t>cumulated per continuous activity; three subsequent days</a:t>
            </a:r>
            <a:endParaRPr lang="sk-SK" sz="2445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400063" y="10328941"/>
            <a:ext cx="7337665" cy="4956600"/>
            <a:chOff x="7251884" y="3254469"/>
            <a:chExt cx="2400872" cy="1274697"/>
          </a:xfrm>
        </p:grpSpPr>
        <p:sp>
          <p:nvSpPr>
            <p:cNvPr id="75" name="Rectangle 74"/>
            <p:cNvSpPr/>
            <p:nvPr/>
          </p:nvSpPr>
          <p:spPr>
            <a:xfrm>
              <a:off x="7251884" y="3254469"/>
              <a:ext cx="2376264" cy="1261149"/>
            </a:xfrm>
            <a:prstGeom prst="rect">
              <a:avLst/>
            </a:prstGeom>
            <a:solidFill>
              <a:schemeClr val="bg1"/>
            </a:solidFill>
            <a:effectLst>
              <a:glow rad="304800">
                <a:srgbClr val="8FDFFF"/>
              </a:glow>
            </a:effectLst>
          </p:spPr>
          <p:txBody>
            <a:bodyPr wrap="square">
              <a:spAutoFit/>
            </a:bodyPr>
            <a:lstStyle/>
            <a:p>
              <a:endParaRPr lang="sk-SK" sz="3056" b="1" dirty="0"/>
            </a:p>
            <a:p>
              <a:endParaRPr lang="sk-SK" sz="3056" b="1" dirty="0"/>
            </a:p>
            <a:p>
              <a:endParaRPr lang="sk-SK" sz="3056" b="1" dirty="0"/>
            </a:p>
            <a:p>
              <a:endParaRPr lang="sk-SK" sz="3056" b="1" dirty="0"/>
            </a:p>
            <a:p>
              <a:endParaRPr lang="sk-SK" sz="3056" b="1" dirty="0"/>
            </a:p>
            <a:p>
              <a:endParaRPr lang="sk-SK" sz="3056" b="1" dirty="0"/>
            </a:p>
            <a:p>
              <a:endParaRPr lang="sk-SK" sz="3056" b="1" dirty="0"/>
            </a:p>
            <a:p>
              <a:r>
                <a:rPr lang="sk-SK" sz="3056" b="1" dirty="0"/>
                <a:t> </a:t>
              </a:r>
              <a:endParaRPr lang="en-US" sz="3056" b="1" dirty="0"/>
            </a:p>
          </p:txBody>
        </p:sp>
        <p:graphicFrame>
          <p:nvGraphicFramePr>
            <p:cNvPr id="68" name="Chart 6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0162931"/>
                </p:ext>
              </p:extLst>
            </p:nvPr>
          </p:nvGraphicFramePr>
          <p:xfrm>
            <a:off x="7276757" y="3263277"/>
            <a:ext cx="2375999" cy="9570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7255545" y="4252733"/>
              <a:ext cx="2367995" cy="276433"/>
            </a:xfrm>
            <a:prstGeom prst="rect">
              <a:avLst/>
            </a:prstGeom>
            <a:solidFill>
              <a:schemeClr val="bg1"/>
            </a:solidFill>
            <a:effectLst>
              <a:glow rad="101600">
                <a:srgbClr val="8FDFFF"/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GB" sz="2445" dirty="0"/>
                <a:t>Success rate of tasks TC1-TC10 completion in IVDA and </a:t>
              </a:r>
              <a:r>
                <a:rPr lang="en-GB" sz="2445" dirty="0" err="1"/>
                <a:t>ManicTime</a:t>
              </a:r>
              <a:r>
                <a:rPr lang="en-GB" sz="2445" dirty="0"/>
                <a:t> (</a:t>
              </a:r>
              <a:r>
                <a:rPr lang="en-US" sz="2445" dirty="0"/>
                <a:t>%)</a:t>
              </a:r>
              <a:endParaRPr lang="sk-SK" sz="2445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02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326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Seky</dc:creator>
  <cp:lastModifiedBy>Seky</cp:lastModifiedBy>
  <cp:revision>1</cp:revision>
  <dcterms:created xsi:type="dcterms:W3CDTF">2015-04-20T13:16:41Z</dcterms:created>
  <dcterms:modified xsi:type="dcterms:W3CDTF">2015-04-20T21:06:28Z</dcterms:modified>
</cp:coreProperties>
</file>