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30" r:id="rId1"/>
  </p:sldMasterIdLst>
  <p:notesMasterIdLst>
    <p:notesMasterId r:id="rId27"/>
  </p:notesMasterIdLst>
  <p:sldIdLst>
    <p:sldId id="257" r:id="rId2"/>
    <p:sldId id="258" r:id="rId3"/>
    <p:sldId id="275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76" r:id="rId12"/>
    <p:sldId id="266" r:id="rId13"/>
    <p:sldId id="278" r:id="rId14"/>
    <p:sldId id="267" r:id="rId15"/>
    <p:sldId id="268" r:id="rId16"/>
    <p:sldId id="279" r:id="rId17"/>
    <p:sldId id="269" r:id="rId18"/>
    <p:sldId id="280" r:id="rId19"/>
    <p:sldId id="270" r:id="rId20"/>
    <p:sldId id="281" r:id="rId21"/>
    <p:sldId id="272" r:id="rId22"/>
    <p:sldId id="271" r:id="rId23"/>
    <p:sldId id="273" r:id="rId24"/>
    <p:sldId id="277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BF6"/>
    <a:srgbClr val="FE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ownloads/Project5IMD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ownloads/Project5IMD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ukaushik/Downloads/Project5IMD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'language analysis'!$E$2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'language analysis'!$D$3:$D$49</c:f>
              <c:strCache>
                <c:ptCount val="47"/>
                <c:pt idx="0">
                  <c:v>English</c:v>
                </c:pt>
                <c:pt idx="1">
                  <c:v>Japanese</c:v>
                </c:pt>
                <c:pt idx="2">
                  <c:v>French</c:v>
                </c:pt>
                <c:pt idx="3">
                  <c:v>Mandarin</c:v>
                </c:pt>
                <c:pt idx="4">
                  <c:v>Aboriginal</c:v>
                </c:pt>
                <c:pt idx="5">
                  <c:v>Spanish</c:v>
                </c:pt>
                <c:pt idx="6">
                  <c:v>Filipino</c:v>
                </c:pt>
                <c:pt idx="7">
                  <c:v>Hindi</c:v>
                </c:pt>
                <c:pt idx="8">
                  <c:v>Russian</c:v>
                </c:pt>
                <c:pt idx="9">
                  <c:v>Maya</c:v>
                </c:pt>
                <c:pt idx="10">
                  <c:v>Kazakh</c:v>
                </c:pt>
                <c:pt idx="11">
                  <c:v>Telugu</c:v>
                </c:pt>
                <c:pt idx="12">
                  <c:v>Cantonese</c:v>
                </c:pt>
                <c:pt idx="13">
                  <c:v>Icelandic</c:v>
                </c:pt>
                <c:pt idx="14">
                  <c:v>German</c:v>
                </c:pt>
                <c:pt idx="15">
                  <c:v>Aramaic</c:v>
                </c:pt>
                <c:pt idx="16">
                  <c:v>Italian</c:v>
                </c:pt>
                <c:pt idx="17">
                  <c:v>Dutch</c:v>
                </c:pt>
                <c:pt idx="18">
                  <c:v>Dari</c:v>
                </c:pt>
                <c:pt idx="19">
                  <c:v>Hebrew</c:v>
                </c:pt>
                <c:pt idx="20">
                  <c:v>Chinese</c:v>
                </c:pt>
                <c:pt idx="21">
                  <c:v>Mongolian</c:v>
                </c:pt>
                <c:pt idx="22">
                  <c:v>Swedish</c:v>
                </c:pt>
                <c:pt idx="23">
                  <c:v>Korean</c:v>
                </c:pt>
                <c:pt idx="24">
                  <c:v>Thai</c:v>
                </c:pt>
                <c:pt idx="25">
                  <c:v>Polish</c:v>
                </c:pt>
                <c:pt idx="26">
                  <c:v>Bosnian</c:v>
                </c:pt>
                <c:pt idx="27">
                  <c:v>None</c:v>
                </c:pt>
                <c:pt idx="28">
                  <c:v>Hungarian</c:v>
                </c:pt>
                <c:pt idx="29">
                  <c:v>Portuguese</c:v>
                </c:pt>
                <c:pt idx="30">
                  <c:v>Danish</c:v>
                </c:pt>
                <c:pt idx="31">
                  <c:v>Arabic</c:v>
                </c:pt>
                <c:pt idx="32">
                  <c:v>Norwegian</c:v>
                </c:pt>
                <c:pt idx="33">
                  <c:v>Czech</c:v>
                </c:pt>
                <c:pt idx="34">
                  <c:v>Kannada</c:v>
                </c:pt>
                <c:pt idx="35">
                  <c:v>Zulu</c:v>
                </c:pt>
                <c:pt idx="36">
                  <c:v>Panjabi</c:v>
                </c:pt>
                <c:pt idx="37">
                  <c:v>Tamil</c:v>
                </c:pt>
                <c:pt idx="38">
                  <c:v>Dzongkha</c:v>
                </c:pt>
                <c:pt idx="39">
                  <c:v>Vietnamese</c:v>
                </c:pt>
                <c:pt idx="40">
                  <c:v>Indonesian</c:v>
                </c:pt>
                <c:pt idx="41">
                  <c:v>Urdu</c:v>
                </c:pt>
                <c:pt idx="42">
                  <c:v>Romanian</c:v>
                </c:pt>
                <c:pt idx="43">
                  <c:v>Persian</c:v>
                </c:pt>
                <c:pt idx="44">
                  <c:v>Slovenian</c:v>
                </c:pt>
                <c:pt idx="45">
                  <c:v>Greek</c:v>
                </c:pt>
                <c:pt idx="46">
                  <c:v>Swahili</c:v>
                </c:pt>
              </c:strCache>
            </c:strRef>
          </c:cat>
          <c:val>
            <c:numRef>
              <c:f>'language analysis'!$E$3:$E$49</c:f>
              <c:numCache>
                <c:formatCode>General</c:formatCode>
                <c:ptCount val="47"/>
                <c:pt idx="0">
                  <c:v>4674</c:v>
                </c:pt>
                <c:pt idx="1">
                  <c:v>17</c:v>
                </c:pt>
                <c:pt idx="2">
                  <c:v>73</c:v>
                </c:pt>
                <c:pt idx="3">
                  <c:v>24</c:v>
                </c:pt>
                <c:pt idx="4">
                  <c:v>2</c:v>
                </c:pt>
                <c:pt idx="5">
                  <c:v>40</c:v>
                </c:pt>
                <c:pt idx="6">
                  <c:v>1</c:v>
                </c:pt>
                <c:pt idx="7">
                  <c:v>28</c:v>
                </c:pt>
                <c:pt idx="8">
                  <c:v>11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11</c:v>
                </c:pt>
                <c:pt idx="13">
                  <c:v>2</c:v>
                </c:pt>
                <c:pt idx="14">
                  <c:v>19</c:v>
                </c:pt>
                <c:pt idx="15">
                  <c:v>1</c:v>
                </c:pt>
                <c:pt idx="16">
                  <c:v>11</c:v>
                </c:pt>
                <c:pt idx="17">
                  <c:v>4</c:v>
                </c:pt>
                <c:pt idx="18">
                  <c:v>2</c:v>
                </c:pt>
                <c:pt idx="19">
                  <c:v>5</c:v>
                </c:pt>
                <c:pt idx="20">
                  <c:v>3</c:v>
                </c:pt>
                <c:pt idx="21">
                  <c:v>1</c:v>
                </c:pt>
                <c:pt idx="22">
                  <c:v>5</c:v>
                </c:pt>
                <c:pt idx="23">
                  <c:v>8</c:v>
                </c:pt>
                <c:pt idx="24">
                  <c:v>3</c:v>
                </c:pt>
                <c:pt idx="25">
                  <c:v>4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8</c:v>
                </c:pt>
                <c:pt idx="30">
                  <c:v>5</c:v>
                </c:pt>
                <c:pt idx="31">
                  <c:v>5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1</c:v>
                </c:pt>
                <c:pt idx="42">
                  <c:v>2</c:v>
                </c:pt>
                <c:pt idx="43">
                  <c:v>4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6-A240-8E46-FF8C0EA59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0732192"/>
        <c:axId val="213247024"/>
      </c:barChart>
      <c:catAx>
        <c:axId val="28073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47024"/>
        <c:crosses val="autoZero"/>
        <c:auto val="1"/>
        <c:lblAlgn val="ctr"/>
        <c:lblOffset val="100"/>
        <c:noMultiLvlLbl val="0"/>
      </c:catAx>
      <c:valAx>
        <c:axId val="21324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73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DURATION</a:t>
            </a:r>
            <a:r>
              <a:rPr lang="en-US" baseline="0"/>
              <a:t> VS IMDb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'duration analysis'!$D$3:$D$193</c:f>
              <c:numCache>
                <c:formatCode>General</c:formatCode>
                <c:ptCount val="191"/>
                <c:pt idx="0">
                  <c:v>178</c:v>
                </c:pt>
                <c:pt idx="1">
                  <c:v>169</c:v>
                </c:pt>
                <c:pt idx="2">
                  <c:v>148</c:v>
                </c:pt>
                <c:pt idx="3">
                  <c:v>164</c:v>
                </c:pt>
                <c:pt idx="4">
                  <c:v>103</c:v>
                </c:pt>
                <c:pt idx="5">
                  <c:v>132</c:v>
                </c:pt>
                <c:pt idx="6">
                  <c:v>156</c:v>
                </c:pt>
                <c:pt idx="7">
                  <c:v>100</c:v>
                </c:pt>
                <c:pt idx="8">
                  <c:v>141</c:v>
                </c:pt>
                <c:pt idx="9">
                  <c:v>153</c:v>
                </c:pt>
                <c:pt idx="10">
                  <c:v>183</c:v>
                </c:pt>
                <c:pt idx="11">
                  <c:v>106</c:v>
                </c:pt>
                <c:pt idx="12">
                  <c:v>151</c:v>
                </c:pt>
                <c:pt idx="13">
                  <c:v>150</c:v>
                </c:pt>
                <c:pt idx="14">
                  <c:v>143</c:v>
                </c:pt>
                <c:pt idx="15">
                  <c:v>173</c:v>
                </c:pt>
                <c:pt idx="16">
                  <c:v>136</c:v>
                </c:pt>
                <c:pt idx="17">
                  <c:v>186</c:v>
                </c:pt>
                <c:pt idx="18">
                  <c:v>113</c:v>
                </c:pt>
                <c:pt idx="19">
                  <c:v>201</c:v>
                </c:pt>
                <c:pt idx="20">
                  <c:v>194</c:v>
                </c:pt>
                <c:pt idx="21">
                  <c:v>147</c:v>
                </c:pt>
                <c:pt idx="22">
                  <c:v>131</c:v>
                </c:pt>
                <c:pt idx="23">
                  <c:v>124</c:v>
                </c:pt>
                <c:pt idx="24">
                  <c:v>135</c:v>
                </c:pt>
                <c:pt idx="25">
                  <c:v>195</c:v>
                </c:pt>
                <c:pt idx="26">
                  <c:v>108</c:v>
                </c:pt>
                <c:pt idx="27">
                  <c:v>104</c:v>
                </c:pt>
                <c:pt idx="28">
                  <c:v>165</c:v>
                </c:pt>
                <c:pt idx="29">
                  <c:v>130</c:v>
                </c:pt>
                <c:pt idx="30">
                  <c:v>142</c:v>
                </c:pt>
                <c:pt idx="31">
                  <c:v>125</c:v>
                </c:pt>
                <c:pt idx="32">
                  <c:v>123</c:v>
                </c:pt>
                <c:pt idx="33">
                  <c:v>118</c:v>
                </c:pt>
                <c:pt idx="34">
                  <c:v>140</c:v>
                </c:pt>
                <c:pt idx="35">
                  <c:v>149</c:v>
                </c:pt>
                <c:pt idx="36">
                  <c:v>114</c:v>
                </c:pt>
                <c:pt idx="37">
                  <c:v>116</c:v>
                </c:pt>
                <c:pt idx="38">
                  <c:v>154</c:v>
                </c:pt>
                <c:pt idx="39">
                  <c:v>122</c:v>
                </c:pt>
                <c:pt idx="40">
                  <c:v>93</c:v>
                </c:pt>
                <c:pt idx="41">
                  <c:v>98</c:v>
                </c:pt>
                <c:pt idx="42">
                  <c:v>91</c:v>
                </c:pt>
                <c:pt idx="43">
                  <c:v>158</c:v>
                </c:pt>
                <c:pt idx="44">
                  <c:v>96</c:v>
                </c:pt>
                <c:pt idx="45">
                  <c:v>127</c:v>
                </c:pt>
                <c:pt idx="46">
                  <c:v>110</c:v>
                </c:pt>
                <c:pt idx="47">
                  <c:v>144</c:v>
                </c:pt>
                <c:pt idx="48">
                  <c:v>152</c:v>
                </c:pt>
                <c:pt idx="49">
                  <c:v>94</c:v>
                </c:pt>
                <c:pt idx="50">
                  <c:v>126</c:v>
                </c:pt>
                <c:pt idx="51">
                  <c:v>112</c:v>
                </c:pt>
                <c:pt idx="52">
                  <c:v>176</c:v>
                </c:pt>
                <c:pt idx="53">
                  <c:v>95</c:v>
                </c:pt>
                <c:pt idx="54">
                  <c:v>97</c:v>
                </c:pt>
                <c:pt idx="55">
                  <c:v>109</c:v>
                </c:pt>
                <c:pt idx="56">
                  <c:v>128</c:v>
                </c:pt>
                <c:pt idx="57">
                  <c:v>102</c:v>
                </c:pt>
                <c:pt idx="58">
                  <c:v>101</c:v>
                </c:pt>
                <c:pt idx="59">
                  <c:v>120</c:v>
                </c:pt>
                <c:pt idx="60">
                  <c:v>121</c:v>
                </c:pt>
                <c:pt idx="61">
                  <c:v>182</c:v>
                </c:pt>
                <c:pt idx="62">
                  <c:v>166</c:v>
                </c:pt>
                <c:pt idx="63">
                  <c:v>137</c:v>
                </c:pt>
                <c:pt idx="64">
                  <c:v>184</c:v>
                </c:pt>
                <c:pt idx="65">
                  <c:v>206</c:v>
                </c:pt>
                <c:pt idx="66">
                  <c:v>138</c:v>
                </c:pt>
                <c:pt idx="67">
                  <c:v>157</c:v>
                </c:pt>
                <c:pt idx="68">
                  <c:v>115</c:v>
                </c:pt>
                <c:pt idx="69">
                  <c:v>111</c:v>
                </c:pt>
                <c:pt idx="70">
                  <c:v>89</c:v>
                </c:pt>
                <c:pt idx="71">
                  <c:v>105</c:v>
                </c:pt>
                <c:pt idx="72">
                  <c:v>119</c:v>
                </c:pt>
                <c:pt idx="73">
                  <c:v>129</c:v>
                </c:pt>
                <c:pt idx="74">
                  <c:v>146</c:v>
                </c:pt>
                <c:pt idx="75">
                  <c:v>88</c:v>
                </c:pt>
                <c:pt idx="76">
                  <c:v>99</c:v>
                </c:pt>
                <c:pt idx="77">
                  <c:v>90</c:v>
                </c:pt>
                <c:pt idx="78">
                  <c:v>85</c:v>
                </c:pt>
                <c:pt idx="79">
                  <c:v>92</c:v>
                </c:pt>
                <c:pt idx="80">
                  <c:v>196</c:v>
                </c:pt>
                <c:pt idx="81">
                  <c:v>133</c:v>
                </c:pt>
                <c:pt idx="82">
                  <c:v>215</c:v>
                </c:pt>
                <c:pt idx="83">
                  <c:v>60</c:v>
                </c:pt>
                <c:pt idx="84">
                  <c:v>117</c:v>
                </c:pt>
                <c:pt idx="85">
                  <c:v>107</c:v>
                </c:pt>
                <c:pt idx="86">
                  <c:v>82</c:v>
                </c:pt>
                <c:pt idx="87">
                  <c:v>159</c:v>
                </c:pt>
                <c:pt idx="88">
                  <c:v>174</c:v>
                </c:pt>
                <c:pt idx="89">
                  <c:v>134</c:v>
                </c:pt>
                <c:pt idx="90">
                  <c:v>77</c:v>
                </c:pt>
                <c:pt idx="91">
                  <c:v>170</c:v>
                </c:pt>
                <c:pt idx="92">
                  <c:v>76</c:v>
                </c:pt>
                <c:pt idx="93">
                  <c:v>171</c:v>
                </c:pt>
                <c:pt idx="94">
                  <c:v>84</c:v>
                </c:pt>
                <c:pt idx="95">
                  <c:v>22</c:v>
                </c:pt>
                <c:pt idx="96">
                  <c:v>145</c:v>
                </c:pt>
                <c:pt idx="97">
                  <c:v>78</c:v>
                </c:pt>
                <c:pt idx="98">
                  <c:v>240</c:v>
                </c:pt>
                <c:pt idx="99">
                  <c:v>172</c:v>
                </c:pt>
                <c:pt idx="100">
                  <c:v>87</c:v>
                </c:pt>
                <c:pt idx="101">
                  <c:v>216</c:v>
                </c:pt>
                <c:pt idx="102">
                  <c:v>192</c:v>
                </c:pt>
                <c:pt idx="103">
                  <c:v>44</c:v>
                </c:pt>
                <c:pt idx="104">
                  <c:v>83</c:v>
                </c:pt>
                <c:pt idx="105">
                  <c:v>139</c:v>
                </c:pt>
                <c:pt idx="106">
                  <c:v>86</c:v>
                </c:pt>
                <c:pt idx="107">
                  <c:v>162</c:v>
                </c:pt>
                <c:pt idx="108">
                  <c:v>54</c:v>
                </c:pt>
                <c:pt idx="109">
                  <c:v>80</c:v>
                </c:pt>
                <c:pt idx="110">
                  <c:v>25</c:v>
                </c:pt>
                <c:pt idx="111">
                  <c:v>74</c:v>
                </c:pt>
                <c:pt idx="112">
                  <c:v>81</c:v>
                </c:pt>
                <c:pt idx="113">
                  <c:v>177</c:v>
                </c:pt>
                <c:pt idx="114">
                  <c:v>73</c:v>
                </c:pt>
                <c:pt idx="115">
                  <c:v>43</c:v>
                </c:pt>
                <c:pt idx="116">
                  <c:v>45</c:v>
                </c:pt>
                <c:pt idx="117">
                  <c:v>163</c:v>
                </c:pt>
                <c:pt idx="118">
                  <c:v>30</c:v>
                </c:pt>
                <c:pt idx="119">
                  <c:v>212</c:v>
                </c:pt>
                <c:pt idx="120">
                  <c:v>187</c:v>
                </c:pt>
                <c:pt idx="121">
                  <c:v>189</c:v>
                </c:pt>
                <c:pt idx="122">
                  <c:v>188</c:v>
                </c:pt>
                <c:pt idx="123">
                  <c:v>280</c:v>
                </c:pt>
                <c:pt idx="124">
                  <c:v>155</c:v>
                </c:pt>
                <c:pt idx="125">
                  <c:v>64</c:v>
                </c:pt>
                <c:pt idx="126">
                  <c:v>190</c:v>
                </c:pt>
                <c:pt idx="127">
                  <c:v>75</c:v>
                </c:pt>
                <c:pt idx="128">
                  <c:v>220</c:v>
                </c:pt>
                <c:pt idx="129">
                  <c:v>160</c:v>
                </c:pt>
                <c:pt idx="130">
                  <c:v>52</c:v>
                </c:pt>
                <c:pt idx="131">
                  <c:v>325</c:v>
                </c:pt>
                <c:pt idx="132">
                  <c:v>251</c:v>
                </c:pt>
                <c:pt idx="133">
                  <c:v>202</c:v>
                </c:pt>
                <c:pt idx="134">
                  <c:v>330</c:v>
                </c:pt>
                <c:pt idx="135">
                  <c:v>289</c:v>
                </c:pt>
                <c:pt idx="136">
                  <c:v>161</c:v>
                </c:pt>
                <c:pt idx="137">
                  <c:v>28</c:v>
                </c:pt>
                <c:pt idx="138">
                  <c:v>79</c:v>
                </c:pt>
                <c:pt idx="139">
                  <c:v>63</c:v>
                </c:pt>
                <c:pt idx="140">
                  <c:v>511</c:v>
                </c:pt>
                <c:pt idx="141">
                  <c:v>42</c:v>
                </c:pt>
                <c:pt idx="142">
                  <c:v>167</c:v>
                </c:pt>
                <c:pt idx="143">
                  <c:v>193</c:v>
                </c:pt>
                <c:pt idx="144">
                  <c:v>175</c:v>
                </c:pt>
                <c:pt idx="145">
                  <c:v>185</c:v>
                </c:pt>
                <c:pt idx="146">
                  <c:v>219</c:v>
                </c:pt>
                <c:pt idx="147">
                  <c:v>7</c:v>
                </c:pt>
                <c:pt idx="148">
                  <c:v>271</c:v>
                </c:pt>
                <c:pt idx="149">
                  <c:v>50</c:v>
                </c:pt>
                <c:pt idx="150">
                  <c:v>72</c:v>
                </c:pt>
                <c:pt idx="151">
                  <c:v>24</c:v>
                </c:pt>
                <c:pt idx="152">
                  <c:v>68</c:v>
                </c:pt>
                <c:pt idx="153">
                  <c:v>225</c:v>
                </c:pt>
                <c:pt idx="154">
                  <c:v>236</c:v>
                </c:pt>
                <c:pt idx="155">
                  <c:v>180</c:v>
                </c:pt>
                <c:pt idx="156">
                  <c:v>334</c:v>
                </c:pt>
                <c:pt idx="157">
                  <c:v>270</c:v>
                </c:pt>
                <c:pt idx="158">
                  <c:v>227</c:v>
                </c:pt>
                <c:pt idx="159">
                  <c:v>286</c:v>
                </c:pt>
                <c:pt idx="160">
                  <c:v>65</c:v>
                </c:pt>
                <c:pt idx="161">
                  <c:v>55</c:v>
                </c:pt>
                <c:pt idx="162">
                  <c:v>41</c:v>
                </c:pt>
                <c:pt idx="163">
                  <c:v>69</c:v>
                </c:pt>
                <c:pt idx="164">
                  <c:v>293</c:v>
                </c:pt>
                <c:pt idx="165">
                  <c:v>200</c:v>
                </c:pt>
                <c:pt idx="166">
                  <c:v>40</c:v>
                </c:pt>
                <c:pt idx="167">
                  <c:v>168</c:v>
                </c:pt>
                <c:pt idx="168">
                  <c:v>197</c:v>
                </c:pt>
                <c:pt idx="169">
                  <c:v>181</c:v>
                </c:pt>
                <c:pt idx="170">
                  <c:v>300</c:v>
                </c:pt>
                <c:pt idx="171">
                  <c:v>23</c:v>
                </c:pt>
                <c:pt idx="172">
                  <c:v>53</c:v>
                </c:pt>
                <c:pt idx="173">
                  <c:v>46</c:v>
                </c:pt>
                <c:pt idx="174">
                  <c:v>67</c:v>
                </c:pt>
                <c:pt idx="175">
                  <c:v>199</c:v>
                </c:pt>
                <c:pt idx="176">
                  <c:v>226</c:v>
                </c:pt>
                <c:pt idx="177">
                  <c:v>37</c:v>
                </c:pt>
                <c:pt idx="178">
                  <c:v>11</c:v>
                </c:pt>
                <c:pt idx="179">
                  <c:v>66</c:v>
                </c:pt>
                <c:pt idx="180">
                  <c:v>34</c:v>
                </c:pt>
                <c:pt idx="181">
                  <c:v>20</c:v>
                </c:pt>
                <c:pt idx="182">
                  <c:v>27</c:v>
                </c:pt>
                <c:pt idx="183">
                  <c:v>70</c:v>
                </c:pt>
                <c:pt idx="184">
                  <c:v>14</c:v>
                </c:pt>
                <c:pt idx="185">
                  <c:v>71</c:v>
                </c:pt>
                <c:pt idx="186">
                  <c:v>58</c:v>
                </c:pt>
                <c:pt idx="187">
                  <c:v>35</c:v>
                </c:pt>
                <c:pt idx="188">
                  <c:v>59</c:v>
                </c:pt>
                <c:pt idx="189">
                  <c:v>62</c:v>
                </c:pt>
                <c:pt idx="190">
                  <c:v>47</c:v>
                </c:pt>
              </c:numCache>
            </c:numRef>
          </c:xVal>
          <c:yVal>
            <c:numRef>
              <c:f>'duration analysis'!$F$3:$F$193</c:f>
              <c:numCache>
                <c:formatCode>General</c:formatCode>
                <c:ptCount val="191"/>
                <c:pt idx="0">
                  <c:v>6.757142857142858</c:v>
                </c:pt>
                <c:pt idx="1">
                  <c:v>7.0749999999999993</c:v>
                </c:pt>
                <c:pt idx="2">
                  <c:v>6.9090909090909092</c:v>
                </c:pt>
                <c:pt idx="3">
                  <c:v>6.625</c:v>
                </c:pt>
                <c:pt idx="4">
                  <c:v>6.4008620689655196</c:v>
                </c:pt>
                <c:pt idx="5">
                  <c:v>6.6580645161290324</c:v>
                </c:pt>
                <c:pt idx="6">
                  <c:v>6.6875</c:v>
                </c:pt>
                <c:pt idx="7">
                  <c:v>6.5165467625899289</c:v>
                </c:pt>
                <c:pt idx="8">
                  <c:v>6.1590909090909092</c:v>
                </c:pt>
                <c:pt idx="9">
                  <c:v>6.1499999999999995</c:v>
                </c:pt>
                <c:pt idx="10">
                  <c:v>6.45</c:v>
                </c:pt>
                <c:pt idx="11">
                  <c:v>6.4936363636363641</c:v>
                </c:pt>
                <c:pt idx="12">
                  <c:v>6.68</c:v>
                </c:pt>
                <c:pt idx="13">
                  <c:v>6.3000000000000007</c:v>
                </c:pt>
                <c:pt idx="14">
                  <c:v>5.8374999999999986</c:v>
                </c:pt>
                <c:pt idx="15">
                  <c:v>6.15</c:v>
                </c:pt>
                <c:pt idx="16">
                  <c:v>6.958333333333333</c:v>
                </c:pt>
                <c:pt idx="17">
                  <c:v>7.2</c:v>
                </c:pt>
                <c:pt idx="18">
                  <c:v>6.4014492753623191</c:v>
                </c:pt>
                <c:pt idx="19">
                  <c:v>5.9333333333333336</c:v>
                </c:pt>
                <c:pt idx="20">
                  <c:v>7.15</c:v>
                </c:pt>
                <c:pt idx="21">
                  <c:v>6.4874999999999998</c:v>
                </c:pt>
                <c:pt idx="22">
                  <c:v>6.4535714285714274</c:v>
                </c:pt>
                <c:pt idx="23">
                  <c:v>6.2931034482758639</c:v>
                </c:pt>
                <c:pt idx="24">
                  <c:v>6.3416666666666659</c:v>
                </c:pt>
                <c:pt idx="25">
                  <c:v>7.1999999999999993</c:v>
                </c:pt>
                <c:pt idx="26">
                  <c:v>6.3268817204301095</c:v>
                </c:pt>
                <c:pt idx="27">
                  <c:v>6.6188118811881225</c:v>
                </c:pt>
                <c:pt idx="28">
                  <c:v>5.94</c:v>
                </c:pt>
                <c:pt idx="29">
                  <c:v>6.1166666666666671</c:v>
                </c:pt>
                <c:pt idx="30">
                  <c:v>6.5235294117647058</c:v>
                </c:pt>
                <c:pt idx="31">
                  <c:v>6.5215686274509812</c:v>
                </c:pt>
                <c:pt idx="32">
                  <c:v>6.3864406779661023</c:v>
                </c:pt>
                <c:pt idx="33">
                  <c:v>6.5315068493150692</c:v>
                </c:pt>
                <c:pt idx="34">
                  <c:v>6.5894736842105255</c:v>
                </c:pt>
                <c:pt idx="35">
                  <c:v>6</c:v>
                </c:pt>
                <c:pt idx="36">
                  <c:v>6.5882352941176476</c:v>
                </c:pt>
                <c:pt idx="37">
                  <c:v>6.3196969696969694</c:v>
                </c:pt>
                <c:pt idx="38">
                  <c:v>6.5272727272727273</c:v>
                </c:pt>
                <c:pt idx="39">
                  <c:v>6.5232142857142845</c:v>
                </c:pt>
                <c:pt idx="40">
                  <c:v>6.3448818897637791</c:v>
                </c:pt>
                <c:pt idx="41">
                  <c:v>6.304444444444445</c:v>
                </c:pt>
                <c:pt idx="42">
                  <c:v>6.2810000000000006</c:v>
                </c:pt>
                <c:pt idx="43">
                  <c:v>5.6833333333333336</c:v>
                </c:pt>
                <c:pt idx="44">
                  <c:v>6.3955357142857148</c:v>
                </c:pt>
                <c:pt idx="45">
                  <c:v>6.54102564102564</c:v>
                </c:pt>
                <c:pt idx="46">
                  <c:v>6.5352941176470649</c:v>
                </c:pt>
                <c:pt idx="47">
                  <c:v>6.6266666666666678</c:v>
                </c:pt>
                <c:pt idx="48">
                  <c:v>6.65</c:v>
                </c:pt>
                <c:pt idx="49">
                  <c:v>6.5443548387096779</c:v>
                </c:pt>
                <c:pt idx="50">
                  <c:v>6.6225806451612925</c:v>
                </c:pt>
                <c:pt idx="51">
                  <c:v>6.4074074074074048</c:v>
                </c:pt>
                <c:pt idx="52">
                  <c:v>7.4666666666666659</c:v>
                </c:pt>
                <c:pt idx="53">
                  <c:v>6.5163934426229524</c:v>
                </c:pt>
                <c:pt idx="54">
                  <c:v>6.341984732824427</c:v>
                </c:pt>
                <c:pt idx="55">
                  <c:v>6.3147368421052628</c:v>
                </c:pt>
                <c:pt idx="56">
                  <c:v>6.3972222222222221</c:v>
                </c:pt>
                <c:pt idx="57">
                  <c:v>6.6663551401869166</c:v>
                </c:pt>
                <c:pt idx="58">
                  <c:v>6.3433823529411804</c:v>
                </c:pt>
                <c:pt idx="59">
                  <c:v>6.594805194805196</c:v>
                </c:pt>
                <c:pt idx="60">
                  <c:v>6.3813559322033901</c:v>
                </c:pt>
                <c:pt idx="61">
                  <c:v>8.1999999999999993</c:v>
                </c:pt>
                <c:pt idx="62">
                  <c:v>6.7</c:v>
                </c:pt>
                <c:pt idx="63">
                  <c:v>6.8230769230769237</c:v>
                </c:pt>
                <c:pt idx="64">
                  <c:v>7.1000000000000005</c:v>
                </c:pt>
                <c:pt idx="65">
                  <c:v>6.5</c:v>
                </c:pt>
                <c:pt idx="66">
                  <c:v>6.4238095238095241</c:v>
                </c:pt>
                <c:pt idx="67">
                  <c:v>6.875</c:v>
                </c:pt>
                <c:pt idx="68">
                  <c:v>6.5653333333333341</c:v>
                </c:pt>
                <c:pt idx="69">
                  <c:v>6.3794520547945206</c:v>
                </c:pt>
                <c:pt idx="70">
                  <c:v>6.6621052631578994</c:v>
                </c:pt>
                <c:pt idx="71">
                  <c:v>6.3867924528301865</c:v>
                </c:pt>
                <c:pt idx="72">
                  <c:v>6.4915254237288122</c:v>
                </c:pt>
                <c:pt idx="73">
                  <c:v>6.4121951219512185</c:v>
                </c:pt>
                <c:pt idx="74">
                  <c:v>6.7833333333333341</c:v>
                </c:pt>
                <c:pt idx="75">
                  <c:v>6.4357142857142859</c:v>
                </c:pt>
                <c:pt idx="76">
                  <c:v>6.5804878048780466</c:v>
                </c:pt>
                <c:pt idx="77">
                  <c:v>6.2687499999999989</c:v>
                </c:pt>
                <c:pt idx="78">
                  <c:v>6.2660377358490562</c:v>
                </c:pt>
                <c:pt idx="79">
                  <c:v>6.5549019607843135</c:v>
                </c:pt>
                <c:pt idx="80">
                  <c:v>6.9</c:v>
                </c:pt>
                <c:pt idx="81">
                  <c:v>6.121428571428571</c:v>
                </c:pt>
                <c:pt idx="82">
                  <c:v>5.5</c:v>
                </c:pt>
                <c:pt idx="83">
                  <c:v>6.161538461538461</c:v>
                </c:pt>
                <c:pt idx="84">
                  <c:v>6.41311475409836</c:v>
                </c:pt>
                <c:pt idx="85">
                  <c:v>6.2654205607476676</c:v>
                </c:pt>
                <c:pt idx="86">
                  <c:v>6.3871794871794867</c:v>
                </c:pt>
                <c:pt idx="87">
                  <c:v>7.0999999999999988</c:v>
                </c:pt>
                <c:pt idx="88">
                  <c:v>6.666666666666667</c:v>
                </c:pt>
                <c:pt idx="89">
                  <c:v>6.4733333333333327</c:v>
                </c:pt>
                <c:pt idx="90">
                  <c:v>6.35</c:v>
                </c:pt>
                <c:pt idx="91">
                  <c:v>7.1499999999999995</c:v>
                </c:pt>
                <c:pt idx="92">
                  <c:v>6.1142857142857139</c:v>
                </c:pt>
                <c:pt idx="93">
                  <c:v>6.7499999999999991</c:v>
                </c:pt>
                <c:pt idx="94">
                  <c:v>6.3392156862745086</c:v>
                </c:pt>
                <c:pt idx="95">
                  <c:v>6.5285714285714294</c:v>
                </c:pt>
                <c:pt idx="96">
                  <c:v>6.2846153846153845</c:v>
                </c:pt>
                <c:pt idx="97">
                  <c:v>6.6923076923076925</c:v>
                </c:pt>
                <c:pt idx="98">
                  <c:v>6.0666666666666673</c:v>
                </c:pt>
                <c:pt idx="99">
                  <c:v>7.1375000000000002</c:v>
                </c:pt>
                <c:pt idx="100">
                  <c:v>6.3680000000000003</c:v>
                </c:pt>
                <c:pt idx="101">
                  <c:v>6.3</c:v>
                </c:pt>
                <c:pt idx="102">
                  <c:v>7.8</c:v>
                </c:pt>
                <c:pt idx="103">
                  <c:v>6.2499999999999991</c:v>
                </c:pt>
                <c:pt idx="104">
                  <c:v>6.3976190476190489</c:v>
                </c:pt>
                <c:pt idx="105">
                  <c:v>6.6549999999999994</c:v>
                </c:pt>
                <c:pt idx="106">
                  <c:v>6.7015873015873035</c:v>
                </c:pt>
                <c:pt idx="107">
                  <c:v>6.45</c:v>
                </c:pt>
                <c:pt idx="108">
                  <c:v>6.4</c:v>
                </c:pt>
                <c:pt idx="109">
                  <c:v>6.0923076923076911</c:v>
                </c:pt>
                <c:pt idx="110">
                  <c:v>6.875</c:v>
                </c:pt>
                <c:pt idx="111">
                  <c:v>6.18</c:v>
                </c:pt>
                <c:pt idx="112">
                  <c:v>6.3090909090909104</c:v>
                </c:pt>
                <c:pt idx="113">
                  <c:v>5.8</c:v>
                </c:pt>
                <c:pt idx="114">
                  <c:v>5.333333333333333</c:v>
                </c:pt>
                <c:pt idx="115">
                  <c:v>7.4</c:v>
                </c:pt>
                <c:pt idx="116">
                  <c:v>5.7624999999999993</c:v>
                </c:pt>
                <c:pt idx="117">
                  <c:v>5.7</c:v>
                </c:pt>
                <c:pt idx="118">
                  <c:v>6.2666666666666657</c:v>
                </c:pt>
                <c:pt idx="119">
                  <c:v>6.9499999999999993</c:v>
                </c:pt>
                <c:pt idx="120">
                  <c:v>5.9</c:v>
                </c:pt>
                <c:pt idx="121">
                  <c:v>7.25</c:v>
                </c:pt>
                <c:pt idx="122">
                  <c:v>7.35</c:v>
                </c:pt>
                <c:pt idx="123">
                  <c:v>5.5</c:v>
                </c:pt>
                <c:pt idx="124">
                  <c:v>6.3666666666666663</c:v>
                </c:pt>
                <c:pt idx="125">
                  <c:v>5.9</c:v>
                </c:pt>
                <c:pt idx="126">
                  <c:v>7.4</c:v>
                </c:pt>
                <c:pt idx="127">
                  <c:v>6.291666666666667</c:v>
                </c:pt>
                <c:pt idx="128">
                  <c:v>5.5500000000000007</c:v>
                </c:pt>
                <c:pt idx="129">
                  <c:v>5.9571428571428573</c:v>
                </c:pt>
                <c:pt idx="130">
                  <c:v>7.0500000000000007</c:v>
                </c:pt>
                <c:pt idx="131">
                  <c:v>7.5</c:v>
                </c:pt>
                <c:pt idx="132">
                  <c:v>7.25</c:v>
                </c:pt>
                <c:pt idx="133">
                  <c:v>7.3</c:v>
                </c:pt>
                <c:pt idx="134">
                  <c:v>6.9</c:v>
                </c:pt>
                <c:pt idx="135">
                  <c:v>5.7</c:v>
                </c:pt>
                <c:pt idx="136">
                  <c:v>5.9499999999999993</c:v>
                </c:pt>
                <c:pt idx="137">
                  <c:v>6.7</c:v>
                </c:pt>
                <c:pt idx="138">
                  <c:v>6.0200000000000014</c:v>
                </c:pt>
                <c:pt idx="139">
                  <c:v>5.9</c:v>
                </c:pt>
                <c:pt idx="140">
                  <c:v>7.3</c:v>
                </c:pt>
                <c:pt idx="141">
                  <c:v>6.8</c:v>
                </c:pt>
                <c:pt idx="142">
                  <c:v>7.6</c:v>
                </c:pt>
                <c:pt idx="143">
                  <c:v>7.1</c:v>
                </c:pt>
                <c:pt idx="144">
                  <c:v>7.75</c:v>
                </c:pt>
                <c:pt idx="145">
                  <c:v>6.1</c:v>
                </c:pt>
                <c:pt idx="146">
                  <c:v>6.7</c:v>
                </c:pt>
                <c:pt idx="147">
                  <c:v>6.25</c:v>
                </c:pt>
                <c:pt idx="148">
                  <c:v>7.1</c:v>
                </c:pt>
                <c:pt idx="149">
                  <c:v>6.2</c:v>
                </c:pt>
                <c:pt idx="150">
                  <c:v>6.125</c:v>
                </c:pt>
                <c:pt idx="151">
                  <c:v>6.25</c:v>
                </c:pt>
                <c:pt idx="152">
                  <c:v>6.666666666666667</c:v>
                </c:pt>
                <c:pt idx="153">
                  <c:v>7.4</c:v>
                </c:pt>
                <c:pt idx="154">
                  <c:v>7.4</c:v>
                </c:pt>
                <c:pt idx="155">
                  <c:v>7.1</c:v>
                </c:pt>
                <c:pt idx="156">
                  <c:v>5.0999999999999996</c:v>
                </c:pt>
                <c:pt idx="157">
                  <c:v>7.2</c:v>
                </c:pt>
                <c:pt idx="158">
                  <c:v>6.8</c:v>
                </c:pt>
                <c:pt idx="159">
                  <c:v>7.2</c:v>
                </c:pt>
                <c:pt idx="160">
                  <c:v>7.2</c:v>
                </c:pt>
                <c:pt idx="161">
                  <c:v>6.5750000000000002</c:v>
                </c:pt>
                <c:pt idx="162">
                  <c:v>5.7</c:v>
                </c:pt>
                <c:pt idx="163">
                  <c:v>6.2</c:v>
                </c:pt>
                <c:pt idx="164">
                  <c:v>7</c:v>
                </c:pt>
                <c:pt idx="165">
                  <c:v>6</c:v>
                </c:pt>
                <c:pt idx="166">
                  <c:v>6.3</c:v>
                </c:pt>
                <c:pt idx="167">
                  <c:v>8.3000000000000007</c:v>
                </c:pt>
                <c:pt idx="168">
                  <c:v>6.05</c:v>
                </c:pt>
                <c:pt idx="169">
                  <c:v>6.6</c:v>
                </c:pt>
                <c:pt idx="170">
                  <c:v>5.4</c:v>
                </c:pt>
                <c:pt idx="171">
                  <c:v>6.5</c:v>
                </c:pt>
                <c:pt idx="172">
                  <c:v>7.6999999999999993</c:v>
                </c:pt>
                <c:pt idx="173">
                  <c:v>7.2</c:v>
                </c:pt>
                <c:pt idx="174">
                  <c:v>6.45</c:v>
                </c:pt>
                <c:pt idx="175">
                  <c:v>8.5</c:v>
                </c:pt>
                <c:pt idx="176">
                  <c:v>8.1</c:v>
                </c:pt>
                <c:pt idx="177">
                  <c:v>4.8</c:v>
                </c:pt>
                <c:pt idx="178">
                  <c:v>5.2</c:v>
                </c:pt>
                <c:pt idx="179">
                  <c:v>6.85</c:v>
                </c:pt>
                <c:pt idx="180">
                  <c:v>7.1</c:v>
                </c:pt>
                <c:pt idx="181">
                  <c:v>6.8</c:v>
                </c:pt>
                <c:pt idx="182">
                  <c:v>7.8</c:v>
                </c:pt>
                <c:pt idx="183">
                  <c:v>6</c:v>
                </c:pt>
                <c:pt idx="184">
                  <c:v>6.8</c:v>
                </c:pt>
                <c:pt idx="185">
                  <c:v>7.4</c:v>
                </c:pt>
                <c:pt idx="186">
                  <c:v>3.9</c:v>
                </c:pt>
                <c:pt idx="187">
                  <c:v>6.2</c:v>
                </c:pt>
                <c:pt idx="188">
                  <c:v>6.8</c:v>
                </c:pt>
                <c:pt idx="189">
                  <c:v>6.7</c:v>
                </c:pt>
                <c:pt idx="190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F3-5143-A0D9-A73C94596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1974712"/>
        <c:axId val="781970032"/>
      </c:scatterChart>
      <c:valAx>
        <c:axId val="781974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70032"/>
        <c:crosses val="autoZero"/>
        <c:crossBetween val="midCat"/>
      </c:valAx>
      <c:valAx>
        <c:axId val="78197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IMDb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74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[Project5IMDB.xlsx]Profit Margin!PivotTable1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movies by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Margin'!$B$3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 Margin'!$A$4:$A$76</c:f>
              <c:strCache>
                <c:ptCount val="72"/>
                <c:pt idx="0">
                  <c:v>-12220000000--12210000001</c:v>
                </c:pt>
                <c:pt idx="1">
                  <c:v>-4200000000--4190000001</c:v>
                </c:pt>
                <c:pt idx="2">
                  <c:v>-2500000000--2490000001</c:v>
                </c:pt>
                <c:pt idx="3">
                  <c:v>-2400000000--2390000001</c:v>
                </c:pt>
                <c:pt idx="4">
                  <c:v>-2130000000--2120000001</c:v>
                </c:pt>
                <c:pt idx="5">
                  <c:v>-1100000000--1090000001</c:v>
                </c:pt>
                <c:pt idx="6">
                  <c:v>-990000000--980000001</c:v>
                </c:pt>
                <c:pt idx="7">
                  <c:v>-700000000--690000001</c:v>
                </c:pt>
                <c:pt idx="8">
                  <c:v>-600000000--590000001</c:v>
                </c:pt>
                <c:pt idx="9">
                  <c:v>-560000000--550000001</c:v>
                </c:pt>
                <c:pt idx="10">
                  <c:v>-400000000--390000001</c:v>
                </c:pt>
                <c:pt idx="11">
                  <c:v>-380000000--370000001</c:v>
                </c:pt>
                <c:pt idx="12">
                  <c:v>-300000000--290000001</c:v>
                </c:pt>
                <c:pt idx="13">
                  <c:v>-200000000--190000001</c:v>
                </c:pt>
                <c:pt idx="14">
                  <c:v>-190000000--180000001</c:v>
                </c:pt>
                <c:pt idx="15">
                  <c:v>-170000000--160000001</c:v>
                </c:pt>
                <c:pt idx="16">
                  <c:v>-150000000--140000001</c:v>
                </c:pt>
                <c:pt idx="17">
                  <c:v>-140000000--130000001</c:v>
                </c:pt>
                <c:pt idx="18">
                  <c:v>-130000000--120000001</c:v>
                </c:pt>
                <c:pt idx="19">
                  <c:v>-120000000--110000001</c:v>
                </c:pt>
                <c:pt idx="20">
                  <c:v>-110000000--100000001</c:v>
                </c:pt>
                <c:pt idx="21">
                  <c:v>-100000000--90000001</c:v>
                </c:pt>
                <c:pt idx="22">
                  <c:v>-90000000--80000001</c:v>
                </c:pt>
                <c:pt idx="23">
                  <c:v>-80000000--70000001</c:v>
                </c:pt>
                <c:pt idx="24">
                  <c:v>-70000000--60000001</c:v>
                </c:pt>
                <c:pt idx="25">
                  <c:v>-60000000--50000001</c:v>
                </c:pt>
                <c:pt idx="26">
                  <c:v>-50000000--40000001</c:v>
                </c:pt>
                <c:pt idx="27">
                  <c:v>-40000000--30000001</c:v>
                </c:pt>
                <c:pt idx="28">
                  <c:v>-30000000--20000001</c:v>
                </c:pt>
                <c:pt idx="29">
                  <c:v>-20000000--10000001</c:v>
                </c:pt>
                <c:pt idx="30">
                  <c:v>-10000000--1</c:v>
                </c:pt>
                <c:pt idx="31">
                  <c:v>0-9999999</c:v>
                </c:pt>
                <c:pt idx="32">
                  <c:v>10000000-19999999</c:v>
                </c:pt>
                <c:pt idx="33">
                  <c:v>20000000-29999999</c:v>
                </c:pt>
                <c:pt idx="34">
                  <c:v>30000000-39999999</c:v>
                </c:pt>
                <c:pt idx="35">
                  <c:v>40000000-49999999</c:v>
                </c:pt>
                <c:pt idx="36">
                  <c:v>50000000-59999999</c:v>
                </c:pt>
                <c:pt idx="37">
                  <c:v>60000000-69999999</c:v>
                </c:pt>
                <c:pt idx="38">
                  <c:v>70000000-79999999</c:v>
                </c:pt>
                <c:pt idx="39">
                  <c:v>80000000-89999999</c:v>
                </c:pt>
                <c:pt idx="40">
                  <c:v>90000000-99999999</c:v>
                </c:pt>
                <c:pt idx="41">
                  <c:v>100000000-109999999</c:v>
                </c:pt>
                <c:pt idx="42">
                  <c:v>110000000-119999999</c:v>
                </c:pt>
                <c:pt idx="43">
                  <c:v>120000000-129999999</c:v>
                </c:pt>
                <c:pt idx="44">
                  <c:v>130000000-139999999</c:v>
                </c:pt>
                <c:pt idx="45">
                  <c:v>140000000-149999999</c:v>
                </c:pt>
                <c:pt idx="46">
                  <c:v>150000000-159999999</c:v>
                </c:pt>
                <c:pt idx="47">
                  <c:v>160000000-169999999</c:v>
                </c:pt>
                <c:pt idx="48">
                  <c:v>170000000-179999999</c:v>
                </c:pt>
                <c:pt idx="49">
                  <c:v>180000000-189999999</c:v>
                </c:pt>
                <c:pt idx="50">
                  <c:v>190000000-199999999</c:v>
                </c:pt>
                <c:pt idx="51">
                  <c:v>200000000-209999999</c:v>
                </c:pt>
                <c:pt idx="52">
                  <c:v>210000000-219999999</c:v>
                </c:pt>
                <c:pt idx="53">
                  <c:v>220000000-229999999</c:v>
                </c:pt>
                <c:pt idx="54">
                  <c:v>230000000-239999999</c:v>
                </c:pt>
                <c:pt idx="55">
                  <c:v>240000000-249999999</c:v>
                </c:pt>
                <c:pt idx="56">
                  <c:v>250000000-259999999</c:v>
                </c:pt>
                <c:pt idx="57">
                  <c:v>260000000-269999999</c:v>
                </c:pt>
                <c:pt idx="58">
                  <c:v>270000000-279999999</c:v>
                </c:pt>
                <c:pt idx="59">
                  <c:v>280000000-289999999</c:v>
                </c:pt>
                <c:pt idx="60">
                  <c:v>290000000-299999999</c:v>
                </c:pt>
                <c:pt idx="61">
                  <c:v>300000000-309999999</c:v>
                </c:pt>
                <c:pt idx="62">
                  <c:v>320000000-329999999</c:v>
                </c:pt>
                <c:pt idx="63">
                  <c:v>340000000-349999999</c:v>
                </c:pt>
                <c:pt idx="64">
                  <c:v>350000000-359999999</c:v>
                </c:pt>
                <c:pt idx="65">
                  <c:v>370000000-379999999</c:v>
                </c:pt>
                <c:pt idx="66">
                  <c:v>400000000-409999999</c:v>
                </c:pt>
                <c:pt idx="67">
                  <c:v>420000000-429999999</c:v>
                </c:pt>
                <c:pt idx="68">
                  <c:v>440000000-449999999</c:v>
                </c:pt>
                <c:pt idx="69">
                  <c:v>450000000-459999999</c:v>
                </c:pt>
                <c:pt idx="70">
                  <c:v>500000000-509999999</c:v>
                </c:pt>
                <c:pt idx="71">
                  <c:v>520000000-529999999</c:v>
                </c:pt>
              </c:strCache>
            </c:strRef>
          </c:cat>
          <c:val>
            <c:numRef>
              <c:f>'Profit Margin'!$B$4:$B$76</c:f>
              <c:numCache>
                <c:formatCode>General</c:formatCode>
                <c:ptCount val="7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  <c:pt idx="18">
                  <c:v>6</c:v>
                </c:pt>
                <c:pt idx="19">
                  <c:v>3</c:v>
                </c:pt>
                <c:pt idx="20">
                  <c:v>7</c:v>
                </c:pt>
                <c:pt idx="21">
                  <c:v>12</c:v>
                </c:pt>
                <c:pt idx="22">
                  <c:v>18</c:v>
                </c:pt>
                <c:pt idx="23">
                  <c:v>16</c:v>
                </c:pt>
                <c:pt idx="24">
                  <c:v>29</c:v>
                </c:pt>
                <c:pt idx="25">
                  <c:v>42</c:v>
                </c:pt>
                <c:pt idx="26">
                  <c:v>75</c:v>
                </c:pt>
                <c:pt idx="27">
                  <c:v>116</c:v>
                </c:pt>
                <c:pt idx="28">
                  <c:v>223</c:v>
                </c:pt>
                <c:pt idx="29">
                  <c:v>594</c:v>
                </c:pt>
                <c:pt idx="30">
                  <c:v>898</c:v>
                </c:pt>
                <c:pt idx="31">
                  <c:v>857</c:v>
                </c:pt>
                <c:pt idx="32">
                  <c:v>486</c:v>
                </c:pt>
                <c:pt idx="33">
                  <c:v>673</c:v>
                </c:pt>
                <c:pt idx="34">
                  <c:v>185</c:v>
                </c:pt>
                <c:pt idx="35">
                  <c:v>135</c:v>
                </c:pt>
                <c:pt idx="36">
                  <c:v>108</c:v>
                </c:pt>
                <c:pt idx="37">
                  <c:v>60</c:v>
                </c:pt>
                <c:pt idx="38">
                  <c:v>60</c:v>
                </c:pt>
                <c:pt idx="39">
                  <c:v>46</c:v>
                </c:pt>
                <c:pt idx="40">
                  <c:v>30</c:v>
                </c:pt>
                <c:pt idx="41">
                  <c:v>34</c:v>
                </c:pt>
                <c:pt idx="42">
                  <c:v>36</c:v>
                </c:pt>
                <c:pt idx="43">
                  <c:v>15</c:v>
                </c:pt>
                <c:pt idx="44">
                  <c:v>17</c:v>
                </c:pt>
                <c:pt idx="45">
                  <c:v>16</c:v>
                </c:pt>
                <c:pt idx="46">
                  <c:v>16</c:v>
                </c:pt>
                <c:pt idx="47">
                  <c:v>15</c:v>
                </c:pt>
                <c:pt idx="48">
                  <c:v>8</c:v>
                </c:pt>
                <c:pt idx="49">
                  <c:v>5</c:v>
                </c:pt>
                <c:pt idx="50">
                  <c:v>11</c:v>
                </c:pt>
                <c:pt idx="51">
                  <c:v>4</c:v>
                </c:pt>
                <c:pt idx="52">
                  <c:v>3</c:v>
                </c:pt>
                <c:pt idx="53">
                  <c:v>4</c:v>
                </c:pt>
                <c:pt idx="54">
                  <c:v>3</c:v>
                </c:pt>
                <c:pt idx="55">
                  <c:v>4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3</c:v>
                </c:pt>
                <c:pt idx="60">
                  <c:v>4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E-E04F-BAA8-7B8C2E449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075120"/>
        <c:axId val="1398436560"/>
      </c:barChart>
      <c:catAx>
        <c:axId val="52107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436560"/>
        <c:crosses val="autoZero"/>
        <c:auto val="1"/>
        <c:lblAlgn val="ctr"/>
        <c:lblOffset val="100"/>
        <c:noMultiLvlLbl val="0"/>
      </c:catAx>
      <c:valAx>
        <c:axId val="139843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7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D2845-1ADB-844F-B23C-E8F3CD7AF6C5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B3141-4AEF-B140-A5AA-35BD688F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B3141-4AEF-B140-A5AA-35BD688FEB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0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1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5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3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1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FDF2C6-CEC3-AD40-B72A-0279D66167F2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6DFFAD1-CD20-9848-B45B-FCA6C1A7F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9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31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  <p:sldLayoutId id="2147485043" r:id="rId13"/>
    <p:sldLayoutId id="214748504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6041f197c2214bf68ee8f0384da52998?sid=49b3889f-315b-4927-b96d-844cdb81b5ac" TargetMode="External"/><Relationship Id="rId2" Type="http://schemas.openxmlformats.org/officeDocument/2006/relationships/hyperlink" Target="https://docs.google.com/spreadsheets/d/1Pn74y-pIPuyTGPwyWftH45fIlZtfvPCL/edit?usp=sharing&amp;ouid=101949921485202693908&amp;rtpof=true&amp;sd=tru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5811A-16AF-4452-BE33-899D6C6E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80EEC-7BCB-822F-1E19-B8FAB981F634}"/>
              </a:ext>
            </a:extLst>
          </p:cNvPr>
          <p:cNvSpPr txBox="1"/>
          <p:nvPr/>
        </p:nvSpPr>
        <p:spPr>
          <a:xfrm>
            <a:off x="1681655" y="2767280"/>
            <a:ext cx="8129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algn="ctr">
              <a:spcBef>
                <a:spcPts val="380"/>
              </a:spcBef>
            </a:pPr>
            <a:r>
              <a:rPr lang="en-US" sz="4000" b="1" kern="0" spc="-5" dirty="0">
                <a:solidFill>
                  <a:srgbClr val="FE72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4000" b="1" kern="0" spc="-5" dirty="0">
                <a:solidFill>
                  <a:srgbClr val="FFC0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IMDB</a:t>
            </a:r>
            <a:r>
              <a:rPr lang="en-US" sz="4000" b="1" kern="0" spc="5" dirty="0">
                <a:solidFill>
                  <a:srgbClr val="FE72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4000" b="1" kern="0" spc="-5" dirty="0">
                <a:solidFill>
                  <a:srgbClr val="FFC0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Movie</a:t>
            </a:r>
            <a:r>
              <a:rPr lang="en-US" sz="4000" b="1" kern="0" spc="-5" dirty="0">
                <a:solidFill>
                  <a:srgbClr val="FE72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4000" b="1" kern="0" spc="-80" dirty="0">
                <a:solidFill>
                  <a:srgbClr val="FE72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kern="0" dirty="0">
                <a:solidFill>
                  <a:srgbClr val="FFC0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4000" b="1" kern="0" dirty="0">
                <a:solidFill>
                  <a:srgbClr val="FE72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</a:t>
            </a:r>
            <a:r>
              <a:rPr lang="en-US" sz="4000" b="1" kern="0" dirty="0">
                <a:solidFill>
                  <a:srgbClr val="FE7200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kern="0" dirty="0">
                <a:solidFill>
                  <a:srgbClr val="FE72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endParaRPr lang="en-IN" sz="4000" b="1" kern="0" dirty="0">
              <a:solidFill>
                <a:srgbClr val="FE7200"/>
              </a:solidFill>
              <a:effectLst/>
              <a:highlight>
                <a:srgbClr val="0000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9075" algn="ctr">
              <a:spcBef>
                <a:spcPts val="35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  </a:t>
            </a:r>
            <a:endParaRPr lang="en-IN" sz="4000" dirty="0">
              <a:solidFill>
                <a:schemeClr val="accent2">
                  <a:lumMod val="50000"/>
                </a:schemeClr>
              </a:solidFill>
              <a:effectLst/>
              <a:highlight>
                <a:srgbClr val="0000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8379-0739-5C1F-3629-8C6DF751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6" y="734457"/>
            <a:ext cx="10515600" cy="100595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 –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Director_name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C3E0-0172-26B1-5F2E-CAF4F8F2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6" y="1740416"/>
            <a:ext cx="7065579" cy="2091559"/>
          </a:xfrm>
          <a:noFill/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 records were deleted due to null value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of director’s name is not an ideal choice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D92DA3-54E4-8C02-E770-C6EC3425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7" y="1327150"/>
            <a:ext cx="1530911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4AF7BAF-B7BF-E468-A18B-90801818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8" y="1371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53BB-211B-EDB3-19EA-37AFBC16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62" y="3316014"/>
            <a:ext cx="2617076" cy="97045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INSIGHTS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7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F096-FE3D-E33F-660C-CF7E86ED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02" y="2096840"/>
            <a:ext cx="3075838" cy="4568918"/>
          </a:xfrm>
          <a:noFill/>
        </p:spPr>
        <p:txBody>
          <a:bodyPr>
            <a:noAutofit/>
          </a:bodyPr>
          <a:lstStyle/>
          <a:p>
            <a:pPr marR="200660" lv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tabLst>
                <a:tab pos="219710" algn="l"/>
              </a:tabLst>
            </a:pP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1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.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Most</a:t>
            </a:r>
            <a:r>
              <a:rPr lang="en-US" sz="1300" spc="-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Commonly</a:t>
            </a:r>
            <a:r>
              <a:rPr lang="en-US" sz="13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Produced</a:t>
            </a:r>
            <a:r>
              <a:rPr lang="en-US" sz="13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Genres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Drama,</a:t>
            </a:r>
            <a:r>
              <a:rPr lang="en-US" sz="1300" b="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Comedy,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300" b="0" spc="-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Thriller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are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most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frequently</a:t>
            </a:r>
            <a:r>
              <a:rPr lang="en-US" sz="1300" b="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produced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genres</a:t>
            </a:r>
            <a:r>
              <a:rPr lang="en-US" sz="13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in</a:t>
            </a:r>
            <a:r>
              <a:rPr lang="en-US" sz="1300" b="0" spc="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industry.</a:t>
            </a: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IN" sz="1300" b="0" dirty="0">
                <a:solidFill>
                  <a:schemeClr val="tx1"/>
                </a:solidFill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IN" sz="1300" dirty="0">
                <a:solidFill>
                  <a:schemeClr val="tx1"/>
                </a:solidFill>
                <a:latin typeface="Times New Roman" panose="02020603050405020304" pitchFamily="18" charset="0"/>
                <a:ea typeface="Arial MT"/>
                <a:cs typeface="Arial MT"/>
              </a:rPr>
              <a:t>2.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Highest</a:t>
            </a:r>
            <a:r>
              <a:rPr lang="en-US" sz="13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3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Score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300" b="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highest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score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achieved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by any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belongs to</a:t>
            </a:r>
            <a:r>
              <a:rPr lang="en-US" sz="1300" b="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300" b="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Comedy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genre.</a:t>
            </a: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IN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3.</a:t>
            </a:r>
            <a:r>
              <a:rPr lang="en-IN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Average</a:t>
            </a:r>
            <a:r>
              <a:rPr lang="en-US" sz="13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3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Niche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categories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like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 Noir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News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tend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to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receive</a:t>
            </a:r>
            <a:r>
              <a:rPr lang="en-US" sz="1300" b="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300" b="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highest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average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 ratings despite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being</a:t>
            </a:r>
            <a:r>
              <a:rPr lang="en-US" sz="1300" b="0" spc="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less</a:t>
            </a:r>
            <a:r>
              <a:rPr lang="en-US" sz="13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commonly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produced.</a:t>
            </a:r>
            <a:b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IN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IN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4. </a:t>
            </a:r>
            <a:r>
              <a:rPr lang="en-US" sz="13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Standard Deviation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: These niche categories exhibit a relatively low standard deviation in</a:t>
            </a:r>
            <a:r>
              <a:rPr lang="en-US" sz="13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their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ratings.</a:t>
            </a:r>
            <a:r>
              <a:rPr lang="en-US" sz="1300" b="0" spc="-4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This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low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variability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indicates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13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more</a:t>
            </a:r>
            <a:r>
              <a:rPr lang="en-US" sz="1300" b="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consistent</a:t>
            </a:r>
            <a:r>
              <a:rPr lang="en-US" sz="1300" b="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level</a:t>
            </a:r>
            <a:r>
              <a:rPr lang="en-US" sz="1300" b="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quality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among</a:t>
            </a:r>
            <a:r>
              <a:rPr lang="en-US" sz="1300" b="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these</a:t>
            </a:r>
            <a:r>
              <a:rPr lang="en-US" sz="1300" b="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films, which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is</a:t>
            </a:r>
            <a:r>
              <a:rPr lang="en-US" sz="1300" b="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considered</a:t>
            </a:r>
            <a:r>
              <a:rPr lang="en-US" sz="1300" b="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positive</a:t>
            </a:r>
            <a:r>
              <a:rPr lang="en-US" sz="1300" b="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3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indicator</a:t>
            </a:r>
            <a:r>
              <a:rPr lang="en-IN" sz="1300" b="0" dirty="0">
                <a:solidFill>
                  <a:schemeClr val="tx1"/>
                </a:solidFill>
                <a:latin typeface="Times New Roman" panose="02020603050405020304" pitchFamily="18" charset="0"/>
                <a:ea typeface="Arial MT"/>
                <a:cs typeface="Arial MT"/>
              </a:rPr>
              <a:t>.</a:t>
            </a:r>
            <a:endParaRPr lang="en-US" sz="13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E15AA8-EEED-AE10-1495-0BE3D3A05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006424"/>
              </p:ext>
            </p:extLst>
          </p:nvPr>
        </p:nvGraphicFramePr>
        <p:xfrm>
          <a:off x="3357596" y="93570"/>
          <a:ext cx="8742039" cy="66708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4739">
                  <a:extLst>
                    <a:ext uri="{9D8B030D-6E8A-4147-A177-3AD203B41FA5}">
                      <a16:colId xmlns:a16="http://schemas.microsoft.com/office/drawing/2014/main" val="2825494443"/>
                    </a:ext>
                  </a:extLst>
                </a:gridCol>
                <a:gridCol w="502614">
                  <a:extLst>
                    <a:ext uri="{9D8B030D-6E8A-4147-A177-3AD203B41FA5}">
                      <a16:colId xmlns:a16="http://schemas.microsoft.com/office/drawing/2014/main" val="3294498555"/>
                    </a:ext>
                  </a:extLst>
                </a:gridCol>
                <a:gridCol w="942877">
                  <a:extLst>
                    <a:ext uri="{9D8B030D-6E8A-4147-A177-3AD203B41FA5}">
                      <a16:colId xmlns:a16="http://schemas.microsoft.com/office/drawing/2014/main" val="676643467"/>
                    </a:ext>
                  </a:extLst>
                </a:gridCol>
                <a:gridCol w="953464">
                  <a:extLst>
                    <a:ext uri="{9D8B030D-6E8A-4147-A177-3AD203B41FA5}">
                      <a16:colId xmlns:a16="http://schemas.microsoft.com/office/drawing/2014/main" val="4098112513"/>
                    </a:ext>
                  </a:extLst>
                </a:gridCol>
                <a:gridCol w="1134439">
                  <a:extLst>
                    <a:ext uri="{9D8B030D-6E8A-4147-A177-3AD203B41FA5}">
                      <a16:colId xmlns:a16="http://schemas.microsoft.com/office/drawing/2014/main" val="3234094691"/>
                    </a:ext>
                  </a:extLst>
                </a:gridCol>
                <a:gridCol w="1353514">
                  <a:extLst>
                    <a:ext uri="{9D8B030D-6E8A-4147-A177-3AD203B41FA5}">
                      <a16:colId xmlns:a16="http://schemas.microsoft.com/office/drawing/2014/main" val="3160774048"/>
                    </a:ext>
                  </a:extLst>
                </a:gridCol>
                <a:gridCol w="953464">
                  <a:extLst>
                    <a:ext uri="{9D8B030D-6E8A-4147-A177-3AD203B41FA5}">
                      <a16:colId xmlns:a16="http://schemas.microsoft.com/office/drawing/2014/main" val="1352861068"/>
                    </a:ext>
                  </a:extLst>
                </a:gridCol>
                <a:gridCol w="953464">
                  <a:extLst>
                    <a:ext uri="{9D8B030D-6E8A-4147-A177-3AD203B41FA5}">
                      <a16:colId xmlns:a16="http://schemas.microsoft.com/office/drawing/2014/main" val="3299374223"/>
                    </a:ext>
                  </a:extLst>
                </a:gridCol>
                <a:gridCol w="953464">
                  <a:extLst>
                    <a:ext uri="{9D8B030D-6E8A-4147-A177-3AD203B41FA5}">
                      <a16:colId xmlns:a16="http://schemas.microsoft.com/office/drawing/2014/main" val="486148774"/>
                    </a:ext>
                  </a:extLst>
                </a:gridCol>
              </a:tblGrid>
              <a:tr h="503045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009472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85284"/>
                  </a:ext>
                </a:extLst>
              </a:tr>
              <a:tr h="34591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Adventure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07456"/>
                  </a:ext>
                </a:extLst>
              </a:tr>
              <a:tr h="34591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Animation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78763"/>
                  </a:ext>
                </a:extLst>
              </a:tr>
              <a:tr h="34591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Biography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20073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Comedy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06038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Crime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68789"/>
                  </a:ext>
                </a:extLst>
              </a:tr>
              <a:tr h="282311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Documentary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12304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50425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48358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Fantasy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599052"/>
                  </a:ext>
                </a:extLst>
              </a:tr>
              <a:tr h="232540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Film-Noir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14820"/>
                  </a:ext>
                </a:extLst>
              </a:tr>
              <a:tr h="34591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Game-Show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62234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1321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Horror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9772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79839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Musical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01215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Mystery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6.49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81564"/>
                  </a:ext>
                </a:extLst>
              </a:tr>
              <a:tr h="28245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7.53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69292"/>
                  </a:ext>
                </a:extLst>
              </a:tr>
              <a:tr h="28245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Reality-TV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27014"/>
                  </a:ext>
                </a:extLst>
              </a:tr>
              <a:tr h="34591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Romance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01960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Sci-Fi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68643"/>
                  </a:ext>
                </a:extLst>
              </a:tr>
              <a:tr h="282454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10628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68850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Thriller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91636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7.07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95885"/>
                  </a:ext>
                </a:extLst>
              </a:tr>
              <a:tr h="18878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Western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3.80</a:t>
                      </a:r>
                    </a:p>
                  </a:txBody>
                  <a:tcPr marL="32232" marR="32232" marT="16116" marB="16116" anchor="ctr">
                    <a:lnL w="9525" cap="rnd" cmpd="sng" algn="ctr">
                      <a:noFill/>
                      <a:prstDash val="solid"/>
                    </a:lnL>
                    <a:lnR w="9525" cap="rnd" cmpd="sng" algn="ctr">
                      <a:noFill/>
                      <a:prstDash val="solid"/>
                    </a:lnR>
                    <a:lnT w="9525" cap="rnd" cmpd="sng" algn="ctr">
                      <a:noFill/>
                      <a:prstDash val="solid"/>
                    </a:lnT>
                    <a:lnB w="9525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4279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EF85F73-F3E8-19BF-8186-BB4DF0D5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9A6B3-8928-7361-42F7-A3772FC2F979}"/>
              </a:ext>
            </a:extLst>
          </p:cNvPr>
          <p:cNvSpPr txBox="1"/>
          <p:nvPr/>
        </p:nvSpPr>
        <p:spPr>
          <a:xfrm>
            <a:off x="181902" y="768728"/>
            <a:ext cx="258232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 Analysis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8E6C-33B0-2A68-5E2A-6EB5F2B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44" y="1429556"/>
            <a:ext cx="9659155" cy="978794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 of Genre</a:t>
            </a:r>
            <a:r>
              <a:rPr lang="en-US" sz="3600" spc="-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Analysis:</a:t>
            </a:r>
            <a:b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2C5D-452D-669C-A1D2-0ED5BB1B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2215167"/>
            <a:ext cx="10554574" cy="3708027"/>
          </a:xfrm>
        </p:spPr>
        <p:txBody>
          <a:bodyPr>
            <a:normAutofit/>
          </a:bodyPr>
          <a:lstStyle/>
          <a:p>
            <a:pPr marL="342900" marR="85725" lvl="0" indent="-342900">
              <a:lnSpc>
                <a:spcPct val="128000"/>
              </a:lnSpc>
              <a:spcBef>
                <a:spcPts val="31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Audience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preferences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Analyzing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popular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reveal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what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types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stories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themes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resonate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with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viewers.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instance,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action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consistently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rank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high,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indicates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IN" sz="2000" dirty="0"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adrenaline-packed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narratives.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7005" lvl="0" indent="-342900">
              <a:lnSpc>
                <a:spcPct val="111000"/>
              </a:lnSpc>
              <a:spcBef>
                <a:spcPts val="36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Trends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cycles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Understanding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popularity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over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time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highlight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industry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shifts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 cyclical trends. Certain genres may rise and fall in popularity depending on cultural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factors or technological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advancements.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106680" lvl="0" indent="-342900">
              <a:lnSpc>
                <a:spcPct val="110000"/>
              </a:lnSpc>
              <a:spcBef>
                <a:spcPts val="21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Market</a:t>
            </a:r>
            <a:r>
              <a:rPr lang="en-US" sz="2000" b="1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segmentation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Studios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use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analysis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 target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specific audience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demographics.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For example, romantic comedies often cater to a different audience segment than horror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films.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67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E7BFCB-C8EB-3D5B-849D-8392E7149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740257"/>
              </p:ext>
            </p:extLst>
          </p:nvPr>
        </p:nvGraphicFramePr>
        <p:xfrm>
          <a:off x="4121156" y="0"/>
          <a:ext cx="7986762" cy="6858005"/>
        </p:xfrm>
        <a:graphic>
          <a:graphicData uri="http://schemas.openxmlformats.org/drawingml/2006/table">
            <a:tbl>
              <a:tblPr/>
              <a:tblGrid>
                <a:gridCol w="830295">
                  <a:extLst>
                    <a:ext uri="{9D8B030D-6E8A-4147-A177-3AD203B41FA5}">
                      <a16:colId xmlns:a16="http://schemas.microsoft.com/office/drawing/2014/main" val="3173313758"/>
                    </a:ext>
                  </a:extLst>
                </a:gridCol>
                <a:gridCol w="460521">
                  <a:extLst>
                    <a:ext uri="{9D8B030D-6E8A-4147-A177-3AD203B41FA5}">
                      <a16:colId xmlns:a16="http://schemas.microsoft.com/office/drawing/2014/main" val="4094520161"/>
                    </a:ext>
                  </a:extLst>
                </a:gridCol>
                <a:gridCol w="865325">
                  <a:extLst>
                    <a:ext uri="{9D8B030D-6E8A-4147-A177-3AD203B41FA5}">
                      <a16:colId xmlns:a16="http://schemas.microsoft.com/office/drawing/2014/main" val="3395501414"/>
                    </a:ext>
                  </a:extLst>
                </a:gridCol>
                <a:gridCol w="865325">
                  <a:extLst>
                    <a:ext uri="{9D8B030D-6E8A-4147-A177-3AD203B41FA5}">
                      <a16:colId xmlns:a16="http://schemas.microsoft.com/office/drawing/2014/main" val="2965886694"/>
                    </a:ext>
                  </a:extLst>
                </a:gridCol>
                <a:gridCol w="999539">
                  <a:extLst>
                    <a:ext uri="{9D8B030D-6E8A-4147-A177-3AD203B41FA5}">
                      <a16:colId xmlns:a16="http://schemas.microsoft.com/office/drawing/2014/main" val="693333326"/>
                    </a:ext>
                  </a:extLst>
                </a:gridCol>
                <a:gridCol w="955258">
                  <a:extLst>
                    <a:ext uri="{9D8B030D-6E8A-4147-A177-3AD203B41FA5}">
                      <a16:colId xmlns:a16="http://schemas.microsoft.com/office/drawing/2014/main" val="748847885"/>
                    </a:ext>
                  </a:extLst>
                </a:gridCol>
                <a:gridCol w="865325">
                  <a:extLst>
                    <a:ext uri="{9D8B030D-6E8A-4147-A177-3AD203B41FA5}">
                      <a16:colId xmlns:a16="http://schemas.microsoft.com/office/drawing/2014/main" val="689964176"/>
                    </a:ext>
                  </a:extLst>
                </a:gridCol>
                <a:gridCol w="865325">
                  <a:extLst>
                    <a:ext uri="{9D8B030D-6E8A-4147-A177-3AD203B41FA5}">
                      <a16:colId xmlns:a16="http://schemas.microsoft.com/office/drawing/2014/main" val="1158023245"/>
                    </a:ext>
                  </a:extLst>
                </a:gridCol>
                <a:gridCol w="1279849">
                  <a:extLst>
                    <a:ext uri="{9D8B030D-6E8A-4147-A177-3AD203B41FA5}">
                      <a16:colId xmlns:a16="http://schemas.microsoft.com/office/drawing/2014/main" val="3241181227"/>
                    </a:ext>
                  </a:extLst>
                </a:gridCol>
              </a:tblGrid>
              <a:tr h="377996">
                <a:tc>
                  <a:txBody>
                    <a:bodyPr/>
                    <a:lstStyle/>
                    <a:p>
                      <a:r>
                        <a:rPr lang="en-IN" sz="900" b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85298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37167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93964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00671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0229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3328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48074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30843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03646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881016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71125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2986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31310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5468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367883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27369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715484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46190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59473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04429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999195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63064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7946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5322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948216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27652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79947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26570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12211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404268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98949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748362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46512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34137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21804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250380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92686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10383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5.98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62247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84112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00250"/>
                  </a:ext>
                </a:extLst>
              </a:tr>
              <a:tr h="158049"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1.70</a:t>
                      </a:r>
                    </a:p>
                  </a:txBody>
                  <a:tcPr marL="20429" marR="20429" marT="10214" marB="10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56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DDCB4E-FEB5-B601-3DE0-DEE0655FB653}"/>
              </a:ext>
            </a:extLst>
          </p:cNvPr>
          <p:cNvSpPr txBox="1"/>
          <p:nvPr/>
        </p:nvSpPr>
        <p:spPr>
          <a:xfrm>
            <a:off x="84082" y="1265696"/>
            <a:ext cx="39834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Duration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64394-EA4D-603D-D493-A57CB7B91CCC}"/>
              </a:ext>
            </a:extLst>
          </p:cNvPr>
          <p:cNvSpPr txBox="1"/>
          <p:nvPr/>
        </p:nvSpPr>
        <p:spPr>
          <a:xfrm>
            <a:off x="84082" y="2179986"/>
            <a:ext cx="366367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</a:rPr>
              <a:t>Most Common Duration: </a:t>
            </a:r>
            <a:r>
              <a:rPr lang="en-IN" sz="2000" dirty="0">
                <a:latin typeface="Times New Roman" panose="02020603050405020304" pitchFamily="18" charset="0"/>
              </a:rPr>
              <a:t>Movies with a duration around 100 minutes are the most commonly produced. </a:t>
            </a:r>
          </a:p>
          <a:p>
            <a:pPr marL="342900" indent="-342900">
              <a:buClr>
                <a:schemeClr val="accent1"/>
              </a:buClr>
            </a:pPr>
            <a:endParaRPr lang="en-IN" sz="2000" b="1" dirty="0">
              <a:latin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</a:rPr>
              <a:t>Range of Movie Durations: </a:t>
            </a:r>
            <a:r>
              <a:rPr lang="en-IN" sz="2000" dirty="0">
                <a:latin typeface="Times New Roman" panose="02020603050405020304" pitchFamily="18" charset="0"/>
              </a:rPr>
              <a:t>The majority of movies fall within the range of 85 to 125 minutes in duration. </a:t>
            </a:r>
          </a:p>
          <a:p>
            <a:pPr marL="342900" indent="-342900">
              <a:buClr>
                <a:schemeClr val="accent1"/>
              </a:buClr>
            </a:pPr>
            <a:endParaRPr lang="en-IN" sz="2000" b="1" dirty="0">
              <a:latin typeface="Times New Roman" panose="02020603050405020304" pitchFamily="18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</a:rPr>
              <a:t>IMDb Ratings: </a:t>
            </a:r>
            <a:r>
              <a:rPr lang="en-IN" sz="2000" dirty="0">
                <a:latin typeface="Times New Roman" panose="02020603050405020304" pitchFamily="18" charset="0"/>
              </a:rPr>
              <a:t>Movies within this duration range tend to receive ratings near 6 on average.</a:t>
            </a:r>
          </a:p>
          <a:p>
            <a:b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4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03290-A134-876B-298A-38077F8904BC}"/>
              </a:ext>
            </a:extLst>
          </p:cNvPr>
          <p:cNvSpPr txBox="1"/>
          <p:nvPr/>
        </p:nvSpPr>
        <p:spPr>
          <a:xfrm>
            <a:off x="262759" y="2624849"/>
            <a:ext cx="45930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</a:rPr>
              <a:t>Scatter Plot: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atin typeface="Times New Roman" panose="02020603050405020304" pitchFamily="18" charset="0"/>
              </a:rPr>
              <a:t>There seems to be a upward trend between the duration of a movie and its average IMDb ratings and the data points are widely spread.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E3E1D-E11B-1EAD-E13E-BED02363469A}"/>
              </a:ext>
            </a:extLst>
          </p:cNvPr>
          <p:cNvSpPr txBox="1"/>
          <p:nvPr/>
        </p:nvSpPr>
        <p:spPr>
          <a:xfrm>
            <a:off x="262759" y="1265694"/>
            <a:ext cx="51921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Duration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B4FEE4-E382-6498-A133-BEBA1351E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41175"/>
              </p:ext>
            </p:extLst>
          </p:nvPr>
        </p:nvGraphicFramePr>
        <p:xfrm>
          <a:off x="5181600" y="2222500"/>
          <a:ext cx="619125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42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F10E-E528-79D4-A37D-76BCD77E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58" y="1960809"/>
            <a:ext cx="10571998" cy="2936382"/>
          </a:xfrm>
        </p:spPr>
        <p:txBody>
          <a:bodyPr>
            <a:normAutofit/>
          </a:bodyPr>
          <a:lstStyle/>
          <a:p>
            <a:pPr marL="342900" marR="283210" lvl="0" indent="-342900">
              <a:lnSpc>
                <a:spcPct val="111000"/>
              </a:lnSpc>
              <a:spcBef>
                <a:spcPts val="59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Audience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attention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span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Patterns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duration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might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suggest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optimal length that keeps audiences engaged without overwhelming or underwhelming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them.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270510" lvl="0" indent="-342900">
              <a:lnSpc>
                <a:spcPct val="108000"/>
              </a:lnSpc>
              <a:spcBef>
                <a:spcPts val="38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Genre-specific</a:t>
            </a:r>
            <a:r>
              <a:rPr lang="en-US" sz="2000" b="1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preferences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Certain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might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lend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themselves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different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durations.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Action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 might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shorter optimal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lengths compared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epic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dramas.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254635" lvl="0" indent="-342900">
              <a:lnSpc>
                <a:spcPct val="111000"/>
              </a:lnSpc>
              <a:spcBef>
                <a:spcPts val="46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Directorial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style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Certain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directors might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have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signature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duration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their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films,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which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could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influence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audience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expectations.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D05FFE-F084-47E0-95A6-26210A30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8" y="1451741"/>
            <a:ext cx="10571998" cy="97045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 of Duration Analysis:</a:t>
            </a:r>
            <a:b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9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273B-9720-2A6F-6025-95ED2482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2934"/>
            <a:ext cx="4856739" cy="4225066"/>
          </a:xfrm>
        </p:spPr>
        <p:txBody>
          <a:bodyPr>
            <a:noAutofit/>
          </a:bodyPr>
          <a:lstStyle/>
          <a:p>
            <a:pPr marL="342900" marR="227965" lvl="0" indent="-342900">
              <a:lnSpc>
                <a:spcPct val="110000"/>
              </a:lnSpc>
              <a:spcBef>
                <a:spcPts val="565"/>
              </a:spcBef>
              <a:spcAft>
                <a:spcPts val="0"/>
              </a:spcAft>
              <a:tabLst>
                <a:tab pos="21971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        </a:t>
            </a:r>
            <a:b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1. Commonly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Produced Language: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b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English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 most commonly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used language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production.</a:t>
            </a:r>
            <a:b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2.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Average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Despite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 most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language,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English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do 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not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consistently achieve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 ratings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on average.</a:t>
            </a:r>
            <a:b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3.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Highest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Ratings: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highest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attained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languages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such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Telugu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Polish,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surpassing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English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language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movies.</a:t>
            </a:r>
            <a:br>
              <a:rPr lang="en-IN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</a:br>
            <a:endParaRPr lang="en-US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7FD96B-F835-A3B6-F149-3D8AF3007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39799"/>
              </p:ext>
            </p:extLst>
          </p:nvPr>
        </p:nvGraphicFramePr>
        <p:xfrm>
          <a:off x="5857118" y="97320"/>
          <a:ext cx="6175913" cy="6663360"/>
        </p:xfrm>
        <a:graphic>
          <a:graphicData uri="http://schemas.openxmlformats.org/drawingml/2006/table">
            <a:tbl>
              <a:tblPr/>
              <a:tblGrid>
                <a:gridCol w="531960">
                  <a:extLst>
                    <a:ext uri="{9D8B030D-6E8A-4147-A177-3AD203B41FA5}">
                      <a16:colId xmlns:a16="http://schemas.microsoft.com/office/drawing/2014/main" val="894801843"/>
                    </a:ext>
                  </a:extLst>
                </a:gridCol>
                <a:gridCol w="336697">
                  <a:extLst>
                    <a:ext uri="{9D8B030D-6E8A-4147-A177-3AD203B41FA5}">
                      <a16:colId xmlns:a16="http://schemas.microsoft.com/office/drawing/2014/main" val="2539813055"/>
                    </a:ext>
                  </a:extLst>
                </a:gridCol>
                <a:gridCol w="666897">
                  <a:extLst>
                    <a:ext uri="{9D8B030D-6E8A-4147-A177-3AD203B41FA5}">
                      <a16:colId xmlns:a16="http://schemas.microsoft.com/office/drawing/2014/main" val="126582071"/>
                    </a:ext>
                  </a:extLst>
                </a:gridCol>
                <a:gridCol w="695472">
                  <a:extLst>
                    <a:ext uri="{9D8B030D-6E8A-4147-A177-3AD203B41FA5}">
                      <a16:colId xmlns:a16="http://schemas.microsoft.com/office/drawing/2014/main" val="342405566"/>
                    </a:ext>
                  </a:extLst>
                </a:gridCol>
                <a:gridCol w="774847">
                  <a:extLst>
                    <a:ext uri="{9D8B030D-6E8A-4147-A177-3AD203B41FA5}">
                      <a16:colId xmlns:a16="http://schemas.microsoft.com/office/drawing/2014/main" val="4164161599"/>
                    </a:ext>
                  </a:extLst>
                </a:gridCol>
                <a:gridCol w="914547">
                  <a:extLst>
                    <a:ext uri="{9D8B030D-6E8A-4147-A177-3AD203B41FA5}">
                      <a16:colId xmlns:a16="http://schemas.microsoft.com/office/drawing/2014/main" val="2007304903"/>
                    </a:ext>
                  </a:extLst>
                </a:gridCol>
                <a:gridCol w="666897">
                  <a:extLst>
                    <a:ext uri="{9D8B030D-6E8A-4147-A177-3AD203B41FA5}">
                      <a16:colId xmlns:a16="http://schemas.microsoft.com/office/drawing/2014/main" val="3681990703"/>
                    </a:ext>
                  </a:extLst>
                </a:gridCol>
                <a:gridCol w="666897">
                  <a:extLst>
                    <a:ext uri="{9D8B030D-6E8A-4147-A177-3AD203B41FA5}">
                      <a16:colId xmlns:a16="http://schemas.microsoft.com/office/drawing/2014/main" val="266569722"/>
                    </a:ext>
                  </a:extLst>
                </a:gridCol>
                <a:gridCol w="921699">
                  <a:extLst>
                    <a:ext uri="{9D8B030D-6E8A-4147-A177-3AD203B41FA5}">
                      <a16:colId xmlns:a16="http://schemas.microsoft.com/office/drawing/2014/main" val="3761000544"/>
                    </a:ext>
                  </a:extLst>
                </a:gridCol>
              </a:tblGrid>
              <a:tr h="220711"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Deviation 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8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36403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4662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776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85490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French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89329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Mandarin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6.79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66453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Aboriginal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32916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Spanish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83710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Filipino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589274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Hindi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22341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Russian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48126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Maya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81080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Kazakh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28292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Telugu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33722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Cantonese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56219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Icelandic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77807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145601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Aramaic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78444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041167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Dutch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48786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Dari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548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Hebrew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81788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Chinese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98220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Mongolian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08635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Swedish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615394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7.39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04940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Thai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17314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Polish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891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Bosnian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6907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22865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Hungarian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81592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Portuguese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7.49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21873"/>
                  </a:ext>
                </a:extLst>
              </a:tr>
              <a:tr h="6722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Danish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4761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Arabic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953990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Norwegian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16654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Czech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67187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Kannada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29434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Zulu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53587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Panjabi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873643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62733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Dzongkha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66289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Vietnamese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61000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Indonesian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10794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Urdu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09758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Romanian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21164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576168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Slovenian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53944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Greek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5221"/>
                  </a:ext>
                </a:extLst>
              </a:tr>
              <a:tr h="118389"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Swahili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mode found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</a:t>
                      </a:r>
                    </a:p>
                  </a:txBody>
                  <a:tcPr marL="14361" marR="14361" marT="7180" marB="71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7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F5CDD24-04AF-48F1-CDC5-D6E71C85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27895" y="-61207"/>
            <a:ext cx="61238944" cy="51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32E5B-FD3B-72D7-F89F-5356F75F3414}"/>
              </a:ext>
            </a:extLst>
          </p:cNvPr>
          <p:cNvSpPr txBox="1"/>
          <p:nvPr/>
        </p:nvSpPr>
        <p:spPr>
          <a:xfrm>
            <a:off x="253562" y="1273369"/>
            <a:ext cx="412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Analysis</a:t>
            </a:r>
          </a:p>
        </p:txBody>
      </p:sp>
    </p:spTree>
    <p:extLst>
      <p:ext uri="{BB962C8B-B14F-4D97-AF65-F5344CB8AC3E}">
        <p14:creationId xmlns:p14="http://schemas.microsoft.com/office/powerpoint/2010/main" val="12387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C445-E254-7954-D8EA-B591AED6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59" y="1969652"/>
            <a:ext cx="10554574" cy="3475244"/>
          </a:xfrm>
        </p:spPr>
        <p:txBody>
          <a:bodyPr>
            <a:normAutofit/>
          </a:bodyPr>
          <a:lstStyle/>
          <a:p>
            <a:pPr marR="227965">
              <a:lnSpc>
                <a:spcPct val="111000"/>
              </a:lnSpc>
              <a:spcBef>
                <a:spcPts val="41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Global appeal: Analyzing the predominant languages in highly-rated movies can provide insights into their international success. Movies in widely spoken languages might have broader global audiences.</a:t>
            </a:r>
            <a:endParaRPr lang="en-IN" sz="20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Cultural influences: The language used in a film can indicate its cultural context and intended audience. Subtle nuances or linguistic choices might impact how a movie is received in different regions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469E60-5FB0-EC61-F5AA-0F6337E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9" y="1413104"/>
            <a:ext cx="10571998" cy="97045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 of Language Analysis:</a:t>
            </a:r>
            <a:b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2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1FBCB94-601C-3599-096B-B9855D46C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908153-FEB4-C6E7-47D6-6909E9FE5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89462"/>
              </p:ext>
            </p:extLst>
          </p:nvPr>
        </p:nvGraphicFramePr>
        <p:xfrm>
          <a:off x="5255172" y="1912884"/>
          <a:ext cx="5617815" cy="4882785"/>
        </p:xfrm>
        <a:graphic>
          <a:graphicData uri="http://schemas.openxmlformats.org/drawingml/2006/table">
            <a:tbl>
              <a:tblPr/>
              <a:tblGrid>
                <a:gridCol w="2814163">
                  <a:extLst>
                    <a:ext uri="{9D8B030D-6E8A-4147-A177-3AD203B41FA5}">
                      <a16:colId xmlns:a16="http://schemas.microsoft.com/office/drawing/2014/main" val="1057488953"/>
                    </a:ext>
                  </a:extLst>
                </a:gridCol>
                <a:gridCol w="2803652">
                  <a:extLst>
                    <a:ext uri="{9D8B030D-6E8A-4147-A177-3AD203B41FA5}">
                      <a16:colId xmlns:a16="http://schemas.microsoft.com/office/drawing/2014/main" val="3563916962"/>
                    </a:ext>
                  </a:extLst>
                </a:gridCol>
              </a:tblGrid>
              <a:tr h="212295">
                <a:tc>
                  <a:txBody>
                    <a:bodyPr/>
                    <a:lstStyle/>
                    <a:p>
                      <a:r>
                        <a:rPr lang="en-IN" sz="1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1% directors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(</a:t>
                      </a:r>
                      <a:r>
                        <a:rPr lang="en-IN" sz="1000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imdb_score</a:t>
                      </a:r>
                      <a:r>
                        <a:rPr lang="en-IN" sz="1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256911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Christopher Nolan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44412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S.S. Rajamouli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66955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Moustapha</a:t>
                      </a:r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Akkad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3978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 Marquand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98418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80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Sergio</a:t>
                      </a:r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26185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Catherine Owens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36874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Blanchard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24626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Rakeysh Omprakash Mehra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86121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Mike </a:t>
                      </a:r>
                      <a:r>
                        <a:rPr lang="en-IN" sz="10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Mayhall</a:t>
                      </a:r>
                      <a:endParaRPr lang="en-IN" sz="1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29990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 Menon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092669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Ron Fricke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795565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 Oliva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21399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Damien Chazelle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24926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 Mulligan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25528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Mitchell Altieri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661888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Charles Chaplin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16870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Sadyk Sher-Niyaz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35508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Asghar Farhadi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79097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Marius A. </a:t>
                      </a:r>
                      <a:r>
                        <a:rPr lang="en-IN" sz="10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Markevicius</a:t>
                      </a:r>
                      <a:endParaRPr lang="en-IN" sz="1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77297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Majid Majidi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09775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Cary Bell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40937"/>
                  </a:ext>
                </a:extLst>
              </a:tr>
              <a:tr h="212295">
                <a:tc>
                  <a:txBody>
                    <a:bodyPr/>
                    <a:lstStyle/>
                    <a:p>
                      <a:r>
                        <a:rPr lang="en-IN" sz="10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Melendez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38792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8040361-8211-C849-652C-7DFAFB15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53779"/>
            <a:ext cx="12386286" cy="56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5EB36-736D-943F-F689-62A5C50B3296}"/>
              </a:ext>
            </a:extLst>
          </p:cNvPr>
          <p:cNvSpPr txBox="1"/>
          <p:nvPr/>
        </p:nvSpPr>
        <p:spPr>
          <a:xfrm>
            <a:off x="430925" y="2508294"/>
            <a:ext cx="222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 is 8.3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357F3-8F91-1A9F-E23A-3241B0DDAA76}"/>
              </a:ext>
            </a:extLst>
          </p:cNvPr>
          <p:cNvSpPr txBox="1"/>
          <p:nvPr/>
        </p:nvSpPr>
        <p:spPr>
          <a:xfrm>
            <a:off x="283780" y="3176950"/>
            <a:ext cx="3901966" cy="211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5725" indent="-6350" algn="just">
              <a:lnSpc>
                <a:spcPct val="111000"/>
              </a:lnSpc>
              <a:spcBef>
                <a:spcPts val="195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20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directors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</a:t>
            </a:r>
            <a:r>
              <a:rPr lang="en-US" sz="20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1%</a:t>
            </a:r>
            <a:r>
              <a:rPr lang="en-US" sz="2000" spc="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IMDb</a:t>
            </a:r>
            <a:r>
              <a:rPr lang="en-US" sz="20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scores,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showcasing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exceptional</a:t>
            </a:r>
            <a:r>
              <a:rPr lang="en-US" sz="2000" spc="-2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achievement</a:t>
            </a:r>
            <a:r>
              <a:rPr lang="en-US" sz="20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consistently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receiving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ratings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20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film</a:t>
            </a:r>
            <a:r>
              <a:rPr lang="en-US" sz="20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industry.</a:t>
            </a:r>
            <a:endParaRPr lang="en-IN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DFFCB-7FCC-33A5-53D7-FAA9532D526B}"/>
              </a:ext>
            </a:extLst>
          </p:cNvPr>
          <p:cNvSpPr txBox="1"/>
          <p:nvPr/>
        </p:nvSpPr>
        <p:spPr>
          <a:xfrm>
            <a:off x="283780" y="1272449"/>
            <a:ext cx="490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5CBA23-226F-2E26-7CCA-D2469E08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861"/>
            <a:ext cx="12386286" cy="56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E18DA-A3F0-FBE5-8974-F46C4352655E}"/>
              </a:ext>
            </a:extLst>
          </p:cNvPr>
          <p:cNvSpPr txBox="1"/>
          <p:nvPr/>
        </p:nvSpPr>
        <p:spPr>
          <a:xfrm>
            <a:off x="5189482" y="1522634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1% directors based on 99</a:t>
            </a:r>
            <a:r>
              <a:rPr lang="en-US" sz="18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percentile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E9A16-3A3A-A8D6-4AB9-24B68406EC46}"/>
              </a:ext>
            </a:extLst>
          </p:cNvPr>
          <p:cNvSpPr txBox="1">
            <a:spLocks/>
          </p:cNvSpPr>
          <p:nvPr/>
        </p:nvSpPr>
        <p:spPr>
          <a:xfrm>
            <a:off x="504497" y="1138125"/>
            <a:ext cx="9496096" cy="13055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3600" spc="-7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Description</a:t>
            </a:r>
            <a:b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6D72D6-D11D-598F-2554-071818FAF390}"/>
              </a:ext>
            </a:extLst>
          </p:cNvPr>
          <p:cNvSpPr txBox="1">
            <a:spLocks/>
          </p:cNvSpPr>
          <p:nvPr/>
        </p:nvSpPr>
        <p:spPr>
          <a:xfrm>
            <a:off x="412531" y="2002219"/>
            <a:ext cx="9890234" cy="21230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75" marR="168275" indent="0" algn="just">
              <a:lnSpc>
                <a:spcPct val="11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project involves assuming the role of a data analyst to grasp the statistics related to the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IMDB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rated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movies.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fundamental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statistical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concepts,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we'll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manipulate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perform further analysis. Additionally, we'll explore how Excel functions can efficiently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extract information essential for a data analyst's routine tasks. Teaching the practical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aim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this project.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60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C445-E254-7954-D8EA-B591AED6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32" y="2060620"/>
            <a:ext cx="10571998" cy="3051204"/>
          </a:xfrm>
        </p:spPr>
        <p:txBody>
          <a:bodyPr>
            <a:normAutofit/>
          </a:bodyPr>
          <a:lstStyle/>
          <a:p>
            <a:pPr marL="342900" marR="394970" lvl="0" indent="-342900">
              <a:lnSpc>
                <a:spcPct val="110000"/>
              </a:lnSpc>
              <a:spcBef>
                <a:spcPts val="59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Auteur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theory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Examining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works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specific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directors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reveal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recurring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themes,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stylistic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choices,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storytelling techniques unique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their vision.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260985" lvl="0" indent="-342900">
              <a:lnSpc>
                <a:spcPct val="111000"/>
              </a:lnSpc>
              <a:spcBef>
                <a:spcPts val="45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Consistency in quality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 Directors with consistently high-rated movies may have a strong</a:t>
            </a:r>
            <a:r>
              <a:rPr lang="en-US" sz="2000" spc="-29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influence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film's success,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indicating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loyal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base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distinct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directorial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style.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222885" lvl="0" indent="-342900">
              <a:lnSpc>
                <a:spcPct val="111000"/>
              </a:lnSpc>
              <a:spcBef>
                <a:spcPts val="43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Evolution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style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Tracking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director's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filmography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over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time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show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how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their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style,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storytelling,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choice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 genres has evolved, impacting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audience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reception.</a:t>
            </a:r>
            <a:endParaRPr lang="en-IN" sz="20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99E555-6687-5005-09F2-80897FBB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32" y="1387345"/>
            <a:ext cx="10571998" cy="97045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 of Director Analysis:</a:t>
            </a:r>
            <a:b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7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C8189F5A-7C2A-AEA1-35A4-818B8203E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4526" y="1245080"/>
            <a:ext cx="34473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Analysis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ED6857-D177-421D-56C9-0CDD8F506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641941"/>
              </p:ext>
            </p:extLst>
          </p:nvPr>
        </p:nvGraphicFramePr>
        <p:xfrm>
          <a:off x="97703" y="2002220"/>
          <a:ext cx="9561452" cy="485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F85EF5-AE11-F8E0-BE76-C0DD1604844B}"/>
              </a:ext>
            </a:extLst>
          </p:cNvPr>
          <p:cNvSpPr txBox="1"/>
          <p:nvPr/>
        </p:nvSpPr>
        <p:spPr>
          <a:xfrm>
            <a:off x="9522815" y="2398785"/>
            <a:ext cx="2571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is normally distributed.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nearly equal number of movies have made a profit and an equivalent number have incurred losses.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99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6C7-6844-33BA-B8AB-3137F5ED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8" y="995747"/>
            <a:ext cx="10515600" cy="8856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BD6974-06DA-617E-88F3-2153CF667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383857"/>
              </p:ext>
            </p:extLst>
          </p:nvPr>
        </p:nvGraphicFramePr>
        <p:xfrm>
          <a:off x="284260" y="2300019"/>
          <a:ext cx="7932462" cy="4293967"/>
        </p:xfrm>
        <a:graphic>
          <a:graphicData uri="http://schemas.openxmlformats.org/drawingml/2006/table">
            <a:tbl>
              <a:tblPr/>
              <a:tblGrid>
                <a:gridCol w="3966231">
                  <a:extLst>
                    <a:ext uri="{9D8B030D-6E8A-4147-A177-3AD203B41FA5}">
                      <a16:colId xmlns:a16="http://schemas.microsoft.com/office/drawing/2014/main" val="1996887042"/>
                    </a:ext>
                  </a:extLst>
                </a:gridCol>
                <a:gridCol w="3966231">
                  <a:extLst>
                    <a:ext uri="{9D8B030D-6E8A-4147-A177-3AD203B41FA5}">
                      <a16:colId xmlns:a16="http://schemas.microsoft.com/office/drawing/2014/main" val="3636885793"/>
                    </a:ext>
                  </a:extLst>
                </a:gridCol>
              </a:tblGrid>
              <a:tr h="355631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performing movies (Profit Margin)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35607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Avatar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Action|Adventure|Fantasy|Sci-Fi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61638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Jurassic World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Action|Adventure|Sci-Fi|Thriller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60222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Titanic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Drama|Romance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12722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 Wars: Episode IV - A New Hope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Action|Adventure|Fantasy|Sci-Fi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32911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E.T. the Extra-Terrestrial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Family|Sci-Fi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35933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Avengers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Action|Adventure|Sci-Fi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28770"/>
                  </a:ext>
                </a:extLst>
              </a:tr>
              <a:tr h="557509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Lion King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Adventure|Animation|Drama|Family|Musical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75689"/>
                  </a:ext>
                </a:extLst>
              </a:tr>
              <a:tr h="535779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 Wars: Episode I - The Phantom Menace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Action|Adventure|Fantasy|Sci-Fi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352231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Dark Knight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Action|Crime|Drama|Thriller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525955"/>
                  </a:ext>
                </a:extLst>
              </a:tr>
              <a:tr h="35563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Hunger Games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Adventure|Drama|Sci-Fi|Thriller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3957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09F3D62-166C-C712-94FA-119B36B6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6F53F-393C-645C-F88B-E8390D18966E}"/>
              </a:ext>
            </a:extLst>
          </p:cNvPr>
          <p:cNvSpPr txBox="1"/>
          <p:nvPr/>
        </p:nvSpPr>
        <p:spPr>
          <a:xfrm>
            <a:off x="8345510" y="2300019"/>
            <a:ext cx="3562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top 10 highest-profit movies belong to the action and adventure genres, which also represent the genres with the highest production count.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76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A4CB7F8-7CE0-99A0-5AAB-6AA61BAD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92C64C-890F-1B65-754D-1DBD5B2DE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66409"/>
              </p:ext>
            </p:extLst>
          </p:nvPr>
        </p:nvGraphicFramePr>
        <p:xfrm>
          <a:off x="490808" y="2342628"/>
          <a:ext cx="7043333" cy="4055508"/>
        </p:xfrm>
        <a:graphic>
          <a:graphicData uri="http://schemas.openxmlformats.org/drawingml/2006/table">
            <a:tbl>
              <a:tblPr/>
              <a:tblGrid>
                <a:gridCol w="2897371">
                  <a:extLst>
                    <a:ext uri="{9D8B030D-6E8A-4147-A177-3AD203B41FA5}">
                      <a16:colId xmlns:a16="http://schemas.microsoft.com/office/drawing/2014/main" val="491013422"/>
                    </a:ext>
                  </a:extLst>
                </a:gridCol>
                <a:gridCol w="4145962">
                  <a:extLst>
                    <a:ext uri="{9D8B030D-6E8A-4147-A177-3AD203B41FA5}">
                      <a16:colId xmlns:a16="http://schemas.microsoft.com/office/drawing/2014/main" val="3799821040"/>
                    </a:ext>
                  </a:extLst>
                </a:gridCol>
              </a:tblGrid>
              <a:tr h="3089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Lowest performing movies</a:t>
                      </a:r>
                    </a:p>
                  </a:txBody>
                  <a:tcPr marL="9040" marR="9040" marT="90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Genre</a:t>
                      </a:r>
                    </a:p>
                  </a:txBody>
                  <a:tcPr marL="9040" marR="9040" marT="90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99967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Host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Action|Adventure|Romance|Sci-Fi|Thriller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26316"/>
                  </a:ext>
                </a:extLst>
              </a:tr>
              <a:tr h="3089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Lady Vengeance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Crime|Drama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3112"/>
                  </a:ext>
                </a:extLst>
              </a:tr>
              <a:tr h="3089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Fateless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Drama|Romance|War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98117"/>
                  </a:ext>
                </a:extLst>
              </a:tr>
              <a:tr h="31761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Princess Mononoke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Adventure|Animation|Fantasy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87717"/>
                  </a:ext>
                </a:extLst>
              </a:tr>
              <a:tr h="608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Steamboy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Action|Adventure|Animation|Family|Sci-Fi|Thriller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06860"/>
                  </a:ext>
                </a:extLst>
              </a:tr>
              <a:tr h="4308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Akira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Action|Animation|Sci-Fi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03726"/>
                  </a:ext>
                </a:extLst>
              </a:tr>
              <a:tr h="3089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Godzilla 2000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Action|Adventure|Drama|Sci-Fi|Thriller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05951"/>
                  </a:ext>
                </a:extLst>
              </a:tr>
              <a:tr h="3089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Tango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Drama|Musical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8088"/>
                  </a:ext>
                </a:extLst>
              </a:tr>
              <a:tr h="3089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Kabhi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Alvida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Naa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Kehna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755001"/>
                  </a:ext>
                </a:extLst>
              </a:tr>
              <a:tr h="3880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Kites </a:t>
                      </a: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Action|Drama|Romance|Thriller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40" marR="9040" marT="904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8814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3C10DE8-6FCD-0CB1-C86A-3E5E79A6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36" y="957111"/>
            <a:ext cx="10515600" cy="8856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9A50E-73D4-6CE0-023C-0E934D7E64CD}"/>
              </a:ext>
            </a:extLst>
          </p:cNvPr>
          <p:cNvSpPr txBox="1"/>
          <p:nvPr/>
        </p:nvSpPr>
        <p:spPr>
          <a:xfrm>
            <a:off x="8345510" y="2300019"/>
            <a:ext cx="3562229" cy="12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42900" lvl="0">
              <a:lnSpc>
                <a:spcPct val="111000"/>
              </a:lnSpc>
              <a:spcBef>
                <a:spcPts val="435"/>
              </a:spcBef>
              <a:spcAft>
                <a:spcPts val="0"/>
              </a:spcAft>
              <a:buSzPts val="1200"/>
              <a:tabLst>
                <a:tab pos="21971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No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specific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trend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identified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among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many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also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belong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to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action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adventure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genres.</a:t>
            </a:r>
            <a:endParaRPr lang="en-IN" sz="18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7515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CB55-AEAD-5724-81D0-99CC155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73" y="2019308"/>
            <a:ext cx="10571998" cy="2819384"/>
          </a:xfrm>
        </p:spPr>
        <p:txBody>
          <a:bodyPr>
            <a:normAutofit/>
          </a:bodyPr>
          <a:lstStyle/>
          <a:p>
            <a:pPr marL="342900" marR="492760" lvl="0" indent="-342900" algn="just">
              <a:lnSpc>
                <a:spcPct val="110000"/>
              </a:lnSpc>
              <a:spcBef>
                <a:spcPts val="590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Return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on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Investment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(ROI)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Comparing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budgets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against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IMDB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reveal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if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higher budgets consistently translate to higher ratings or if smaller-budget films 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compete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 terms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quality.</a:t>
            </a:r>
            <a:endParaRPr lang="en-IN" sz="18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229235" lvl="0" indent="-342900">
              <a:lnSpc>
                <a:spcPct val="110000"/>
              </a:lnSpc>
              <a:spcBef>
                <a:spcPts val="45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Production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Budget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analysis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highlight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how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effectively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resources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utilized.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 show if a high budget correlates with better visual effects, star power, or overall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production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quality.</a:t>
            </a:r>
            <a:endParaRPr lang="en-IN" sz="18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  <a:p>
            <a:pPr marL="342900" marR="467360" lvl="0" indent="-342900">
              <a:lnSpc>
                <a:spcPct val="111000"/>
              </a:lnSpc>
              <a:spcBef>
                <a:spcPts val="475"/>
              </a:spcBef>
              <a:spcAft>
                <a:spcPts val="0"/>
              </a:spcAft>
              <a:buSzPts val="1200"/>
              <a:buFont typeface="Arial MT"/>
              <a:buChar char="•"/>
              <a:tabLst>
                <a:tab pos="21971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Industry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benchmarks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Understanding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budget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trends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help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studios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benchmark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their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investments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against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successful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movies 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similar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genres 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with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similar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ratings.</a:t>
            </a:r>
            <a:endParaRPr lang="en-IN" sz="1800" dirty="0">
              <a:effectLst/>
              <a:latin typeface="Times New Roman" panose="02020603050405020304" pitchFamily="18" charset="0"/>
              <a:ea typeface="Arial MT"/>
              <a:cs typeface="Arial M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43010A-44B7-327D-00EF-3CE18CD6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73" y="1443931"/>
            <a:ext cx="10571998" cy="97045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Significance of Budget Analysis:</a:t>
            </a:r>
            <a:br>
              <a:rPr lang="en-IN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7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4434-4C83-30EE-78C2-3B707465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Link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https://docs.google.com/spreadsheets/d/1Pn74y-pIPuyTGPwyWftH45fIlZtfvPCL/edit?usp=sharing&amp;ouid=101949921485202693908&amp;rtpof=true&amp;sd=true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https://www.loom.com/share/6041f197c2214bf68ee8f0384da52998?sid=49b3889f-315b-4927-b96d-844cdb81b5ac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3D4E-99E6-FAF5-DFE2-5C1D099C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2371"/>
            <a:ext cx="10744200" cy="1061545"/>
          </a:xfrm>
        </p:spPr>
        <p:txBody>
          <a:bodyPr>
            <a:normAutofit fontScale="90000"/>
          </a:bodyPr>
          <a:lstStyle/>
          <a:p>
            <a:br>
              <a:rPr lang="en-US" b="1" kern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 in an organized way, creating separate sheets in the workbook for different tasks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analysis follows the below mentioned steps: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917B-D8B5-632E-2324-B9A4F87A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3143"/>
            <a:ext cx="10515600" cy="412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Cleaning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23E02-5CAE-02DF-60EB-F60F6D5AAA85}"/>
              </a:ext>
            </a:extLst>
          </p:cNvPr>
          <p:cNvSpPr txBox="1"/>
          <p:nvPr/>
        </p:nvSpPr>
        <p:spPr>
          <a:xfrm>
            <a:off x="691054" y="1116806"/>
            <a:ext cx="632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4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7411-AA28-3A9B-D142-2EE28FD2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19" y="790321"/>
            <a:ext cx="10571998" cy="970450"/>
          </a:xfrm>
        </p:spPr>
        <p:txBody>
          <a:bodyPr>
            <a:normAutofit/>
          </a:bodyPr>
          <a:lstStyle/>
          <a:p>
            <a:r>
              <a:rPr lang="en-US" sz="3600" b="1" kern="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Tech-Stack</a:t>
            </a:r>
            <a:r>
              <a:rPr lang="en-US" sz="3600" b="1" kern="0" spc="-6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51FE-D784-033A-7E66-0AE70042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7" y="1608083"/>
            <a:ext cx="10515600" cy="27957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interface that allows users to work with data, perform calculations, and create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knowledge.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78416-284D-4670-460F-4237E9C5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54" y="943008"/>
            <a:ext cx="2252716" cy="6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D506-308E-D78A-E20D-BC35100F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7" y="5022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91A7-A6D6-77FC-342B-C11D0E45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793" y="1721690"/>
            <a:ext cx="2769478" cy="845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E0EBF6"/>
                </a:highlight>
              </a:rPr>
              <a:t>Columns deleted </a:t>
            </a:r>
            <a:endParaRPr lang="en-US" dirty="0">
              <a:highlight>
                <a:srgbClr val="E0EBF6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41D2ED-C1F6-DFD7-6091-A9917705B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62526"/>
              </p:ext>
            </p:extLst>
          </p:nvPr>
        </p:nvGraphicFramePr>
        <p:xfrm>
          <a:off x="5755737" y="1933902"/>
          <a:ext cx="4712566" cy="476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816">
                  <a:extLst>
                    <a:ext uri="{9D8B030D-6E8A-4147-A177-3AD203B41FA5}">
                      <a16:colId xmlns:a16="http://schemas.microsoft.com/office/drawing/2014/main" val="1171167915"/>
                    </a:ext>
                  </a:extLst>
                </a:gridCol>
                <a:gridCol w="3574750">
                  <a:extLst>
                    <a:ext uri="{9D8B030D-6E8A-4147-A177-3AD203B41FA5}">
                      <a16:colId xmlns:a16="http://schemas.microsoft.com/office/drawing/2014/main" val="155640"/>
                    </a:ext>
                  </a:extLst>
                </a:gridCol>
              </a:tblGrid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93187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num_critic_for_reviews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41933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director_facebook_likes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49790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actor_3_facebook_likes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47825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actor_2_name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681793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actor_1_facebook_likes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27980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actor_1_name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355660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num_voted_users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763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cast_total_facebook_likes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240555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actor_3_name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657507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facenumber_in_poster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0238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plot_keywords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280709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movie_imdb_link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985205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num_user_for_reviews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00456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content_rating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671934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actor_2_facebook_likes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95297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>
                          <a:solidFill>
                            <a:schemeClr val="tx1"/>
                          </a:solidFill>
                          <a:effectLst/>
                        </a:rPr>
                        <a:t>aspect_ratio</a:t>
                      </a:r>
                      <a:endParaRPr lang="en-IN" sz="15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425156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movie_facebook_likes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228817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3982"/>
                  </a:ext>
                </a:extLst>
              </a:tr>
              <a:tr h="238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883" marR="7883" marT="7883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title_year</a:t>
                      </a:r>
                      <a:endParaRPr lang="en-IN" sz="15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883" marR="7883" marT="788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052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FD7A35-4026-F42C-9D21-E096D8FB51EA}"/>
              </a:ext>
            </a:extLst>
          </p:cNvPr>
          <p:cNvSpPr txBox="1"/>
          <p:nvPr/>
        </p:nvSpPr>
        <p:spPr>
          <a:xfrm>
            <a:off x="3002029" y="4619506"/>
            <a:ext cx="265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not required for the analysis were removed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54EFB-2CAE-FBA5-9F16-E01A43069FE6}"/>
              </a:ext>
            </a:extLst>
          </p:cNvPr>
          <p:cNvSpPr txBox="1"/>
          <p:nvPr/>
        </p:nvSpPr>
        <p:spPr>
          <a:xfrm>
            <a:off x="296917" y="5677035"/>
            <a:ext cx="265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columns were dropped due to high null values, threshold being 30%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45840-FF22-73AF-F366-D803F5295D4C}"/>
              </a:ext>
            </a:extLst>
          </p:cNvPr>
          <p:cNvSpPr txBox="1"/>
          <p:nvPr/>
        </p:nvSpPr>
        <p:spPr>
          <a:xfrm>
            <a:off x="296917" y="4619505"/>
            <a:ext cx="27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data points were removed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CE1B4-2D1F-0F0A-99AE-D478B8F12C02}"/>
              </a:ext>
            </a:extLst>
          </p:cNvPr>
          <p:cNvSpPr txBox="1"/>
          <p:nvPr/>
        </p:nvSpPr>
        <p:spPr>
          <a:xfrm>
            <a:off x="296917" y="2254008"/>
            <a:ext cx="2769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ull values detection &amp; imputation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- removal/imputation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721994-89C6-53D2-981E-30103D7F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22" y="1145628"/>
            <a:ext cx="10571998" cy="117715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 – Language</a:t>
            </a:r>
            <a:b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8F43B-0F18-DE1D-6670-5081E8484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173689"/>
              </p:ext>
            </p:extLst>
          </p:nvPr>
        </p:nvGraphicFramePr>
        <p:xfrm>
          <a:off x="526223" y="1915538"/>
          <a:ext cx="7440618" cy="4519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C0200F-DFC3-D494-BC85-AADE0E3F71EA}"/>
              </a:ext>
            </a:extLst>
          </p:cNvPr>
          <p:cNvSpPr txBox="1"/>
          <p:nvPr/>
        </p:nvSpPr>
        <p:spPr>
          <a:xfrm>
            <a:off x="8311057" y="2041662"/>
            <a:ext cx="3158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has been filled in the null cells due to the highest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C26FA-FE32-CD54-51A6-9442D578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699"/>
            <a:ext cx="10515600" cy="90662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 – Duration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450EC04A-F642-DF2C-AFA7-7F529FB57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4" y="2254315"/>
            <a:ext cx="5412828" cy="42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6D7B1-457F-3911-0AAC-4571E306F8B1}"/>
              </a:ext>
            </a:extLst>
          </p:cNvPr>
          <p:cNvSpPr txBox="1"/>
          <p:nvPr/>
        </p:nvSpPr>
        <p:spPr>
          <a:xfrm>
            <a:off x="6989379" y="2258677"/>
            <a:ext cx="224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value 103 is put in the null value cells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7B84D-9EAD-87F9-A3D0-24B0200CFD1D}"/>
              </a:ext>
            </a:extLst>
          </p:cNvPr>
          <p:cNvSpPr txBox="1"/>
          <p:nvPr/>
        </p:nvSpPr>
        <p:spPr>
          <a:xfrm>
            <a:off x="9333186" y="2239451"/>
            <a:ext cx="2249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outliers, so median values is chosen instead of other measures of central tendency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0C879-67F0-FF46-90F3-5D37345E6F8D}"/>
              </a:ext>
            </a:extLst>
          </p:cNvPr>
          <p:cNvSpPr txBox="1"/>
          <p:nvPr/>
        </p:nvSpPr>
        <p:spPr>
          <a:xfrm>
            <a:off x="6989379" y="3990256"/>
            <a:ext cx="1996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value is not replaced with median as movie with such duration is a possibility</a:t>
            </a:r>
          </a:p>
        </p:txBody>
      </p:sp>
    </p:spTree>
    <p:extLst>
      <p:ext uri="{BB962C8B-B14F-4D97-AF65-F5344CB8AC3E}">
        <p14:creationId xmlns:p14="http://schemas.microsoft.com/office/powerpoint/2010/main" val="367420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6AD8-E64D-9663-34EA-63CAB0F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25561"/>
            <a:ext cx="10571998" cy="9704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 – Gross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680218CC-1B2E-8DDE-BADB-B2BEB2F4C2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4" y="2370552"/>
            <a:ext cx="5054772" cy="39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9F233-4F4B-97FA-5728-7684F3D3959B}"/>
              </a:ext>
            </a:extLst>
          </p:cNvPr>
          <p:cNvSpPr txBox="1"/>
          <p:nvPr/>
        </p:nvSpPr>
        <p:spPr>
          <a:xfrm>
            <a:off x="7083972" y="2208804"/>
            <a:ext cx="2354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value 25440971 is filled in the null value cells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89276-6532-1247-1EC1-9F60D8127F60}"/>
              </a:ext>
            </a:extLst>
          </p:cNvPr>
          <p:cNvSpPr txBox="1"/>
          <p:nvPr/>
        </p:nvSpPr>
        <p:spPr>
          <a:xfrm>
            <a:off x="9543393" y="2172390"/>
            <a:ext cx="2312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outliers, so median values is chosen instead of other measures of central tendency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8F24D-7A6C-49F5-23A0-8F933F44FB47}"/>
              </a:ext>
            </a:extLst>
          </p:cNvPr>
          <p:cNvSpPr txBox="1"/>
          <p:nvPr/>
        </p:nvSpPr>
        <p:spPr>
          <a:xfrm>
            <a:off x="7083972" y="3725867"/>
            <a:ext cx="235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values have not been replaced as extremes in revenue are possible</a:t>
            </a:r>
          </a:p>
        </p:txBody>
      </p:sp>
    </p:spTree>
    <p:extLst>
      <p:ext uri="{BB962C8B-B14F-4D97-AF65-F5344CB8AC3E}">
        <p14:creationId xmlns:p14="http://schemas.microsoft.com/office/powerpoint/2010/main" val="12087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8740-9991-30F3-867B-6F400F31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57219"/>
            <a:ext cx="10571998" cy="9704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Imputation – Budget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7A2B77D1-D6A5-D91E-BB4A-5021496050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62" y="2314869"/>
            <a:ext cx="5081069" cy="36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EFCA3-D31A-68FD-B250-44B18938C895}"/>
              </a:ext>
            </a:extLst>
          </p:cNvPr>
          <p:cNvSpPr txBox="1"/>
          <p:nvPr/>
        </p:nvSpPr>
        <p:spPr>
          <a:xfrm>
            <a:off x="6653050" y="2314869"/>
            <a:ext cx="227023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value 20000000 is put in the null value cells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6A836-4ED9-7386-F7CC-9E62C7EB24AD}"/>
              </a:ext>
            </a:extLst>
          </p:cNvPr>
          <p:cNvSpPr txBox="1"/>
          <p:nvPr/>
        </p:nvSpPr>
        <p:spPr>
          <a:xfrm>
            <a:off x="9144000" y="2266276"/>
            <a:ext cx="28614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outliers, so median values is chosen instead of other measures of central tendency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09BCE-12F7-1EF3-6BE1-EE548037FBF5}"/>
              </a:ext>
            </a:extLst>
          </p:cNvPr>
          <p:cNvSpPr txBox="1"/>
          <p:nvPr/>
        </p:nvSpPr>
        <p:spPr>
          <a:xfrm>
            <a:off x="6653050" y="3670555"/>
            <a:ext cx="249095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values have not been replaced as extremes in revenue are possible</a:t>
            </a:r>
          </a:p>
        </p:txBody>
      </p:sp>
    </p:spTree>
    <p:extLst>
      <p:ext uri="{BB962C8B-B14F-4D97-AF65-F5344CB8AC3E}">
        <p14:creationId xmlns:p14="http://schemas.microsoft.com/office/powerpoint/2010/main" val="3084490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{21104C89-D6CD-D44B-8911-1F6F325C7AF6}tf10001121_mac</Template>
  <TotalTime>4630</TotalTime>
  <Words>2981</Words>
  <Application>Microsoft Macintosh PowerPoint</Application>
  <PresentationFormat>Widescreen</PresentationFormat>
  <Paragraphs>1300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Century Gothic</vt:lpstr>
      <vt:lpstr>Times New Roman</vt:lpstr>
      <vt:lpstr>Wingdings 2</vt:lpstr>
      <vt:lpstr>Quotable</vt:lpstr>
      <vt:lpstr>PowerPoint Presentation</vt:lpstr>
      <vt:lpstr>PowerPoint Presentation</vt:lpstr>
      <vt:lpstr>  The approach will be to perform the  tasks in an organized way, creating separate sheets in the workbook for different tasks performed. The project analysis follows the below mentioned steps:</vt:lpstr>
      <vt:lpstr>Tech-Stack Used</vt:lpstr>
      <vt:lpstr>Data Cleaning</vt:lpstr>
      <vt:lpstr>Data Imputation – Language </vt:lpstr>
      <vt:lpstr>Data Imputation – Duration</vt:lpstr>
      <vt:lpstr>Data Imputation – Gross</vt:lpstr>
      <vt:lpstr>Data Imputation – Budget</vt:lpstr>
      <vt:lpstr>Data Imputation – Director_name</vt:lpstr>
      <vt:lpstr>INSIGHTS</vt:lpstr>
      <vt:lpstr>    1. Most Commonly Produced Genres: Drama, Comedy, and Thriller are the most frequently produced genres in the film industry.  2. Highest IMDb Score: The highest IMDb score achieved by any movie belongs to the Comedy genre.  3. Average IMDb Ratings: Niche categories like Film Noir and News tend to receive the highest average IMDb ratings despite being less commonly produced.  4. Standard Deviation: These niche categories exhibit a relatively low standard deviation in their IMDb ratings. This low variability indicates a more consistent level of quality among these films, which is considered a positive indicator.</vt:lpstr>
      <vt:lpstr>Significance of Genre Analysis: </vt:lpstr>
      <vt:lpstr>PowerPoint Presentation</vt:lpstr>
      <vt:lpstr>PowerPoint Presentation</vt:lpstr>
      <vt:lpstr>Significance of Duration Analysis: </vt:lpstr>
      <vt:lpstr>          1. Commonly Produced Language:  English is the most commonly used language for movie production.  2. Average IMDb Ratings: Despite being the most produced language, movies in English do  not consistently achieve higher IMDb ratings on average.  3. Highest IMDb Ratings: The highest IMDb ratings are attained by movies in languages    such as Telugu and Polish, surpassing the ratings of English language movies. </vt:lpstr>
      <vt:lpstr>Significance of Language Analysis: </vt:lpstr>
      <vt:lpstr>PowerPoint Presentation</vt:lpstr>
      <vt:lpstr>Significance of Director Analysis: </vt:lpstr>
      <vt:lpstr>Budget Analysis</vt:lpstr>
      <vt:lpstr>Budget Analysis</vt:lpstr>
      <vt:lpstr>Budget Analysis</vt:lpstr>
      <vt:lpstr>Significance of Budget Analysis: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2023-11-19T11:32:20Z</dcterms:created>
  <dcterms:modified xsi:type="dcterms:W3CDTF">2023-11-23T11:35:53Z</dcterms:modified>
</cp:coreProperties>
</file>