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6"/>
    <p:sldMasterId id="2147483678" r:id="rId7"/>
    <p:sldMasterId id="2147483692" r:id="rId8"/>
  </p:sldMasterIdLst>
  <p:notesMasterIdLst>
    <p:notesMasterId r:id="rId45"/>
  </p:notesMasterIdLst>
  <p:sldIdLst>
    <p:sldId id="256" r:id="rId9"/>
    <p:sldId id="258" r:id="rId10"/>
    <p:sldId id="269" r:id="rId11"/>
    <p:sldId id="284" r:id="rId12"/>
    <p:sldId id="262" r:id="rId13"/>
    <p:sldId id="846" r:id="rId14"/>
    <p:sldId id="847" r:id="rId15"/>
    <p:sldId id="848" r:id="rId16"/>
    <p:sldId id="849" r:id="rId17"/>
    <p:sldId id="845" r:id="rId18"/>
    <p:sldId id="842" r:id="rId19"/>
    <p:sldId id="850" r:id="rId20"/>
    <p:sldId id="851" r:id="rId21"/>
    <p:sldId id="852" r:id="rId22"/>
    <p:sldId id="263" r:id="rId23"/>
    <p:sldId id="843" r:id="rId24"/>
    <p:sldId id="264" r:id="rId25"/>
    <p:sldId id="265" r:id="rId26"/>
    <p:sldId id="266" r:id="rId27"/>
    <p:sldId id="271" r:id="rId28"/>
    <p:sldId id="290" r:id="rId29"/>
    <p:sldId id="281" r:id="rId30"/>
    <p:sldId id="272" r:id="rId31"/>
    <p:sldId id="273" r:id="rId32"/>
    <p:sldId id="274" r:id="rId33"/>
    <p:sldId id="275" r:id="rId34"/>
    <p:sldId id="277" r:id="rId35"/>
    <p:sldId id="280" r:id="rId36"/>
    <p:sldId id="282" r:id="rId37"/>
    <p:sldId id="285" r:id="rId38"/>
    <p:sldId id="286" r:id="rId39"/>
    <p:sldId id="287" r:id="rId40"/>
    <p:sldId id="288" r:id="rId41"/>
    <p:sldId id="260" r:id="rId42"/>
    <p:sldId id="844" r:id="rId43"/>
    <p:sldId id="257" r:id="rId44"/>
  </p:sldIdLst>
  <p:sldSz cx="12192000" cy="6858000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libri Light" panose="020F0302020204030204" pitchFamily="34" charset="0"/>
      <p:regular r:id="rId50"/>
      <p:italic r:id="rId51"/>
    </p:embeddedFont>
    <p:embeddedFont>
      <p:font typeface="Century Gothic" panose="020B0502020202020204" pitchFamily="34" charset="0"/>
      <p:regular r:id="rId52"/>
      <p:bold r:id="rId53"/>
      <p:italic r:id="rId54"/>
      <p:boldItalic r:id="rId55"/>
    </p:embeddedFont>
    <p:embeddedFont>
      <p:font typeface="Comic Sans MS" panose="030F0702030302020204" pitchFamily="66" charset="0"/>
      <p:regular r:id="rId56"/>
      <p:bold r:id="rId57"/>
      <p:italic r:id="rId58"/>
      <p:boldItalic r:id="rId59"/>
    </p:embeddedFont>
    <p:embeddedFont>
      <p:font typeface="Tahoma" panose="020B0604030504040204" pitchFamily="34" charset="0"/>
      <p:regular r:id="rId60"/>
      <p:bold r:id="rId61"/>
    </p:embeddedFont>
    <p:embeddedFont>
      <p:font typeface="Vodafone Rg" panose="020B0604020202020204" charset="0"/>
      <p:regular r:id="rId62"/>
      <p:bold r:id="rId63"/>
    </p:embeddedFont>
    <p:embeddedFont>
      <p:font typeface="Wingdings 3" panose="05040102010807070707" pitchFamily="18" charset="2"/>
      <p:regular r:id="rId6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7E6E6"/>
    <a:srgbClr val="FFE699"/>
    <a:srgbClr val="A9C09A"/>
    <a:srgbClr val="D4E8C6"/>
    <a:srgbClr val="A9D18E"/>
    <a:srgbClr val="B7D6A3"/>
    <a:srgbClr val="939393"/>
    <a:srgbClr val="FFF8EE"/>
    <a:srgbClr val="00A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42" autoAdjust="0"/>
    <p:restoredTop sz="95097" autoAdjust="0"/>
  </p:normalViewPr>
  <p:slideViewPr>
    <p:cSldViewPr snapToGrid="0">
      <p:cViewPr varScale="1">
        <p:scale>
          <a:sx n="110" d="100"/>
          <a:sy n="110" d="100"/>
        </p:scale>
        <p:origin x="24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68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microsoft.com/office/2016/11/relationships/changesInfo" Target="changesInfos/changesInfo1.xml"/><Relationship Id="rId8" Type="http://schemas.openxmlformats.org/officeDocument/2006/relationships/slideMaster" Target="slideMasters/slideMaster3.xml"/><Relationship Id="rId51" Type="http://schemas.openxmlformats.org/officeDocument/2006/relationships/font" Target="fonts/font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theme" Target="theme/theme1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font" Target="fonts/font9.fntdata"/><Relationship Id="rId62" Type="http://schemas.openxmlformats.org/officeDocument/2006/relationships/font" Target="fonts/font1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tari, Gergely (Nokia - FI/Espoo)" userId="f5bffca3-77e4-4f86-ab35-a6eae4fbf322" providerId="ADAL" clId="{83F94D17-20A6-459A-8969-5A8446ED9F4C}"/>
    <pc:docChg chg="custSel addSld modSld sldOrd modMainMaster">
      <pc:chgData name="Csatari, Gergely (Nokia - FI/Espoo)" userId="f5bffca3-77e4-4f86-ab35-a6eae4fbf322" providerId="ADAL" clId="{83F94D17-20A6-459A-8969-5A8446ED9F4C}" dt="2020-03-25T14:30:40.610" v="555"/>
      <pc:docMkLst>
        <pc:docMk/>
      </pc:docMkLst>
      <pc:sldChg chg="modSp">
        <pc:chgData name="Csatari, Gergely (Nokia - FI/Espoo)" userId="f5bffca3-77e4-4f86-ab35-a6eae4fbf322" providerId="ADAL" clId="{83F94D17-20A6-459A-8969-5A8446ED9F4C}" dt="2020-03-25T14:19:06.287" v="69" actId="20577"/>
        <pc:sldMkLst>
          <pc:docMk/>
          <pc:sldMk cId="75459665" sldId="842"/>
        </pc:sldMkLst>
        <pc:spChg chg="mod">
          <ac:chgData name="Csatari, Gergely (Nokia - FI/Espoo)" userId="f5bffca3-77e4-4f86-ab35-a6eae4fbf322" providerId="ADAL" clId="{83F94D17-20A6-459A-8969-5A8446ED9F4C}" dt="2020-03-25T14:16:56.617" v="61" actId="404"/>
          <ac:spMkLst>
            <pc:docMk/>
            <pc:sldMk cId="75459665" sldId="842"/>
            <ac:spMk id="33" creationId="{00000000-0000-0000-0000-000000000000}"/>
          </ac:spMkLst>
        </pc:spChg>
        <pc:spChg chg="mod">
          <ac:chgData name="Csatari, Gergely (Nokia - FI/Espoo)" userId="f5bffca3-77e4-4f86-ab35-a6eae4fbf322" providerId="ADAL" clId="{83F94D17-20A6-459A-8969-5A8446ED9F4C}" dt="2020-03-25T14:15:42.311" v="20" actId="20577"/>
          <ac:spMkLst>
            <pc:docMk/>
            <pc:sldMk cId="75459665" sldId="842"/>
            <ac:spMk id="37" creationId="{00000000-0000-0000-0000-000000000000}"/>
          </ac:spMkLst>
        </pc:spChg>
        <pc:spChg chg="mod">
          <ac:chgData name="Csatari, Gergely (Nokia - FI/Espoo)" userId="f5bffca3-77e4-4f86-ab35-a6eae4fbf322" providerId="ADAL" clId="{83F94D17-20A6-459A-8969-5A8446ED9F4C}" dt="2020-03-25T14:15:46.515" v="21"/>
          <ac:spMkLst>
            <pc:docMk/>
            <pc:sldMk cId="75459665" sldId="842"/>
            <ac:spMk id="40" creationId="{00000000-0000-0000-0000-000000000000}"/>
          </ac:spMkLst>
        </pc:spChg>
        <pc:spChg chg="mod">
          <ac:chgData name="Csatari, Gergely (Nokia - FI/Espoo)" userId="f5bffca3-77e4-4f86-ab35-a6eae4fbf322" providerId="ADAL" clId="{83F94D17-20A6-459A-8969-5A8446ED9F4C}" dt="2020-03-25T14:15:49.237" v="22"/>
          <ac:spMkLst>
            <pc:docMk/>
            <pc:sldMk cId="75459665" sldId="842"/>
            <ac:spMk id="43" creationId="{00000000-0000-0000-0000-000000000000}"/>
          </ac:spMkLst>
        </pc:spChg>
        <pc:spChg chg="mod">
          <ac:chgData name="Csatari, Gergely (Nokia - FI/Espoo)" userId="f5bffca3-77e4-4f86-ab35-a6eae4fbf322" providerId="ADAL" clId="{83F94D17-20A6-459A-8969-5A8446ED9F4C}" dt="2020-03-25T14:16:14.933" v="45" actId="14100"/>
          <ac:spMkLst>
            <pc:docMk/>
            <pc:sldMk cId="75459665" sldId="842"/>
            <ac:spMk id="56" creationId="{00000000-0000-0000-0000-000000000000}"/>
          </ac:spMkLst>
        </pc:spChg>
        <pc:spChg chg="mod">
          <ac:chgData name="Csatari, Gergely (Nokia - FI/Espoo)" userId="f5bffca3-77e4-4f86-ab35-a6eae4fbf322" providerId="ADAL" clId="{83F94D17-20A6-459A-8969-5A8446ED9F4C}" dt="2020-03-25T14:19:06.287" v="69" actId="20577"/>
          <ac:spMkLst>
            <pc:docMk/>
            <pc:sldMk cId="75459665" sldId="842"/>
            <ac:spMk id="58" creationId="{00000000-0000-0000-0000-000000000000}"/>
          </ac:spMkLst>
        </pc:spChg>
      </pc:sldChg>
      <pc:sldChg chg="addSp delSp modSp add ord">
        <pc:chgData name="Csatari, Gergely (Nokia - FI/Espoo)" userId="f5bffca3-77e4-4f86-ab35-a6eae4fbf322" providerId="ADAL" clId="{83F94D17-20A6-459A-8969-5A8446ED9F4C}" dt="2020-03-25T14:30:40.610" v="555"/>
        <pc:sldMkLst>
          <pc:docMk/>
          <pc:sldMk cId="1090615812" sldId="845"/>
        </pc:sldMkLst>
        <pc:spChg chg="del">
          <ac:chgData name="Csatari, Gergely (Nokia - FI/Espoo)" userId="f5bffca3-77e4-4f86-ab35-a6eae4fbf322" providerId="ADAL" clId="{83F94D17-20A6-459A-8969-5A8446ED9F4C}" dt="2020-03-25T14:19:25.150" v="75" actId="478"/>
          <ac:spMkLst>
            <pc:docMk/>
            <pc:sldMk cId="1090615812" sldId="845"/>
            <ac:spMk id="2" creationId="{36524865-CBA8-430C-AB63-FC73BF831B13}"/>
          </ac:spMkLst>
        </pc:spChg>
        <pc:spChg chg="add mod">
          <ac:chgData name="Csatari, Gergely (Nokia - FI/Espoo)" userId="f5bffca3-77e4-4f86-ab35-a6eae4fbf322" providerId="ADAL" clId="{83F94D17-20A6-459A-8969-5A8446ED9F4C}" dt="2020-03-25T14:20:05.720" v="101" actId="242"/>
          <ac:spMkLst>
            <pc:docMk/>
            <pc:sldMk cId="1090615812" sldId="845"/>
            <ac:spMk id="3" creationId="{0198A1D1-FB09-4C0E-8AB7-33A67F8277E8}"/>
          </ac:spMkLst>
        </pc:spChg>
        <pc:spChg chg="add mod">
          <ac:chgData name="Csatari, Gergely (Nokia - FI/Espoo)" userId="f5bffca3-77e4-4f86-ab35-a6eae4fbf322" providerId="ADAL" clId="{83F94D17-20A6-459A-8969-5A8446ED9F4C}" dt="2020-03-25T14:21:51.921" v="196" actId="1076"/>
          <ac:spMkLst>
            <pc:docMk/>
            <pc:sldMk cId="1090615812" sldId="845"/>
            <ac:spMk id="4" creationId="{6C4CE9F6-B6E4-4488-8F72-2EFF91AEDFE9}"/>
          </ac:spMkLst>
        </pc:spChg>
        <pc:spChg chg="add del mod">
          <ac:chgData name="Csatari, Gergely (Nokia - FI/Espoo)" userId="f5bffca3-77e4-4f86-ab35-a6eae4fbf322" providerId="ADAL" clId="{83F94D17-20A6-459A-8969-5A8446ED9F4C}" dt="2020-03-25T14:24:01.993" v="226" actId="478"/>
          <ac:spMkLst>
            <pc:docMk/>
            <pc:sldMk cId="1090615812" sldId="845"/>
            <ac:spMk id="9" creationId="{FDD3A472-373C-4618-A88C-75B690DEFFE8}"/>
          </ac:spMkLst>
        </pc:spChg>
        <pc:spChg chg="add mod">
          <ac:chgData name="Csatari, Gergely (Nokia - FI/Espoo)" userId="f5bffca3-77e4-4f86-ab35-a6eae4fbf322" providerId="ADAL" clId="{83F94D17-20A6-459A-8969-5A8446ED9F4C}" dt="2020-03-25T14:24:46.318" v="270" actId="1076"/>
          <ac:spMkLst>
            <pc:docMk/>
            <pc:sldMk cId="1090615812" sldId="845"/>
            <ac:spMk id="10" creationId="{A171BD97-6452-42D5-8B64-4650821EABB2}"/>
          </ac:spMkLst>
        </pc:spChg>
        <pc:spChg chg="add mod ord">
          <ac:chgData name="Csatari, Gergely (Nokia - FI/Espoo)" userId="f5bffca3-77e4-4f86-ab35-a6eae4fbf322" providerId="ADAL" clId="{83F94D17-20A6-459A-8969-5A8446ED9F4C}" dt="2020-03-25T14:26:22.457" v="301" actId="14100"/>
          <ac:spMkLst>
            <pc:docMk/>
            <pc:sldMk cId="1090615812" sldId="845"/>
            <ac:spMk id="11" creationId="{90A5A4F1-FCA0-4A86-B8CE-6725D715DDB2}"/>
          </ac:spMkLst>
        </pc:spChg>
        <pc:spChg chg="add mod">
          <ac:chgData name="Csatari, Gergely (Nokia - FI/Espoo)" userId="f5bffca3-77e4-4f86-ab35-a6eae4fbf322" providerId="ADAL" clId="{83F94D17-20A6-459A-8969-5A8446ED9F4C}" dt="2020-03-25T14:27:36.775" v="393" actId="1076"/>
          <ac:spMkLst>
            <pc:docMk/>
            <pc:sldMk cId="1090615812" sldId="845"/>
            <ac:spMk id="12" creationId="{07EAABAF-78E6-437F-9C35-933FCEAA5BB2}"/>
          </ac:spMkLst>
        </pc:spChg>
        <pc:spChg chg="add mod">
          <ac:chgData name="Csatari, Gergely (Nokia - FI/Espoo)" userId="f5bffca3-77e4-4f86-ab35-a6eae4fbf322" providerId="ADAL" clId="{83F94D17-20A6-459A-8969-5A8446ED9F4C}" dt="2020-03-25T14:28:34.413" v="399" actId="14100"/>
          <ac:spMkLst>
            <pc:docMk/>
            <pc:sldMk cId="1090615812" sldId="845"/>
            <ac:spMk id="13" creationId="{7F131CBA-59C5-4C36-8445-12DDBFF9091B}"/>
          </ac:spMkLst>
        </pc:spChg>
        <pc:spChg chg="add mod">
          <ac:chgData name="Csatari, Gergely (Nokia - FI/Espoo)" userId="f5bffca3-77e4-4f86-ab35-a6eae4fbf322" providerId="ADAL" clId="{83F94D17-20A6-459A-8969-5A8446ED9F4C}" dt="2020-03-25T14:30:40.610" v="555"/>
          <ac:spMkLst>
            <pc:docMk/>
            <pc:sldMk cId="1090615812" sldId="845"/>
            <ac:spMk id="14" creationId="{C5D621CB-205E-457C-9422-C50129FEAF42}"/>
          </ac:spMkLst>
        </pc:spChg>
        <pc:spChg chg="add mod">
          <ac:chgData name="Csatari, Gergely (Nokia - FI/Espoo)" userId="f5bffca3-77e4-4f86-ab35-a6eae4fbf322" providerId="ADAL" clId="{83F94D17-20A6-459A-8969-5A8446ED9F4C}" dt="2020-03-25T14:21:47.853" v="195" actId="1076"/>
          <ac:spMkLst>
            <pc:docMk/>
            <pc:sldMk cId="1090615812" sldId="845"/>
            <ac:spMk id="27" creationId="{F17EA64A-F073-4088-84DA-08CAAE2AE4CB}"/>
          </ac:spMkLst>
        </pc:spChg>
        <pc:spChg chg="add mod">
          <ac:chgData name="Csatari, Gergely (Nokia - FI/Espoo)" userId="f5bffca3-77e4-4f86-ab35-a6eae4fbf322" providerId="ADAL" clId="{83F94D17-20A6-459A-8969-5A8446ED9F4C}" dt="2020-03-25T14:22:22.965" v="211" actId="20577"/>
          <ac:spMkLst>
            <pc:docMk/>
            <pc:sldMk cId="1090615812" sldId="845"/>
            <ac:spMk id="28" creationId="{E07CEEC2-1379-4557-B919-B4B7458DF367}"/>
          </ac:spMkLst>
        </pc:spChg>
        <pc:spChg chg="add mod">
          <ac:chgData name="Csatari, Gergely (Nokia - FI/Espoo)" userId="f5bffca3-77e4-4f86-ab35-a6eae4fbf322" providerId="ADAL" clId="{83F94D17-20A6-459A-8969-5A8446ED9F4C}" dt="2020-03-25T14:25:05.928" v="287" actId="20577"/>
          <ac:spMkLst>
            <pc:docMk/>
            <pc:sldMk cId="1090615812" sldId="845"/>
            <ac:spMk id="45" creationId="{31EA993B-6A37-4361-9840-B3D888BC0DDB}"/>
          </ac:spMkLst>
        </pc:spChg>
        <pc:spChg chg="add mod">
          <ac:chgData name="Csatari, Gergely (Nokia - FI/Espoo)" userId="f5bffca3-77e4-4f86-ab35-a6eae4fbf322" providerId="ADAL" clId="{83F94D17-20A6-459A-8969-5A8446ED9F4C}" dt="2020-03-25T14:26:46.977" v="304" actId="208"/>
          <ac:spMkLst>
            <pc:docMk/>
            <pc:sldMk cId="1090615812" sldId="845"/>
            <ac:spMk id="46" creationId="{5C535857-7944-43A7-B8A1-EAAAE4434DD1}"/>
          </ac:spMkLst>
        </pc:spChg>
        <pc:spChg chg="del">
          <ac:chgData name="Csatari, Gergely (Nokia - FI/Espoo)" userId="f5bffca3-77e4-4f86-ab35-a6eae4fbf322" providerId="ADAL" clId="{83F94D17-20A6-459A-8969-5A8446ED9F4C}" dt="2020-03-25T14:19:25.150" v="75" actId="478"/>
          <ac:spMkLst>
            <pc:docMk/>
            <pc:sldMk cId="1090615812" sldId="845"/>
            <ac:spMk id="47" creationId="{00000000-0000-0000-0000-000000000000}"/>
          </ac:spMkLst>
        </pc:spChg>
        <pc:spChg chg="add mod">
          <ac:chgData name="Csatari, Gergely (Nokia - FI/Espoo)" userId="f5bffca3-77e4-4f86-ab35-a6eae4fbf322" providerId="ADAL" clId="{83F94D17-20A6-459A-8969-5A8446ED9F4C}" dt="2020-03-25T14:30:03.902" v="550" actId="1076"/>
          <ac:spMkLst>
            <pc:docMk/>
            <pc:sldMk cId="1090615812" sldId="845"/>
            <ac:spMk id="48" creationId="{A72B768C-C2B4-44B6-A5CD-7BC890D0496D}"/>
          </ac:spMkLst>
        </pc:spChg>
        <pc:spChg chg="del">
          <ac:chgData name="Csatari, Gergely (Nokia - FI/Espoo)" userId="f5bffca3-77e4-4f86-ab35-a6eae4fbf322" providerId="ADAL" clId="{83F94D17-20A6-459A-8969-5A8446ED9F4C}" dt="2020-03-25T14:19:25.150" v="75" actId="478"/>
          <ac:spMkLst>
            <pc:docMk/>
            <pc:sldMk cId="1090615812" sldId="845"/>
            <ac:spMk id="51" creationId="{00000000-0000-0000-0000-000000000000}"/>
          </ac:spMkLst>
        </pc:spChg>
        <pc:spChg chg="del">
          <ac:chgData name="Csatari, Gergely (Nokia - FI/Espoo)" userId="f5bffca3-77e4-4f86-ab35-a6eae4fbf322" providerId="ADAL" clId="{83F94D17-20A6-459A-8969-5A8446ED9F4C}" dt="2020-03-25T14:19:25.150" v="75" actId="478"/>
          <ac:spMkLst>
            <pc:docMk/>
            <pc:sldMk cId="1090615812" sldId="845"/>
            <ac:spMk id="54" creationId="{00000000-0000-0000-0000-000000000000}"/>
          </ac:spMkLst>
        </pc:spChg>
        <pc:spChg chg="del">
          <ac:chgData name="Csatari, Gergely (Nokia - FI/Espoo)" userId="f5bffca3-77e4-4f86-ab35-a6eae4fbf322" providerId="ADAL" clId="{83F94D17-20A6-459A-8969-5A8446ED9F4C}" dt="2020-03-25T14:19:25.150" v="75" actId="478"/>
          <ac:spMkLst>
            <pc:docMk/>
            <pc:sldMk cId="1090615812" sldId="845"/>
            <ac:spMk id="55" creationId="{00000000-0000-0000-0000-000000000000}"/>
          </ac:spMkLst>
        </pc:spChg>
        <pc:spChg chg="del">
          <ac:chgData name="Csatari, Gergely (Nokia - FI/Espoo)" userId="f5bffca3-77e4-4f86-ab35-a6eae4fbf322" providerId="ADAL" clId="{83F94D17-20A6-459A-8969-5A8446ED9F4C}" dt="2020-03-25T14:19:25.150" v="75" actId="478"/>
          <ac:spMkLst>
            <pc:docMk/>
            <pc:sldMk cId="1090615812" sldId="845"/>
            <ac:spMk id="56" creationId="{00000000-0000-0000-0000-000000000000}"/>
          </ac:spMkLst>
        </pc:spChg>
        <pc:spChg chg="del">
          <ac:chgData name="Csatari, Gergely (Nokia - FI/Espoo)" userId="f5bffca3-77e4-4f86-ab35-a6eae4fbf322" providerId="ADAL" clId="{83F94D17-20A6-459A-8969-5A8446ED9F4C}" dt="2020-03-25T14:19:25.150" v="75" actId="478"/>
          <ac:spMkLst>
            <pc:docMk/>
            <pc:sldMk cId="1090615812" sldId="845"/>
            <ac:spMk id="57" creationId="{00000000-0000-0000-0000-000000000000}"/>
          </ac:spMkLst>
        </pc:spChg>
        <pc:spChg chg="mod">
          <ac:chgData name="Csatari, Gergely (Nokia - FI/Espoo)" userId="f5bffca3-77e4-4f86-ab35-a6eae4fbf322" providerId="ADAL" clId="{83F94D17-20A6-459A-8969-5A8446ED9F4C}" dt="2020-03-25T14:19:18.944" v="74" actId="20577"/>
          <ac:spMkLst>
            <pc:docMk/>
            <pc:sldMk cId="1090615812" sldId="845"/>
            <ac:spMk id="58" creationId="{00000000-0000-0000-0000-000000000000}"/>
          </ac:spMkLst>
        </pc:spChg>
        <pc:spChg chg="del">
          <ac:chgData name="Csatari, Gergely (Nokia - FI/Espoo)" userId="f5bffca3-77e4-4f86-ab35-a6eae4fbf322" providerId="ADAL" clId="{83F94D17-20A6-459A-8969-5A8446ED9F4C}" dt="2020-03-25T14:19:25.150" v="75" actId="478"/>
          <ac:spMkLst>
            <pc:docMk/>
            <pc:sldMk cId="1090615812" sldId="845"/>
            <ac:spMk id="59" creationId="{84FC2F89-FDAA-4CFB-A115-954617DE3A57}"/>
          </ac:spMkLst>
        </pc:spChg>
        <pc:spChg chg="del">
          <ac:chgData name="Csatari, Gergely (Nokia - FI/Espoo)" userId="f5bffca3-77e4-4f86-ab35-a6eae4fbf322" providerId="ADAL" clId="{83F94D17-20A6-459A-8969-5A8446ED9F4C}" dt="2020-03-25T14:19:25.150" v="75" actId="478"/>
          <ac:spMkLst>
            <pc:docMk/>
            <pc:sldMk cId="1090615812" sldId="845"/>
            <ac:spMk id="60" creationId="{5F6A2871-26A0-424E-A665-418DE1D0B43F}"/>
          </ac:spMkLst>
        </pc:spChg>
        <pc:grpChg chg="del">
          <ac:chgData name="Csatari, Gergely (Nokia - FI/Espoo)" userId="f5bffca3-77e4-4f86-ab35-a6eae4fbf322" providerId="ADAL" clId="{83F94D17-20A6-459A-8969-5A8446ED9F4C}" dt="2020-03-25T14:19:25.150" v="75" actId="478"/>
          <ac:grpSpMkLst>
            <pc:docMk/>
            <pc:sldMk cId="1090615812" sldId="845"/>
            <ac:grpSpMk id="31" creationId="{00000000-0000-0000-0000-000000000000}"/>
          </ac:grpSpMkLst>
        </pc:grpChg>
        <pc:cxnChg chg="add mod">
          <ac:chgData name="Csatari, Gergely (Nokia - FI/Espoo)" userId="f5bffca3-77e4-4f86-ab35-a6eae4fbf322" providerId="ADAL" clId="{83F94D17-20A6-459A-8969-5A8446ED9F4C}" dt="2020-03-25T14:24:00.674" v="225" actId="1076"/>
          <ac:cxnSpMkLst>
            <pc:docMk/>
            <pc:sldMk cId="1090615812" sldId="845"/>
            <ac:cxnSpMk id="6" creationId="{6A937139-5593-48AD-9F69-2FF60B1FBCC9}"/>
          </ac:cxnSpMkLst>
        </pc:cxnChg>
        <pc:cxnChg chg="add mod">
          <ac:chgData name="Csatari, Gergely (Nokia - FI/Espoo)" userId="f5bffca3-77e4-4f86-ab35-a6eae4fbf322" providerId="ADAL" clId="{83F94D17-20A6-459A-8969-5A8446ED9F4C}" dt="2020-03-25T14:24:13.066" v="227" actId="693"/>
          <ac:cxnSpMkLst>
            <pc:docMk/>
            <pc:sldMk cId="1090615812" sldId="845"/>
            <ac:cxnSpMk id="44" creationId="{2B4D6802-BB34-485A-BF06-BBEDDF43DAE1}"/>
          </ac:cxnSpMkLst>
        </pc:cxnChg>
      </pc:sldChg>
      <pc:sldMasterChg chg="delSp">
        <pc:chgData name="Csatari, Gergely (Nokia - FI/Espoo)" userId="f5bffca3-77e4-4f86-ab35-a6eae4fbf322" providerId="ADAL" clId="{83F94D17-20A6-459A-8969-5A8446ED9F4C}" dt="2020-03-25T14:16:28.410" v="47"/>
        <pc:sldMasterMkLst>
          <pc:docMk/>
          <pc:sldMasterMk cId="221206253" sldId="2147483660"/>
        </pc:sldMasterMkLst>
        <pc:spChg chg="del">
          <ac:chgData name="Csatari, Gergely (Nokia - FI/Espoo)" userId="f5bffca3-77e4-4f86-ab35-a6eae4fbf322" providerId="ADAL" clId="{83F94D17-20A6-459A-8969-5A8446ED9F4C}" dt="2020-03-25T14:16:28.410" v="47"/>
          <ac:spMkLst>
            <pc:docMk/>
            <pc:sldMasterMk cId="221206253" sldId="2147483660"/>
            <ac:spMk id="13" creationId="{00000000-0000-0000-0000-000000000000}"/>
          </ac:spMkLst>
        </pc:spChg>
      </pc:sldMasterChg>
      <pc:sldMasterChg chg="delSp">
        <pc:chgData name="Csatari, Gergely (Nokia - FI/Espoo)" userId="f5bffca3-77e4-4f86-ab35-a6eae4fbf322" providerId="ADAL" clId="{83F94D17-20A6-459A-8969-5A8446ED9F4C}" dt="2020-03-25T14:16:28.412" v="49"/>
        <pc:sldMasterMkLst>
          <pc:docMk/>
          <pc:sldMasterMk cId="3380581713" sldId="2147483678"/>
        </pc:sldMasterMkLst>
        <pc:spChg chg="del">
          <ac:chgData name="Csatari, Gergely (Nokia - FI/Espoo)" userId="f5bffca3-77e4-4f86-ab35-a6eae4fbf322" providerId="ADAL" clId="{83F94D17-20A6-459A-8969-5A8446ED9F4C}" dt="2020-03-25T14:16:28.412" v="49"/>
          <ac:spMkLst>
            <pc:docMk/>
            <pc:sldMasterMk cId="3380581713" sldId="2147483678"/>
            <ac:spMk id="7" creationId="{00000000-0000-0000-0000-000000000000}"/>
          </ac:spMkLst>
        </pc:spChg>
      </pc:sldMasterChg>
      <pc:sldMasterChg chg="delSp">
        <pc:chgData name="Csatari, Gergely (Nokia - FI/Espoo)" userId="f5bffca3-77e4-4f86-ab35-a6eae4fbf322" providerId="ADAL" clId="{83F94D17-20A6-459A-8969-5A8446ED9F4C}" dt="2020-03-25T14:16:28.413" v="51"/>
        <pc:sldMasterMkLst>
          <pc:docMk/>
          <pc:sldMasterMk cId="3797993395" sldId="2147483692"/>
        </pc:sldMasterMkLst>
        <pc:spChg chg="del">
          <ac:chgData name="Csatari, Gergely (Nokia - FI/Espoo)" userId="f5bffca3-77e4-4f86-ab35-a6eae4fbf322" providerId="ADAL" clId="{83F94D17-20A6-459A-8969-5A8446ED9F4C}" dt="2020-03-25T14:16:28.413" v="51"/>
          <ac:spMkLst>
            <pc:docMk/>
            <pc:sldMasterMk cId="3797993395" sldId="2147483692"/>
            <ac:spMk id="7" creationId="{00000000-0000-0000-0000-000000000000}"/>
          </ac:spMkLst>
        </pc:spChg>
      </pc:sldMasterChg>
    </pc:docChg>
  </pc:docChgLst>
  <pc:docChgLst>
    <pc:chgData name="Csatari, Gergely (Nokia - FI/Espoo)" userId="f5bffca3-77e4-4f86-ab35-a6eae4fbf322" providerId="ADAL" clId="{FCE34646-9AC4-43F1-BD03-2BE8D283BB5D}"/>
    <pc:docChg chg="addSld modSld">
      <pc:chgData name="Csatari, Gergely (Nokia - FI/Espoo)" userId="f5bffca3-77e4-4f86-ab35-a6eae4fbf322" providerId="ADAL" clId="{FCE34646-9AC4-43F1-BD03-2BE8D283BB5D}" dt="2020-04-02T10:33:15.286" v="0"/>
      <pc:docMkLst>
        <pc:docMk/>
      </pc:docMkLst>
      <pc:sldChg chg="add">
        <pc:chgData name="Csatari, Gergely (Nokia - FI/Espoo)" userId="f5bffca3-77e4-4f86-ab35-a6eae4fbf322" providerId="ADAL" clId="{FCE34646-9AC4-43F1-BD03-2BE8D283BB5D}" dt="2020-04-02T10:33:15.286" v="0"/>
        <pc:sldMkLst>
          <pc:docMk/>
          <pc:sldMk cId="1713511132" sldId="846"/>
        </pc:sldMkLst>
      </pc:sldChg>
      <pc:sldChg chg="add">
        <pc:chgData name="Csatari, Gergely (Nokia - FI/Espoo)" userId="f5bffca3-77e4-4f86-ab35-a6eae4fbf322" providerId="ADAL" clId="{FCE34646-9AC4-43F1-BD03-2BE8D283BB5D}" dt="2020-04-02T10:33:15.286" v="0"/>
        <pc:sldMkLst>
          <pc:docMk/>
          <pc:sldMk cId="1414943834" sldId="847"/>
        </pc:sldMkLst>
      </pc:sldChg>
      <pc:sldChg chg="add">
        <pc:chgData name="Csatari, Gergely (Nokia - FI/Espoo)" userId="f5bffca3-77e4-4f86-ab35-a6eae4fbf322" providerId="ADAL" clId="{FCE34646-9AC4-43F1-BD03-2BE8D283BB5D}" dt="2020-04-02T10:33:15.286" v="0"/>
        <pc:sldMkLst>
          <pc:docMk/>
          <pc:sldMk cId="631758303" sldId="848"/>
        </pc:sldMkLst>
      </pc:sldChg>
      <pc:sldChg chg="add">
        <pc:chgData name="Csatari, Gergely (Nokia - FI/Espoo)" userId="f5bffca3-77e4-4f86-ab35-a6eae4fbf322" providerId="ADAL" clId="{FCE34646-9AC4-43F1-BD03-2BE8D283BB5D}" dt="2020-04-02T10:33:15.286" v="0"/>
        <pc:sldMkLst>
          <pc:docMk/>
          <pc:sldMk cId="699953705" sldId="849"/>
        </pc:sldMkLst>
      </pc:sldChg>
    </pc:docChg>
  </pc:docChgLst>
  <pc:docChgLst>
    <pc:chgData name="Csatari, Gergely (Nokia - FI/Espoo)" userId="f5bffca3-77e4-4f86-ab35-a6eae4fbf322" providerId="ADAL" clId="{BBA4B079-98B3-4956-B2F7-416CA4E03669}"/>
    <pc:docChg chg="addSld modSld">
      <pc:chgData name="Csatari, Gergely (Nokia - FI/Espoo)" userId="f5bffca3-77e4-4f86-ab35-a6eae4fbf322" providerId="ADAL" clId="{BBA4B079-98B3-4956-B2F7-416CA4E03669}" dt="2020-04-03T12:22:10.651" v="0"/>
      <pc:docMkLst>
        <pc:docMk/>
      </pc:docMkLst>
      <pc:sldChg chg="add">
        <pc:chgData name="Csatari, Gergely (Nokia - FI/Espoo)" userId="f5bffca3-77e4-4f86-ab35-a6eae4fbf322" providerId="ADAL" clId="{BBA4B079-98B3-4956-B2F7-416CA4E03669}" dt="2020-04-03T12:22:10.651" v="0"/>
        <pc:sldMkLst>
          <pc:docMk/>
          <pc:sldMk cId="1190160867" sldId="850"/>
        </pc:sldMkLst>
      </pc:sldChg>
      <pc:sldChg chg="add">
        <pc:chgData name="Csatari, Gergely (Nokia - FI/Espoo)" userId="f5bffca3-77e4-4f86-ab35-a6eae4fbf322" providerId="ADAL" clId="{BBA4B079-98B3-4956-B2F7-416CA4E03669}" dt="2020-04-03T12:22:10.651" v="0"/>
        <pc:sldMkLst>
          <pc:docMk/>
          <pc:sldMk cId="1370934511" sldId="8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0692A-B8F2-48F6-B218-A4958D7E8758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ABD91-820C-4FDF-A69B-FB4E2190F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33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1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8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D91-820C-4FDF-A69B-FB4E2190F4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8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6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99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246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8219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37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5084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7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53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375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65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0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56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791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3106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990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112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57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136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2563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301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4435" y="274639"/>
            <a:ext cx="8718551" cy="8899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7607F-D0CB-4AC6-9566-046428C59115}" type="datetime3">
              <a:rPr lang="en-US" smtClean="0"/>
              <a:t>17 April 2020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Confidentiality Level in slide footer 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3A2B-3358-44F8-83A0-4598795D8F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34435" y="1164611"/>
            <a:ext cx="11523133" cy="480439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200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3605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0113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826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959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850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9403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69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884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2550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763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86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504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182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Full Wid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BB7B5-9BB0-4B74-B2F2-AAAA69F6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" y="365126"/>
            <a:ext cx="10933886" cy="935674"/>
          </a:xfrm>
        </p:spPr>
        <p:txBody>
          <a:bodyPr/>
          <a:lstStyle>
            <a:lvl1pPr>
              <a:defRPr>
                <a:solidFill>
                  <a:srgbClr val="168FD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5191E2-E00C-426D-AE94-F83A03C8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335088"/>
            <a:ext cx="10933886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F9961C-9400-4C6A-818D-F9D500EDC72B}"/>
              </a:ext>
            </a:extLst>
          </p:cNvPr>
          <p:cNvCxnSpPr/>
          <p:nvPr userDrawn="1"/>
        </p:nvCxnSpPr>
        <p:spPr>
          <a:xfrm>
            <a:off x="411480" y="365126"/>
            <a:ext cx="0" cy="6108699"/>
          </a:xfrm>
          <a:prstGeom prst="line">
            <a:avLst/>
          </a:prstGeom>
          <a:ln>
            <a:solidFill>
              <a:srgbClr val="168F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CE71A50-D938-42E3-8E1A-1DB0FA896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084" y="6312023"/>
            <a:ext cx="2710842" cy="161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62F3F-A8E9-401F-BC54-733A8DBC8A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7346" y="6286052"/>
            <a:ext cx="1997570" cy="1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0512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3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80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6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25DCB4-1894-45C1-AC80-BB1CC7AB7AF3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91112B5-65F1-4D2A-8C0A-17E60218D6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0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/>
              <a:t>17/04/2020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5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668E7-1494-4367-8917-840B541A68C2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17/04/2020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FDE94-5BE8-4CC0-B67B-95448FF3B2ED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9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tech-wiki.net/index.php?title=File:Nokia_logo.png" TargetMode="External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hyperlink" Target="https://www.joseesposito.com/how-to-create-a-esxi-5-5-image-to-work-with-your-lenovo-ts140/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tiff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7783513" cy="2971801"/>
          </a:xfrm>
        </p:spPr>
        <p:txBody>
          <a:bodyPr/>
          <a:lstStyle/>
          <a:p>
            <a:r>
              <a:rPr lang="en-US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A COMMON TELCO </a:t>
            </a:r>
            <a:r>
              <a:rPr lang="en-US" b="1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NFVi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Artifacts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95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0A5A4F1-FCA0-4A86-B8CE-6725D715DDB2}"/>
              </a:ext>
            </a:extLst>
          </p:cNvPr>
          <p:cNvSpPr/>
          <p:nvPr/>
        </p:nvSpPr>
        <p:spPr>
          <a:xfrm>
            <a:off x="3386713" y="2266122"/>
            <a:ext cx="5418571" cy="8416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 (Figure 4-1)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98A1D1-FB09-4C0E-8AB7-33A67F8277E8}"/>
              </a:ext>
            </a:extLst>
          </p:cNvPr>
          <p:cNvSpPr/>
          <p:nvPr/>
        </p:nvSpPr>
        <p:spPr>
          <a:xfrm>
            <a:off x="3619081" y="3727939"/>
            <a:ext cx="4953837" cy="24417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Cloud Infrastructure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CE9F6-B6E4-4488-8F72-2EFF91AEDFE9}"/>
              </a:ext>
            </a:extLst>
          </p:cNvPr>
          <p:cNvSpPr/>
          <p:nvPr/>
        </p:nvSpPr>
        <p:spPr>
          <a:xfrm>
            <a:off x="3835120" y="4948813"/>
            <a:ext cx="4521758" cy="648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Cloud Infrastructure hardware and software profile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7EA64A-F073-4088-84DA-08CAAE2AE4CB}"/>
              </a:ext>
            </a:extLst>
          </p:cNvPr>
          <p:cNvSpPr/>
          <p:nvPr/>
        </p:nvSpPr>
        <p:spPr>
          <a:xfrm>
            <a:off x="3835120" y="4051997"/>
            <a:ext cx="4521758" cy="648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Virtual infrastructure resources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7CEEC2-1379-4557-B919-B4B7458DF367}"/>
              </a:ext>
            </a:extLst>
          </p:cNvPr>
          <p:cNvSpPr/>
          <p:nvPr/>
        </p:nvSpPr>
        <p:spPr>
          <a:xfrm>
            <a:off x="3835120" y="2373922"/>
            <a:ext cx="4521758" cy="6481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Workloads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937139-5593-48AD-9F69-2FF60B1FBCC9}"/>
              </a:ext>
            </a:extLst>
          </p:cNvPr>
          <p:cNvCxnSpPr/>
          <p:nvPr/>
        </p:nvCxnSpPr>
        <p:spPr>
          <a:xfrm flipV="1">
            <a:off x="4515061" y="3022041"/>
            <a:ext cx="0" cy="10299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4D6802-BB34-485A-BF06-BBEDDF43DAE1}"/>
              </a:ext>
            </a:extLst>
          </p:cNvPr>
          <p:cNvCxnSpPr>
            <a:cxnSpLocks/>
          </p:cNvCxnSpPr>
          <p:nvPr/>
        </p:nvCxnSpPr>
        <p:spPr>
          <a:xfrm>
            <a:off x="7676940" y="3022041"/>
            <a:ext cx="0" cy="10161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71BD97-6452-42D5-8B64-4650821EABB2}"/>
              </a:ext>
            </a:extLst>
          </p:cNvPr>
          <p:cNvSpPr txBox="1"/>
          <p:nvPr/>
        </p:nvSpPr>
        <p:spPr>
          <a:xfrm>
            <a:off x="4539342" y="3130061"/>
            <a:ext cx="13364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Consumes infrastructure resources</a:t>
            </a:r>
            <a:endParaRPr lang="hu-HU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EA993B-6A37-4361-9840-B3D888BC0DDB}"/>
              </a:ext>
            </a:extLst>
          </p:cNvPr>
          <p:cNvSpPr txBox="1"/>
          <p:nvPr/>
        </p:nvSpPr>
        <p:spPr>
          <a:xfrm>
            <a:off x="7701220" y="3130061"/>
            <a:ext cx="133643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Manages infrastructure via API-s</a:t>
            </a:r>
            <a:endParaRPr lang="hu-HU" sz="105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535857-7944-43A7-B8A1-EAAAE4434DD1}"/>
              </a:ext>
            </a:extLst>
          </p:cNvPr>
          <p:cNvSpPr/>
          <p:nvPr/>
        </p:nvSpPr>
        <p:spPr>
          <a:xfrm>
            <a:off x="3386712" y="3676009"/>
            <a:ext cx="5418571" cy="257570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AABAF-78E6-437F-9C35-933FCEAA5BB2}"/>
              </a:ext>
            </a:extLst>
          </p:cNvPr>
          <p:cNvSpPr txBox="1"/>
          <p:nvPr/>
        </p:nvSpPr>
        <p:spPr>
          <a:xfrm>
            <a:off x="1093304" y="1320457"/>
            <a:ext cx="3309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Exposed objects are visible in the workload and in the cloud infra management domain.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F131CBA-59C5-4C36-8445-12DDBFF9091B}"/>
              </a:ext>
            </a:extLst>
          </p:cNvPr>
          <p:cNvSpPr/>
          <p:nvPr/>
        </p:nvSpPr>
        <p:spPr>
          <a:xfrm>
            <a:off x="1973570" y="2266122"/>
            <a:ext cx="1413142" cy="685800"/>
          </a:xfrm>
          <a:custGeom>
            <a:avLst/>
            <a:gdLst>
              <a:gd name="connsiteX0" fmla="*/ 24195 w 1316282"/>
              <a:gd name="connsiteY0" fmla="*/ 0 h 755374"/>
              <a:gd name="connsiteX1" fmla="*/ 173282 w 1316282"/>
              <a:gd name="connsiteY1" fmla="*/ 327991 h 755374"/>
              <a:gd name="connsiteX2" fmla="*/ 1316282 w 1316282"/>
              <a:gd name="connsiteY2" fmla="*/ 755374 h 75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6282" h="755374">
                <a:moveTo>
                  <a:pt x="24195" y="0"/>
                </a:moveTo>
                <a:cubicBezTo>
                  <a:pt x="-8936" y="101047"/>
                  <a:pt x="-42066" y="202095"/>
                  <a:pt x="173282" y="327991"/>
                </a:cubicBezTo>
                <a:cubicBezTo>
                  <a:pt x="388630" y="453887"/>
                  <a:pt x="852456" y="604630"/>
                  <a:pt x="1316282" y="755374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72B768C-C2B4-44B6-A5CD-7BC890D0496D}"/>
              </a:ext>
            </a:extLst>
          </p:cNvPr>
          <p:cNvSpPr txBox="1"/>
          <p:nvPr/>
        </p:nvSpPr>
        <p:spPr>
          <a:xfrm>
            <a:off x="8941444" y="4774385"/>
            <a:ext cx="29155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Internal objects are exclusively visible only in the Cloud Infrastructure and Cloud Infrastructure management domains.</a:t>
            </a:r>
            <a:endParaRPr lang="hu-HU" dirty="0">
              <a:solidFill>
                <a:srgbClr val="0070C0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D621CB-205E-457C-9422-C50129FEAF42}"/>
              </a:ext>
            </a:extLst>
          </p:cNvPr>
          <p:cNvSpPr/>
          <p:nvPr/>
        </p:nvSpPr>
        <p:spPr>
          <a:xfrm>
            <a:off x="8805283" y="4165677"/>
            <a:ext cx="1183543" cy="585227"/>
          </a:xfrm>
          <a:custGeom>
            <a:avLst/>
            <a:gdLst>
              <a:gd name="connsiteX0" fmla="*/ 218661 w 218661"/>
              <a:gd name="connsiteY0" fmla="*/ 258417 h 258417"/>
              <a:gd name="connsiteX1" fmla="*/ 0 w 218661"/>
              <a:gd name="connsiteY1" fmla="*/ 0 h 25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8661" h="258417">
                <a:moveTo>
                  <a:pt x="218661" y="258417"/>
                </a:moveTo>
                <a:cubicBezTo>
                  <a:pt x="200439" y="178904"/>
                  <a:pt x="182217" y="99391"/>
                  <a:pt x="0" y="0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61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982849" y="2833526"/>
            <a:ext cx="2376264" cy="1347775"/>
            <a:chOff x="3338626" y="838804"/>
            <a:chExt cx="2108744" cy="1221846"/>
          </a:xfrm>
        </p:grpSpPr>
        <p:sp>
          <p:nvSpPr>
            <p:cNvPr id="32" name="Rectangle 31"/>
            <p:cNvSpPr/>
            <p:nvPr/>
          </p:nvSpPr>
          <p:spPr>
            <a:xfrm>
              <a:off x="3338626" y="838804"/>
              <a:ext cx="2108744" cy="1221846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12700" cap="flat" cmpd="sng" algn="ctr">
              <a:solidFill>
                <a:srgbClr val="5E2750"/>
              </a:solidFill>
              <a:prstDash val="dash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4203776" y="904493"/>
              <a:ext cx="499964" cy="366807"/>
            </a:xfrm>
            <a:prstGeom prst="ellipse">
              <a:avLst/>
            </a:prstGeom>
            <a:solidFill>
              <a:srgbClr val="5E2750">
                <a:lumMod val="75000"/>
                <a:lumOff val="2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Workload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3518484" y="1312579"/>
              <a:ext cx="1777188" cy="682839"/>
              <a:chOff x="3518484" y="1312581"/>
              <a:chExt cx="1878944" cy="869359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518484" y="1313363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569891" y="1348614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Control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557731" y="199065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700" b="1" kern="0" dirty="0">
                    <a:solidFill>
                      <a:srgbClr val="000000"/>
                    </a:solidFill>
                    <a:latin typeface="Vodafone Rg" pitchFamily="34" charset="0"/>
                  </a:rPr>
                  <a:t>VM or Pod</a:t>
                </a:r>
                <a:endParaRPr kumimoji="0" lang="en-GB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191607" y="1312581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4243014" y="1347833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230854" y="1989873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lvl="0" algn="ctr" defTabSz="914378">
                  <a:defRPr/>
                </a:pPr>
                <a:r>
                  <a:rPr lang="en-GB" sz="700" b="1" kern="0" dirty="0">
                    <a:solidFill>
                      <a:srgbClr val="000000"/>
                    </a:solidFill>
                    <a:latin typeface="Vodafone Rg" pitchFamily="34" charset="0"/>
                  </a:rPr>
                  <a:t>VM or Pod</a:t>
                </a:r>
                <a:endParaRPr kumimoji="0" lang="en-GB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4850922" y="1314105"/>
                <a:ext cx="546506" cy="834501"/>
              </a:xfrm>
              <a:prstGeom prst="rect">
                <a:avLst/>
              </a:prstGeom>
              <a:solidFill>
                <a:srgbClr val="FCDF9E"/>
              </a:solidFill>
              <a:ln w="3175" cap="flat" cmpd="sng" algn="ctr">
                <a:solidFill>
                  <a:srgbClr val="000000"/>
                </a:solidFill>
                <a:prstDash val="dash"/>
              </a:ln>
              <a:effectLst/>
            </p:spPr>
            <p:txBody>
              <a:bodyPr spcFirstLastPara="0" vert="horz" wrap="square" lIns="6350" tIns="6350" rIns="6350" bIns="6350" numCol="1" spcCol="1270" rtlCol="0" anchor="ctr" anchorCtr="0">
                <a:noAutofit/>
              </a:bodyPr>
              <a:lstStyle/>
              <a:p>
                <a:pPr marL="0" marR="0" lvl="0" indent="0" algn="ctr" defTabSz="444489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02329" y="1349357"/>
                <a:ext cx="457200" cy="190543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ctr" defTabSz="9143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DP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90169" y="1991396"/>
                <a:ext cx="457200" cy="19054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lvl="0" algn="ctr" defTabSz="914378">
                  <a:defRPr/>
                </a:pPr>
                <a:r>
                  <a:rPr lang="en-GB" sz="700" b="1" kern="0" dirty="0">
                    <a:solidFill>
                      <a:srgbClr val="000000"/>
                    </a:solidFill>
                    <a:latin typeface="Vodafone Rg" pitchFamily="34" charset="0"/>
                  </a:rPr>
                  <a:t>VM or Pod</a:t>
                </a:r>
                <a:endParaRPr kumimoji="0" lang="en-GB" sz="7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endParaRPr>
              </a:p>
            </p:txBody>
          </p:sp>
        </p:grpSp>
      </p:grpSp>
      <p:sp>
        <p:nvSpPr>
          <p:cNvPr id="47" name="Rounded Rectangle 46"/>
          <p:cNvSpPr/>
          <p:nvPr/>
        </p:nvSpPr>
        <p:spPr>
          <a:xfrm>
            <a:off x="5351845" y="3808955"/>
            <a:ext cx="251808" cy="89036"/>
          </a:xfrm>
          <a:prstGeom prst="roundRect">
            <a:avLst>
              <a:gd name="adj" fmla="val 0"/>
            </a:avLst>
          </a:prstGeom>
          <a:solidFill>
            <a:srgbClr val="0CB458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079338" y="3817097"/>
            <a:ext cx="251808" cy="89036"/>
          </a:xfrm>
          <a:prstGeom prst="roundRect">
            <a:avLst>
              <a:gd name="adj" fmla="val 0"/>
            </a:avLst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74144" y="3627152"/>
            <a:ext cx="152933" cy="133052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771676" y="3817097"/>
            <a:ext cx="251808" cy="89036"/>
          </a:xfrm>
          <a:prstGeom prst="roundRect">
            <a:avLst>
              <a:gd name="adj" fmla="val 0"/>
            </a:avLst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</a:t>
            </a:r>
          </a:p>
        </p:txBody>
      </p:sp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 (Figure 4-2).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524865-CBA8-430C-AB63-FC73BF831B13}"/>
              </a:ext>
            </a:extLst>
          </p:cNvPr>
          <p:cNvSpPr/>
          <p:nvPr/>
        </p:nvSpPr>
        <p:spPr>
          <a:xfrm>
            <a:off x="5290558" y="3551759"/>
            <a:ext cx="388107" cy="3926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8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FC2F89-FDAA-4CFB-A115-954617DE3A57}"/>
              </a:ext>
            </a:extLst>
          </p:cNvPr>
          <p:cNvSpPr/>
          <p:nvPr/>
        </p:nvSpPr>
        <p:spPr>
          <a:xfrm>
            <a:off x="6703526" y="3540827"/>
            <a:ext cx="388107" cy="3926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800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6A2871-26A0-424E-A665-418DE1D0B43F}"/>
              </a:ext>
            </a:extLst>
          </p:cNvPr>
          <p:cNvSpPr/>
          <p:nvPr/>
        </p:nvSpPr>
        <p:spPr>
          <a:xfrm>
            <a:off x="5997923" y="3543960"/>
            <a:ext cx="388107" cy="39261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800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56" name="Line Callout 2 (Accent Bar) 55"/>
          <p:cNvSpPr/>
          <p:nvPr/>
        </p:nvSpPr>
        <p:spPr>
          <a:xfrm>
            <a:off x="4009869" y="3108291"/>
            <a:ext cx="852745" cy="360924"/>
          </a:xfrm>
          <a:prstGeom prst="accentCallout2">
            <a:avLst>
              <a:gd name="adj1" fmla="val 50419"/>
              <a:gd name="adj2" fmla="val 108407"/>
              <a:gd name="adj3" fmla="val 63321"/>
              <a:gd name="adj4" fmla="val 121069"/>
              <a:gd name="adj5" fmla="val 204391"/>
              <a:gd name="adj6" fmla="val 159868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Cloud Infrastructure </a:t>
            </a:r>
            <a:r>
              <a:rPr kumimoji="0" lang="hu-HU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Profile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7" name="Line Callout 2 (Accent Bar) 56"/>
          <p:cNvSpPr/>
          <p:nvPr/>
        </p:nvSpPr>
        <p:spPr>
          <a:xfrm>
            <a:off x="7494066" y="3010670"/>
            <a:ext cx="504056" cy="360924"/>
          </a:xfrm>
          <a:prstGeom prst="accentCallout2">
            <a:avLst>
              <a:gd name="adj1" fmla="val 55110"/>
              <a:gd name="adj2" fmla="val -8333"/>
              <a:gd name="adj3" fmla="val 65667"/>
              <a:gd name="adj4" fmla="val -46062"/>
              <a:gd name="adj5" fmla="val 164108"/>
              <a:gd name="adj6" fmla="val -113855"/>
            </a:avLst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E6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Compute flavour</a:t>
            </a:r>
          </a:p>
        </p:txBody>
      </p:sp>
    </p:spTree>
    <p:extLst>
      <p:ext uri="{BB962C8B-B14F-4D97-AF65-F5344CB8AC3E}">
        <p14:creationId xmlns:p14="http://schemas.microsoft.com/office/powerpoint/2010/main" val="7545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Cloud Infrastructure software layers (Figure 5-1)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98A1D1-FB09-4C0E-8AB7-33A67F8277E8}"/>
              </a:ext>
            </a:extLst>
          </p:cNvPr>
          <p:cNvSpPr/>
          <p:nvPr/>
        </p:nvSpPr>
        <p:spPr>
          <a:xfrm>
            <a:off x="3619081" y="3727939"/>
            <a:ext cx="4953837" cy="244174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Cloud Infrastructure Software Profile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4CE9F6-B6E4-4488-8F72-2EFF91AEDFE9}"/>
              </a:ext>
            </a:extLst>
          </p:cNvPr>
          <p:cNvSpPr/>
          <p:nvPr/>
        </p:nvSpPr>
        <p:spPr>
          <a:xfrm>
            <a:off x="3835120" y="4948813"/>
            <a:ext cx="4521758" cy="648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Host Operating System</a:t>
            </a:r>
            <a:endParaRPr lang="hu-H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7EA64A-F073-4088-84DA-08CAAE2AE4CB}"/>
              </a:ext>
            </a:extLst>
          </p:cNvPr>
          <p:cNvSpPr/>
          <p:nvPr/>
        </p:nvSpPr>
        <p:spPr>
          <a:xfrm>
            <a:off x="3835120" y="4051997"/>
            <a:ext cx="4521758" cy="6481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Virtualisation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Infrastructure Layer</a:t>
            </a:r>
            <a:b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(Hypervisor or container based virtualization technology)</a:t>
            </a:r>
            <a:endParaRPr lang="hu-HU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16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Cloud Infrastructure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749464" y="1797475"/>
            <a:ext cx="797730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Workload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VM or </a:t>
              </a:r>
              <a:b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</a:br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Pod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VM or </a:t>
              </a:r>
              <a:b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</a:br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Pod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interface</a:t>
            </a: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600" kern="0" dirty="0">
                <a:solidFill>
                  <a:srgbClr val="34342B"/>
                </a:solidFill>
                <a:latin typeface="Vodafone Rg" pitchFamily="34" charset="0"/>
              </a:rPr>
              <a:t>interface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VM or </a:t>
              </a:r>
              <a:b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</a:br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Pod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600" kern="0" dirty="0">
                <a:solidFill>
                  <a:srgbClr val="34342B"/>
                </a:solidFill>
                <a:latin typeface="Vodafone Rg" pitchFamily="34" charset="0"/>
              </a:rPr>
              <a:t>interface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600" kern="0" dirty="0">
                <a:solidFill>
                  <a:srgbClr val="34342B"/>
                </a:solidFill>
                <a:latin typeface="Vodafone Rg" pitchFamily="34" charset="0"/>
              </a:rPr>
              <a:t>interface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600" kern="0" dirty="0">
                <a:solidFill>
                  <a:srgbClr val="34342B"/>
                </a:solidFill>
                <a:latin typeface="Vodafone Rg" pitchFamily="34" charset="0"/>
              </a:rPr>
              <a:t>interface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600" kern="0" dirty="0">
                <a:solidFill>
                  <a:srgbClr val="34342B"/>
                </a:solidFill>
                <a:latin typeface="Vodafone Rg" pitchFamily="34" charset="0"/>
              </a:rPr>
              <a:t>interface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Virtual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Vodafone Rg" panose="020B0604020202020204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Cloud </a:t>
            </a:r>
            <a:r>
              <a:rPr kumimoji="0" lang="en-GB" sz="1000" b="0" i="0" u="none" strike="noStrike" kern="0" cap="none" spc="0" normalizeH="0" baseline="0" noProof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Infrastructure Management</a:t>
            </a: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Vodafone Rg" panose="020B0604020202020204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Cloud Infrastructure Virtual resources (Figure 5-2)</a:t>
            </a:r>
          </a:p>
        </p:txBody>
      </p:sp>
    </p:spTree>
    <p:extLst>
      <p:ext uri="{BB962C8B-B14F-4D97-AF65-F5344CB8AC3E}">
        <p14:creationId xmlns:p14="http://schemas.microsoft.com/office/powerpoint/2010/main" val="137093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(Figure </a:t>
            </a:r>
            <a:r>
              <a:rPr lang="en-GB" sz="2667" b="0">
                <a:solidFill>
                  <a:schemeClr val="bg1">
                    <a:lumMod val="50000"/>
                  </a:schemeClr>
                </a:solidFill>
              </a:rPr>
              <a:t>9-1)</a:t>
            </a:r>
            <a:endParaRPr lang="en-GB" sz="2667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AutoShape 2" descr="Image result for kubernetes logo">
            <a:extLst>
              <a:ext uri="{FF2B5EF4-FFF2-40B4-BE49-F238E27FC236}">
                <a16:creationId xmlns:a16="http://schemas.microsoft.com/office/drawing/2014/main" id="{25E6B8C0-2AA2-406D-9BB2-C27EC0BA3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90913" y="326797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26" name="正方形/長方形 26">
            <a:extLst>
              <a:ext uri="{FF2B5EF4-FFF2-40B4-BE49-F238E27FC236}">
                <a16:creationId xmlns:a16="http://schemas.microsoft.com/office/drawing/2014/main" id="{8519D518-51AD-48F8-8901-57B1ECD14025}"/>
              </a:ext>
            </a:extLst>
          </p:cNvPr>
          <p:cNvSpPr/>
          <p:nvPr/>
        </p:nvSpPr>
        <p:spPr>
          <a:xfrm>
            <a:off x="6103103" y="2751825"/>
            <a:ext cx="816384" cy="76736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1A38A1-B63D-49B4-9F04-D075541AB617}"/>
              </a:ext>
            </a:extLst>
          </p:cNvPr>
          <p:cNvSpPr/>
          <p:nvPr/>
        </p:nvSpPr>
        <p:spPr>
          <a:xfrm>
            <a:off x="6046410" y="2809787"/>
            <a:ext cx="816384" cy="76610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" name="正方形/長方形 4">
            <a:extLst>
              <a:ext uri="{FF2B5EF4-FFF2-40B4-BE49-F238E27FC236}">
                <a16:creationId xmlns:a16="http://schemas.microsoft.com/office/drawing/2014/main" id="{F6C33294-AB04-4A1E-ADA2-5E864BA2C5B5}"/>
              </a:ext>
            </a:extLst>
          </p:cNvPr>
          <p:cNvSpPr/>
          <p:nvPr/>
        </p:nvSpPr>
        <p:spPr>
          <a:xfrm>
            <a:off x="2195045" y="5100214"/>
            <a:ext cx="801265" cy="325091"/>
          </a:xfrm>
          <a:prstGeom prst="rect">
            <a:avLst/>
          </a:prstGeom>
          <a:noFill/>
          <a:ln w="12700" cap="flat" cmpd="sng" algn="ctr">
            <a:solidFill>
              <a:srgbClr val="124191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</a:t>
            </a: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omputing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Hardware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9" name="正方形/長方形 6">
            <a:extLst>
              <a:ext uri="{FF2B5EF4-FFF2-40B4-BE49-F238E27FC236}">
                <a16:creationId xmlns:a16="http://schemas.microsoft.com/office/drawing/2014/main" id="{14838275-E7EA-4548-9F20-E416D727D11D}"/>
              </a:ext>
            </a:extLst>
          </p:cNvPr>
          <p:cNvSpPr/>
          <p:nvPr/>
        </p:nvSpPr>
        <p:spPr>
          <a:xfrm>
            <a:off x="3167650" y="5091391"/>
            <a:ext cx="800005" cy="326352"/>
          </a:xfrm>
          <a:prstGeom prst="rect">
            <a:avLst/>
          </a:prstGeom>
          <a:noFill/>
          <a:ln w="12700" cap="flat" cmpd="sng" algn="ctr">
            <a:solidFill>
              <a:srgbClr val="124191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Storage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Hardware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0" name="正方形/長方形 8">
            <a:extLst>
              <a:ext uri="{FF2B5EF4-FFF2-40B4-BE49-F238E27FC236}">
                <a16:creationId xmlns:a16="http://schemas.microsoft.com/office/drawing/2014/main" id="{363E3271-C996-49A5-9B9D-AFFDA40F5D82}"/>
              </a:ext>
            </a:extLst>
          </p:cNvPr>
          <p:cNvSpPr/>
          <p:nvPr/>
        </p:nvSpPr>
        <p:spPr>
          <a:xfrm>
            <a:off x="4138995" y="5091391"/>
            <a:ext cx="800006" cy="326352"/>
          </a:xfrm>
          <a:prstGeom prst="rect">
            <a:avLst/>
          </a:prstGeom>
          <a:noFill/>
          <a:ln w="12700" cap="flat" cmpd="sng" algn="ctr">
            <a:solidFill>
              <a:srgbClr val="124191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Network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Hardware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4" name="正方形/長方形 10">
            <a:extLst>
              <a:ext uri="{FF2B5EF4-FFF2-40B4-BE49-F238E27FC236}">
                <a16:creationId xmlns:a16="http://schemas.microsoft.com/office/drawing/2014/main" id="{C4FF3BF7-8F6D-486E-81BC-CA9694C44C75}"/>
              </a:ext>
            </a:extLst>
          </p:cNvPr>
          <p:cNvSpPr/>
          <p:nvPr/>
        </p:nvSpPr>
        <p:spPr>
          <a:xfrm>
            <a:off x="2081661" y="4945227"/>
            <a:ext cx="2970729" cy="531739"/>
          </a:xfrm>
          <a:prstGeom prst="rect">
            <a:avLst/>
          </a:prstGeom>
          <a:noFill/>
          <a:ln w="12700" cap="flat" cmpd="sng" algn="ctr">
            <a:solidFill>
              <a:srgbClr val="124191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5" name="テキスト ボックス 11">
            <a:extLst>
              <a:ext uri="{FF2B5EF4-FFF2-40B4-BE49-F238E27FC236}">
                <a16:creationId xmlns:a16="http://schemas.microsoft.com/office/drawing/2014/main" id="{BC9187B3-91C8-49F3-8E1C-AE73C2119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190" y="4907426"/>
            <a:ext cx="1199378" cy="23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557" tIns="36279" rIns="72557" bIns="362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solidFill>
                  <a:srgbClr val="124191"/>
                </a:solidFill>
                <a:latin typeface="Times New Roman" charset="0"/>
                <a:cs typeface="Times New Roman" charset="0"/>
              </a:rPr>
              <a:t>Hardware resources</a:t>
            </a:r>
            <a:endParaRPr kumimoji="1" lang="en-US" altLang="ja-JP" sz="1000" dirty="0">
              <a:solidFill>
                <a:srgbClr val="124191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46" name="正方形/長方形 12">
            <a:extLst>
              <a:ext uri="{FF2B5EF4-FFF2-40B4-BE49-F238E27FC236}">
                <a16:creationId xmlns:a16="http://schemas.microsoft.com/office/drawing/2014/main" id="{E6A5720F-8973-4E1F-94AF-9590B70775C4}"/>
              </a:ext>
            </a:extLst>
          </p:cNvPr>
          <p:cNvSpPr/>
          <p:nvPr/>
        </p:nvSpPr>
        <p:spPr>
          <a:xfrm>
            <a:off x="2081661" y="4568473"/>
            <a:ext cx="2970729" cy="228068"/>
          </a:xfrm>
          <a:prstGeom prst="rect">
            <a:avLst/>
          </a:prstGeom>
          <a:noFill/>
          <a:ln w="12700" cap="flat" cmpd="sng" algn="ctr">
            <a:solidFill>
              <a:srgbClr val="124191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Virtualisation Layer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8" name="正方形/長方形 26">
            <a:extLst>
              <a:ext uri="{FF2B5EF4-FFF2-40B4-BE49-F238E27FC236}">
                <a16:creationId xmlns:a16="http://schemas.microsoft.com/office/drawing/2014/main" id="{DC0DD92C-7942-4F19-9C10-16AA44DF9865}"/>
              </a:ext>
            </a:extLst>
          </p:cNvPr>
          <p:cNvSpPr/>
          <p:nvPr/>
        </p:nvSpPr>
        <p:spPr>
          <a:xfrm>
            <a:off x="5967042" y="2857668"/>
            <a:ext cx="817643" cy="76736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VNF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Manager(s)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9" name="正方形/長方形 30">
            <a:extLst>
              <a:ext uri="{FF2B5EF4-FFF2-40B4-BE49-F238E27FC236}">
                <a16:creationId xmlns:a16="http://schemas.microsoft.com/office/drawing/2014/main" id="{5566A592-C01D-45DE-8E4B-5CF7F8C66427}"/>
              </a:ext>
            </a:extLst>
          </p:cNvPr>
          <p:cNvSpPr/>
          <p:nvPr/>
        </p:nvSpPr>
        <p:spPr>
          <a:xfrm>
            <a:off x="3131114" y="3111634"/>
            <a:ext cx="832762" cy="650233"/>
          </a:xfrm>
          <a:prstGeom prst="rect">
            <a:avLst/>
          </a:pr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000" rIns="72557" bIns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VNF 2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0" name="正方形/長方形 36">
            <a:extLst>
              <a:ext uri="{FF2B5EF4-FFF2-40B4-BE49-F238E27FC236}">
                <a16:creationId xmlns:a16="http://schemas.microsoft.com/office/drawing/2014/main" id="{BA300D5D-8657-419C-9A1A-F798447560B7}"/>
              </a:ext>
            </a:extLst>
          </p:cNvPr>
          <p:cNvSpPr/>
          <p:nvPr/>
        </p:nvSpPr>
        <p:spPr>
          <a:xfrm>
            <a:off x="5958220" y="1589985"/>
            <a:ext cx="821423" cy="767366"/>
          </a:xfrm>
          <a:prstGeom prst="rect">
            <a:avLst/>
          </a:pr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NFV Orchestrator</a:t>
            </a:r>
          </a:p>
        </p:txBody>
      </p:sp>
      <p:sp>
        <p:nvSpPr>
          <p:cNvPr id="52" name="正方形/長方形 38">
            <a:extLst>
              <a:ext uri="{FF2B5EF4-FFF2-40B4-BE49-F238E27FC236}">
                <a16:creationId xmlns:a16="http://schemas.microsoft.com/office/drawing/2014/main" id="{72C91766-E02D-4566-BD8B-96EFFDD3D82F}"/>
              </a:ext>
            </a:extLst>
          </p:cNvPr>
          <p:cNvSpPr/>
          <p:nvPr/>
        </p:nvSpPr>
        <p:spPr>
          <a:xfrm>
            <a:off x="2424094" y="1825462"/>
            <a:ext cx="2677510" cy="320201"/>
          </a:xfrm>
          <a:prstGeom prst="rect">
            <a:avLst/>
          </a:pr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OSS/BSS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53" name="フリーフォーム 42">
            <a:extLst>
              <a:ext uri="{FF2B5EF4-FFF2-40B4-BE49-F238E27FC236}">
                <a16:creationId xmlns:a16="http://schemas.microsoft.com/office/drawing/2014/main" id="{7E93948D-AB36-4256-AA09-3B826BB6E99F}"/>
              </a:ext>
            </a:extLst>
          </p:cNvPr>
          <p:cNvSpPr/>
          <p:nvPr/>
        </p:nvSpPr>
        <p:spPr>
          <a:xfrm flipV="1">
            <a:off x="5136797" y="4667090"/>
            <a:ext cx="821423" cy="86846"/>
          </a:xfrm>
          <a:custGeom>
            <a:avLst/>
            <a:gdLst>
              <a:gd name="connsiteX0" fmla="*/ 0 w 1137684"/>
              <a:gd name="connsiteY0" fmla="*/ 0 h 0"/>
              <a:gd name="connsiteX1" fmla="*/ 1137684 w 113768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7684">
                <a:moveTo>
                  <a:pt x="0" y="0"/>
                </a:moveTo>
                <a:lnTo>
                  <a:pt x="1137684" y="0"/>
                </a:lnTo>
              </a:path>
            </a:pathLst>
          </a:custGeom>
          <a:noFill/>
          <a:ln w="28575" cap="flat" cmpd="sng" algn="ctr">
            <a:solidFill>
              <a:srgbClr val="124191"/>
            </a:solidFill>
            <a:prstDash val="soli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1" name="フリーフォーム 49">
            <a:extLst>
              <a:ext uri="{FF2B5EF4-FFF2-40B4-BE49-F238E27FC236}">
                <a16:creationId xmlns:a16="http://schemas.microsoft.com/office/drawing/2014/main" id="{D6ECF721-5D47-4707-BE87-B591F4AFF852}"/>
              </a:ext>
            </a:extLst>
          </p:cNvPr>
          <p:cNvSpPr/>
          <p:nvPr/>
        </p:nvSpPr>
        <p:spPr>
          <a:xfrm>
            <a:off x="6327357" y="3821530"/>
            <a:ext cx="118426" cy="0"/>
          </a:xfrm>
          <a:custGeom>
            <a:avLst/>
            <a:gdLst>
              <a:gd name="connsiteX0" fmla="*/ 0 w 148856"/>
              <a:gd name="connsiteY0" fmla="*/ 0 h 0"/>
              <a:gd name="connsiteX1" fmla="*/ 148856 w 14885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56">
                <a:moveTo>
                  <a:pt x="0" y="0"/>
                </a:moveTo>
                <a:lnTo>
                  <a:pt x="148856" y="0"/>
                </a:lnTo>
              </a:path>
            </a:pathLst>
          </a:cu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2" name="フリーフォーム 51">
            <a:extLst>
              <a:ext uri="{FF2B5EF4-FFF2-40B4-BE49-F238E27FC236}">
                <a16:creationId xmlns:a16="http://schemas.microsoft.com/office/drawing/2014/main" id="{0F64ED75-2AF3-4195-9B79-05864B50FB80}"/>
              </a:ext>
            </a:extLst>
          </p:cNvPr>
          <p:cNvSpPr/>
          <p:nvPr/>
        </p:nvSpPr>
        <p:spPr>
          <a:xfrm>
            <a:off x="5494595" y="4663390"/>
            <a:ext cx="0" cy="127265"/>
          </a:xfrm>
          <a:custGeom>
            <a:avLst/>
            <a:gdLst>
              <a:gd name="connsiteX0" fmla="*/ 0 w 0"/>
              <a:gd name="connsiteY0" fmla="*/ 0 h 159489"/>
              <a:gd name="connsiteX1" fmla="*/ 0 w 0"/>
              <a:gd name="connsiteY1" fmla="*/ 159489 h 1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9489">
                <a:moveTo>
                  <a:pt x="0" y="0"/>
                </a:moveTo>
                <a:lnTo>
                  <a:pt x="0" y="159489"/>
                </a:lnTo>
              </a:path>
            </a:pathLst>
          </a:cu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3" name="フリーフォーム 53">
            <a:extLst>
              <a:ext uri="{FF2B5EF4-FFF2-40B4-BE49-F238E27FC236}">
                <a16:creationId xmlns:a16="http://schemas.microsoft.com/office/drawing/2014/main" id="{91E07D1D-A0CA-4C25-8676-BCA3BE113528}"/>
              </a:ext>
            </a:extLst>
          </p:cNvPr>
          <p:cNvSpPr/>
          <p:nvPr/>
        </p:nvSpPr>
        <p:spPr>
          <a:xfrm>
            <a:off x="5434794" y="1910666"/>
            <a:ext cx="0" cy="126004"/>
          </a:xfrm>
          <a:custGeom>
            <a:avLst/>
            <a:gdLst>
              <a:gd name="connsiteX0" fmla="*/ 0 w 0"/>
              <a:gd name="connsiteY0" fmla="*/ 0 h 159489"/>
              <a:gd name="connsiteX1" fmla="*/ 0 w 0"/>
              <a:gd name="connsiteY1" fmla="*/ 159489 h 1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9489">
                <a:moveTo>
                  <a:pt x="0" y="0"/>
                </a:moveTo>
                <a:lnTo>
                  <a:pt x="0" y="159489"/>
                </a:lnTo>
              </a:path>
            </a:pathLst>
          </a:cu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4" name="正方形/長方形 57">
            <a:extLst>
              <a:ext uri="{FF2B5EF4-FFF2-40B4-BE49-F238E27FC236}">
                <a16:creationId xmlns:a16="http://schemas.microsoft.com/office/drawing/2014/main" id="{72903E93-37E0-4C0D-BAED-020B0D77864B}"/>
              </a:ext>
            </a:extLst>
          </p:cNvPr>
          <p:cNvSpPr/>
          <p:nvPr/>
        </p:nvSpPr>
        <p:spPr>
          <a:xfrm>
            <a:off x="1967012" y="3940970"/>
            <a:ext cx="3159707" cy="1592696"/>
          </a:xfrm>
          <a:prstGeom prst="rect">
            <a:avLst/>
          </a:pr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5" name="テキスト ボックス 58">
            <a:extLst>
              <a:ext uri="{FF2B5EF4-FFF2-40B4-BE49-F238E27FC236}">
                <a16:creationId xmlns:a16="http://schemas.microsoft.com/office/drawing/2014/main" id="{E83168AF-4DF4-49EA-A141-F9AADDAE0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319" y="3883008"/>
            <a:ext cx="454806" cy="231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557" tIns="36279" rIns="72557" bIns="3627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ja-JP" sz="1000" dirty="0">
                <a:solidFill>
                  <a:srgbClr val="124191"/>
                </a:solidFill>
                <a:latin typeface="Times New Roman" charset="0"/>
                <a:cs typeface="Times New Roman" charset="0"/>
              </a:rPr>
              <a:t>NFVI</a:t>
            </a:r>
            <a:endParaRPr kumimoji="1" lang="en-US" altLang="ja-JP" sz="1000" dirty="0">
              <a:solidFill>
                <a:srgbClr val="124191"/>
              </a:solidFill>
              <a:latin typeface="Times New Roman" charset="0"/>
              <a:cs typeface="Times New Roman" charset="0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F19C7A1-A2DE-42FD-BC92-BF875E94EDFD}"/>
              </a:ext>
            </a:extLst>
          </p:cNvPr>
          <p:cNvCxnSpPr>
            <a:stCxn id="50" idx="2"/>
            <a:endCxn id="48" idx="0"/>
          </p:cNvCxnSpPr>
          <p:nvPr/>
        </p:nvCxnSpPr>
        <p:spPr>
          <a:xfrm>
            <a:off x="6368932" y="2357352"/>
            <a:ext cx="6930" cy="500316"/>
          </a:xfrm>
          <a:prstGeom prst="line">
            <a:avLst/>
          </a:prstGeom>
          <a:noFill/>
          <a:ln w="31750" cap="flat" cmpd="sng" algn="ctr">
            <a:solidFill>
              <a:srgbClr val="124191"/>
            </a:solidFill>
            <a:prstDash val="solid"/>
          </a:ln>
          <a:effectLst/>
        </p:spPr>
      </p:cxnSp>
      <p:cxnSp>
        <p:nvCxnSpPr>
          <p:cNvPr id="67" name="Elbow Connector 111">
            <a:extLst>
              <a:ext uri="{FF2B5EF4-FFF2-40B4-BE49-F238E27FC236}">
                <a16:creationId xmlns:a16="http://schemas.microsoft.com/office/drawing/2014/main" id="{E9C86C58-BE37-4D52-9115-323DF8A1DB54}"/>
              </a:ext>
            </a:extLst>
          </p:cNvPr>
          <p:cNvCxnSpPr>
            <a:stCxn id="50" idx="3"/>
          </p:cNvCxnSpPr>
          <p:nvPr/>
        </p:nvCxnSpPr>
        <p:spPr>
          <a:xfrm>
            <a:off x="6779643" y="1973668"/>
            <a:ext cx="21418" cy="2758946"/>
          </a:xfrm>
          <a:prstGeom prst="bentConnector3">
            <a:avLst>
              <a:gd name="adj1" fmla="val 1888202"/>
            </a:avLst>
          </a:prstGeom>
          <a:noFill/>
          <a:ln w="28575" cap="flat" cmpd="sng" algn="ctr">
            <a:solidFill>
              <a:srgbClr val="124191"/>
            </a:solidFill>
            <a:prstDash val="solid"/>
          </a:ln>
          <a:effectLst/>
        </p:spPr>
      </p:cxnSp>
      <p:sp>
        <p:nvSpPr>
          <p:cNvPr id="68" name="フリーフォーム 49">
            <a:extLst>
              <a:ext uri="{FF2B5EF4-FFF2-40B4-BE49-F238E27FC236}">
                <a16:creationId xmlns:a16="http://schemas.microsoft.com/office/drawing/2014/main" id="{81EF948C-138B-4C2E-BB75-53B4AE1EAABF}"/>
              </a:ext>
            </a:extLst>
          </p:cNvPr>
          <p:cNvSpPr/>
          <p:nvPr/>
        </p:nvSpPr>
        <p:spPr>
          <a:xfrm>
            <a:off x="6309720" y="2618771"/>
            <a:ext cx="118426" cy="0"/>
          </a:xfrm>
          <a:custGeom>
            <a:avLst/>
            <a:gdLst>
              <a:gd name="connsiteX0" fmla="*/ 0 w 148856"/>
              <a:gd name="connsiteY0" fmla="*/ 0 h 0"/>
              <a:gd name="connsiteX1" fmla="*/ 148856 w 14885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56">
                <a:moveTo>
                  <a:pt x="0" y="0"/>
                </a:moveTo>
                <a:lnTo>
                  <a:pt x="148856" y="0"/>
                </a:lnTo>
              </a:path>
            </a:pathLst>
          </a:cu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9" name="フリーフォーム 49">
            <a:extLst>
              <a:ext uri="{FF2B5EF4-FFF2-40B4-BE49-F238E27FC236}">
                <a16:creationId xmlns:a16="http://schemas.microsoft.com/office/drawing/2014/main" id="{2B71AD67-0A41-4BC9-9C52-2D3880965DD9}"/>
              </a:ext>
            </a:extLst>
          </p:cNvPr>
          <p:cNvSpPr/>
          <p:nvPr/>
        </p:nvSpPr>
        <p:spPr>
          <a:xfrm>
            <a:off x="7105945" y="3618734"/>
            <a:ext cx="118426" cy="0"/>
          </a:xfrm>
          <a:custGeom>
            <a:avLst/>
            <a:gdLst>
              <a:gd name="connsiteX0" fmla="*/ 0 w 148856"/>
              <a:gd name="connsiteY0" fmla="*/ 0 h 0"/>
              <a:gd name="connsiteX1" fmla="*/ 148856 w 14885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56">
                <a:moveTo>
                  <a:pt x="0" y="0"/>
                </a:moveTo>
                <a:lnTo>
                  <a:pt x="148856" y="0"/>
                </a:lnTo>
              </a:path>
            </a:pathLst>
          </a:cu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0" name="フリーフォーム 53">
            <a:extLst>
              <a:ext uri="{FF2B5EF4-FFF2-40B4-BE49-F238E27FC236}">
                <a16:creationId xmlns:a16="http://schemas.microsoft.com/office/drawing/2014/main" id="{CE9A0929-819C-4B42-924E-EB5A11D0B3EA}"/>
              </a:ext>
            </a:extLst>
          </p:cNvPr>
          <p:cNvSpPr/>
          <p:nvPr/>
        </p:nvSpPr>
        <p:spPr>
          <a:xfrm>
            <a:off x="5452961" y="3133165"/>
            <a:ext cx="0" cy="126004"/>
          </a:xfrm>
          <a:custGeom>
            <a:avLst/>
            <a:gdLst>
              <a:gd name="connsiteX0" fmla="*/ 0 w 0"/>
              <a:gd name="connsiteY0" fmla="*/ 0 h 159489"/>
              <a:gd name="connsiteX1" fmla="*/ 0 w 0"/>
              <a:gd name="connsiteY1" fmla="*/ 159489 h 1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9489">
                <a:moveTo>
                  <a:pt x="0" y="0"/>
                </a:moveTo>
                <a:lnTo>
                  <a:pt x="0" y="159489"/>
                </a:lnTo>
              </a:path>
            </a:pathLst>
          </a:cu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1" name="正方形/長方形 30">
            <a:extLst>
              <a:ext uri="{FF2B5EF4-FFF2-40B4-BE49-F238E27FC236}">
                <a16:creationId xmlns:a16="http://schemas.microsoft.com/office/drawing/2014/main" id="{73B59750-ED27-425C-90F8-CC6589303E9A}"/>
              </a:ext>
            </a:extLst>
          </p:cNvPr>
          <p:cNvSpPr/>
          <p:nvPr/>
        </p:nvSpPr>
        <p:spPr>
          <a:xfrm>
            <a:off x="4102462" y="3104074"/>
            <a:ext cx="832761" cy="650233"/>
          </a:xfrm>
          <a:prstGeom prst="rect">
            <a:avLst/>
          </a:pr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000" rIns="72557" bIns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VNF 3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2" name="正方形/長方形 30">
            <a:extLst>
              <a:ext uri="{FF2B5EF4-FFF2-40B4-BE49-F238E27FC236}">
                <a16:creationId xmlns:a16="http://schemas.microsoft.com/office/drawing/2014/main" id="{1DB8C9BF-96BC-485B-84AA-353E01881331}"/>
              </a:ext>
            </a:extLst>
          </p:cNvPr>
          <p:cNvSpPr/>
          <p:nvPr/>
        </p:nvSpPr>
        <p:spPr>
          <a:xfrm>
            <a:off x="2159772" y="3111634"/>
            <a:ext cx="832761" cy="650233"/>
          </a:xfrm>
          <a:prstGeom prst="rect">
            <a:avLst/>
          </a:pr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000" rIns="72557" bIns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VNF 1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DED194C-5DFE-461B-859A-D20A373ACB2A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2575523" y="3761867"/>
            <a:ext cx="630" cy="179103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50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AF6AC3D-CB20-46DC-B1D8-54ADFB6534BA}"/>
              </a:ext>
            </a:extLst>
          </p:cNvPr>
          <p:cNvCxnSpPr>
            <a:cxnSpLocks/>
            <a:stCxn id="49" idx="2"/>
            <a:endCxn id="64" idx="0"/>
          </p:cNvCxnSpPr>
          <p:nvPr/>
        </p:nvCxnSpPr>
        <p:spPr>
          <a:xfrm flipH="1">
            <a:off x="3546866" y="3761867"/>
            <a:ext cx="629" cy="179103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50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E99FBC-0ACA-4C54-9758-72FD88A4AC6E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4518211" y="3754307"/>
            <a:ext cx="632" cy="186664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50000"/>
              </a:srgbClr>
            </a:solidFill>
            <a:prstDash val="solid"/>
            <a:headEnd type="oval"/>
            <a:tailEnd type="oval"/>
          </a:ln>
          <a:effectLst/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11D99EC-D881-4E10-AE81-532C3AD6C569}"/>
              </a:ext>
            </a:extLst>
          </p:cNvPr>
          <p:cNvCxnSpPr>
            <a:stCxn id="48" idx="2"/>
          </p:cNvCxnSpPr>
          <p:nvPr/>
        </p:nvCxnSpPr>
        <p:spPr>
          <a:xfrm flipH="1">
            <a:off x="6372713" y="3625035"/>
            <a:ext cx="3779" cy="564500"/>
          </a:xfrm>
          <a:prstGeom prst="line">
            <a:avLst/>
          </a:prstGeom>
          <a:noFill/>
          <a:ln w="31750" cap="flat" cmpd="sng" algn="ctr">
            <a:solidFill>
              <a:srgbClr val="124191"/>
            </a:solidFill>
            <a:prstDash val="solid"/>
          </a:ln>
          <a:effectLst/>
        </p:spPr>
      </p:cxnSp>
      <p:grpSp>
        <p:nvGrpSpPr>
          <p:cNvPr id="77" name="Group 3">
            <a:extLst>
              <a:ext uri="{FF2B5EF4-FFF2-40B4-BE49-F238E27FC236}">
                <a16:creationId xmlns:a16="http://schemas.microsoft.com/office/drawing/2014/main" id="{9FB40683-69E6-4EE7-A94A-26EEF28FB219}"/>
              </a:ext>
            </a:extLst>
          </p:cNvPr>
          <p:cNvGrpSpPr>
            <a:grpSpLocks/>
          </p:cNvGrpSpPr>
          <p:nvPr/>
        </p:nvGrpSpPr>
        <p:grpSpPr bwMode="auto">
          <a:xfrm>
            <a:off x="2081658" y="5533655"/>
            <a:ext cx="1829304" cy="246221"/>
            <a:chOff x="1116013" y="6032505"/>
            <a:chExt cx="2305050" cy="31021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99A156-8AC8-43F3-91D0-2E02ACA24395}"/>
                </a:ext>
              </a:extLst>
            </p:cNvPr>
            <p:cNvCxnSpPr/>
            <p:nvPr/>
          </p:nvCxnSpPr>
          <p:spPr>
            <a:xfrm>
              <a:off x="1116013" y="6165850"/>
              <a:ext cx="288925" cy="0"/>
            </a:xfrm>
            <a:prstGeom prst="line">
              <a:avLst/>
            </a:prstGeom>
            <a:noFill/>
            <a:ln w="19050" cap="flat" cmpd="sng" algn="ctr">
              <a:solidFill>
                <a:srgbClr val="124191">
                  <a:lumMod val="50000"/>
                  <a:lumOff val="50000"/>
                </a:srgbClr>
              </a:solidFill>
              <a:prstDash val="solid"/>
              <a:headEnd type="oval"/>
              <a:tailEnd type="oval"/>
            </a:ln>
            <a:effectLst/>
          </p:spPr>
        </p:cxnSp>
        <p:sp>
          <p:nvSpPr>
            <p:cNvPr id="79" name="TextBox 73">
              <a:extLst>
                <a:ext uri="{FF2B5EF4-FFF2-40B4-BE49-F238E27FC236}">
                  <a16:creationId xmlns:a16="http://schemas.microsoft.com/office/drawing/2014/main" id="{481D02F9-DE91-4948-B1FC-969ADE2AF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913" y="6032505"/>
              <a:ext cx="1962150" cy="310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Times New Roman" charset="0"/>
                </a:rPr>
                <a:t>Execution reference points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grpSp>
        <p:nvGrpSpPr>
          <p:cNvPr id="80" name="Group 4">
            <a:extLst>
              <a:ext uri="{FF2B5EF4-FFF2-40B4-BE49-F238E27FC236}">
                <a16:creationId xmlns:a16="http://schemas.microsoft.com/office/drawing/2014/main" id="{6396300E-2406-4197-AF88-DAE4F933883E}"/>
              </a:ext>
            </a:extLst>
          </p:cNvPr>
          <p:cNvGrpSpPr>
            <a:grpSpLocks/>
          </p:cNvGrpSpPr>
          <p:nvPr/>
        </p:nvGrpSpPr>
        <p:grpSpPr bwMode="auto">
          <a:xfrm>
            <a:off x="5652077" y="5534001"/>
            <a:ext cx="1972434" cy="246221"/>
            <a:chOff x="1106488" y="6321433"/>
            <a:chExt cx="2485404" cy="310208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3F6A1A2-12A8-440F-9182-DABD244F661C}"/>
                </a:ext>
              </a:extLst>
            </p:cNvPr>
            <p:cNvCxnSpPr/>
            <p:nvPr/>
          </p:nvCxnSpPr>
          <p:spPr>
            <a:xfrm>
              <a:off x="1106488" y="6486525"/>
              <a:ext cx="342900" cy="4762"/>
            </a:xfrm>
            <a:prstGeom prst="line">
              <a:avLst/>
            </a:prstGeom>
            <a:noFill/>
            <a:ln w="31750" cap="flat" cmpd="sng" algn="ctr">
              <a:solidFill>
                <a:srgbClr val="124191"/>
              </a:solidFill>
              <a:prstDash val="solid"/>
            </a:ln>
            <a:effectLst/>
          </p:spPr>
        </p:cxnSp>
        <p:sp>
          <p:nvSpPr>
            <p:cNvPr id="82" name="フリーフォーム 53">
              <a:extLst>
                <a:ext uri="{FF2B5EF4-FFF2-40B4-BE49-F238E27FC236}">
                  <a16:creationId xmlns:a16="http://schemas.microsoft.com/office/drawing/2014/main" id="{F3431D44-7A16-4AF7-85A4-008AED84E104}"/>
                </a:ext>
              </a:extLst>
            </p:cNvPr>
            <p:cNvSpPr/>
            <p:nvPr/>
          </p:nvSpPr>
          <p:spPr>
            <a:xfrm>
              <a:off x="1277938" y="6408737"/>
              <a:ext cx="0" cy="160338"/>
            </a:xfrm>
            <a:custGeom>
              <a:avLst/>
              <a:gdLst>
                <a:gd name="connsiteX0" fmla="*/ 0 w 0"/>
                <a:gd name="connsiteY0" fmla="*/ 0 h 159489"/>
                <a:gd name="connsiteX1" fmla="*/ 0 w 0"/>
                <a:gd name="connsiteY1" fmla="*/ 159489 h 15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9489">
                  <a:moveTo>
                    <a:pt x="0" y="0"/>
                  </a:moveTo>
                  <a:lnTo>
                    <a:pt x="0" y="159489"/>
                  </a:lnTo>
                </a:path>
              </a:pathLst>
            </a:custGeom>
            <a:noFill/>
            <a:ln w="12700" cap="flat" cmpd="sng" algn="ctr">
              <a:solidFill>
                <a:srgbClr val="124191">
                  <a:lumMod val="95000"/>
                  <a:lumOff val="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TextBox 74">
              <a:extLst>
                <a:ext uri="{FF2B5EF4-FFF2-40B4-BE49-F238E27FC236}">
                  <a16:creationId xmlns:a16="http://schemas.microsoft.com/office/drawing/2014/main" id="{78223A56-D8B0-43A3-BD2F-9E093B213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850" y="6321433"/>
              <a:ext cx="2125042" cy="310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Times New Roman" charset="0"/>
                </a:rPr>
                <a:t>Main NFV reference points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</p:grpSp>
      <p:grpSp>
        <p:nvGrpSpPr>
          <p:cNvPr id="84" name="Group 2">
            <a:extLst>
              <a:ext uri="{FF2B5EF4-FFF2-40B4-BE49-F238E27FC236}">
                <a16:creationId xmlns:a16="http://schemas.microsoft.com/office/drawing/2014/main" id="{06D821E4-67E4-4A52-AD6E-9D6130474311}"/>
              </a:ext>
            </a:extLst>
          </p:cNvPr>
          <p:cNvGrpSpPr>
            <a:grpSpLocks/>
          </p:cNvGrpSpPr>
          <p:nvPr/>
        </p:nvGrpSpPr>
        <p:grpSpPr bwMode="auto">
          <a:xfrm>
            <a:off x="4001601" y="5543033"/>
            <a:ext cx="1563475" cy="400110"/>
            <a:chOff x="4762500" y="6013466"/>
            <a:chExt cx="1970088" cy="504091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D5BC6D6-5FF4-438A-B445-E87E7566A5CB}"/>
                </a:ext>
              </a:extLst>
            </p:cNvPr>
            <p:cNvCxnSpPr/>
            <p:nvPr/>
          </p:nvCxnSpPr>
          <p:spPr>
            <a:xfrm>
              <a:off x="4762500" y="6186488"/>
              <a:ext cx="341312" cy="0"/>
            </a:xfrm>
            <a:prstGeom prst="line">
              <a:avLst/>
            </a:prstGeom>
            <a:noFill/>
            <a:ln w="12700" cap="flat" cmpd="sng" algn="ctr">
              <a:solidFill>
                <a:srgbClr val="124191">
                  <a:lumMod val="50000"/>
                  <a:lumOff val="50000"/>
                </a:srgbClr>
              </a:solidFill>
              <a:prstDash val="sysDot"/>
              <a:headEnd type="none"/>
              <a:tailEnd type="none"/>
            </a:ln>
            <a:effectLst/>
          </p:spPr>
        </p:cxnSp>
        <p:sp>
          <p:nvSpPr>
            <p:cNvPr id="86" name="TextBox 75">
              <a:extLst>
                <a:ext uri="{FF2B5EF4-FFF2-40B4-BE49-F238E27FC236}">
                  <a16:creationId xmlns:a16="http://schemas.microsoft.com/office/drawing/2014/main" id="{31AA5744-522E-45CF-BAE5-B33BD330E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750" y="6013466"/>
              <a:ext cx="1620838" cy="50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124191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Times New Roman" charset="0"/>
                </a:rPr>
                <a:t>Other reference points</a:t>
              </a:r>
              <a:endPara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Times New Roman" charset="0"/>
              </a:endParaRPr>
            </a:p>
          </p:txBody>
        </p:sp>
        <p:sp>
          <p:nvSpPr>
            <p:cNvPr id="87" name="フリーフォーム 53">
              <a:extLst>
                <a:ext uri="{FF2B5EF4-FFF2-40B4-BE49-F238E27FC236}">
                  <a16:creationId xmlns:a16="http://schemas.microsoft.com/office/drawing/2014/main" id="{DA245DD9-DF55-4E0D-A329-2714AED4F8C6}"/>
                </a:ext>
              </a:extLst>
            </p:cNvPr>
            <p:cNvSpPr/>
            <p:nvPr/>
          </p:nvSpPr>
          <p:spPr>
            <a:xfrm>
              <a:off x="4914900" y="6097588"/>
              <a:ext cx="0" cy="158750"/>
            </a:xfrm>
            <a:custGeom>
              <a:avLst/>
              <a:gdLst>
                <a:gd name="connsiteX0" fmla="*/ 0 w 0"/>
                <a:gd name="connsiteY0" fmla="*/ 0 h 159489"/>
                <a:gd name="connsiteX1" fmla="*/ 0 w 0"/>
                <a:gd name="connsiteY1" fmla="*/ 159489 h 159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9489">
                  <a:moveTo>
                    <a:pt x="0" y="0"/>
                  </a:moveTo>
                  <a:lnTo>
                    <a:pt x="0" y="159489"/>
                  </a:lnTo>
                </a:path>
              </a:pathLst>
            </a:custGeom>
            <a:noFill/>
            <a:ln w="12700" cap="flat" cmpd="sng" algn="ctr">
              <a:solidFill>
                <a:srgbClr val="124191">
                  <a:lumMod val="95000"/>
                  <a:lumOff val="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277E573-3420-4238-BFF2-2C4792DB7A81}"/>
              </a:ext>
            </a:extLst>
          </p:cNvPr>
          <p:cNvCxnSpPr>
            <a:stCxn id="44" idx="0"/>
            <a:endCxn id="46" idx="2"/>
          </p:cNvCxnSpPr>
          <p:nvPr/>
        </p:nvCxnSpPr>
        <p:spPr>
          <a:xfrm flipV="1">
            <a:off x="3567023" y="4796542"/>
            <a:ext cx="0" cy="148685"/>
          </a:xfrm>
          <a:prstGeom prst="line">
            <a:avLst/>
          </a:prstGeom>
          <a:noFill/>
          <a:ln w="28575" cap="flat" cmpd="sng" algn="ctr">
            <a:solidFill>
              <a:srgbClr val="FFFFFF">
                <a:lumMod val="50000"/>
              </a:srgbClr>
            </a:solidFill>
            <a:prstDash val="solid"/>
            <a:headEnd type="oval"/>
            <a:tailEnd type="oval"/>
          </a:ln>
          <a:effectLst/>
        </p:spPr>
      </p:cxnSp>
      <p:sp>
        <p:nvSpPr>
          <p:cNvPr id="89" name="正方形/長方形 4">
            <a:extLst>
              <a:ext uri="{FF2B5EF4-FFF2-40B4-BE49-F238E27FC236}">
                <a16:creationId xmlns:a16="http://schemas.microsoft.com/office/drawing/2014/main" id="{6E9622F7-9A24-4670-B125-D074C8ED79D0}"/>
              </a:ext>
            </a:extLst>
          </p:cNvPr>
          <p:cNvSpPr/>
          <p:nvPr/>
        </p:nvSpPr>
        <p:spPr>
          <a:xfrm>
            <a:off x="2195045" y="4148880"/>
            <a:ext cx="801265" cy="325091"/>
          </a:xfrm>
          <a:prstGeom prst="rect">
            <a:avLst/>
          </a:prstGeom>
          <a:noFill/>
          <a:ln w="12700" cap="flat" cmpd="sng" algn="ctr">
            <a:solidFill>
              <a:srgbClr val="124191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Virtual Computing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0" name="正方形/長方形 6">
            <a:extLst>
              <a:ext uri="{FF2B5EF4-FFF2-40B4-BE49-F238E27FC236}">
                <a16:creationId xmlns:a16="http://schemas.microsoft.com/office/drawing/2014/main" id="{AFB12C40-B1D1-4816-93CC-413F5BEF01DD}"/>
              </a:ext>
            </a:extLst>
          </p:cNvPr>
          <p:cNvSpPr/>
          <p:nvPr/>
        </p:nvSpPr>
        <p:spPr>
          <a:xfrm>
            <a:off x="3167650" y="4140057"/>
            <a:ext cx="800005" cy="326351"/>
          </a:xfrm>
          <a:prstGeom prst="rect">
            <a:avLst/>
          </a:prstGeom>
          <a:noFill/>
          <a:ln w="12700" cap="flat" cmpd="sng" algn="ctr">
            <a:solidFill>
              <a:srgbClr val="124191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Virtual Storage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1" name="正方形/長方形 8">
            <a:extLst>
              <a:ext uri="{FF2B5EF4-FFF2-40B4-BE49-F238E27FC236}">
                <a16:creationId xmlns:a16="http://schemas.microsoft.com/office/drawing/2014/main" id="{B3D92A99-13AF-4CD2-A072-4570B0E18631}"/>
              </a:ext>
            </a:extLst>
          </p:cNvPr>
          <p:cNvSpPr/>
          <p:nvPr/>
        </p:nvSpPr>
        <p:spPr>
          <a:xfrm>
            <a:off x="4138995" y="4140057"/>
            <a:ext cx="800006" cy="326351"/>
          </a:xfrm>
          <a:prstGeom prst="rect">
            <a:avLst/>
          </a:prstGeom>
          <a:noFill/>
          <a:ln w="12700" cap="flat" cmpd="sng" algn="ctr">
            <a:solidFill>
              <a:srgbClr val="124191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Virtual Network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2" name="正方形/長方形 10">
            <a:extLst>
              <a:ext uri="{FF2B5EF4-FFF2-40B4-BE49-F238E27FC236}">
                <a16:creationId xmlns:a16="http://schemas.microsoft.com/office/drawing/2014/main" id="{151ABBDF-D2A0-4132-93B2-C937B5B5EF94}"/>
              </a:ext>
            </a:extLst>
          </p:cNvPr>
          <p:cNvSpPr/>
          <p:nvPr/>
        </p:nvSpPr>
        <p:spPr>
          <a:xfrm>
            <a:off x="2072842" y="4094696"/>
            <a:ext cx="2970729" cy="417074"/>
          </a:xfrm>
          <a:prstGeom prst="rect">
            <a:avLst/>
          </a:prstGeom>
          <a:noFill/>
          <a:ln w="12700" cap="flat" cmpd="sng" algn="ctr">
            <a:solidFill>
              <a:srgbClr val="124191"/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3" name="Rectangle 1">
            <a:extLst>
              <a:ext uri="{FF2B5EF4-FFF2-40B4-BE49-F238E27FC236}">
                <a16:creationId xmlns:a16="http://schemas.microsoft.com/office/drawing/2014/main" id="{ED2568C1-DF47-4FDB-A1C6-6F11F118D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702" y="1523360"/>
            <a:ext cx="1600011" cy="3866996"/>
          </a:xfrm>
          <a:prstGeom prst="rect">
            <a:avLst/>
          </a:prstGeom>
          <a:noFill/>
          <a:ln w="12700">
            <a:solidFill>
              <a:srgbClr val="12419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94" name="正方形/長方形 30">
            <a:extLst>
              <a:ext uri="{FF2B5EF4-FFF2-40B4-BE49-F238E27FC236}">
                <a16:creationId xmlns:a16="http://schemas.microsoft.com/office/drawing/2014/main" id="{FC3B375A-3B2B-4681-83E1-47B51B08DAD6}"/>
              </a:ext>
            </a:extLst>
          </p:cNvPr>
          <p:cNvSpPr/>
          <p:nvPr/>
        </p:nvSpPr>
        <p:spPr>
          <a:xfrm>
            <a:off x="3130484" y="2807285"/>
            <a:ext cx="832762" cy="182372"/>
          </a:xfrm>
          <a:prstGeom prst="rect">
            <a:avLst/>
          </a:pr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EMS 2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B1CA3F-1FC6-4984-91B0-3495DFD8A29A}"/>
              </a:ext>
            </a:extLst>
          </p:cNvPr>
          <p:cNvSpPr/>
          <p:nvPr/>
        </p:nvSpPr>
        <p:spPr>
          <a:xfrm>
            <a:off x="1941899" y="2751825"/>
            <a:ext cx="3229117" cy="1099595"/>
          </a:xfrm>
          <a:prstGeom prst="rect">
            <a:avLst/>
          </a:pr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ysDash"/>
            <a:headEnd type="none" w="med" len="med"/>
            <a:tailEnd type="non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6" name="正方形/長方形 30">
            <a:extLst>
              <a:ext uri="{FF2B5EF4-FFF2-40B4-BE49-F238E27FC236}">
                <a16:creationId xmlns:a16="http://schemas.microsoft.com/office/drawing/2014/main" id="{089DFD6D-4DE0-4F26-9FF8-F111BBF89A6B}"/>
              </a:ext>
            </a:extLst>
          </p:cNvPr>
          <p:cNvSpPr/>
          <p:nvPr/>
        </p:nvSpPr>
        <p:spPr>
          <a:xfrm>
            <a:off x="4089161" y="2808093"/>
            <a:ext cx="832761" cy="182372"/>
          </a:xfrm>
          <a:prstGeom prst="rect">
            <a:avLst/>
          </a:pr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EMS 3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7" name="正方形/長方形 30">
            <a:extLst>
              <a:ext uri="{FF2B5EF4-FFF2-40B4-BE49-F238E27FC236}">
                <a16:creationId xmlns:a16="http://schemas.microsoft.com/office/drawing/2014/main" id="{34DC78B2-1181-4D7F-8E69-09F9226C4FCC}"/>
              </a:ext>
            </a:extLst>
          </p:cNvPr>
          <p:cNvSpPr/>
          <p:nvPr/>
        </p:nvSpPr>
        <p:spPr>
          <a:xfrm>
            <a:off x="2163552" y="2807285"/>
            <a:ext cx="832761" cy="182372"/>
          </a:xfrm>
          <a:prstGeom prst="rect">
            <a:avLst/>
          </a:pr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EMS 1</a:t>
            </a:r>
          </a:p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937D90E-A8DD-40D8-AC63-EBE6731D0876}"/>
              </a:ext>
            </a:extLst>
          </p:cNvPr>
          <p:cNvCxnSpPr>
            <a:cxnSpLocks/>
            <a:stCxn id="94" idx="2"/>
            <a:endCxn id="49" idx="0"/>
          </p:cNvCxnSpPr>
          <p:nvPr/>
        </p:nvCxnSpPr>
        <p:spPr>
          <a:xfrm>
            <a:off x="3546865" y="2989657"/>
            <a:ext cx="630" cy="121977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ysDot"/>
          </a:ln>
          <a:effectLst/>
        </p:spPr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B59447B-A2FE-4912-A720-D4BD4CADE4AC}"/>
              </a:ext>
            </a:extLst>
          </p:cNvPr>
          <p:cNvCxnSpPr>
            <a:cxnSpLocks/>
          </p:cNvCxnSpPr>
          <p:nvPr/>
        </p:nvCxnSpPr>
        <p:spPr>
          <a:xfrm flipH="1">
            <a:off x="5171016" y="3210481"/>
            <a:ext cx="796024" cy="0"/>
          </a:xfrm>
          <a:prstGeom prst="line">
            <a:avLst/>
          </a:prstGeom>
          <a:noFill/>
          <a:ln w="28575" cap="flat" cmpd="sng" algn="ctr">
            <a:solidFill>
              <a:srgbClr val="124191"/>
            </a:solidFill>
            <a:prstDash val="soli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A6533DD-9EA1-47B0-A4E1-56935A445906}"/>
              </a:ext>
            </a:extLst>
          </p:cNvPr>
          <p:cNvCxnSpPr>
            <a:stCxn id="52" idx="3"/>
          </p:cNvCxnSpPr>
          <p:nvPr/>
        </p:nvCxnSpPr>
        <p:spPr>
          <a:xfrm flipV="1">
            <a:off x="5101605" y="1973137"/>
            <a:ext cx="702000" cy="0"/>
          </a:xfrm>
          <a:prstGeom prst="line">
            <a:avLst/>
          </a:prstGeom>
          <a:noFill/>
          <a:ln w="28575" cap="flat" cmpd="sng" algn="ctr">
            <a:solidFill>
              <a:srgbClr val="124191"/>
            </a:solidFill>
            <a:prstDash val="solid"/>
          </a:ln>
          <a:effectLst/>
        </p:spPr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62A8C7-06CA-4EA9-B0D7-3241B949F504}"/>
              </a:ext>
            </a:extLst>
          </p:cNvPr>
          <p:cNvCxnSpPr/>
          <p:nvPr/>
        </p:nvCxnSpPr>
        <p:spPr>
          <a:xfrm flipH="1">
            <a:off x="2821193" y="2145664"/>
            <a:ext cx="6217" cy="606160"/>
          </a:xfrm>
          <a:prstGeom prst="line">
            <a:avLst/>
          </a:prstGeom>
          <a:noFill/>
          <a:ln w="19050" cap="flat" cmpd="sng" algn="ctr">
            <a:solidFill>
              <a:srgbClr val="124191"/>
            </a:solidFill>
            <a:prstDash val="sysDot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2C7A8C2-EF52-449B-89FB-A23E66FF6259}"/>
              </a:ext>
            </a:extLst>
          </p:cNvPr>
          <p:cNvCxnSpPr/>
          <p:nvPr/>
        </p:nvCxnSpPr>
        <p:spPr>
          <a:xfrm>
            <a:off x="2741352" y="2448743"/>
            <a:ext cx="159682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7669D1C-840B-4910-8180-1FC401EA553B}"/>
              </a:ext>
            </a:extLst>
          </p:cNvPr>
          <p:cNvCxnSpPr/>
          <p:nvPr/>
        </p:nvCxnSpPr>
        <p:spPr>
          <a:xfrm>
            <a:off x="3467290" y="3058128"/>
            <a:ext cx="159682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88203D3-13E5-4691-9985-63AD8017AB17}"/>
              </a:ext>
            </a:extLst>
          </p:cNvPr>
          <p:cNvCxnSpPr>
            <a:endCxn id="108" idx="3"/>
          </p:cNvCxnSpPr>
          <p:nvPr/>
        </p:nvCxnSpPr>
        <p:spPr>
          <a:xfrm flipH="1">
            <a:off x="5101606" y="2405016"/>
            <a:ext cx="694095" cy="0"/>
          </a:xfrm>
          <a:prstGeom prst="line">
            <a:avLst/>
          </a:prstGeom>
          <a:noFill/>
          <a:ln w="28575" cap="flat" cmpd="sng" algn="ctr">
            <a:solidFill>
              <a:srgbClr val="124191"/>
            </a:solidFill>
            <a:prstDash val="solid"/>
          </a:ln>
          <a:effectLst/>
        </p:spPr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BC58E33-E55D-4DAC-AC46-2AEC31EBB257}"/>
              </a:ext>
            </a:extLst>
          </p:cNvPr>
          <p:cNvCxnSpPr/>
          <p:nvPr/>
        </p:nvCxnSpPr>
        <p:spPr>
          <a:xfrm>
            <a:off x="4425701" y="3053717"/>
            <a:ext cx="159682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950A5B9-E92A-45F1-9735-4520C6139E53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2579933" y="2989657"/>
            <a:ext cx="0" cy="121976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ysDot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855B9D7-5A0D-4DD4-B1E9-FCB9B397A750}"/>
              </a:ext>
            </a:extLst>
          </p:cNvPr>
          <p:cNvCxnSpPr/>
          <p:nvPr/>
        </p:nvCxnSpPr>
        <p:spPr>
          <a:xfrm>
            <a:off x="2495682" y="3053717"/>
            <a:ext cx="159682" cy="0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108" name="Flowchart: Card 107">
            <a:extLst>
              <a:ext uri="{FF2B5EF4-FFF2-40B4-BE49-F238E27FC236}">
                <a16:creationId xmlns:a16="http://schemas.microsoft.com/office/drawing/2014/main" id="{4C869E8A-9BC5-4F74-A5BA-69DE02E57EB1}"/>
              </a:ext>
            </a:extLst>
          </p:cNvPr>
          <p:cNvSpPr/>
          <p:nvPr/>
        </p:nvSpPr>
        <p:spPr bwMode="auto">
          <a:xfrm>
            <a:off x="3338558" y="2218690"/>
            <a:ext cx="1763047" cy="372656"/>
          </a:xfrm>
          <a:prstGeom prst="flowChartPunchedCard">
            <a:avLst/>
          </a:prstGeom>
          <a:solidFill>
            <a:srgbClr val="FFFFFF"/>
          </a:solidFill>
          <a:ln w="9525">
            <a:solidFill>
              <a:srgbClr val="124191"/>
            </a:solidFill>
            <a:prstDash val="solid"/>
            <a:round/>
            <a:headEnd/>
            <a:tailEnd/>
          </a:ln>
        </p:spPr>
        <p:txBody>
          <a:bodyPr lIns="72557" tIns="36279" rIns="72557" bIns="36279"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Service, VNF and Infrastructure Description</a:t>
            </a:r>
          </a:p>
        </p:txBody>
      </p:sp>
      <p:sp>
        <p:nvSpPr>
          <p:cNvPr id="109" name="フリーフォーム 53">
            <a:extLst>
              <a:ext uri="{FF2B5EF4-FFF2-40B4-BE49-F238E27FC236}">
                <a16:creationId xmlns:a16="http://schemas.microsoft.com/office/drawing/2014/main" id="{DEB06B52-5B40-49BC-B153-5FF2779C0F49}"/>
              </a:ext>
            </a:extLst>
          </p:cNvPr>
          <p:cNvSpPr/>
          <p:nvPr/>
        </p:nvSpPr>
        <p:spPr>
          <a:xfrm>
            <a:off x="5452961" y="2332997"/>
            <a:ext cx="0" cy="126004"/>
          </a:xfrm>
          <a:custGeom>
            <a:avLst/>
            <a:gdLst>
              <a:gd name="connsiteX0" fmla="*/ 0 w 0"/>
              <a:gd name="connsiteY0" fmla="*/ 0 h 159489"/>
              <a:gd name="connsiteX1" fmla="*/ 0 w 0"/>
              <a:gd name="connsiteY1" fmla="*/ 159489 h 159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9489">
                <a:moveTo>
                  <a:pt x="0" y="0"/>
                </a:moveTo>
                <a:lnTo>
                  <a:pt x="0" y="159489"/>
                </a:lnTo>
              </a:path>
            </a:pathLst>
          </a:cu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10" name="Elbow Connector 155">
            <a:extLst>
              <a:ext uri="{FF2B5EF4-FFF2-40B4-BE49-F238E27FC236}">
                <a16:creationId xmlns:a16="http://schemas.microsoft.com/office/drawing/2014/main" id="{2799CDBF-A100-470E-AE4B-DC7FFB64D347}"/>
              </a:ext>
            </a:extLst>
          </p:cNvPr>
          <p:cNvCxnSpPr>
            <a:stCxn id="52" idx="1"/>
            <a:endCxn id="44" idx="1"/>
          </p:cNvCxnSpPr>
          <p:nvPr/>
        </p:nvCxnSpPr>
        <p:spPr>
          <a:xfrm rot="10800000" flipV="1">
            <a:off x="2081660" y="1985563"/>
            <a:ext cx="342435" cy="3225532"/>
          </a:xfrm>
          <a:prstGeom prst="bentConnector3">
            <a:avLst>
              <a:gd name="adj1" fmla="val 166757"/>
            </a:avLst>
          </a:prstGeom>
          <a:noFill/>
          <a:ln w="28575" cap="flat" cmpd="sng" algn="ctr">
            <a:solidFill>
              <a:srgbClr val="124191"/>
            </a:solidFill>
            <a:prstDash val="sysDot"/>
          </a:ln>
          <a:effectLst/>
        </p:spPr>
      </p:cxnSp>
      <p:sp>
        <p:nvSpPr>
          <p:cNvPr id="111" name="フリーフォーム 49">
            <a:extLst>
              <a:ext uri="{FF2B5EF4-FFF2-40B4-BE49-F238E27FC236}">
                <a16:creationId xmlns:a16="http://schemas.microsoft.com/office/drawing/2014/main" id="{8512C116-31CD-443B-9266-578027B17EA8}"/>
              </a:ext>
            </a:extLst>
          </p:cNvPr>
          <p:cNvSpPr/>
          <p:nvPr/>
        </p:nvSpPr>
        <p:spPr>
          <a:xfrm>
            <a:off x="1781989" y="3456858"/>
            <a:ext cx="118426" cy="0"/>
          </a:xfrm>
          <a:custGeom>
            <a:avLst/>
            <a:gdLst>
              <a:gd name="connsiteX0" fmla="*/ 0 w 148856"/>
              <a:gd name="connsiteY0" fmla="*/ 0 h 0"/>
              <a:gd name="connsiteX1" fmla="*/ 148856 w 14885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856">
                <a:moveTo>
                  <a:pt x="0" y="0"/>
                </a:moveTo>
                <a:lnTo>
                  <a:pt x="148856" y="0"/>
                </a:lnTo>
              </a:path>
            </a:pathLst>
          </a:custGeom>
          <a:noFill/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557" tIns="36279" rIns="72557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A12FEBE-F476-4B7E-BAB7-6FF6BCBF745E}"/>
              </a:ext>
            </a:extLst>
          </p:cNvPr>
          <p:cNvSpPr txBox="1"/>
          <p:nvPr/>
        </p:nvSpPr>
        <p:spPr bwMode="auto">
          <a:xfrm>
            <a:off x="7224373" y="3473010"/>
            <a:ext cx="453285" cy="232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72557" tIns="36279" rIns="72557" bIns="36279" rtlCol="0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</a:rPr>
              <a:t>Or-Vi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9151D70-3671-4121-B151-6B0C22729909}"/>
              </a:ext>
            </a:extLst>
          </p:cNvPr>
          <p:cNvSpPr txBox="1"/>
          <p:nvPr/>
        </p:nvSpPr>
        <p:spPr bwMode="auto">
          <a:xfrm>
            <a:off x="6424444" y="2481415"/>
            <a:ext cx="630638" cy="227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72557" tIns="36279" rIns="72557" bIns="36279" rtlCol="0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</a:rPr>
              <a:t>Or-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</a:rPr>
              <a:t>Vnfm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38C75A1-3939-42FD-B61C-9E3B69D3F4E0}"/>
              </a:ext>
            </a:extLst>
          </p:cNvPr>
          <p:cNvSpPr txBox="1"/>
          <p:nvPr/>
        </p:nvSpPr>
        <p:spPr bwMode="auto">
          <a:xfrm>
            <a:off x="6411613" y="3695245"/>
            <a:ext cx="601784" cy="227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72557" tIns="36279" rIns="72557" bIns="36279" rtlCol="0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</a:rPr>
              <a:t>Vi-</a:t>
            </a: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</a:rPr>
              <a:t>Vnfm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7A7154D-9628-4B5B-B8D6-B1CC4B330646}"/>
              </a:ext>
            </a:extLst>
          </p:cNvPr>
          <p:cNvSpPr txBox="1"/>
          <p:nvPr/>
        </p:nvSpPr>
        <p:spPr bwMode="auto">
          <a:xfrm>
            <a:off x="5201688" y="1674798"/>
            <a:ext cx="544727" cy="232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72557" tIns="36279" rIns="72557" bIns="36279" rtlCol="0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</a:rPr>
              <a:t>Os-Ma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82779A0-2EE1-43F8-BB0C-B01F7F352F6B}"/>
              </a:ext>
            </a:extLst>
          </p:cNvPr>
          <p:cNvSpPr txBox="1"/>
          <p:nvPr/>
        </p:nvSpPr>
        <p:spPr bwMode="auto">
          <a:xfrm>
            <a:off x="5176245" y="2104379"/>
            <a:ext cx="537094" cy="232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72557" tIns="36279" rIns="72557" bIns="36279" rtlCol="0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</a:rPr>
              <a:t>Se-Ma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AC5AB81-8094-42EB-800F-8A8160F747A6}"/>
              </a:ext>
            </a:extLst>
          </p:cNvPr>
          <p:cNvSpPr txBox="1"/>
          <p:nvPr/>
        </p:nvSpPr>
        <p:spPr bwMode="auto">
          <a:xfrm>
            <a:off x="5226116" y="2908826"/>
            <a:ext cx="654489" cy="232072"/>
          </a:xfrm>
          <a:prstGeom prst="rect">
            <a:avLst/>
          </a:prstGeom>
          <a:noFill/>
          <a:ln>
            <a:noFill/>
          </a:ln>
        </p:spPr>
        <p:txBody>
          <a:bodyPr wrap="none" lIns="72557" tIns="36279" rIns="72557" bIns="36279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solidFill>
                  <a:srgbClr val="124191"/>
                </a:solidFill>
                <a:latin typeface="Arial" charset="0"/>
              </a:rPr>
              <a:t>Ve-Vnfm</a:t>
            </a:r>
            <a:endParaRPr lang="en-US" sz="1000" dirty="0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2602E31-E196-4275-BFD7-EAB671341D30}"/>
              </a:ext>
            </a:extLst>
          </p:cNvPr>
          <p:cNvSpPr txBox="1"/>
          <p:nvPr/>
        </p:nvSpPr>
        <p:spPr bwMode="auto">
          <a:xfrm>
            <a:off x="5293995" y="4443529"/>
            <a:ext cx="431866" cy="22715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lIns="72557" tIns="36279" rIns="72557" bIns="36279" rtlCol="0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err="1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</a:rPr>
              <a:t>Nf</a:t>
            </a: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Arial" charset="0"/>
              </a:rPr>
              <a:t>-Vi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B84099B-7EE0-477B-8E38-866D6560E71E}"/>
              </a:ext>
            </a:extLst>
          </p:cNvPr>
          <p:cNvSpPr txBox="1"/>
          <p:nvPr/>
        </p:nvSpPr>
        <p:spPr bwMode="auto">
          <a:xfrm>
            <a:off x="3657176" y="3761869"/>
            <a:ext cx="484936" cy="232072"/>
          </a:xfrm>
          <a:prstGeom prst="rect">
            <a:avLst/>
          </a:prstGeom>
          <a:noFill/>
          <a:ln>
            <a:noFill/>
          </a:ln>
        </p:spPr>
        <p:txBody>
          <a:bodyPr wrap="none" lIns="72557" tIns="36279" rIns="72557" bIns="36279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solidFill>
                  <a:srgbClr val="124191"/>
                </a:solidFill>
                <a:latin typeface="Arial" charset="0"/>
              </a:rPr>
              <a:t>Vn-Nf</a:t>
            </a:r>
            <a:endParaRPr lang="en-US" sz="1000" dirty="0">
              <a:solidFill>
                <a:srgbClr val="124191"/>
              </a:solidFill>
              <a:latin typeface="Arial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1DC743-7A2A-4172-9F76-F97C30C78CF5}"/>
              </a:ext>
            </a:extLst>
          </p:cNvPr>
          <p:cNvSpPr txBox="1"/>
          <p:nvPr/>
        </p:nvSpPr>
        <p:spPr bwMode="auto">
          <a:xfrm>
            <a:off x="3118733" y="4742259"/>
            <a:ext cx="467132" cy="227155"/>
          </a:xfrm>
          <a:prstGeom prst="rect">
            <a:avLst/>
          </a:prstGeom>
          <a:noFill/>
          <a:ln>
            <a:noFill/>
          </a:ln>
        </p:spPr>
        <p:txBody>
          <a:bodyPr wrap="none" lIns="72557" tIns="36279" rIns="72557" bIns="36279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err="1">
                <a:solidFill>
                  <a:srgbClr val="124191"/>
                </a:solidFill>
                <a:latin typeface="Arial" charset="0"/>
              </a:rPr>
              <a:t>Vl</a:t>
            </a:r>
            <a:r>
              <a:rPr lang="en-US" sz="1000" dirty="0">
                <a:solidFill>
                  <a:srgbClr val="124191"/>
                </a:solidFill>
                <a:latin typeface="Arial" charset="0"/>
              </a:rPr>
              <a:t>-Ha</a:t>
            </a:r>
          </a:p>
        </p:txBody>
      </p:sp>
      <p:sp>
        <p:nvSpPr>
          <p:cNvPr id="121" name="正方形/長方形 14">
            <a:extLst>
              <a:ext uri="{FF2B5EF4-FFF2-40B4-BE49-F238E27FC236}">
                <a16:creationId xmlns:a16="http://schemas.microsoft.com/office/drawing/2014/main" id="{88F179E2-B9D3-48D7-8E3B-89A8CE1736D4}"/>
              </a:ext>
            </a:extLst>
          </p:cNvPr>
          <p:cNvSpPr/>
          <p:nvPr/>
        </p:nvSpPr>
        <p:spPr>
          <a:xfrm>
            <a:off x="5941844" y="4189536"/>
            <a:ext cx="859219" cy="108615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124191">
                <a:lumMod val="95000"/>
                <a:lumOff val="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  <p:txBody>
          <a:bodyPr lIns="28566" tIns="36279" rIns="28566" bIns="36279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ja-JP" sz="1000" b="0" i="0" u="none" strike="noStrike" kern="0" cap="none" spc="0" normalizeH="0" baseline="0" noProof="0" dirty="0" err="1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Virtualized</a:t>
            </a:r>
            <a:r>
              <a:rPr kumimoji="0" lang="de-DE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12419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Infrastructure Manager(s)</a:t>
            </a:r>
            <a:endParaRPr kumimoji="0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12419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C49882-D668-4C7D-825B-BD4531FCE314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505542" y="2990465"/>
            <a:ext cx="0" cy="12116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ysDot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C72A38F-9A3F-44B1-AE77-A8327791F035}"/>
              </a:ext>
            </a:extLst>
          </p:cNvPr>
          <p:cNvSpPr/>
          <p:nvPr/>
        </p:nvSpPr>
        <p:spPr>
          <a:xfrm>
            <a:off x="2135434" y="3681722"/>
            <a:ext cx="5117566" cy="322507"/>
          </a:xfrm>
          <a:prstGeom prst="rect">
            <a:avLst/>
          </a:prstGeom>
          <a:solidFill>
            <a:srgbClr val="5B9BD5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137F7-E32E-46D9-9472-B0AD5E542D1F}"/>
              </a:ext>
            </a:extLst>
          </p:cNvPr>
          <p:cNvSpPr/>
          <p:nvPr/>
        </p:nvSpPr>
        <p:spPr>
          <a:xfrm flipH="1">
            <a:off x="1682149" y="3907285"/>
            <a:ext cx="5942349" cy="1698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07D2F-8054-42D5-A8B1-128BEF82566F}"/>
              </a:ext>
            </a:extLst>
          </p:cNvPr>
          <p:cNvSpPr/>
          <p:nvPr/>
        </p:nvSpPr>
        <p:spPr>
          <a:xfrm>
            <a:off x="2072842" y="4094696"/>
            <a:ext cx="2992368" cy="417074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E3E87B3-D6A1-4E76-A153-07053EE7FD14}"/>
              </a:ext>
            </a:extLst>
          </p:cNvPr>
          <p:cNvSpPr/>
          <p:nvPr/>
        </p:nvSpPr>
        <p:spPr>
          <a:xfrm>
            <a:off x="2072842" y="4584789"/>
            <a:ext cx="2992368" cy="213436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4675117-0D85-411F-ADF3-9B64A436E5D6}"/>
              </a:ext>
            </a:extLst>
          </p:cNvPr>
          <p:cNvSpPr/>
          <p:nvPr/>
        </p:nvSpPr>
        <p:spPr>
          <a:xfrm>
            <a:off x="2060273" y="4946911"/>
            <a:ext cx="2992368" cy="536651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B7977B6-399E-4B08-BAE5-E2B7EF58F914}"/>
              </a:ext>
            </a:extLst>
          </p:cNvPr>
          <p:cNvSpPr/>
          <p:nvPr/>
        </p:nvSpPr>
        <p:spPr>
          <a:xfrm flipH="1">
            <a:off x="7895603" y="3003884"/>
            <a:ext cx="1857931" cy="2977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Reference Model scope</a:t>
            </a:r>
            <a:endParaRPr lang="hu-HU" dirty="0">
              <a:solidFill>
                <a:schemeClr val="accent5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5DEA54D-9AD2-4480-81E1-5A065804E91A}"/>
              </a:ext>
            </a:extLst>
          </p:cNvPr>
          <p:cNvSpPr/>
          <p:nvPr/>
        </p:nvSpPr>
        <p:spPr>
          <a:xfrm flipH="1">
            <a:off x="7895603" y="3482843"/>
            <a:ext cx="1857931" cy="297738"/>
          </a:xfrm>
          <a:prstGeom prst="rect">
            <a:avLst/>
          </a:prstGeom>
          <a:solidFill>
            <a:srgbClr val="5B9BD5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API and interfaces</a:t>
            </a:r>
            <a:endParaRPr lang="hu-HU" sz="1200" dirty="0">
              <a:solidFill>
                <a:schemeClr val="accent5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79A1BCA-7276-4F49-8D04-0DB9BFECFDC8}"/>
              </a:ext>
            </a:extLst>
          </p:cNvPr>
          <p:cNvSpPr/>
          <p:nvPr/>
        </p:nvSpPr>
        <p:spPr>
          <a:xfrm flipH="1">
            <a:off x="7895603" y="3961802"/>
            <a:ext cx="1857931" cy="297738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Infrastructure abstraction</a:t>
            </a:r>
            <a:endParaRPr lang="hu-HU" sz="1200" dirty="0">
              <a:solidFill>
                <a:schemeClr val="accent5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B5E32F6-1C5C-4E42-8758-4C171DAFC180}"/>
              </a:ext>
            </a:extLst>
          </p:cNvPr>
          <p:cNvSpPr/>
          <p:nvPr/>
        </p:nvSpPr>
        <p:spPr>
          <a:xfrm flipH="1">
            <a:off x="7895601" y="4440761"/>
            <a:ext cx="1857931" cy="478231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Cloud Infrastructure Software</a:t>
            </a:r>
            <a:endParaRPr lang="hu-HU" sz="1200" dirty="0">
              <a:solidFill>
                <a:schemeClr val="accent5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6B9A741-321F-469C-94C6-A8E45A4C17E0}"/>
              </a:ext>
            </a:extLst>
          </p:cNvPr>
          <p:cNvSpPr/>
          <p:nvPr/>
        </p:nvSpPr>
        <p:spPr>
          <a:xfrm flipH="1">
            <a:off x="7882823" y="5100214"/>
            <a:ext cx="1857931" cy="478231"/>
          </a:xfrm>
          <a:prstGeom prst="rect">
            <a:avLst/>
          </a:prstGeom>
          <a:solidFill>
            <a:schemeClr val="accent1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Cloud Infrastructure Hardware</a:t>
            </a:r>
            <a:endParaRPr lang="hu-HU" sz="1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12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1"/>
            <a:ext cx="8210043" cy="2109255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8028226" y="3438437"/>
            <a:ext cx="1747140" cy="313601"/>
            <a:chOff x="6393189" y="1056296"/>
            <a:chExt cx="1475906" cy="185482"/>
          </a:xfrm>
        </p:grpSpPr>
        <p:sp>
          <p:nvSpPr>
            <p:cNvPr id="174" name="Rounded Rectangle 173"/>
            <p:cNvSpPr/>
            <p:nvPr/>
          </p:nvSpPr>
          <p:spPr>
            <a:xfrm>
              <a:off x="6393189" y="1056296"/>
              <a:ext cx="1475906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crypto look-aside</a:t>
              </a:r>
            </a:p>
          </p:txBody>
        </p:sp>
        <p:sp>
          <p:nvSpPr>
            <p:cNvPr id="175" name="Rounded Rectangle 174"/>
            <p:cNvSpPr/>
            <p:nvPr/>
          </p:nvSpPr>
          <p:spPr>
            <a:xfrm>
              <a:off x="6438044" y="1080862"/>
              <a:ext cx="4849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.la-crypto</a:t>
              </a:r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8028096" y="3784687"/>
            <a:ext cx="1747268" cy="313601"/>
            <a:chOff x="6393081" y="1261089"/>
            <a:chExt cx="1329712" cy="185482"/>
          </a:xfrm>
        </p:grpSpPr>
        <p:sp>
          <p:nvSpPr>
            <p:cNvPr id="177" name="Rounded Rectangle 176"/>
            <p:cNvSpPr/>
            <p:nvPr/>
          </p:nvSpPr>
          <p:spPr>
            <a:xfrm>
              <a:off x="6393081" y="1261089"/>
              <a:ext cx="1329712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</a:t>
              </a:r>
              <a:r>
                <a:rPr kumimoji="0" lang="en-GB" sz="788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ipsec</a:t>
              </a: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in-line</a:t>
              </a:r>
            </a:p>
          </p:txBody>
        </p:sp>
        <p:sp>
          <p:nvSpPr>
            <p:cNvPr id="178" name="Rounded Rectangle 177"/>
            <p:cNvSpPr/>
            <p:nvPr/>
          </p:nvSpPr>
          <p:spPr>
            <a:xfrm>
              <a:off x="6438038" y="1285655"/>
              <a:ext cx="432445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</a:t>
              </a:r>
              <a:r>
                <a:rPr kumimoji="0" lang="en-GB" sz="900" b="1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il-ipsec</a:t>
              </a:r>
              <a:endParaRPr kumimoji="0" lang="en-GB" sz="9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8028224" y="4284024"/>
            <a:ext cx="1747139" cy="313601"/>
            <a:chOff x="6393190" y="1466288"/>
            <a:chExt cx="1329603" cy="185482"/>
          </a:xfrm>
        </p:grpSpPr>
        <p:sp>
          <p:nvSpPr>
            <p:cNvPr id="180" name="Rounded Rectangle 179"/>
            <p:cNvSpPr/>
            <p:nvPr/>
          </p:nvSpPr>
          <p:spPr>
            <a:xfrm>
              <a:off x="6393190" y="1466288"/>
              <a:ext cx="1329603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transcoding look-aside</a:t>
              </a:r>
            </a:p>
          </p:txBody>
        </p:sp>
        <p:sp>
          <p:nvSpPr>
            <p:cNvPr id="181" name="Rounded Rectangle 180"/>
            <p:cNvSpPr/>
            <p:nvPr/>
          </p:nvSpPr>
          <p:spPr>
            <a:xfrm>
              <a:off x="6438145" y="1490854"/>
              <a:ext cx="432346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.la-trans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81107" cy="1663325"/>
            <a:chOff x="468545" y="2326052"/>
            <a:chExt cx="1481107" cy="166332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81107" cy="1501532"/>
              <a:chOff x="751256" y="2474574"/>
              <a:chExt cx="1481107" cy="150153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.100GB</a:t>
                  </a: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.200GB</a:t>
                  </a: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.300GB</a:t>
                  </a: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default storage type</a:t>
                  </a:r>
                </a:p>
              </p:txBody>
            </p:sp>
          </p:grpSp>
          <p:grpSp>
            <p:nvGrpSpPr>
              <p:cNvPr id="189" name="Group 188"/>
              <p:cNvGrpSpPr/>
              <p:nvPr/>
            </p:nvGrpSpPr>
            <p:grpSpPr>
              <a:xfrm>
                <a:off x="754729" y="3236215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8" name="Rounded Rectangle 197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9" name="Rounded Rectangle 198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.blk100GB</a:t>
                  </a: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0" name="Group 189"/>
              <p:cNvGrpSpPr/>
              <p:nvPr/>
            </p:nvGrpSpPr>
            <p:grpSpPr>
              <a:xfrm>
                <a:off x="754729" y="3488123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5" name="Rounded Rectangle 194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.blk200GB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  <p:grpSp>
            <p:nvGrpSpPr>
              <p:cNvPr id="191" name="Group 190"/>
              <p:cNvGrpSpPr/>
              <p:nvPr/>
            </p:nvGrpSpPr>
            <p:grpSpPr>
              <a:xfrm>
                <a:off x="754729" y="374003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192" name="Rounded Rectangle 191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193" name="Rounded Rectangle 192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.blk300GB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block storage type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2400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8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3465584" y="3440944"/>
            <a:ext cx="4456489" cy="1618214"/>
            <a:chOff x="2221401" y="2511654"/>
            <a:chExt cx="4456489" cy="1491967"/>
          </a:xfrm>
        </p:grpSpPr>
        <p:sp>
          <p:nvSpPr>
            <p:cNvPr id="212" name="Rounded Rectangle 211"/>
            <p:cNvSpPr/>
            <p:nvPr/>
          </p:nvSpPr>
          <p:spPr>
            <a:xfrm>
              <a:off x="2221402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.tiny</a:t>
              </a:r>
            </a:p>
          </p:txBody>
        </p:sp>
        <p:sp>
          <p:nvSpPr>
            <p:cNvPr id="213" name="Rounded Rectangle 212"/>
            <p:cNvSpPr/>
            <p:nvPr/>
          </p:nvSpPr>
          <p:spPr>
            <a:xfrm>
              <a:off x="2854573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3209189" y="2566293"/>
              <a:ext cx="39759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512MB RAM</a:t>
              </a:r>
            </a:p>
          </p:txBody>
        </p:sp>
        <p:sp>
          <p:nvSpPr>
            <p:cNvPr id="215" name="Rounded Rectangle 214"/>
            <p:cNvSpPr/>
            <p:nvPr/>
          </p:nvSpPr>
          <p:spPr>
            <a:xfrm>
              <a:off x="2221401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.small</a:t>
              </a: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2854572" y="2937760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   vCPU</a:t>
              </a: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3209186" y="2937760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GB RAM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2221402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.medium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2854573" y="3309762"/>
              <a:ext cx="321513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2     vCPU</a:t>
              </a: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3209189" y="3309762"/>
              <a:ext cx="397594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4GB  RAM</a:t>
              </a: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4468337" y="2511654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.large2</a:t>
              </a: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5074595" y="2566293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5404695" y="2566293"/>
              <a:ext cx="362601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 RAM</a:t>
              </a:r>
            </a:p>
          </p:txBody>
        </p:sp>
        <p:sp>
          <p:nvSpPr>
            <p:cNvPr id="224" name="Rounded Rectangle 223"/>
            <p:cNvSpPr/>
            <p:nvPr/>
          </p:nvSpPr>
          <p:spPr>
            <a:xfrm>
              <a:off x="4468335" y="2886420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</a:t>
              </a:r>
              <a:r>
                <a:rPr kumimoji="0" lang="en-GB" sz="11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xlarge</a:t>
              </a:r>
              <a:endPara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5074594" y="2937760"/>
              <a:ext cx="299819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5404695" y="2937760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4468337" y="3258422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.xlarge2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5074595" y="3309762"/>
              <a:ext cx="299816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5404697" y="3309762"/>
              <a:ext cx="362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30" name="Rounded Rectangle 229"/>
            <p:cNvSpPr/>
            <p:nvPr/>
          </p:nvSpPr>
          <p:spPr>
            <a:xfrm>
              <a:off x="2221409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2854580" y="3689619"/>
              <a:ext cx="335944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3209195" y="3689619"/>
              <a:ext cx="39758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3" name="Rounded Rectangle 232"/>
            <p:cNvSpPr/>
            <p:nvPr/>
          </p:nvSpPr>
          <p:spPr>
            <a:xfrm>
              <a:off x="4468344" y="3638279"/>
              <a:ext cx="2209546" cy="365342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.xlarge3</a:t>
              </a:r>
            </a:p>
          </p:txBody>
        </p:sp>
        <p:sp>
          <p:nvSpPr>
            <p:cNvPr id="234" name="Rounded Rectangle 233"/>
            <p:cNvSpPr/>
            <p:nvPr/>
          </p:nvSpPr>
          <p:spPr>
            <a:xfrm>
              <a:off x="5074601" y="3689619"/>
              <a:ext cx="299812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35" name="Rounded Rectangle 234"/>
            <p:cNvSpPr/>
            <p:nvPr/>
          </p:nvSpPr>
          <p:spPr>
            <a:xfrm>
              <a:off x="5404703" y="3689619"/>
              <a:ext cx="362595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64GB RAM</a:t>
              </a:r>
            </a:p>
          </p:txBody>
        </p:sp>
        <p:sp>
          <p:nvSpPr>
            <p:cNvPr id="236" name="Rounded Rectangle 235"/>
            <p:cNvSpPr/>
            <p:nvPr/>
          </p:nvSpPr>
          <p:spPr>
            <a:xfrm>
              <a:off x="3640896" y="2566294"/>
              <a:ext cx="423602" cy="26009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 Disk</a:t>
              </a:r>
            </a:p>
          </p:txBody>
        </p:sp>
        <p:sp>
          <p:nvSpPr>
            <p:cNvPr id="237" name="Rounded Rectangle 236"/>
            <p:cNvSpPr/>
            <p:nvPr/>
          </p:nvSpPr>
          <p:spPr>
            <a:xfrm>
              <a:off x="3644156" y="29377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3640889" y="3302464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40 GB Disk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3644156" y="3690903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0" name="Rounded Rectangle 239"/>
            <p:cNvSpPr/>
            <p:nvPr/>
          </p:nvSpPr>
          <p:spPr>
            <a:xfrm>
              <a:off x="5807599" y="2565660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5807042" y="2930579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5807042" y="3304872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3" name="Rounded Rectangle 242"/>
            <p:cNvSpPr/>
            <p:nvPr/>
          </p:nvSpPr>
          <p:spPr>
            <a:xfrm>
              <a:off x="5807042" y="3684236"/>
              <a:ext cx="42370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4" name="Rounded Rectangle 243"/>
            <p:cNvSpPr/>
            <p:nvPr/>
          </p:nvSpPr>
          <p:spPr>
            <a:xfrm>
              <a:off x="4083904" y="256629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5" name="Rounded Rectangle 244"/>
            <p:cNvSpPr/>
            <p:nvPr/>
          </p:nvSpPr>
          <p:spPr>
            <a:xfrm>
              <a:off x="4086912" y="292879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6" name="Rounded Rectangle 245"/>
            <p:cNvSpPr/>
            <p:nvPr/>
          </p:nvSpPr>
          <p:spPr>
            <a:xfrm>
              <a:off x="4086912" y="3303086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4086912" y="3689302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6252721" y="2560614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6255729" y="2923115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6255729" y="3297407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251" name="Rounded Rectangle 250"/>
            <p:cNvSpPr/>
            <p:nvPr/>
          </p:nvSpPr>
          <p:spPr>
            <a:xfrm>
              <a:off x="6255729" y="3683623"/>
              <a:ext cx="321511" cy="260093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70006" cy="1363178"/>
            <a:chOff x="431969" y="625143"/>
            <a:chExt cx="2670006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 Instance 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</a:t>
              </a: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B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490493" y="1219167"/>
              <a:ext cx="2611482" cy="551506"/>
              <a:chOff x="490493" y="1219167"/>
              <a:chExt cx="2611482" cy="551506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490493" y="1286796"/>
                <a:ext cx="2403378" cy="457804"/>
                <a:chOff x="1803902" y="1967459"/>
                <a:chExt cx="2403378" cy="457804"/>
              </a:xfrm>
            </p:grpSpPr>
            <p:grpSp>
              <p:nvGrpSpPr>
                <p:cNvPr id="262" name="Group 261"/>
                <p:cNvGrpSpPr/>
                <p:nvPr/>
              </p:nvGrpSpPr>
              <p:grpSpPr>
                <a:xfrm>
                  <a:off x="1803902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8" name="Rounded Rectangle 27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</a:t>
                    </a:r>
                  </a:p>
                </p:txBody>
              </p:sp>
              <p:sp>
                <p:nvSpPr>
                  <p:cNvPr id="279" name="Rounded Rectangle 278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1Gbps </a:t>
                    </a:r>
                  </a:p>
                </p:txBody>
              </p:sp>
            </p:grpSp>
            <p:grpSp>
              <p:nvGrpSpPr>
                <p:cNvPr id="263" name="Group 262"/>
                <p:cNvGrpSpPr/>
                <p:nvPr/>
              </p:nvGrpSpPr>
              <p:grpSpPr>
                <a:xfrm>
                  <a:off x="1803902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6" name="Rounded Rectangle 27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</a:t>
                    </a:r>
                  </a:p>
                </p:txBody>
              </p:sp>
              <p:sp>
                <p:nvSpPr>
                  <p:cNvPr id="277" name="Rounded Rectangle 276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10Gbps </a:t>
                    </a:r>
                  </a:p>
                </p:txBody>
              </p:sp>
            </p:grpSp>
            <p:grpSp>
              <p:nvGrpSpPr>
                <p:cNvPr id="264" name="Group 263"/>
                <p:cNvGrpSpPr/>
                <p:nvPr/>
              </p:nvGrpSpPr>
              <p:grpSpPr>
                <a:xfrm>
                  <a:off x="2622867" y="1969810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4" name="Rounded Rectangle 27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1D</a:t>
                    </a:r>
                  </a:p>
                </p:txBody>
              </p:sp>
              <p:sp>
                <p:nvSpPr>
                  <p:cNvPr id="275" name="Rounded Rectangle 274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1Gbps </a:t>
                    </a:r>
                  </a:p>
                </p:txBody>
              </p:sp>
            </p:grpSp>
            <p:grpSp>
              <p:nvGrpSpPr>
                <p:cNvPr id="265" name="Group 264"/>
                <p:cNvGrpSpPr/>
                <p:nvPr/>
              </p:nvGrpSpPr>
              <p:grpSpPr>
                <a:xfrm>
                  <a:off x="2622867" y="220833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2" name="Rounded Rectangle 27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10D</a:t>
                    </a:r>
                  </a:p>
                </p:txBody>
              </p:sp>
              <p:sp>
                <p:nvSpPr>
                  <p:cNvPr id="273" name="Rounded Rectangle 272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10Gbps </a:t>
                    </a:r>
                  </a:p>
                </p:txBody>
              </p:sp>
            </p:grpSp>
            <p:grpSp>
              <p:nvGrpSpPr>
                <p:cNvPr id="266" name="Group 265"/>
                <p:cNvGrpSpPr/>
                <p:nvPr/>
              </p:nvGrpSpPr>
              <p:grpSpPr>
                <a:xfrm>
                  <a:off x="3439601" y="1967459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70" name="Rounded Rectangle 26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1T</a:t>
                    </a:r>
                  </a:p>
                </p:txBody>
              </p:sp>
              <p:sp>
                <p:nvSpPr>
                  <p:cNvPr id="271" name="Rounded Rectangle 270"/>
                  <p:cNvSpPr/>
                  <p:nvPr/>
                </p:nvSpPr>
                <p:spPr>
                  <a:xfrm>
                    <a:off x="3852796" y="3586721"/>
                    <a:ext cx="55929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1Gbps </a:t>
                    </a:r>
                  </a:p>
                </p:txBody>
              </p:sp>
            </p:grpSp>
            <p:grpSp>
              <p:nvGrpSpPr>
                <p:cNvPr id="267" name="Group 266"/>
                <p:cNvGrpSpPr/>
                <p:nvPr/>
              </p:nvGrpSpPr>
              <p:grpSpPr>
                <a:xfrm>
                  <a:off x="3439601" y="220598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68" name="Rounded Rectangle 26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10T</a:t>
                    </a:r>
                  </a:p>
                </p:txBody>
              </p:sp>
              <p:sp>
                <p:nvSpPr>
                  <p:cNvPr id="269" name="Rounded Rectangle 268"/>
                  <p:cNvSpPr/>
                  <p:nvPr/>
                </p:nvSpPr>
                <p:spPr>
                  <a:xfrm>
                    <a:off x="3852795" y="3586721"/>
                    <a:ext cx="559293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3x 10Gbps </a:t>
                    </a:r>
                  </a:p>
                </p:txBody>
              </p:sp>
            </p:grpSp>
          </p:grpSp>
          <p:grpSp>
            <p:nvGrpSpPr>
              <p:cNvPr id="259" name="Group 258"/>
              <p:cNvGrpSpPr/>
              <p:nvPr/>
            </p:nvGrpSpPr>
            <p:grpSpPr>
              <a:xfrm>
                <a:off x="2924373" y="1219167"/>
                <a:ext cx="177602" cy="551506"/>
                <a:chOff x="2924373" y="1219167"/>
                <a:chExt cx="177602" cy="551506"/>
              </a:xfrm>
            </p:grpSpPr>
            <p:sp>
              <p:nvSpPr>
                <p:cNvPr id="260" name="TextBox 259"/>
                <p:cNvSpPr txBox="1"/>
                <p:nvPr/>
              </p:nvSpPr>
              <p:spPr>
                <a:xfrm>
                  <a:off x="2924441" y="121916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2924373" y="144883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4437487" y="1764120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 Instance </a:t>
              </a: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intensive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N &lt;I opt&gt; . &lt;flavour&gt; . &lt;S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5" name="Group 284"/>
            <p:cNvGrpSpPr/>
            <p:nvPr/>
          </p:nvGrpSpPr>
          <p:grpSpPr>
            <a:xfrm>
              <a:off x="3230129" y="1221650"/>
              <a:ext cx="2617805" cy="551506"/>
              <a:chOff x="3230129" y="1221650"/>
              <a:chExt cx="2617805" cy="551506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3230129" y="1280476"/>
                <a:ext cx="2403378" cy="460249"/>
                <a:chOff x="1802182" y="2442002"/>
                <a:chExt cx="2403378" cy="460249"/>
              </a:xfrm>
            </p:grpSpPr>
            <p:grpSp>
              <p:nvGrpSpPr>
                <p:cNvPr id="290" name="Group 289"/>
                <p:cNvGrpSpPr/>
                <p:nvPr/>
              </p:nvGrpSpPr>
              <p:grpSpPr>
                <a:xfrm>
                  <a:off x="1802182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6" name="Rounded Rectangle 30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07" name="Rounded Rectangle 30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291" name="Group 290"/>
                <p:cNvGrpSpPr/>
                <p:nvPr/>
              </p:nvGrpSpPr>
              <p:grpSpPr>
                <a:xfrm>
                  <a:off x="1802182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4" name="Rounded Rectangle 30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05" name="Rounded Rectangle 304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292" name="Group 291"/>
                <p:cNvGrpSpPr/>
                <p:nvPr/>
              </p:nvGrpSpPr>
              <p:grpSpPr>
                <a:xfrm>
                  <a:off x="2621147" y="244435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2" name="Rounded Rectangle 30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03" name="Rounded Rectangle 302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25Gbps </a:t>
                    </a:r>
                  </a:p>
                </p:txBody>
              </p:sp>
            </p:grpSp>
            <p:grpSp>
              <p:nvGrpSpPr>
                <p:cNvPr id="293" name="Group 292"/>
                <p:cNvGrpSpPr/>
                <p:nvPr/>
              </p:nvGrpSpPr>
              <p:grpSpPr>
                <a:xfrm>
                  <a:off x="2621147" y="2685324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00" name="Rounded Rectangle 29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</a:t>
                    </a:r>
                  </a:p>
                </p:txBody>
              </p:sp>
              <p:sp>
                <p:nvSpPr>
                  <p:cNvPr id="301" name="Rounded Rectangle 300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100Gbps </a:t>
                    </a:r>
                  </a:p>
                </p:txBody>
              </p:sp>
            </p:grpSp>
            <p:grpSp>
              <p:nvGrpSpPr>
                <p:cNvPr id="294" name="Group 293"/>
                <p:cNvGrpSpPr/>
                <p:nvPr/>
              </p:nvGrpSpPr>
              <p:grpSpPr>
                <a:xfrm>
                  <a:off x="3437881" y="2442002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8" name="Rounded Rectangle 29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299" name="Rounded Rectangle 298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295" name="Group 294"/>
                <p:cNvGrpSpPr/>
                <p:nvPr/>
              </p:nvGrpSpPr>
              <p:grpSpPr>
                <a:xfrm>
                  <a:off x="3437881" y="2682973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296" name="Rounded Rectangle 29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100D</a:t>
                    </a:r>
                  </a:p>
                </p:txBody>
              </p:sp>
              <p:sp>
                <p:nvSpPr>
                  <p:cNvPr id="297" name="Rounded Rectangle 296"/>
                  <p:cNvSpPr/>
                  <p:nvPr/>
                </p:nvSpPr>
                <p:spPr>
                  <a:xfrm>
                    <a:off x="3852795" y="3586721"/>
                    <a:ext cx="561168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100Gbps </a:t>
                    </a:r>
                  </a:p>
                </p:txBody>
              </p: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5670332" y="1221650"/>
                <a:ext cx="177602" cy="551506"/>
                <a:chOff x="2924373" y="1196307"/>
                <a:chExt cx="177602" cy="551506"/>
              </a:xfrm>
            </p:grpSpPr>
            <p:sp>
              <p:nvSpPr>
                <p:cNvPr id="288" name="TextBox 287"/>
                <p:cNvSpPr txBox="1"/>
                <p:nvPr/>
              </p:nvSpPr>
              <p:spPr>
                <a:xfrm>
                  <a:off x="2924441" y="1196307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289" name="TextBox 288"/>
                <p:cNvSpPr txBox="1"/>
                <p:nvPr/>
              </p:nvSpPr>
              <p:spPr>
                <a:xfrm>
                  <a:off x="2924373" y="1425979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08" name="Group 307"/>
          <p:cNvGrpSpPr/>
          <p:nvPr/>
        </p:nvGrpSpPr>
        <p:grpSpPr>
          <a:xfrm>
            <a:off x="7218987" y="1779757"/>
            <a:ext cx="2667208" cy="1359749"/>
            <a:chOff x="5974804" y="637137"/>
            <a:chExt cx="2667208" cy="1359749"/>
          </a:xfrm>
        </p:grpSpPr>
        <p:sp>
          <p:nvSpPr>
            <p:cNvPr id="309" name="Rounded Rectangle 308"/>
            <p:cNvSpPr/>
            <p:nvPr/>
          </p:nvSpPr>
          <p:spPr bwMode="auto">
            <a:xfrm>
              <a:off x="5974804" y="637137"/>
              <a:ext cx="2667208" cy="1359749"/>
            </a:xfrm>
            <a:prstGeom prst="roundRect">
              <a:avLst>
                <a:gd name="adj" fmla="val 7024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H Instance 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Compute intensive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998932" y="1132416"/>
              <a:ext cx="2532249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5974804" y="1781947"/>
              <a:ext cx="2667208" cy="214939"/>
            </a:xfrm>
            <a:prstGeom prst="roundRect">
              <a:avLst>
                <a:gd name="adj" fmla="val 0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 H &lt;I opt&gt; . &lt;flavour&gt; . &lt;S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 . &lt;A </a:t>
              </a:r>
              <a:r>
                <a:rPr kumimoji="0" lang="en-GB" sz="1100" b="0" i="0" u="none" strike="noStrike" kern="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ext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&gt;</a:t>
              </a: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083886" y="930617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local data centres, and on Edge. </a:t>
              </a:r>
            </a:p>
          </p:txBody>
        </p:sp>
        <p:grpSp>
          <p:nvGrpSpPr>
            <p:cNvPr id="313" name="Group 312"/>
            <p:cNvGrpSpPr/>
            <p:nvPr/>
          </p:nvGrpSpPr>
          <p:grpSpPr>
            <a:xfrm>
              <a:off x="6006143" y="1243613"/>
              <a:ext cx="2617699" cy="551506"/>
              <a:chOff x="6006143" y="1243613"/>
              <a:chExt cx="2617699" cy="551506"/>
            </a:xfrm>
          </p:grpSpPr>
          <p:grpSp>
            <p:nvGrpSpPr>
              <p:cNvPr id="314" name="Group 313"/>
              <p:cNvGrpSpPr/>
              <p:nvPr/>
            </p:nvGrpSpPr>
            <p:grpSpPr>
              <a:xfrm>
                <a:off x="6006143" y="1300126"/>
                <a:ext cx="2409355" cy="455019"/>
                <a:chOff x="1800119" y="2918855"/>
                <a:chExt cx="2409355" cy="455019"/>
              </a:xfrm>
            </p:grpSpPr>
            <p:grpSp>
              <p:nvGrpSpPr>
                <p:cNvPr id="318" name="Group 317"/>
                <p:cNvGrpSpPr/>
                <p:nvPr/>
              </p:nvGrpSpPr>
              <p:grpSpPr>
                <a:xfrm>
                  <a:off x="1800119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4" name="Rounded Rectangle 33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</a:t>
                    </a:r>
                  </a:p>
                </p:txBody>
              </p:sp>
              <p:sp>
                <p:nvSpPr>
                  <p:cNvPr id="335" name="Rounded Rectangle 334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25Gbps </a:t>
                    </a:r>
                  </a:p>
                </p:txBody>
              </p:sp>
            </p:grpSp>
            <p:grpSp>
              <p:nvGrpSpPr>
                <p:cNvPr id="319" name="Group 318"/>
                <p:cNvGrpSpPr/>
                <p:nvPr/>
              </p:nvGrpSpPr>
              <p:grpSpPr>
                <a:xfrm>
                  <a:off x="1806095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2" name="Rounded Rectangle 331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40D</a:t>
                    </a:r>
                  </a:p>
                </p:txBody>
              </p:sp>
              <p:sp>
                <p:nvSpPr>
                  <p:cNvPr id="333" name="Rounded Rectangle 332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40Gbps </a:t>
                    </a:r>
                  </a:p>
                </p:txBody>
              </p:sp>
            </p:grpSp>
            <p:grpSp>
              <p:nvGrpSpPr>
                <p:cNvPr id="320" name="Group 319"/>
                <p:cNvGrpSpPr/>
                <p:nvPr/>
              </p:nvGrpSpPr>
              <p:grpSpPr>
                <a:xfrm>
                  <a:off x="2619084" y="2921206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30" name="Rounded Rectangle 329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25D</a:t>
                    </a:r>
                  </a:p>
                </p:txBody>
              </p:sp>
              <p:sp>
                <p:nvSpPr>
                  <p:cNvPr id="331" name="Rounded Rectangle 330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  <p:grpSp>
              <p:nvGrpSpPr>
                <p:cNvPr id="321" name="Group 320"/>
                <p:cNvGrpSpPr/>
                <p:nvPr/>
              </p:nvGrpSpPr>
              <p:grpSpPr>
                <a:xfrm>
                  <a:off x="2625060" y="3156947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8" name="Rounded Rectangle 327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50</a:t>
                    </a:r>
                  </a:p>
                </p:txBody>
              </p:sp>
              <p:sp>
                <p:nvSpPr>
                  <p:cNvPr id="329" name="Rounded Rectangle 328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50Gbps </a:t>
                    </a:r>
                  </a:p>
                </p:txBody>
              </p:sp>
            </p:grpSp>
            <p:grpSp>
              <p:nvGrpSpPr>
                <p:cNvPr id="322" name="Group 321"/>
                <p:cNvGrpSpPr/>
                <p:nvPr/>
              </p:nvGrpSpPr>
              <p:grpSpPr>
                <a:xfrm>
                  <a:off x="3435818" y="291885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6" name="Rounded Rectangle 325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105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</a:t>
                    </a: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40</a:t>
                    </a:r>
                  </a:p>
                </p:txBody>
              </p:sp>
              <p:sp>
                <p:nvSpPr>
                  <p:cNvPr id="327" name="Rounded Rectangle 326"/>
                  <p:cNvSpPr/>
                  <p:nvPr/>
                </p:nvSpPr>
                <p:spPr>
                  <a:xfrm>
                    <a:off x="3852795" y="3586721"/>
                    <a:ext cx="563417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1x 40Gbps </a:t>
                    </a:r>
                  </a:p>
                </p:txBody>
              </p:sp>
            </p:grpSp>
            <p:grpSp>
              <p:nvGrpSpPr>
                <p:cNvPr id="323" name="Group 322"/>
                <p:cNvGrpSpPr/>
                <p:nvPr/>
              </p:nvGrpSpPr>
              <p:grpSpPr>
                <a:xfrm>
                  <a:off x="3441795" y="3154595"/>
                  <a:ext cx="767679" cy="216927"/>
                  <a:chOff x="3509159" y="3564579"/>
                  <a:chExt cx="966980" cy="241005"/>
                </a:xfrm>
              </p:grpSpPr>
              <p:sp>
                <p:nvSpPr>
                  <p:cNvPr id="324" name="Rounded Rectangle 323"/>
                  <p:cNvSpPr/>
                  <p:nvPr/>
                </p:nvSpPr>
                <p:spPr>
                  <a:xfrm>
                    <a:off x="3509159" y="3564579"/>
                    <a:ext cx="966980" cy="241005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CED678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defTabSz="444489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  50D</a:t>
                    </a:r>
                  </a:p>
                </p:txBody>
              </p:sp>
              <p:sp>
                <p:nvSpPr>
                  <p:cNvPr id="325" name="Rounded Rectangle 324"/>
                  <p:cNvSpPr/>
                  <p:nvPr/>
                </p:nvSpPr>
                <p:spPr>
                  <a:xfrm>
                    <a:off x="3852795" y="3586721"/>
                    <a:ext cx="556902" cy="192269"/>
                  </a:xfrm>
                  <a:prstGeom prst="roundRect">
                    <a:avLst/>
                  </a:prstGeom>
                  <a:solidFill>
                    <a:srgbClr val="A8B400"/>
                  </a:solidFill>
                  <a:ln>
                    <a:noFill/>
                  </a:ln>
                  <a:effectLst/>
                </p:spPr>
                <p:txBody>
                  <a:bodyPr spcFirstLastPara="0" vert="horz" wrap="square" lIns="6350" tIns="6350" rIns="6350" bIns="6350" numCol="1" spcCol="1270" rtlCol="0" anchor="ctr" anchorCtr="0">
                    <a:noAutofit/>
                  </a:bodyPr>
                  <a:lstStyle/>
                  <a:p>
                    <a:pPr marL="0" marR="0" lvl="0" indent="0" algn="ctr" defTabSz="444478" eaLnBrk="1" fontAlgn="auto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spcAft>
                        <a:spcPct val="350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GB" sz="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Vodafone Rg" pitchFamily="34" charset="0"/>
                        <a:ea typeface="+mn-ea"/>
                        <a:cs typeface="+mn-cs"/>
                      </a:rPr>
                      <a:t>2x 50Gbps </a:t>
                    </a:r>
                  </a:p>
                </p:txBody>
              </p: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8446240" y="1243613"/>
                <a:ext cx="177602" cy="551506"/>
                <a:chOff x="8789140" y="1060733"/>
                <a:chExt cx="177602" cy="551506"/>
              </a:xfrm>
            </p:grpSpPr>
            <p:sp>
              <p:nvSpPr>
                <p:cNvPr id="316" name="TextBox 315"/>
                <p:cNvSpPr txBox="1"/>
                <p:nvPr/>
              </p:nvSpPr>
              <p:spPr>
                <a:xfrm>
                  <a:off x="8789208" y="1060733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  <p:sp>
              <p:nvSpPr>
                <p:cNvPr id="317" name="TextBox 316"/>
                <p:cNvSpPr txBox="1"/>
                <p:nvPr/>
              </p:nvSpPr>
              <p:spPr>
                <a:xfrm>
                  <a:off x="8789140" y="1290405"/>
                  <a:ext cx="177534" cy="321834"/>
                </a:xfrm>
                <a:prstGeom prst="rect">
                  <a:avLst/>
                </a:prstGeom>
              </p:spPr>
              <p:txBody>
                <a:bodyPr wrap="none" lIns="0" tIns="0" rIns="0" bIns="0" rtlCol="0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itchFamily="34" charset="0"/>
                    <a:buNone/>
                    <a:tabLst/>
                    <a:defRPr/>
                  </a:pPr>
                  <a:r>
                    <a:rPr kumimoji="0" lang="en-GB" sz="16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A8B400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…</a:t>
                  </a:r>
                </a:p>
              </p:txBody>
            </p:sp>
          </p:grpSp>
        </p:grpSp>
      </p:grpSp>
      <p:grpSp>
        <p:nvGrpSpPr>
          <p:cNvPr id="336" name="Group 335"/>
          <p:cNvGrpSpPr/>
          <p:nvPr/>
        </p:nvGrpSpPr>
        <p:grpSpPr>
          <a:xfrm>
            <a:off x="8028227" y="4620574"/>
            <a:ext cx="1747139" cy="313601"/>
            <a:chOff x="6393190" y="1466288"/>
            <a:chExt cx="1475905" cy="185482"/>
          </a:xfrm>
        </p:grpSpPr>
        <p:sp>
          <p:nvSpPr>
            <p:cNvPr id="337" name="Rounded Rectangle 336"/>
            <p:cNvSpPr/>
            <p:nvPr/>
          </p:nvSpPr>
          <p:spPr>
            <a:xfrm>
              <a:off x="6393190" y="1466288"/>
              <a:ext cx="1475905" cy="185482"/>
            </a:xfrm>
            <a:prstGeom prst="roundRect">
              <a:avLst>
                <a:gd name="adj" fmla="val 0"/>
              </a:avLst>
            </a:prstGeom>
            <a:solidFill>
              <a:srgbClr val="FA807C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88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                             Programmable look-aside</a:t>
              </a:r>
            </a:p>
          </p:txBody>
        </p:sp>
        <p:sp>
          <p:nvSpPr>
            <p:cNvPr id="338" name="Rounded Rectangle 337"/>
            <p:cNvSpPr/>
            <p:nvPr/>
          </p:nvSpPr>
          <p:spPr>
            <a:xfrm>
              <a:off x="6438144" y="1490854"/>
              <a:ext cx="484863" cy="136997"/>
            </a:xfrm>
            <a:prstGeom prst="roundRect">
              <a:avLst/>
            </a:prstGeom>
            <a:solidFill>
              <a:srgbClr val="C86663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.la-</a:t>
              </a:r>
              <a:r>
                <a:rPr kumimoji="0" lang="en-GB" sz="9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prog</a:t>
              </a:r>
              <a:endPara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8104298" y="4128241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Compute Acceleration (A extension)</a:t>
            </a:r>
          </a:p>
        </p:txBody>
      </p: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4301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/>
          <p:cNvSpPr/>
          <p:nvPr/>
        </p:nvSpPr>
        <p:spPr>
          <a:xfrm>
            <a:off x="1676152" y="3029942"/>
            <a:ext cx="8210043" cy="1773972"/>
          </a:xfrm>
          <a:prstGeom prst="rect">
            <a:avLst/>
          </a:prstGeom>
          <a:solidFill>
            <a:srgbClr val="FFFFF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4" name="Rounded Rectangle 173"/>
          <p:cNvSpPr/>
          <p:nvPr/>
        </p:nvSpPr>
        <p:spPr>
          <a:xfrm>
            <a:off x="8028226" y="3438436"/>
            <a:ext cx="1747140" cy="313600"/>
          </a:xfrm>
          <a:prstGeom prst="roundRect">
            <a:avLst>
              <a:gd name="adj" fmla="val 0"/>
            </a:avLst>
          </a:prstGeom>
          <a:solidFill>
            <a:srgbClr val="FA807C"/>
          </a:solidFill>
          <a:ln>
            <a:noFill/>
          </a:ln>
          <a:effectLst/>
        </p:spPr>
        <p:txBody>
          <a:bodyPr spcFirstLastPara="0" vert="horz" wrap="square" lIns="288000" tIns="6350" rIns="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788" kern="0" dirty="0">
                <a:solidFill>
                  <a:srgbClr val="FFFFFF"/>
                </a:solidFill>
                <a:latin typeface="Vodafone Rg" pitchFamily="34" charset="0"/>
              </a:rPr>
              <a:t> </a:t>
            </a:r>
            <a:r>
              <a:rPr lang="en-GB" sz="700" kern="0" dirty="0">
                <a:solidFill>
                  <a:srgbClr val="FFFFFF"/>
                </a:solidFill>
                <a:latin typeface="Vodafone Rg" pitchFamily="34" charset="0"/>
              </a:rPr>
              <a:t>crypto look-aside</a:t>
            </a:r>
            <a:endParaRPr kumimoji="0" lang="en-GB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5" name="Rounded Rectangle 174"/>
          <p:cNvSpPr/>
          <p:nvPr/>
        </p:nvSpPr>
        <p:spPr>
          <a:xfrm>
            <a:off x="8081324" y="3479965"/>
            <a:ext cx="574087" cy="231625"/>
          </a:xfrm>
          <a:prstGeom prst="roundRect">
            <a:avLst/>
          </a:prstGeom>
          <a:solidFill>
            <a:srgbClr val="C86663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.la-crypto</a:t>
            </a:r>
            <a:endParaRPr kumimoji="0" lang="en-GB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7" name="Rounded Rectangle 176"/>
          <p:cNvSpPr/>
          <p:nvPr/>
        </p:nvSpPr>
        <p:spPr>
          <a:xfrm>
            <a:off x="8028096" y="3784687"/>
            <a:ext cx="1747268" cy="313601"/>
          </a:xfrm>
          <a:prstGeom prst="roundRect">
            <a:avLst>
              <a:gd name="adj" fmla="val 0"/>
            </a:avLst>
          </a:prstGeom>
          <a:solidFill>
            <a:srgbClr val="FA807C"/>
          </a:solidFill>
          <a:ln>
            <a:noFill/>
          </a:ln>
          <a:effectLst/>
        </p:spPr>
        <p:txBody>
          <a:bodyPr spcFirstLastPara="0" vert="horz" wrap="square" lIns="108000" tIns="6350" rIns="6350" bIns="6350" numCol="1" spcCol="1270" rtlCol="0" anchor="ctr" anchorCtr="0">
            <a:noAutofit/>
          </a:bodyPr>
          <a:lstStyle/>
          <a:p>
            <a:pPr lvl="0"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700" kern="0" dirty="0">
                <a:solidFill>
                  <a:srgbClr val="FFFFFF"/>
                </a:solidFill>
                <a:latin typeface="Vodafone Rg" pitchFamily="34" charset="0"/>
              </a:rPr>
              <a:t> </a:t>
            </a:r>
            <a:r>
              <a:rPr lang="en-GB" sz="700" kern="0" dirty="0" err="1">
                <a:solidFill>
                  <a:srgbClr val="FFFFFF"/>
                </a:solidFill>
                <a:latin typeface="Vodafone Rg" pitchFamily="34" charset="0"/>
              </a:rPr>
              <a:t>ipsec</a:t>
            </a:r>
            <a:r>
              <a:rPr lang="en-GB" sz="700" kern="0" dirty="0">
                <a:solidFill>
                  <a:srgbClr val="FFFFFF"/>
                </a:solidFill>
                <a:latin typeface="Vodafone Rg" pitchFamily="34" charset="0"/>
              </a:rPr>
              <a:t> in-line</a:t>
            </a:r>
            <a:endParaRPr kumimoji="0" lang="en-GB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8087170" y="3826222"/>
            <a:ext cx="568241" cy="231626"/>
          </a:xfrm>
          <a:prstGeom prst="roundRect">
            <a:avLst/>
          </a:prstGeom>
          <a:solidFill>
            <a:srgbClr val="C86663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.</a:t>
            </a:r>
            <a:r>
              <a:rPr kumimoji="0" lang="en-GB" sz="8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il-ipsec</a:t>
            </a:r>
            <a:endParaRPr kumimoji="0" lang="en-GB" sz="9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091598" y="3284296"/>
            <a:ext cx="1574078" cy="19567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sz="900" b="1" dirty="0">
                <a:solidFill>
                  <a:srgbClr val="FFFFFF"/>
                </a:solidFill>
                <a:latin typeface="Vodafone Rg" pitchFamily="34" charset="0"/>
              </a:rPr>
              <a:t>Network Acceleration (A extension)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1878983" y="3270752"/>
            <a:ext cx="1477634" cy="901685"/>
            <a:chOff x="468545" y="2326052"/>
            <a:chExt cx="1477634" cy="901685"/>
          </a:xfrm>
        </p:grpSpPr>
        <p:sp>
          <p:nvSpPr>
            <p:cNvPr id="184" name="TextBox 183"/>
            <p:cNvSpPr txBox="1"/>
            <p:nvPr/>
          </p:nvSpPr>
          <p:spPr>
            <a:xfrm>
              <a:off x="477880" y="2326052"/>
              <a:ext cx="1465367" cy="350521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itchFamily="34" charset="0"/>
                </a:rPr>
                <a:t>S extensions (Ext. Storage)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>
              <a:off x="468545" y="2487845"/>
              <a:ext cx="1477634" cy="739892"/>
              <a:chOff x="751256" y="2474574"/>
              <a:chExt cx="1477634" cy="739892"/>
            </a:xfrm>
          </p:grpSpPr>
          <p:grpSp>
            <p:nvGrpSpPr>
              <p:cNvPr id="186" name="Group 185"/>
              <p:cNvGrpSpPr/>
              <p:nvPr/>
            </p:nvGrpSpPr>
            <p:grpSpPr>
              <a:xfrm>
                <a:off x="751256" y="2474574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7" name="Rounded Rectangle 206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bronze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</a:rPr>
                    <a:t>Up to 3k(R), 1.5K(W) IOPS</a:t>
                  </a:r>
                </a:p>
              </p:txBody>
            </p:sp>
          </p:grpSp>
          <p:grpSp>
            <p:nvGrpSpPr>
              <p:cNvPr id="187" name="Group 186"/>
              <p:cNvGrpSpPr/>
              <p:nvPr/>
            </p:nvGrpSpPr>
            <p:grpSpPr>
              <a:xfrm>
                <a:off x="751256" y="2726482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4" name="Rounded Rectangle 203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5" name="Rounded Rectangle 204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silver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GB" sz="700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Up to 60k(R), 30K(W) IOPS</a:t>
                  </a:r>
                </a:p>
              </p:txBody>
            </p:sp>
          </p:grpSp>
          <p:grpSp>
            <p:nvGrpSpPr>
              <p:cNvPr id="188" name="Group 187"/>
              <p:cNvGrpSpPr/>
              <p:nvPr/>
            </p:nvGrpSpPr>
            <p:grpSpPr>
              <a:xfrm>
                <a:off x="751256" y="2978391"/>
                <a:ext cx="1477634" cy="236075"/>
                <a:chOff x="8512305" y="3678975"/>
                <a:chExt cx="1689226" cy="352274"/>
              </a:xfrm>
            </p:grpSpPr>
            <p:sp>
              <p:nvSpPr>
                <p:cNvPr id="201" name="Rounded Rectangle 200"/>
                <p:cNvSpPr/>
                <p:nvPr/>
              </p:nvSpPr>
              <p:spPr>
                <a:xfrm>
                  <a:off x="8512305" y="3678975"/>
                  <a:ext cx="1689226" cy="352274"/>
                </a:xfrm>
                <a:prstGeom prst="roundRect">
                  <a:avLst>
                    <a:gd name="adj" fmla="val 0"/>
                  </a:avLst>
                </a:prstGeom>
                <a:solidFill>
                  <a:srgbClr val="65CDDE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                                   </a:t>
                  </a:r>
                </a:p>
              </p:txBody>
            </p:sp>
            <p:sp>
              <p:nvSpPr>
                <p:cNvPr id="202" name="Rounded Rectangle 201"/>
                <p:cNvSpPr/>
                <p:nvPr/>
              </p:nvSpPr>
              <p:spPr>
                <a:xfrm>
                  <a:off x="8595764" y="3710412"/>
                  <a:ext cx="742200" cy="283791"/>
                </a:xfrm>
                <a:prstGeom prst="roundRect">
                  <a:avLst/>
                </a:prstGeom>
                <a:solidFill>
                  <a:srgbClr val="51A4B2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.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gold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9337964" y="3678975"/>
                  <a:ext cx="863567" cy="352274"/>
                </a:xfrm>
                <a:prstGeom prst="rect">
                  <a:avLst/>
                </a:prstGeom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lvl="0" algn="ctr" defTabSz="914400">
                    <a:defRPr/>
                  </a:pPr>
                  <a:r>
                    <a:rPr lang="en-GB" sz="700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Up to 680k(R), 360K(W) IOPS</a:t>
                  </a:r>
                </a:p>
              </p:txBody>
            </p:sp>
          </p:grpSp>
        </p:grpSp>
      </p:grpSp>
      <p:sp>
        <p:nvSpPr>
          <p:cNvPr id="210" name="TextBox 209"/>
          <p:cNvSpPr txBox="1"/>
          <p:nvPr/>
        </p:nvSpPr>
        <p:spPr>
          <a:xfrm>
            <a:off x="4793084" y="3112082"/>
            <a:ext cx="1674497" cy="24073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algn="ctr" defTabSz="914378">
              <a:defRPr/>
            </a:pPr>
            <a:r>
              <a:rPr lang="en-GB" b="1" dirty="0">
                <a:solidFill>
                  <a:srgbClr val="000000"/>
                </a:solidFill>
                <a:latin typeface="Vodafone Rg" pitchFamily="34" charset="0"/>
              </a:rPr>
              <a:t>Compute Flavours</a:t>
            </a:r>
            <a:endParaRPr lang="en-GB" sz="2000" b="1" dirty="0">
              <a:solidFill>
                <a:srgbClr val="000000"/>
              </a:solidFill>
              <a:latin typeface="Vodafone Rg" pitchFamily="34" charset="0"/>
            </a:endParaRPr>
          </a:p>
        </p:txBody>
      </p:sp>
      <p:sp>
        <p:nvSpPr>
          <p:cNvPr id="212" name="Rounded Rectangle 211"/>
          <p:cNvSpPr/>
          <p:nvPr/>
        </p:nvSpPr>
        <p:spPr>
          <a:xfrm>
            <a:off x="3465585" y="3440944"/>
            <a:ext cx="2209546" cy="396256"/>
          </a:xfrm>
          <a:prstGeom prst="roundRect">
            <a:avLst>
              <a:gd name="adj" fmla="val 0"/>
            </a:avLst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 .tiny</a:t>
            </a:r>
          </a:p>
        </p:txBody>
      </p:sp>
      <p:sp>
        <p:nvSpPr>
          <p:cNvPr id="213" name="Rounded Rectangle 212"/>
          <p:cNvSpPr/>
          <p:nvPr/>
        </p:nvSpPr>
        <p:spPr>
          <a:xfrm>
            <a:off x="4098756" y="3500206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    vCPU</a:t>
            </a:r>
          </a:p>
        </p:txBody>
      </p:sp>
      <p:sp>
        <p:nvSpPr>
          <p:cNvPr id="214" name="Rounded Rectangle 213"/>
          <p:cNvSpPr/>
          <p:nvPr/>
        </p:nvSpPr>
        <p:spPr>
          <a:xfrm>
            <a:off x="4453372" y="3500206"/>
            <a:ext cx="397591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512MB RAM</a:t>
            </a:r>
          </a:p>
        </p:txBody>
      </p:sp>
      <p:sp>
        <p:nvSpPr>
          <p:cNvPr id="215" name="Rounded Rectangle 214"/>
          <p:cNvSpPr/>
          <p:nvPr/>
        </p:nvSpPr>
        <p:spPr>
          <a:xfrm>
            <a:off x="3465584" y="3847422"/>
            <a:ext cx="2209546" cy="396256"/>
          </a:xfrm>
          <a:prstGeom prst="roundRect">
            <a:avLst>
              <a:gd name="adj" fmla="val 0"/>
            </a:avLst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 .small</a:t>
            </a:r>
          </a:p>
        </p:txBody>
      </p:sp>
      <p:sp>
        <p:nvSpPr>
          <p:cNvPr id="216" name="Rounded Rectangle 215"/>
          <p:cNvSpPr/>
          <p:nvPr/>
        </p:nvSpPr>
        <p:spPr>
          <a:xfrm>
            <a:off x="4098755" y="3903106"/>
            <a:ext cx="321513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    vCPU</a:t>
            </a:r>
          </a:p>
        </p:txBody>
      </p:sp>
      <p:sp>
        <p:nvSpPr>
          <p:cNvPr id="217" name="Rounded Rectangle 216"/>
          <p:cNvSpPr/>
          <p:nvPr/>
        </p:nvSpPr>
        <p:spPr>
          <a:xfrm>
            <a:off x="4453369" y="3903106"/>
            <a:ext cx="397594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2 GB RAM</a:t>
            </a:r>
          </a:p>
        </p:txBody>
      </p:sp>
      <p:sp>
        <p:nvSpPr>
          <p:cNvPr id="218" name="Rounded Rectangle 217"/>
          <p:cNvSpPr/>
          <p:nvPr/>
        </p:nvSpPr>
        <p:spPr>
          <a:xfrm>
            <a:off x="3465585" y="4250902"/>
            <a:ext cx="2209546" cy="396256"/>
          </a:xfrm>
          <a:prstGeom prst="roundRect">
            <a:avLst>
              <a:gd name="adj" fmla="val 0"/>
            </a:avLst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  .medium</a:t>
            </a:r>
          </a:p>
        </p:txBody>
      </p:sp>
      <p:sp>
        <p:nvSpPr>
          <p:cNvPr id="219" name="Rounded Rectangle 218"/>
          <p:cNvSpPr/>
          <p:nvPr/>
        </p:nvSpPr>
        <p:spPr>
          <a:xfrm>
            <a:off x="4098756" y="4306586"/>
            <a:ext cx="321513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2     vCPU</a:t>
            </a:r>
          </a:p>
        </p:txBody>
      </p:sp>
      <p:sp>
        <p:nvSpPr>
          <p:cNvPr id="220" name="Rounded Rectangle 219"/>
          <p:cNvSpPr/>
          <p:nvPr/>
        </p:nvSpPr>
        <p:spPr>
          <a:xfrm>
            <a:off x="4453372" y="4306586"/>
            <a:ext cx="397594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4GB  RAM</a:t>
            </a:r>
          </a:p>
        </p:txBody>
      </p:sp>
      <p:sp>
        <p:nvSpPr>
          <p:cNvPr id="236" name="Rounded Rectangle 235"/>
          <p:cNvSpPr/>
          <p:nvPr/>
        </p:nvSpPr>
        <p:spPr>
          <a:xfrm>
            <a:off x="4885079" y="3500208"/>
            <a:ext cx="423602" cy="282100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GB Disk</a:t>
            </a:r>
          </a:p>
        </p:txBody>
      </p:sp>
      <p:sp>
        <p:nvSpPr>
          <p:cNvPr id="237" name="Rounded Rectangle 236"/>
          <p:cNvSpPr/>
          <p:nvPr/>
        </p:nvSpPr>
        <p:spPr>
          <a:xfrm>
            <a:off x="4888339" y="3903106"/>
            <a:ext cx="42370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lang="en-GB" sz="800" b="1" kern="0" dirty="0">
                <a:solidFill>
                  <a:srgbClr val="000000"/>
                </a:solidFill>
                <a:latin typeface="Vodafone Rg" pitchFamily="34" charset="0"/>
              </a:rPr>
              <a:t>2</a:t>
            </a: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0 GB Disk</a:t>
            </a:r>
          </a:p>
        </p:txBody>
      </p:sp>
      <p:sp>
        <p:nvSpPr>
          <p:cNvPr id="238" name="Rounded Rectangle 237"/>
          <p:cNvSpPr/>
          <p:nvPr/>
        </p:nvSpPr>
        <p:spPr>
          <a:xfrm>
            <a:off x="4885072" y="4298671"/>
            <a:ext cx="42370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40 GB Disk</a:t>
            </a:r>
          </a:p>
        </p:txBody>
      </p:sp>
      <p:sp>
        <p:nvSpPr>
          <p:cNvPr id="244" name="Rounded Rectangle 243"/>
          <p:cNvSpPr/>
          <p:nvPr/>
        </p:nvSpPr>
        <p:spPr>
          <a:xfrm>
            <a:off x="5328087" y="3500206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</a:t>
            </a:r>
            <a:r>
              <a:rPr kumimoji="0" lang="en-GB" sz="8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Gbps</a:t>
            </a:r>
            <a:endParaRPr kumimoji="0" lang="en-GB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45" name="Rounded Rectangle 244"/>
          <p:cNvSpPr/>
          <p:nvPr/>
        </p:nvSpPr>
        <p:spPr>
          <a:xfrm>
            <a:off x="5331095" y="3893381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</a:t>
            </a:r>
            <a:r>
              <a:rPr kumimoji="0" lang="en-GB" sz="8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Gbps</a:t>
            </a:r>
            <a:endParaRPr kumimoji="0" lang="en-GB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5331095" y="4299345"/>
            <a:ext cx="321511" cy="282102"/>
          </a:xfrm>
          <a:prstGeom prst="roundRect">
            <a:avLst/>
          </a:prstGeom>
          <a:solidFill>
            <a:srgbClr val="EB9700">
              <a:lumMod val="60000"/>
              <a:lumOff val="40000"/>
              <a:alpha val="7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78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1 </a:t>
            </a:r>
            <a:r>
              <a:rPr kumimoji="0" lang="en-GB" sz="800" b="1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Gbps</a:t>
            </a:r>
            <a:endParaRPr kumimoji="0" lang="en-GB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DBEE44-E928-3D44-B3E9-B941DCE227DE}"/>
              </a:ext>
            </a:extLst>
          </p:cNvPr>
          <p:cNvGrpSpPr/>
          <p:nvPr/>
        </p:nvGrpSpPr>
        <p:grpSpPr>
          <a:xfrm>
            <a:off x="5707719" y="3436106"/>
            <a:ext cx="2209546" cy="396256"/>
            <a:chOff x="3465592" y="4662902"/>
            <a:chExt cx="2209546" cy="396256"/>
          </a:xfrm>
        </p:grpSpPr>
        <p:sp>
          <p:nvSpPr>
            <p:cNvPr id="230" name="Rounded Rectangle 229"/>
            <p:cNvSpPr/>
            <p:nvPr/>
          </p:nvSpPr>
          <p:spPr>
            <a:xfrm>
              <a:off x="3465592" y="4662902"/>
              <a:ext cx="2209546" cy="396256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.large</a:t>
              </a:r>
            </a:p>
          </p:txBody>
        </p:sp>
        <p:sp>
          <p:nvSpPr>
            <p:cNvPr id="231" name="Rounded Rectangle 230"/>
            <p:cNvSpPr/>
            <p:nvPr/>
          </p:nvSpPr>
          <p:spPr>
            <a:xfrm>
              <a:off x="4098763" y="4718586"/>
              <a:ext cx="335944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4     vCPU</a:t>
              </a:r>
            </a:p>
          </p:txBody>
        </p:sp>
        <p:sp>
          <p:nvSpPr>
            <p:cNvPr id="232" name="Rounded Rectangle 231"/>
            <p:cNvSpPr/>
            <p:nvPr/>
          </p:nvSpPr>
          <p:spPr>
            <a:xfrm>
              <a:off x="4453378" y="4718586"/>
              <a:ext cx="397585" cy="282100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8GB  RAM</a:t>
              </a:r>
            </a:p>
          </p:txBody>
        </p:sp>
        <p:sp>
          <p:nvSpPr>
            <p:cNvPr id="239" name="Rounded Rectangle 238"/>
            <p:cNvSpPr/>
            <p:nvPr/>
          </p:nvSpPr>
          <p:spPr>
            <a:xfrm>
              <a:off x="4888339" y="4719978"/>
              <a:ext cx="42370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80 GB Disk</a:t>
              </a: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5331095" y="4718242"/>
              <a:ext cx="32151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Gbps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5774D-D03B-4C4C-B50D-7D86D58A4804}"/>
              </a:ext>
            </a:extLst>
          </p:cNvPr>
          <p:cNvGrpSpPr/>
          <p:nvPr/>
        </p:nvGrpSpPr>
        <p:grpSpPr>
          <a:xfrm>
            <a:off x="5708231" y="3851034"/>
            <a:ext cx="2209548" cy="799736"/>
            <a:chOff x="5712518" y="3847422"/>
            <a:chExt cx="2209548" cy="799736"/>
          </a:xfrm>
        </p:grpSpPr>
        <p:sp>
          <p:nvSpPr>
            <p:cNvPr id="224" name="Rounded Rectangle 223"/>
            <p:cNvSpPr/>
            <p:nvPr/>
          </p:nvSpPr>
          <p:spPr>
            <a:xfrm>
              <a:off x="5712518" y="3847422"/>
              <a:ext cx="2209546" cy="396256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.2xlarge</a:t>
              </a: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6318777" y="3903106"/>
              <a:ext cx="299819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8     vCPU</a:t>
              </a:r>
            </a:p>
          </p:txBody>
        </p:sp>
        <p:sp>
          <p:nvSpPr>
            <p:cNvPr id="226" name="Rounded Rectangle 225"/>
            <p:cNvSpPr/>
            <p:nvPr/>
          </p:nvSpPr>
          <p:spPr>
            <a:xfrm>
              <a:off x="6648878" y="3903106"/>
              <a:ext cx="362602" cy="282100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16GB RAM</a:t>
              </a:r>
            </a:p>
          </p:txBody>
        </p:sp>
        <p:sp>
          <p:nvSpPr>
            <p:cNvPr id="227" name="Rounded Rectangle 226"/>
            <p:cNvSpPr/>
            <p:nvPr/>
          </p:nvSpPr>
          <p:spPr>
            <a:xfrm>
              <a:off x="5712520" y="4250902"/>
              <a:ext cx="2209546" cy="396256"/>
            </a:xfrm>
            <a:prstGeom prst="roundRect">
              <a:avLst>
                <a:gd name="adj" fmla="val 0"/>
              </a:avLst>
            </a:prstGeom>
            <a:solidFill>
              <a:srgbClr val="FCDF9E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.4xlarge</a:t>
              </a:r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6318778" y="4306586"/>
              <a:ext cx="299816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800" b="1" kern="0" dirty="0">
                  <a:solidFill>
                    <a:srgbClr val="000000"/>
                  </a:solidFill>
                  <a:latin typeface="Vodafone Rg" pitchFamily="34" charset="0"/>
                </a:rPr>
                <a:t>16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     vCPU</a:t>
              </a:r>
            </a:p>
          </p:txBody>
        </p:sp>
        <p:sp>
          <p:nvSpPr>
            <p:cNvPr id="229" name="Rounded Rectangle 228"/>
            <p:cNvSpPr/>
            <p:nvPr/>
          </p:nvSpPr>
          <p:spPr>
            <a:xfrm>
              <a:off x="6648880" y="4306586"/>
              <a:ext cx="362602" cy="282100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32GB RAM</a:t>
              </a:r>
            </a:p>
          </p:txBody>
        </p:sp>
        <p:sp>
          <p:nvSpPr>
            <p:cNvPr id="241" name="Rounded Rectangle 240"/>
            <p:cNvSpPr/>
            <p:nvPr/>
          </p:nvSpPr>
          <p:spPr>
            <a:xfrm>
              <a:off x="7051225" y="3895318"/>
              <a:ext cx="42370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160 GB Disk</a:t>
              </a:r>
            </a:p>
          </p:txBody>
        </p:sp>
        <p:sp>
          <p:nvSpPr>
            <p:cNvPr id="242" name="Rounded Rectangle 241"/>
            <p:cNvSpPr/>
            <p:nvPr/>
          </p:nvSpPr>
          <p:spPr>
            <a:xfrm>
              <a:off x="7051225" y="4301282"/>
              <a:ext cx="42370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800" b="1" kern="0" dirty="0">
                  <a:solidFill>
                    <a:srgbClr val="000000"/>
                  </a:solidFill>
                  <a:latin typeface="Vodafone Rg" pitchFamily="34" charset="0"/>
                </a:rPr>
                <a:t>32</a:t>
              </a: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0 GB Disk</a:t>
              </a: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7499912" y="3887222"/>
              <a:ext cx="32151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Gbps</a:t>
              </a:r>
            </a:p>
          </p:txBody>
        </p:sp>
        <p:sp>
          <p:nvSpPr>
            <p:cNvPr id="250" name="Rounded Rectangle 249"/>
            <p:cNvSpPr/>
            <p:nvPr/>
          </p:nvSpPr>
          <p:spPr>
            <a:xfrm>
              <a:off x="7499912" y="4293186"/>
              <a:ext cx="321511" cy="282102"/>
            </a:xfrm>
            <a:prstGeom prst="roundRect">
              <a:avLst/>
            </a:prstGeom>
            <a:solidFill>
              <a:srgbClr val="EB9700">
                <a:lumMod val="60000"/>
                <a:lumOff val="40000"/>
                <a:alpha val="75000"/>
              </a:srgbClr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78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1 </a:t>
              </a:r>
              <a:r>
                <a:rPr kumimoji="0" lang="en-GB" sz="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Gbps</a:t>
              </a:r>
              <a:endParaRPr kumimoji="0" lang="en-GB" sz="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1676152" y="1767763"/>
            <a:ext cx="2643078" cy="1363178"/>
            <a:chOff x="431969" y="625143"/>
            <a:chExt cx="2643078" cy="1363178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431969" y="625143"/>
              <a:ext cx="2643078" cy="1356013"/>
            </a:xfrm>
            <a:prstGeom prst="roundRect">
              <a:avLst>
                <a:gd name="adj" fmla="val 730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Basic Profile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457202" y="1118354"/>
              <a:ext cx="2507014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(I) Interfaces Options</a:t>
              </a:r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431969" y="1779758"/>
              <a:ext cx="2643078" cy="208563"/>
            </a:xfrm>
            <a:prstGeom prst="roundRect">
              <a:avLst>
                <a:gd name="adj" fmla="val 8093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anose="020B0604020202020204" charset="0"/>
                </a:rPr>
                <a:t> </a:t>
              </a: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anose="020B0604020202020204" charset="0"/>
                  <a:cs typeface="Courier New" panose="02070309020205020404" pitchFamily="49" charset="0"/>
                </a:rPr>
                <a:t>B &lt;I opt&gt; . &lt;flavour&gt; . &lt;S </a:t>
              </a:r>
              <a:r>
                <a:rPr kumimoji="0" lang="en-GB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anose="020B0604020202020204" charset="0"/>
                  <a:cs typeface="Courier New" panose="02070309020205020404" pitchFamily="49" charset="0"/>
                </a:rPr>
                <a:t>ext</a:t>
              </a: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anose="020B0604020202020204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594952" y="931336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Can be instantiated in any Data Centre.</a:t>
              </a:r>
            </a:p>
          </p:txBody>
        </p:sp>
        <p:grpSp>
          <p:nvGrpSpPr>
            <p:cNvPr id="258" name="Group 257"/>
            <p:cNvGrpSpPr/>
            <p:nvPr/>
          </p:nvGrpSpPr>
          <p:grpSpPr>
            <a:xfrm>
              <a:off x="490493" y="1286796"/>
              <a:ext cx="2403378" cy="457804"/>
              <a:chOff x="1803902" y="1967459"/>
              <a:chExt cx="2403378" cy="457804"/>
            </a:xfrm>
          </p:grpSpPr>
          <p:grpSp>
            <p:nvGrpSpPr>
              <p:cNvPr id="262" name="Group 261"/>
              <p:cNvGrpSpPr/>
              <p:nvPr/>
            </p:nvGrpSpPr>
            <p:grpSpPr>
              <a:xfrm>
                <a:off x="1803902" y="1969810"/>
                <a:ext cx="767679" cy="216927"/>
                <a:chOff x="3509159" y="3564579"/>
                <a:chExt cx="966980" cy="241005"/>
              </a:xfrm>
            </p:grpSpPr>
            <p:sp>
              <p:nvSpPr>
                <p:cNvPr id="278" name="Rounded Rectangle 277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79" name="Rounded Rectangle 278"/>
                <p:cNvSpPr/>
                <p:nvPr/>
              </p:nvSpPr>
              <p:spPr>
                <a:xfrm>
                  <a:off x="3852796" y="3586721"/>
                  <a:ext cx="559292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N x 1Gbps </a:t>
                  </a:r>
                </a:p>
              </p:txBody>
            </p:sp>
          </p:grpSp>
          <p:grpSp>
            <p:nvGrpSpPr>
              <p:cNvPr id="263" name="Group 262"/>
              <p:cNvGrpSpPr/>
              <p:nvPr/>
            </p:nvGrpSpPr>
            <p:grpSpPr>
              <a:xfrm>
                <a:off x="1803902" y="2208336"/>
                <a:ext cx="767679" cy="216927"/>
                <a:chOff x="3509159" y="3564579"/>
                <a:chExt cx="966980" cy="241005"/>
              </a:xfrm>
            </p:grpSpPr>
            <p:sp>
              <p:nvSpPr>
                <p:cNvPr id="276" name="Rounded Rectangle 275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50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Rounded Rectangle 276"/>
                <p:cNvSpPr/>
                <p:nvPr/>
              </p:nvSpPr>
              <p:spPr>
                <a:xfrm>
                  <a:off x="3852795" y="3586721"/>
                  <a:ext cx="559293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0Gbps </a:t>
                  </a:r>
                </a:p>
              </p:txBody>
            </p:sp>
          </p:grpSp>
          <p:grpSp>
            <p:nvGrpSpPr>
              <p:cNvPr id="264" name="Group 263"/>
              <p:cNvGrpSpPr/>
              <p:nvPr/>
            </p:nvGrpSpPr>
            <p:grpSpPr>
              <a:xfrm>
                <a:off x="2622867" y="1969810"/>
                <a:ext cx="767679" cy="216927"/>
                <a:chOff x="3509159" y="3564579"/>
                <a:chExt cx="966980" cy="241005"/>
              </a:xfrm>
            </p:grpSpPr>
            <p:sp>
              <p:nvSpPr>
                <p:cNvPr id="274" name="Rounded Rectangle 273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275" name="Rounded Rectangle 274"/>
                <p:cNvSpPr/>
                <p:nvPr/>
              </p:nvSpPr>
              <p:spPr>
                <a:xfrm>
                  <a:off x="3852796" y="3586721"/>
                  <a:ext cx="559292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x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10Gbps </a:t>
                  </a:r>
                </a:p>
              </p:txBody>
            </p:sp>
          </p:grpSp>
          <p:grpSp>
            <p:nvGrpSpPr>
              <p:cNvPr id="265" name="Group 264"/>
              <p:cNvGrpSpPr/>
              <p:nvPr/>
            </p:nvGrpSpPr>
            <p:grpSpPr>
              <a:xfrm>
                <a:off x="2622867" y="2208336"/>
                <a:ext cx="767679" cy="216927"/>
                <a:chOff x="3509159" y="3564579"/>
                <a:chExt cx="966980" cy="241005"/>
              </a:xfrm>
            </p:grpSpPr>
            <p:sp>
              <p:nvSpPr>
                <p:cNvPr id="272" name="Rounded Rectangle 271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100</a:t>
                  </a:r>
                </a:p>
              </p:txBody>
            </p:sp>
            <p:sp>
              <p:nvSpPr>
                <p:cNvPr id="273" name="Rounded Rectangle 272"/>
                <p:cNvSpPr/>
                <p:nvPr/>
              </p:nvSpPr>
              <p:spPr>
                <a:xfrm>
                  <a:off x="3852795" y="3586721"/>
                  <a:ext cx="559293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100Gbps </a:t>
                  </a:r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3439601" y="1967459"/>
                <a:ext cx="767679" cy="216927"/>
                <a:chOff x="3509159" y="3564579"/>
                <a:chExt cx="966980" cy="241005"/>
              </a:xfrm>
            </p:grpSpPr>
            <p:sp>
              <p:nvSpPr>
                <p:cNvPr id="270" name="Rounded Rectangle 269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25</a:t>
                  </a:r>
                  <a:endParaRPr kumimoji="0" lang="en-GB" sz="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Vodafone Rg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Rounded Rectangle 270"/>
                <p:cNvSpPr/>
                <p:nvPr/>
              </p:nvSpPr>
              <p:spPr>
                <a:xfrm>
                  <a:off x="3852796" y="3586721"/>
                  <a:ext cx="559292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x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25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Gbps </a:t>
                  </a:r>
                </a:p>
              </p:txBody>
            </p:sp>
          </p:grpSp>
        </p:grpSp>
      </p:grpSp>
      <p:grpSp>
        <p:nvGrpSpPr>
          <p:cNvPr id="280" name="Group 279"/>
          <p:cNvGrpSpPr/>
          <p:nvPr/>
        </p:nvGrpSpPr>
        <p:grpSpPr>
          <a:xfrm>
            <a:off x="7219020" y="1754996"/>
            <a:ext cx="2667209" cy="1364024"/>
            <a:chOff x="3193304" y="621500"/>
            <a:chExt cx="2667209" cy="1364024"/>
          </a:xfrm>
        </p:grpSpPr>
        <p:sp>
          <p:nvSpPr>
            <p:cNvPr id="281" name="Rounded Rectangle 280"/>
            <p:cNvSpPr/>
            <p:nvPr/>
          </p:nvSpPr>
          <p:spPr bwMode="auto">
            <a:xfrm>
              <a:off x="3193304" y="621500"/>
              <a:ext cx="2667209" cy="1336648"/>
            </a:xfrm>
            <a:prstGeom prst="roundRect">
              <a:avLst>
                <a:gd name="adj" fmla="val 7511"/>
              </a:avLst>
            </a:prstGeom>
            <a:solidFill>
              <a:srgbClr val="FFFFFF">
                <a:lumMod val="75000"/>
              </a:srgbClr>
            </a:solidFill>
            <a:ln w="57150" cap="flat" cmpd="sng" algn="ctr">
              <a:noFill/>
              <a:prstDash val="solid"/>
              <a:headEnd type="none" w="sm" len="sm"/>
              <a:tailEnd type="none" w="sm" len="sm"/>
            </a:ln>
            <a:effectLst/>
          </p:spPr>
          <p:txBody>
            <a:bodyPr wrap="square" tIns="0" anchor="t" anchorCtr="0"/>
            <a:lstStyle/>
            <a:p>
              <a:pPr marL="0" marR="0" lvl="0" indent="0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u-HU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Network </a:t>
              </a:r>
              <a:r>
                <a:rPr kumimoji="0" lang="hu-HU" sz="16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Intensive</a:t>
              </a:r>
              <a:r>
                <a:rPr kumimoji="0" lang="hu-HU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/>
                  <a:ea typeface="+mn-ea"/>
                  <a:cs typeface="+mn-cs"/>
                </a:rPr>
                <a:t> Profile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/>
                <a:ea typeface="+mn-ea"/>
                <a:cs typeface="+mn-cs"/>
              </a:endParaRP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221776" y="1110291"/>
              <a:ext cx="2527906" cy="226749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algn="ctr" defTabSz="91437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 (I) Interfaces Options</a:t>
              </a:r>
              <a:endPara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endParaRPr>
            </a:p>
          </p:txBody>
        </p:sp>
        <p:sp>
          <p:nvSpPr>
            <p:cNvPr id="283" name="Rounded Rectangle 282"/>
            <p:cNvSpPr/>
            <p:nvPr/>
          </p:nvSpPr>
          <p:spPr>
            <a:xfrm>
              <a:off x="3193304" y="1774896"/>
              <a:ext cx="2667209" cy="210628"/>
            </a:xfrm>
            <a:prstGeom prst="roundRect">
              <a:avLst>
                <a:gd name="adj" fmla="val 352"/>
              </a:avLst>
            </a:prstGeom>
            <a:solidFill>
              <a:srgbClr val="000000"/>
            </a:solidFill>
            <a:ln>
              <a:noFill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marL="0" marR="0" lvl="0" indent="0" algn="ctr" defTabSz="444489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anose="020B0604020202020204" charset="0"/>
                  <a:cs typeface="Courier New" panose="02070309020205020404" pitchFamily="49" charset="0"/>
                </a:rPr>
                <a:t> N &lt;I opt&gt; . &lt;flavour&gt; . &lt;S </a:t>
              </a:r>
              <a:r>
                <a:rPr kumimoji="0" lang="en-GB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anose="020B0604020202020204" charset="0"/>
                  <a:cs typeface="Courier New" panose="02070309020205020404" pitchFamily="49" charset="0"/>
                </a:rPr>
                <a:t>ext</a:t>
              </a: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anose="020B0604020202020204" charset="0"/>
                  <a:cs typeface="Courier New" panose="02070309020205020404" pitchFamily="49" charset="0"/>
                </a:rPr>
                <a:t>&gt; . &lt;A </a:t>
              </a:r>
              <a:r>
                <a:rPr kumimoji="0" lang="en-GB" sz="105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anose="020B0604020202020204" charset="0"/>
                  <a:cs typeface="Courier New" panose="02070309020205020404" pitchFamily="49" charset="0"/>
                </a:rPr>
                <a:t>ext</a:t>
              </a: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Vodafone Rg" panose="020B0604020202020204" charset="0"/>
                  <a:cs typeface="Courier New" panose="02070309020205020404" pitchFamily="49" charset="0"/>
                </a:rPr>
                <a:t>&gt;</a:t>
              </a: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3316084" y="935172"/>
              <a:ext cx="2042935" cy="209137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Aimed for regional data centres, Access, &amp; POP. </a:t>
              </a:r>
            </a:p>
          </p:txBody>
        </p:sp>
        <p:grpSp>
          <p:nvGrpSpPr>
            <p:cNvPr id="286" name="Group 285"/>
            <p:cNvGrpSpPr/>
            <p:nvPr/>
          </p:nvGrpSpPr>
          <p:grpSpPr>
            <a:xfrm>
              <a:off x="3230129" y="1280476"/>
              <a:ext cx="2403378" cy="460249"/>
              <a:chOff x="1802182" y="2442002"/>
              <a:chExt cx="2403378" cy="460249"/>
            </a:xfrm>
          </p:grpSpPr>
          <p:grpSp>
            <p:nvGrpSpPr>
              <p:cNvPr id="290" name="Group 289"/>
              <p:cNvGrpSpPr/>
              <p:nvPr/>
            </p:nvGrpSpPr>
            <p:grpSpPr>
              <a:xfrm>
                <a:off x="1802182" y="244435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6" name="Rounded Rectangle 305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1Gbps </a:t>
                  </a:r>
                </a:p>
              </p:txBody>
            </p:sp>
          </p:grpSp>
          <p:grpSp>
            <p:nvGrpSpPr>
              <p:cNvPr id="291" name="Group 290"/>
              <p:cNvGrpSpPr/>
              <p:nvPr/>
            </p:nvGrpSpPr>
            <p:grpSpPr>
              <a:xfrm>
                <a:off x="1802182" y="268532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4" name="Rounded Rectangle 303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lang="en-GB" sz="8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0</a:t>
                  </a:r>
                </a:p>
              </p:txBody>
            </p:sp>
            <p:sp>
              <p:nvSpPr>
                <p:cNvPr id="305" name="Rounded Rectangle 304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0Gbps </a:t>
                  </a:r>
                </a:p>
              </p:txBody>
            </p:sp>
          </p:grpSp>
          <p:grpSp>
            <p:nvGrpSpPr>
              <p:cNvPr id="292" name="Group 291"/>
              <p:cNvGrpSpPr/>
              <p:nvPr/>
            </p:nvGrpSpPr>
            <p:grpSpPr>
              <a:xfrm>
                <a:off x="2621147" y="244435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2" name="Rounded Rectangle 301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</a:t>
                  </a:r>
                </a:p>
              </p:txBody>
            </p:sp>
            <p:sp>
              <p:nvSpPr>
                <p:cNvPr id="303" name="Rounded Rectangle 302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10Gbps </a:t>
                  </a:r>
                </a:p>
              </p:txBody>
            </p:sp>
          </p:grpSp>
          <p:grpSp>
            <p:nvGrpSpPr>
              <p:cNvPr id="293" name="Group 292"/>
              <p:cNvGrpSpPr/>
              <p:nvPr/>
            </p:nvGrpSpPr>
            <p:grpSpPr>
              <a:xfrm>
                <a:off x="2621147" y="2685324"/>
                <a:ext cx="767679" cy="216927"/>
                <a:chOff x="3509159" y="3564579"/>
                <a:chExt cx="966980" cy="241005"/>
              </a:xfrm>
            </p:grpSpPr>
            <p:sp>
              <p:nvSpPr>
                <p:cNvPr id="300" name="Rounded Rectangle 299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100</a:t>
                  </a:r>
                </a:p>
              </p:txBody>
            </p:sp>
            <p:sp>
              <p:nvSpPr>
                <p:cNvPr id="301" name="Rounded Rectangle 300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 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100Gbps </a:t>
                  </a:r>
                </a:p>
              </p:txBody>
            </p:sp>
          </p:grpSp>
          <p:grpSp>
            <p:nvGrpSpPr>
              <p:cNvPr id="294" name="Group 293"/>
              <p:cNvGrpSpPr/>
              <p:nvPr/>
            </p:nvGrpSpPr>
            <p:grpSpPr>
              <a:xfrm>
                <a:off x="3437881" y="2442002"/>
                <a:ext cx="767679" cy="216927"/>
                <a:chOff x="3509159" y="3564579"/>
                <a:chExt cx="966980" cy="241005"/>
              </a:xfrm>
            </p:grpSpPr>
            <p:sp>
              <p:nvSpPr>
                <p:cNvPr id="298" name="Rounded Rectangle 297"/>
                <p:cNvSpPr/>
                <p:nvPr/>
              </p:nvSpPr>
              <p:spPr>
                <a:xfrm>
                  <a:off x="3509159" y="3564579"/>
                  <a:ext cx="966980" cy="241005"/>
                </a:xfrm>
                <a:prstGeom prst="roundRect">
                  <a:avLst>
                    <a:gd name="adj" fmla="val 0"/>
                  </a:avLst>
                </a:prstGeom>
                <a:solidFill>
                  <a:srgbClr val="CED678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defTabSz="444489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  </a:t>
                  </a:r>
                  <a:r>
                    <a:rPr kumimoji="0" lang="en-GB" sz="8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25</a:t>
                  </a:r>
                </a:p>
              </p:txBody>
            </p:sp>
            <p:sp>
              <p:nvSpPr>
                <p:cNvPr id="299" name="Rounded Rectangle 298"/>
                <p:cNvSpPr/>
                <p:nvPr/>
              </p:nvSpPr>
              <p:spPr>
                <a:xfrm>
                  <a:off x="3852795" y="3586721"/>
                  <a:ext cx="561168" cy="192269"/>
                </a:xfrm>
                <a:prstGeom prst="roundRect">
                  <a:avLst/>
                </a:prstGeom>
                <a:solidFill>
                  <a:srgbClr val="A8B400"/>
                </a:solidFill>
                <a:ln>
                  <a:noFill/>
                </a:ln>
                <a:effectLst/>
              </p:spPr>
              <p:txBody>
                <a:bodyPr spcFirstLastPara="0" vert="horz" wrap="square" lIns="6350" tIns="6350" rIns="6350" bIns="6350" numCol="1" spcCol="1270" rtlCol="0" anchor="ctr" anchorCtr="0">
                  <a:noAutofit/>
                </a:bodyPr>
                <a:lstStyle/>
                <a:p>
                  <a:pPr marL="0" marR="0" lvl="0" indent="0" algn="ctr" defTabSz="444478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N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x </a:t>
                  </a:r>
                  <a:r>
                    <a:rPr lang="en-GB" sz="600" b="1" kern="0" dirty="0">
                      <a:solidFill>
                        <a:srgbClr val="FFFFFF"/>
                      </a:solidFill>
                      <a:latin typeface="Vodafone Rg" pitchFamily="34" charset="0"/>
                    </a:rPr>
                    <a:t>25</a:t>
                  </a:r>
                  <a:r>
                    <a:rPr kumimoji="0" lang="en-GB" sz="6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Vodafone Rg" pitchFamily="34" charset="0"/>
                      <a:ea typeface="+mn-ea"/>
                      <a:cs typeface="+mn-cs"/>
                    </a:rPr>
                    <a:t>Gbps </a:t>
                  </a:r>
                </a:p>
              </p:txBody>
            </p:sp>
          </p:grpSp>
        </p:grpSp>
      </p:grpSp>
      <p:sp>
        <p:nvSpPr>
          <p:cNvPr id="3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Catalogue. </a:t>
            </a:r>
          </a:p>
        </p:txBody>
      </p:sp>
    </p:spTree>
    <p:extLst>
      <p:ext uri="{BB962C8B-B14F-4D97-AF65-F5344CB8AC3E}">
        <p14:creationId xmlns:p14="http://schemas.microsoft.com/office/powerpoint/2010/main" val="4078474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2904685" y="305186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752285" y="315577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8394013" y="3011164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8241613" y="3134989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599885" y="3280462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4101373" y="3478188"/>
            <a:ext cx="2057400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Networking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4101373" y="1758767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970217" y="1811870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933488" y="2141763"/>
            <a:ext cx="390469" cy="529871"/>
            <a:chOff x="2984766" y="1542156"/>
            <a:chExt cx="390469" cy="529871"/>
          </a:xfrm>
        </p:grpSpPr>
        <p:sp>
          <p:nvSpPr>
            <p:cNvPr id="115" name="Rectangle 114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41286" y="2165114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5639715" y="2142731"/>
            <a:ext cx="390469" cy="529871"/>
            <a:chOff x="3708254" y="1543124"/>
            <a:chExt cx="390469" cy="529871"/>
          </a:xfrm>
        </p:grpSpPr>
        <p:sp>
          <p:nvSpPr>
            <p:cNvPr id="119" name="Rectangle 118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1" name="Straight Connector 120"/>
          <p:cNvCxnSpPr/>
          <p:nvPr/>
        </p:nvCxnSpPr>
        <p:spPr bwMode="auto">
          <a:xfrm flipH="1">
            <a:off x="4289996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2" name="Rectangle 121"/>
          <p:cNvSpPr/>
          <p:nvPr/>
        </p:nvSpPr>
        <p:spPr>
          <a:xfrm>
            <a:off x="4193445" y="337914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23" name="Straight Connector 122"/>
          <p:cNvCxnSpPr/>
          <p:nvPr/>
        </p:nvCxnSpPr>
        <p:spPr bwMode="auto">
          <a:xfrm flipH="1">
            <a:off x="4551137" y="265870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4" name="TextBox 123"/>
          <p:cNvSpPr txBox="1"/>
          <p:nvPr/>
        </p:nvSpPr>
        <p:spPr>
          <a:xfrm>
            <a:off x="4368931" y="262903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4458741" y="337593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28710" y="2142260"/>
            <a:ext cx="390469" cy="529871"/>
            <a:chOff x="2279988" y="1542653"/>
            <a:chExt cx="390469" cy="529871"/>
          </a:xfrm>
        </p:grpSpPr>
        <p:sp>
          <p:nvSpPr>
            <p:cNvPr id="127" name="Rectangle 126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129" name="Straight Connector 128"/>
          <p:cNvCxnSpPr/>
          <p:nvPr/>
        </p:nvCxnSpPr>
        <p:spPr bwMode="auto">
          <a:xfrm flipH="1">
            <a:off x="4996799" y="267216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0" name="Rectangle 129"/>
          <p:cNvSpPr/>
          <p:nvPr/>
        </p:nvSpPr>
        <p:spPr>
          <a:xfrm>
            <a:off x="4900248" y="33858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1" name="Straight Connector 130"/>
          <p:cNvCxnSpPr/>
          <p:nvPr/>
        </p:nvCxnSpPr>
        <p:spPr bwMode="auto">
          <a:xfrm flipH="1">
            <a:off x="5257940" y="2665431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5075734" y="2635766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165544" y="338266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4" name="Straight Connector 133"/>
          <p:cNvCxnSpPr/>
          <p:nvPr/>
        </p:nvCxnSpPr>
        <p:spPr bwMode="auto">
          <a:xfrm flipH="1">
            <a:off x="5694506" y="267634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Rectangle 134"/>
          <p:cNvSpPr/>
          <p:nvPr/>
        </p:nvSpPr>
        <p:spPr>
          <a:xfrm>
            <a:off x="5597955" y="339005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136" name="Straight Connector 135"/>
          <p:cNvCxnSpPr/>
          <p:nvPr/>
        </p:nvCxnSpPr>
        <p:spPr bwMode="auto">
          <a:xfrm flipH="1">
            <a:off x="5955647" y="2669612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TextBox 136"/>
          <p:cNvSpPr txBox="1"/>
          <p:nvPr/>
        </p:nvSpPr>
        <p:spPr>
          <a:xfrm>
            <a:off x="5773441" y="2639947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863251" y="338684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2802429" y="243370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140" name="Straight Connector 139"/>
          <p:cNvCxnSpPr>
            <a:stCxn id="139" idx="3"/>
          </p:cNvCxnSpPr>
          <p:nvPr/>
        </p:nvCxnSpPr>
        <p:spPr bwMode="auto">
          <a:xfrm>
            <a:off x="3853320" y="2669612"/>
            <a:ext cx="436677" cy="272568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41" name="TextBox 140"/>
          <p:cNvSpPr txBox="1"/>
          <p:nvPr/>
        </p:nvSpPr>
        <p:spPr>
          <a:xfrm>
            <a:off x="2599885" y="43087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8089213" y="3287389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091449" y="4307665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144" name="Straight Connector 143"/>
          <p:cNvCxnSpPr>
            <a:stCxn id="110" idx="3"/>
            <a:endCxn id="142" idx="1"/>
          </p:cNvCxnSpPr>
          <p:nvPr/>
        </p:nvCxnSpPr>
        <p:spPr>
          <a:xfrm>
            <a:off x="7743934" y="3786153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145" name="Rounded Rectangle 144"/>
          <p:cNvSpPr/>
          <p:nvPr/>
        </p:nvSpPr>
        <p:spPr>
          <a:xfrm>
            <a:off x="6295662" y="3468441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2848314" y="3464950"/>
            <a:ext cx="1112749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147" name="Rounded Rectangle 146"/>
          <p:cNvSpPr/>
          <p:nvPr/>
        </p:nvSpPr>
        <p:spPr>
          <a:xfrm>
            <a:off x="8413615" y="3694915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14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5278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837228" y="3134312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684828" y="3238218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326556" y="3093610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74156" y="3217435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532428" y="3362908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033916" y="3560634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Accelerated/Offloaded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33916" y="1841213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4902760" y="1894316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866031" y="2224209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373829" y="2247560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572258" y="2225177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222539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125988" y="346159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483680" y="274114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301474" y="271148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391284" y="345837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4929342" y="275460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832791" y="3468323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190483" y="2747877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008277" y="2718212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098087" y="3465109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627049" y="275878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530498" y="3472504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888190" y="2752058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705984" y="2722393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95794" y="3469290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366675" y="2436502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888191" y="2672411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532428" y="43912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021756" y="3369835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023992" y="4390111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676477" y="3868599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228205" y="3550887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780858" y="3547396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346158" y="3777361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780857" y="4042027"/>
            <a:ext cx="1112749" cy="224256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Network Accelerators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281808" y="3162582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2912604" y="1959523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virtio-ipsec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438050" y="2431341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161253" y="2224706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9720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942160" y="2984410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89760" y="3088316"/>
            <a:ext cx="5144049" cy="1011382"/>
          </a:xfrm>
          <a:prstGeom prst="roundRect">
            <a:avLst/>
          </a:prstGeom>
          <a:solidFill>
            <a:srgbClr val="00B0CA"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8431488" y="2943708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279088" y="3067533"/>
            <a:ext cx="1475797" cy="1004454"/>
          </a:xfrm>
          <a:prstGeom prst="roundRect">
            <a:avLst/>
          </a:prstGeom>
          <a:solidFill>
            <a:srgbClr val="92D050">
              <a:alpha val="7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2637360" y="3213006"/>
            <a:ext cx="5144049" cy="1011382"/>
          </a:xfrm>
          <a:prstGeom prst="round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NFVI SW Infrastructure (NFVI)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138848" y="3410732"/>
            <a:ext cx="2057400" cy="562437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Accelerated Virtual Networking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138848" y="1691311"/>
            <a:ext cx="2057399" cy="987735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007692" y="1744414"/>
            <a:ext cx="377669" cy="296525"/>
          </a:xfrm>
          <a:prstGeom prst="ellipse">
            <a:avLst/>
          </a:prstGeom>
          <a:solidFill>
            <a:srgbClr val="5E2750">
              <a:lumMod val="75000"/>
              <a:lumOff val="25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VNF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4970963" y="2074307"/>
            <a:ext cx="390469" cy="529871"/>
            <a:chOff x="2984766" y="1542156"/>
            <a:chExt cx="390469" cy="529871"/>
          </a:xfrm>
        </p:grpSpPr>
        <p:sp>
          <p:nvSpPr>
            <p:cNvPr id="59" name="Rectangle 58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5478761" y="2097658"/>
            <a:ext cx="326661" cy="120986"/>
          </a:xfrm>
          <a:prstGeom prst="rect">
            <a:avLst/>
          </a:prstGeom>
          <a:ln>
            <a:noFill/>
          </a:ln>
        </p:spPr>
        <p:txBody>
          <a:bodyPr wrap="none" lIns="0" tIns="0" rIns="0" bIns="0" rtlCol="0">
            <a:noAutofit/>
          </a:bodyPr>
          <a:lstStyle/>
          <a:p>
            <a:pPr algn="ctr" defTabSz="914378"/>
            <a:endParaRPr lang="en-GB" sz="700" dirty="0">
              <a:solidFill>
                <a:srgbClr val="000000"/>
              </a:solidFill>
              <a:latin typeface="Vodafone Rg" pitchFamily="34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677190" y="2075275"/>
            <a:ext cx="390469" cy="529871"/>
            <a:chOff x="3708254" y="1543124"/>
            <a:chExt cx="390469" cy="529871"/>
          </a:xfrm>
        </p:grpSpPr>
        <p:sp>
          <p:nvSpPr>
            <p:cNvPr id="63" name="Rectangle 62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 bwMode="auto">
          <a:xfrm flipH="1">
            <a:off x="4327471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Rectangle 65"/>
          <p:cNvSpPr/>
          <p:nvPr/>
        </p:nvSpPr>
        <p:spPr>
          <a:xfrm>
            <a:off x="4230920" y="331169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67" name="Straight Connector 66"/>
          <p:cNvCxnSpPr/>
          <p:nvPr/>
        </p:nvCxnSpPr>
        <p:spPr bwMode="auto">
          <a:xfrm flipH="1">
            <a:off x="4588612" y="259124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4406406" y="256158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496216" y="330847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 flipH="1">
            <a:off x="5034274" y="260470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Rectangle 70"/>
          <p:cNvSpPr/>
          <p:nvPr/>
        </p:nvSpPr>
        <p:spPr>
          <a:xfrm>
            <a:off x="4937723" y="3318421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2" name="Straight Connector 71"/>
          <p:cNvCxnSpPr/>
          <p:nvPr/>
        </p:nvCxnSpPr>
        <p:spPr bwMode="auto">
          <a:xfrm flipH="1">
            <a:off x="5295415" y="2597975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TextBox 72"/>
          <p:cNvSpPr txBox="1"/>
          <p:nvPr/>
        </p:nvSpPr>
        <p:spPr>
          <a:xfrm>
            <a:off x="5113209" y="2568310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3019" y="3315207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/>
          <p:nvPr/>
        </p:nvCxnSpPr>
        <p:spPr bwMode="auto">
          <a:xfrm flipH="1">
            <a:off x="5731981" y="260888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Rectangle 75"/>
          <p:cNvSpPr/>
          <p:nvPr/>
        </p:nvSpPr>
        <p:spPr>
          <a:xfrm>
            <a:off x="5635430" y="3322602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/>
          <p:cNvCxnSpPr/>
          <p:nvPr/>
        </p:nvCxnSpPr>
        <p:spPr bwMode="auto">
          <a:xfrm flipH="1">
            <a:off x="5993122" y="2602156"/>
            <a:ext cx="1" cy="717232"/>
          </a:xfrm>
          <a:prstGeom prst="line">
            <a:avLst/>
          </a:prstGeom>
          <a:solidFill>
            <a:srgbClr val="004987"/>
          </a:solidFill>
          <a:ln w="254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TextBox 77"/>
          <p:cNvSpPr txBox="1"/>
          <p:nvPr/>
        </p:nvSpPr>
        <p:spPr>
          <a:xfrm>
            <a:off x="5810916" y="2572491"/>
            <a:ext cx="145191" cy="336234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dirty="0">
                <a:solidFill>
                  <a:srgbClr val="000000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900726" y="3319388"/>
            <a:ext cx="193102" cy="191856"/>
          </a:xfrm>
          <a:prstGeom prst="rect">
            <a:avLst/>
          </a:prstGeom>
          <a:solidFill>
            <a:srgbClr val="A8B400"/>
          </a:solidFill>
          <a:ln w="25400" cap="flat" cmpd="sng" algn="ctr">
            <a:solidFill>
              <a:srgbClr val="A8B400">
                <a:shade val="50000"/>
              </a:srgbClr>
            </a:solidFill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" b="0" i="0" u="none" strike="noStrike" kern="0" cap="none" spc="0" normalizeH="0" baseline="0" noProof="0" dirty="0" err="1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vPort</a:t>
            </a:r>
            <a:endParaRPr kumimoji="0" lang="en-GB" sz="6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6471607" y="2286600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vNIC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e.g. </a:t>
            </a:r>
            <a:r>
              <a:rPr kumimoji="0" lang="en-GB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virt-io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odafone Rg"/>
              <a:ea typeface="+mn-ea"/>
              <a:cs typeface="+mn-cs"/>
            </a:endParaRPr>
          </a:p>
        </p:txBody>
      </p:sp>
      <p:cxnSp>
        <p:nvCxnSpPr>
          <p:cNvPr id="81" name="Straight Connector 80"/>
          <p:cNvCxnSpPr>
            <a:stCxn id="80" idx="1"/>
          </p:cNvCxnSpPr>
          <p:nvPr/>
        </p:nvCxnSpPr>
        <p:spPr bwMode="auto">
          <a:xfrm flipH="1">
            <a:off x="5993123" y="2522509"/>
            <a:ext cx="478484" cy="375305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2" name="TextBox 81"/>
          <p:cNvSpPr txBox="1"/>
          <p:nvPr/>
        </p:nvSpPr>
        <p:spPr>
          <a:xfrm>
            <a:off x="2637360" y="42413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Compute nodes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8126688" y="3219933"/>
            <a:ext cx="1475797" cy="1004454"/>
          </a:xfrm>
          <a:prstGeom prst="round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VIM (Virtual Infrastructure Management)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128924" y="4240209"/>
            <a:ext cx="914400" cy="278606"/>
          </a:xfrm>
          <a:prstGeom prst="rect">
            <a:avLst/>
          </a:prstGeom>
        </p:spPr>
        <p:txBody>
          <a:bodyPr wrap="non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100" dirty="0">
                <a:solidFill>
                  <a:srgbClr val="000000"/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Control nodes</a:t>
            </a:r>
          </a:p>
        </p:txBody>
      </p:sp>
      <p:cxnSp>
        <p:nvCxnSpPr>
          <p:cNvPr id="85" name="Straight Connector 84"/>
          <p:cNvCxnSpPr>
            <a:stCxn id="54" idx="3"/>
            <a:endCxn id="83" idx="1"/>
          </p:cNvCxnSpPr>
          <p:nvPr/>
        </p:nvCxnSpPr>
        <p:spPr>
          <a:xfrm>
            <a:off x="7781409" y="3718697"/>
            <a:ext cx="345279" cy="3463"/>
          </a:xfrm>
          <a:prstGeom prst="line">
            <a:avLst/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  <a:headEnd type="diamond"/>
            <a:tailEnd type="diamond"/>
          </a:ln>
          <a:effectLst/>
        </p:spPr>
      </p:cxnSp>
      <p:sp>
        <p:nvSpPr>
          <p:cNvPr id="86" name="Rounded Rectangle 85"/>
          <p:cNvSpPr/>
          <p:nvPr/>
        </p:nvSpPr>
        <p:spPr>
          <a:xfrm>
            <a:off x="6333137" y="3400985"/>
            <a:ext cx="1008372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Storage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2885790" y="3397494"/>
            <a:ext cx="917198" cy="459931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b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Virtual Compute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8451090" y="3627459"/>
            <a:ext cx="818397" cy="337482"/>
          </a:xfrm>
          <a:prstGeom prst="roundRect">
            <a:avLst/>
          </a:prstGeom>
          <a:solidFill>
            <a:srgbClr val="92D050"/>
          </a:solidFill>
          <a:ln>
            <a:solidFill>
              <a:srgbClr val="000000"/>
            </a:solidFill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34342B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SDN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2885789" y="3892124"/>
            <a:ext cx="1112749" cy="288155"/>
          </a:xfrm>
          <a:prstGeom prst="roundRect">
            <a:avLst/>
          </a:prstGeom>
          <a:solidFill>
            <a:srgbClr val="A8B4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HW Accelerators FPGA/CPU/NPU</a:t>
            </a:r>
          </a:p>
        </p:txBody>
      </p:sp>
      <p:cxnSp>
        <p:nvCxnSpPr>
          <p:cNvPr id="90" name="Elbow Connector 89"/>
          <p:cNvCxnSpPr/>
          <p:nvPr/>
        </p:nvCxnSpPr>
        <p:spPr>
          <a:xfrm rot="5400000">
            <a:off x="3386740" y="3012680"/>
            <a:ext cx="1369616" cy="389275"/>
          </a:xfrm>
          <a:prstGeom prst="bentConnector3">
            <a:avLst>
              <a:gd name="adj1" fmla="val 275"/>
            </a:avLst>
          </a:prstGeom>
          <a:noFill/>
          <a:ln w="19050" cap="flat" cmpd="sng" algn="ctr">
            <a:solidFill>
              <a:srgbClr val="000000">
                <a:shade val="95000"/>
                <a:satMod val="105000"/>
              </a:srgbClr>
            </a:solidFill>
            <a:prstDash val="dash"/>
          </a:ln>
          <a:effectLst/>
        </p:spPr>
      </p:cxnSp>
      <p:sp>
        <p:nvSpPr>
          <p:cNvPr id="91" name="Rectangle 90"/>
          <p:cNvSpPr/>
          <p:nvPr/>
        </p:nvSpPr>
        <p:spPr bwMode="auto">
          <a:xfrm>
            <a:off x="3017536" y="1809621"/>
            <a:ext cx="1050891" cy="47181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73" tIns="34289" rIns="68573" bIns="34289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68571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HW </a:t>
            </a:r>
            <a:r>
              <a:rPr kumimoji="0" lang="en-GB" sz="12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Acc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odafone Rg"/>
                <a:ea typeface="+mn-ea"/>
                <a:cs typeface="+mn-cs"/>
              </a:rPr>
              <a:t> interface</a:t>
            </a:r>
          </a:p>
        </p:txBody>
      </p:sp>
      <p:cxnSp>
        <p:nvCxnSpPr>
          <p:cNvPr id="92" name="Straight Connector 91"/>
          <p:cNvCxnSpPr>
            <a:stCxn id="91" idx="2"/>
          </p:cNvCxnSpPr>
          <p:nvPr/>
        </p:nvCxnSpPr>
        <p:spPr bwMode="auto">
          <a:xfrm>
            <a:off x="3542982" y="2281439"/>
            <a:ext cx="333928" cy="263793"/>
          </a:xfrm>
          <a:prstGeom prst="line">
            <a:avLst/>
          </a:prstGeom>
          <a:noFill/>
          <a:ln w="25400" cap="flat" cmpd="sng" algn="ctr">
            <a:solidFill>
              <a:srgbClr val="FECB00">
                <a:shade val="5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grpSp>
        <p:nvGrpSpPr>
          <p:cNvPr id="93" name="Group 92"/>
          <p:cNvGrpSpPr/>
          <p:nvPr/>
        </p:nvGrpSpPr>
        <p:grpSpPr>
          <a:xfrm>
            <a:off x="4266185" y="2074804"/>
            <a:ext cx="390469" cy="529871"/>
            <a:chOff x="2279988" y="1542653"/>
            <a:chExt cx="390469" cy="529871"/>
          </a:xfrm>
        </p:grpSpPr>
        <p:sp>
          <p:nvSpPr>
            <p:cNvPr id="94" name="Rectangle 9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</p:txBody>
        </p:sp>
      </p:grpSp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637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Bogo-Meter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On front of each chapter. 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039336" y="2170955"/>
            <a:ext cx="4724365" cy="3256871"/>
            <a:chOff x="809660" y="2007831"/>
            <a:chExt cx="4724365" cy="3256871"/>
          </a:xfrm>
        </p:grpSpPr>
        <p:sp>
          <p:nvSpPr>
            <p:cNvPr id="44" name="Rectangle 43"/>
            <p:cNvSpPr/>
            <p:nvPr/>
          </p:nvSpPr>
          <p:spPr>
            <a:xfrm>
              <a:off x="809660" y="2007831"/>
              <a:ext cx="4724365" cy="32568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solidFill>
                    <a:schemeClr val="tx1"/>
                  </a:solidFill>
                </a:rPr>
                <a:t>   </a:t>
              </a:r>
              <a:r>
                <a:rPr lang="en-GB" sz="2000" b="1" dirty="0">
                  <a:solidFill>
                    <a:schemeClr val="tx1"/>
                  </a:solidFill>
                </a:rPr>
                <a:t>Bogo-Meter rating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53296" y="2395958"/>
              <a:ext cx="4236334" cy="2620703"/>
              <a:chOff x="1053296" y="2395958"/>
              <a:chExt cx="4236334" cy="2620703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1053296" y="2395958"/>
                <a:ext cx="4236334" cy="2620703"/>
              </a:xfrm>
              <a:prstGeom prst="rect">
                <a:avLst/>
              </a:prstGeom>
              <a:solidFill>
                <a:srgbClr val="FFF8E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/>
              </a:p>
            </p:txBody>
          </p:sp>
          <p:cxnSp>
            <p:nvCxnSpPr>
              <p:cNvPr id="47" name="Straight Connector 46"/>
              <p:cNvCxnSpPr/>
              <p:nvPr/>
            </p:nvCxnSpPr>
            <p:spPr>
              <a:xfrm>
                <a:off x="1693336" y="2395959"/>
                <a:ext cx="0" cy="262070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1439842" y="2606655"/>
                <a:ext cx="253494" cy="2410006"/>
                <a:chOff x="6034023" y="4190479"/>
                <a:chExt cx="253494" cy="2410006"/>
              </a:xfrm>
            </p:grpSpPr>
            <p:cxnSp>
              <p:nvCxnSpPr>
                <p:cNvPr id="55" name="Straight Connector 54"/>
                <p:cNvCxnSpPr/>
                <p:nvPr/>
              </p:nvCxnSpPr>
              <p:spPr>
                <a:xfrm>
                  <a:off x="6035040" y="4190479"/>
                  <a:ext cx="25146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6035040" y="4381500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6036057" y="4792980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" name="Group 57"/>
                <p:cNvGrpSpPr/>
                <p:nvPr/>
              </p:nvGrpSpPr>
              <p:grpSpPr>
                <a:xfrm>
                  <a:off x="6036057" y="5189741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6034023" y="5586504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87" name="Straight Connector 86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6034023" y="5983265"/>
                  <a:ext cx="251460" cy="205740"/>
                  <a:chOff x="6035040" y="4366260"/>
                  <a:chExt cx="251460" cy="205740"/>
                </a:xfrm>
              </p:grpSpPr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6035040" y="43662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/>
                  <p:cNvCxnSpPr/>
                  <p:nvPr/>
                </p:nvCxnSpPr>
                <p:spPr>
                  <a:xfrm>
                    <a:off x="6035040" y="457200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6035040" y="6394745"/>
                  <a:ext cx="251460" cy="205740"/>
                  <a:chOff x="6035040" y="3970020"/>
                  <a:chExt cx="251460" cy="205740"/>
                </a:xfrm>
              </p:grpSpPr>
              <p:cxnSp>
                <p:nvCxnSpPr>
                  <p:cNvPr id="75" name="Straight Connector 74"/>
                  <p:cNvCxnSpPr/>
                  <p:nvPr/>
                </p:nvCxnSpPr>
                <p:spPr>
                  <a:xfrm>
                    <a:off x="6035040" y="397002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6035040" y="4175760"/>
                    <a:ext cx="25146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TextBox 45"/>
              <p:cNvSpPr txBox="1"/>
              <p:nvPr/>
            </p:nvSpPr>
            <p:spPr>
              <a:xfrm>
                <a:off x="1798320" y="2421989"/>
                <a:ext cx="1103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Complete</a:t>
                </a:r>
              </a:p>
            </p:txBody>
          </p:sp>
          <p:sp>
            <p:nvSpPr>
              <p:cNvPr id="51" name="TextBox 46"/>
              <p:cNvSpPr txBox="1"/>
              <p:nvPr/>
            </p:nvSpPr>
            <p:spPr>
              <a:xfrm>
                <a:off x="1798320" y="2968913"/>
                <a:ext cx="299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Dickering over the fine points</a:t>
                </a:r>
              </a:p>
            </p:txBody>
          </p:sp>
          <p:sp>
            <p:nvSpPr>
              <p:cNvPr id="52" name="TextBox 47"/>
              <p:cNvSpPr txBox="1"/>
              <p:nvPr/>
            </p:nvSpPr>
            <p:spPr>
              <a:xfrm>
                <a:off x="1808536" y="3515837"/>
                <a:ext cx="2224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Lots of SME feedback</a:t>
                </a:r>
              </a:p>
            </p:txBody>
          </p:sp>
          <p:sp>
            <p:nvSpPr>
              <p:cNvPr id="53" name="TextBox 49"/>
              <p:cNvSpPr txBox="1"/>
              <p:nvPr/>
            </p:nvSpPr>
            <p:spPr>
              <a:xfrm>
                <a:off x="1811493" y="4081583"/>
                <a:ext cx="2433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Still developing content</a:t>
                </a:r>
              </a:p>
            </p:txBody>
          </p:sp>
          <p:sp>
            <p:nvSpPr>
              <p:cNvPr id="54" name="TextBox 50"/>
              <p:cNvSpPr txBox="1"/>
              <p:nvPr/>
            </p:nvSpPr>
            <p:spPr>
              <a:xfrm>
                <a:off x="1798320" y="4605181"/>
                <a:ext cx="23005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b="1" dirty="0"/>
                  <a:t>Initial framework only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282971" y="3508196"/>
            <a:ext cx="592668" cy="522721"/>
            <a:chOff x="6248399" y="1185333"/>
            <a:chExt cx="592668" cy="522721"/>
          </a:xfrm>
        </p:grpSpPr>
        <p:sp>
          <p:nvSpPr>
            <p:cNvPr id="42" name="Right Triangle 41"/>
            <p:cNvSpPr/>
            <p:nvPr/>
          </p:nvSpPr>
          <p:spPr>
            <a:xfrm>
              <a:off x="6248400" y="1185333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sp>
          <p:nvSpPr>
            <p:cNvPr id="43" name="Right Triangle 42"/>
            <p:cNvSpPr/>
            <p:nvPr/>
          </p:nvSpPr>
          <p:spPr>
            <a:xfrm flipV="1">
              <a:off x="6248399" y="1462520"/>
              <a:ext cx="592667" cy="245534"/>
            </a:xfrm>
            <a:prstGeom prst="rt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0299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and Storage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95535" y="2715766"/>
              <a:ext cx="2377843" cy="288032"/>
              <a:chOff x="395535" y="3504692"/>
              <a:chExt cx="2377843" cy="288032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395535" y="3504692"/>
                <a:ext cx="1749715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Over-subscription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2195736" y="3504692"/>
                <a:ext cx="577642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HA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896403" y="1481193"/>
            <a:ext cx="2642773" cy="1872208"/>
            <a:chOff x="3419872" y="1563638"/>
            <a:chExt cx="2642773" cy="1872208"/>
          </a:xfrm>
        </p:grpSpPr>
        <p:sp>
          <p:nvSpPr>
            <p:cNvPr id="37" name="Rounded Rectangle 36"/>
            <p:cNvSpPr/>
            <p:nvPr/>
          </p:nvSpPr>
          <p:spPr>
            <a:xfrm>
              <a:off x="3419872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8766" y="1563638"/>
              <a:ext cx="443879" cy="438637"/>
            </a:xfrm>
            <a:prstGeom prst="rect">
              <a:avLst/>
            </a:prstGeom>
          </p:spPr>
        </p:pic>
        <p:grpSp>
          <p:nvGrpSpPr>
            <p:cNvPr id="39" name="Group 38"/>
            <p:cNvGrpSpPr/>
            <p:nvPr/>
          </p:nvGrpSpPr>
          <p:grpSpPr>
            <a:xfrm>
              <a:off x="3491880" y="2211710"/>
              <a:ext cx="2377841" cy="288032"/>
              <a:chOff x="395536" y="3700004"/>
              <a:chExt cx="2377841" cy="288032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395536" y="3700004"/>
                <a:ext cx="122443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SDN controller</a:t>
                </a:r>
              </a:p>
            </p:txBody>
          </p:sp>
          <p:sp>
            <p:nvSpPr>
              <p:cNvPr id="44" name="Rounded Rectangle 43"/>
              <p:cNvSpPr/>
              <p:nvPr/>
            </p:nvSpPr>
            <p:spPr>
              <a:xfrm>
                <a:off x="1693560" y="3700004"/>
                <a:ext cx="1079817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CPU Pinning</a:t>
                </a:r>
              </a:p>
            </p:txBody>
          </p:sp>
        </p:grpSp>
        <p:sp>
          <p:nvSpPr>
            <p:cNvPr id="40" name="Rounded Rectangle 39"/>
            <p:cNvSpPr/>
            <p:nvPr/>
          </p:nvSpPr>
          <p:spPr>
            <a:xfrm>
              <a:off x="3491880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Acceleration, and Storage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490301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90502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688229" y="1481193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4586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104577" y="1978660"/>
            <a:ext cx="2605102" cy="1374741"/>
            <a:chOff x="323528" y="2205121"/>
            <a:chExt cx="2605102" cy="1374741"/>
          </a:xfrm>
        </p:grpSpPr>
        <p:sp>
          <p:nvSpPr>
            <p:cNvPr id="30" name="Rounded Rectangle 29"/>
            <p:cNvSpPr/>
            <p:nvPr/>
          </p:nvSpPr>
          <p:spPr>
            <a:xfrm>
              <a:off x="323528" y="2355726"/>
              <a:ext cx="2498757" cy="1224136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4751" y="2205121"/>
              <a:ext cx="443879" cy="438637"/>
            </a:xfrm>
            <a:prstGeom prst="rect">
              <a:avLst/>
            </a:prstGeom>
          </p:spPr>
        </p:pic>
        <p:sp>
          <p:nvSpPr>
            <p:cNvPr id="32" name="Rounded Rectangle 31"/>
            <p:cNvSpPr/>
            <p:nvPr/>
          </p:nvSpPr>
          <p:spPr>
            <a:xfrm>
              <a:off x="395536" y="3075806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Storage with Encryption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95535" y="2715766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vCPU Over-subscription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694028" y="1477270"/>
            <a:ext cx="2642773" cy="1872208"/>
            <a:chOff x="6211698" y="1563638"/>
            <a:chExt cx="2642773" cy="1872208"/>
          </a:xfrm>
        </p:grpSpPr>
        <p:sp>
          <p:nvSpPr>
            <p:cNvPr id="46" name="Rounded Rectangle 45"/>
            <p:cNvSpPr/>
            <p:nvPr/>
          </p:nvSpPr>
          <p:spPr>
            <a:xfrm>
              <a:off x="6211698" y="1707654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0592" y="1563638"/>
              <a:ext cx="443879" cy="438637"/>
            </a:xfrm>
            <a:prstGeom prst="rect">
              <a:avLst/>
            </a:prstGeom>
          </p:spPr>
        </p:pic>
        <p:grpSp>
          <p:nvGrpSpPr>
            <p:cNvPr id="48" name="Group 47"/>
            <p:cNvGrpSpPr/>
            <p:nvPr/>
          </p:nvGrpSpPr>
          <p:grpSpPr>
            <a:xfrm>
              <a:off x="6283706" y="2211710"/>
              <a:ext cx="2377842" cy="288032"/>
              <a:chOff x="395536" y="3700004"/>
              <a:chExt cx="2377842" cy="28803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Monitoring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NVMe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/SSD</a:t>
                </a:r>
              </a:p>
            </p:txBody>
          </p:sp>
        </p:grpSp>
        <p:sp>
          <p:nvSpPr>
            <p:cNvPr id="49" name="Rounded Rectangle 48"/>
            <p:cNvSpPr/>
            <p:nvPr/>
          </p:nvSpPr>
          <p:spPr>
            <a:xfrm>
              <a:off x="6283706" y="2931790"/>
              <a:ext cx="2376264" cy="463847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Virtual Compute, Network, GPU/FPGA, and Storage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282127" y="2571750"/>
              <a:ext cx="1749715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Zero over-subscription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082328" y="2571750"/>
              <a:ext cx="577642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066906" y="4217497"/>
            <a:ext cx="2642773" cy="1872208"/>
            <a:chOff x="323528" y="1707654"/>
            <a:chExt cx="2642773" cy="1872208"/>
          </a:xfrm>
        </p:grpSpPr>
        <p:sp>
          <p:nvSpPr>
            <p:cNvPr id="87" name="Rounded Rectangle 8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89" name="Rounded Rectangle 8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x16-core @ 2.2 GHz  </a:t>
              </a:r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94" name="Rounded Rectangle 9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256 GB RAM</a:t>
                </a:r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10 </a:t>
                </a:r>
                <a:r>
                  <a:rPr kumimoji="0" lang="en-GB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GbE</a:t>
                </a:r>
                <a:endPara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93" name="Rounded Rectangle 92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 </a:t>
                </a: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4858732" y="4217497"/>
            <a:ext cx="2642773" cy="1872208"/>
            <a:chOff x="323528" y="1707654"/>
            <a:chExt cx="2642773" cy="1872208"/>
          </a:xfrm>
        </p:grpSpPr>
        <p:sp>
          <p:nvSpPr>
            <p:cNvPr id="97" name="Rounded Rectangle 96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99" name="Rounded Rectangle 98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20-core @ 2.1 GHz  </a:t>
              </a:r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/ HW Acceleration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05" name="Rounded Rectangle 104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512 GB RAM</a:t>
                </a: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03" name="Rounded Rectangle 102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7650558" y="4217497"/>
            <a:ext cx="2642773" cy="1872208"/>
            <a:chOff x="323528" y="1707654"/>
            <a:chExt cx="2642773" cy="1872208"/>
          </a:xfrm>
        </p:grpSpPr>
        <p:sp>
          <p:nvSpPr>
            <p:cNvPr id="108" name="Rounded Rectangle 107"/>
            <p:cNvSpPr/>
            <p:nvPr/>
          </p:nvSpPr>
          <p:spPr>
            <a:xfrm>
              <a:off x="323528" y="1851670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2422" y="1707654"/>
              <a:ext cx="443879" cy="438637"/>
            </a:xfrm>
            <a:prstGeom prst="rect">
              <a:avLst/>
            </a:prstGeom>
          </p:spPr>
        </p:pic>
        <p:sp>
          <p:nvSpPr>
            <p:cNvPr id="110" name="Rounded Rectangle 109"/>
            <p:cNvSpPr/>
            <p:nvPr/>
          </p:nvSpPr>
          <p:spPr>
            <a:xfrm>
              <a:off x="395536" y="3251621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 x 24-core @ 2.1 GHz  </a:t>
              </a:r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395536" y="2571750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 / GPU / HW Acceleration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95536" y="2911078"/>
              <a:ext cx="2377842" cy="288032"/>
              <a:chOff x="395536" y="3700004"/>
              <a:chExt cx="2377842" cy="288032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768GB RAM</a:t>
                </a:r>
              </a:p>
            </p:txBody>
          </p:sp>
          <p:sp>
            <p:nvSpPr>
              <p:cNvPr id="117" name="Rounded Rectangle 116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2 x 25GbE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395536" y="2227732"/>
              <a:ext cx="2377842" cy="288032"/>
              <a:chOff x="395536" y="3700004"/>
              <a:chExt cx="2377842" cy="288032"/>
            </a:xfrm>
          </p:grpSpPr>
          <p:sp>
            <p:nvSpPr>
              <p:cNvPr id="114" name="Rounded Rectangle 113"/>
              <p:cNvSpPr/>
              <p:nvPr/>
            </p:nvSpPr>
            <p:spPr>
              <a:xfrm>
                <a:off x="395536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HDD</a:t>
                </a:r>
              </a:p>
            </p:txBody>
          </p:sp>
          <p:sp>
            <p:nvSpPr>
              <p:cNvPr id="115" name="Rounded Rectangle 114"/>
              <p:cNvSpPr/>
              <p:nvPr/>
            </p:nvSpPr>
            <p:spPr>
              <a:xfrm>
                <a:off x="1621250" y="3700004"/>
                <a:ext cx="1152128" cy="288032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SSD</a:t>
                </a:r>
              </a:p>
            </p:txBody>
          </p:sp>
        </p:grpSp>
      </p:grpSp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079225-D14F-7A46-A5D2-48DC82D7E88F}"/>
              </a:ext>
            </a:extLst>
          </p:cNvPr>
          <p:cNvGrpSpPr/>
          <p:nvPr/>
        </p:nvGrpSpPr>
        <p:grpSpPr>
          <a:xfrm>
            <a:off x="4966855" y="1114565"/>
            <a:ext cx="2615029" cy="2238836"/>
            <a:chOff x="4966855" y="1114565"/>
            <a:chExt cx="2615029" cy="2238836"/>
          </a:xfrm>
        </p:grpSpPr>
        <p:grpSp>
          <p:nvGrpSpPr>
            <p:cNvPr id="36" name="Group 35"/>
            <p:cNvGrpSpPr/>
            <p:nvPr/>
          </p:nvGrpSpPr>
          <p:grpSpPr>
            <a:xfrm>
              <a:off x="4966855" y="1114565"/>
              <a:ext cx="2615029" cy="2238836"/>
              <a:chOff x="3447616" y="1563638"/>
              <a:chExt cx="2615029" cy="2238836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47616" y="1707653"/>
                <a:ext cx="2471013" cy="2094821"/>
              </a:xfrm>
              <a:prstGeom prst="roundRect">
                <a:avLst>
                  <a:gd name="adj" fmla="val 4219"/>
                </a:avLst>
              </a:prstGeom>
              <a:solidFill>
                <a:srgbClr val="5C5C5C">
                  <a:alpha val="50000"/>
                </a:srgbClr>
              </a:solidFill>
              <a:ln>
                <a:noFill/>
              </a:ln>
              <a:effectLst/>
            </p:spPr>
            <p:txBody>
              <a:bodyPr rtlCol="0" anchor="t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Network Intensive</a:t>
                </a:r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8766" y="1563638"/>
                <a:ext cx="443879" cy="438637"/>
              </a:xfrm>
              <a:prstGeom prst="rect">
                <a:avLst/>
              </a:prstGeom>
            </p:spPr>
          </p:pic>
          <p:grpSp>
            <p:nvGrpSpPr>
              <p:cNvPr id="39" name="Group 38"/>
              <p:cNvGrpSpPr/>
              <p:nvPr/>
            </p:nvGrpSpPr>
            <p:grpSpPr>
              <a:xfrm>
                <a:off x="3481118" y="2417567"/>
                <a:ext cx="2370883" cy="291356"/>
                <a:chOff x="384774" y="3905861"/>
                <a:chExt cx="2370883" cy="291356"/>
              </a:xfrm>
            </p:grpSpPr>
            <p:sp>
              <p:nvSpPr>
                <p:cNvPr id="43" name="Rounded Rectangle 42"/>
                <p:cNvSpPr/>
                <p:nvPr/>
              </p:nvSpPr>
              <p:spPr>
                <a:xfrm>
                  <a:off x="384774" y="3909185"/>
                  <a:ext cx="1224438" cy="288032"/>
                </a:xfrm>
                <a:prstGeom prst="roundRect">
                  <a:avLst/>
                </a:prstGeom>
                <a:solidFill>
                  <a:srgbClr val="FCDF9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Huge Pages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1675840" y="3905861"/>
                  <a:ext cx="1079817" cy="288032"/>
                </a:xfrm>
                <a:prstGeom prst="roundRect">
                  <a:avLst/>
                </a:prstGeom>
                <a:solidFill>
                  <a:srgbClr val="FCDF9E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CPU Pinning</a:t>
                  </a:r>
                </a:p>
              </p:txBody>
            </p:sp>
          </p:grpSp>
          <p:sp>
            <p:nvSpPr>
              <p:cNvPr id="40" name="Rounded Rectangle 39"/>
              <p:cNvSpPr/>
              <p:nvPr/>
            </p:nvSpPr>
            <p:spPr>
              <a:xfrm>
                <a:off x="3481118" y="3297080"/>
                <a:ext cx="2376264" cy="463847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Network Acceleration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81118" y="2762564"/>
                <a:ext cx="2376264" cy="463846"/>
              </a:xfrm>
              <a:prstGeom prst="roundRect">
                <a:avLst/>
              </a:prstGeom>
              <a:solidFill>
                <a:srgbClr val="FCDF9E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Storage with Encryption and Replication</a:t>
                </a:r>
              </a:p>
            </p:txBody>
          </p:sp>
        </p:grp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113E5EE-5C3E-FD46-8153-2AB2F26E51C8}"/>
                </a:ext>
              </a:extLst>
            </p:cNvPr>
            <p:cNvSpPr/>
            <p:nvPr/>
          </p:nvSpPr>
          <p:spPr>
            <a:xfrm>
              <a:off x="5000357" y="1623497"/>
              <a:ext cx="2376264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 vCPU Over-subscription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78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HW/SW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33AA89-38A2-C849-9795-50F826E5A891}"/>
              </a:ext>
            </a:extLst>
          </p:cNvPr>
          <p:cNvGrpSpPr/>
          <p:nvPr/>
        </p:nvGrpSpPr>
        <p:grpSpPr>
          <a:xfrm>
            <a:off x="2361025" y="2054604"/>
            <a:ext cx="2620804" cy="1555583"/>
            <a:chOff x="2066906" y="4534122"/>
            <a:chExt cx="2620804" cy="1555583"/>
          </a:xfrm>
        </p:grpSpPr>
        <p:sp>
          <p:nvSpPr>
            <p:cNvPr id="87" name="Rounded Rectangle 86"/>
            <p:cNvSpPr/>
            <p:nvPr/>
          </p:nvSpPr>
          <p:spPr>
            <a:xfrm>
              <a:off x="2066906" y="4663403"/>
              <a:ext cx="2498757" cy="142630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831" y="4534122"/>
              <a:ext cx="443879" cy="438637"/>
            </a:xfrm>
            <a:prstGeom prst="rect">
              <a:avLst/>
            </a:prstGeom>
          </p:spPr>
        </p:pic>
        <p:sp>
          <p:nvSpPr>
            <p:cNvPr id="94" name="Rounded Rectangle 93"/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34784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Rounded Rectangle 92"/>
            <p:cNvSpPr/>
            <p:nvPr/>
          </p:nvSpPr>
          <p:spPr>
            <a:xfrm>
              <a:off x="3347845" y="508435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HDD/SSD 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CE20A78-67DB-CB4F-BCC4-0D61B1DD5052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77B8E8C5-2974-0F4A-ABA3-D18A85195AEA}"/>
                </a:ext>
              </a:extLst>
            </p:cNvPr>
            <p:cNvSpPr/>
            <p:nvPr/>
          </p:nvSpPr>
          <p:spPr>
            <a:xfrm>
              <a:off x="334784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75C28481-EEA1-4445-965A-64837F942658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9A0BDED-3F62-5444-B6A4-6B88B78AD869}"/>
              </a:ext>
            </a:extLst>
          </p:cNvPr>
          <p:cNvGrpSpPr/>
          <p:nvPr/>
        </p:nvGrpSpPr>
        <p:grpSpPr>
          <a:xfrm>
            <a:off x="4841927" y="4259880"/>
            <a:ext cx="2570765" cy="2233828"/>
            <a:chOff x="4810617" y="3855877"/>
            <a:chExt cx="2570765" cy="2233828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79DA955-3DED-444E-95C6-D3E5BCB086A2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1487D1C9-5B8E-4042-87DD-FE7A3ECD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981604DF-FD30-4446-97ED-7BCBDE9BE014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1912CF33-92C3-264D-B45D-30004C610AD5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728341C-1406-554A-A017-534D0EFEA987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CAE517E-708D-EB45-8DF1-F30B8CAC4473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FB9D564-083E-4448-8F63-519E8374311B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99B14DED-4CA0-3744-BA7D-3A9A68A80377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B6A0704F-E967-4D43-92A0-CEC9CA788893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92B147EB-0033-B04A-A177-1A94733B58F2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F7F7B36-6D21-B24A-BEAD-AF6F5B5A24F0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</a:t>
              </a:r>
              <a:r>
                <a:rPr kumimoji="0" lang="en-GB" sz="1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E44E4E1E-B2DD-1B4A-9ECF-46D5A24244B6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5470228-5F81-524D-96C5-D76F67D83D0A}"/>
              </a:ext>
            </a:extLst>
          </p:cNvPr>
          <p:cNvGrpSpPr/>
          <p:nvPr/>
        </p:nvGrpSpPr>
        <p:grpSpPr>
          <a:xfrm>
            <a:off x="7425032" y="4225312"/>
            <a:ext cx="2570765" cy="2233828"/>
            <a:chOff x="4810617" y="3855877"/>
            <a:chExt cx="2570765" cy="2233828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086A8C7-0004-7F44-ABA9-3C4482D773BE}"/>
                </a:ext>
              </a:extLst>
            </p:cNvPr>
            <p:cNvSpPr/>
            <p:nvPr/>
          </p:nvSpPr>
          <p:spPr>
            <a:xfrm>
              <a:off x="4810617" y="3986784"/>
              <a:ext cx="2498757" cy="2102921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Compute Intensive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E008E9F-B81D-4945-A0C0-094468E27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7503" y="3855877"/>
              <a:ext cx="443879" cy="438637"/>
            </a:xfrm>
            <a:prstGeom prst="rect">
              <a:avLst/>
            </a:prstGeom>
          </p:spPr>
        </p:pic>
        <p:sp>
          <p:nvSpPr>
            <p:cNvPr id="82" name="Rounded Rectangle 81">
              <a:extLst>
                <a:ext uri="{FF2B5EF4-FFF2-40B4-BE49-F238E27FC236}">
                  <a16:creationId xmlns:a16="http://schemas.microsoft.com/office/drawing/2014/main" id="{9C5497C0-B043-D34A-835B-42A3720DAD3B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871DD8DC-86F3-2D47-8F69-6DC65900927C}"/>
                </a:ext>
              </a:extLst>
            </p:cNvPr>
            <p:cNvSpPr/>
            <p:nvPr/>
          </p:nvSpPr>
          <p:spPr>
            <a:xfrm>
              <a:off x="6095999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2E2BA77C-D6F8-9D45-A322-AA0F550002A5}"/>
                </a:ext>
              </a:extLst>
            </p:cNvPr>
            <p:cNvSpPr/>
            <p:nvPr/>
          </p:nvSpPr>
          <p:spPr>
            <a:xfrm>
              <a:off x="6095999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9DB8B793-F70F-5D4A-A83C-76F20DC98FD0}"/>
                </a:ext>
              </a:extLst>
            </p:cNvPr>
            <p:cNvSpPr/>
            <p:nvPr/>
          </p:nvSpPr>
          <p:spPr>
            <a:xfrm>
              <a:off x="6108339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79B8A91A-80EB-0240-9244-315FBF994739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120" name="Rounded Rectangle 119">
              <a:extLst>
                <a:ext uri="{FF2B5EF4-FFF2-40B4-BE49-F238E27FC236}">
                  <a16:creationId xmlns:a16="http://schemas.microsoft.com/office/drawing/2014/main" id="{B4B8AEAD-D256-D445-AB1B-CF8BEAB7CF0E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789A28A6-AA31-DB4F-962C-C978AA091EE6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4909F6C9-42FC-7245-821E-3E2AA7C64547}"/>
                </a:ext>
              </a:extLst>
            </p:cNvPr>
            <p:cNvSpPr/>
            <p:nvPr/>
          </p:nvSpPr>
          <p:spPr>
            <a:xfrm>
              <a:off x="4882625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  <p:sp>
          <p:nvSpPr>
            <p:cNvPr id="123" name="Rounded Rectangle 122">
              <a:extLst>
                <a:ext uri="{FF2B5EF4-FFF2-40B4-BE49-F238E27FC236}">
                  <a16:creationId xmlns:a16="http://schemas.microsoft.com/office/drawing/2014/main" id="{C2E511A2-7191-8148-BAB3-8B7FAEFAC1C7}"/>
                </a:ext>
              </a:extLst>
            </p:cNvPr>
            <p:cNvSpPr/>
            <p:nvPr/>
          </p:nvSpPr>
          <p:spPr>
            <a:xfrm>
              <a:off x="6108339" y="4404790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FPGA/GPU</a:t>
              </a:r>
            </a:p>
          </p:txBody>
        </p:sp>
        <p:sp>
          <p:nvSpPr>
            <p:cNvPr id="124" name="Rounded Rectangle 123">
              <a:extLst>
                <a:ext uri="{FF2B5EF4-FFF2-40B4-BE49-F238E27FC236}">
                  <a16:creationId xmlns:a16="http://schemas.microsoft.com/office/drawing/2014/main" id="{F9EA8F84-BE9F-774D-B203-B661AC8E7128}"/>
                </a:ext>
              </a:extLst>
            </p:cNvPr>
            <p:cNvSpPr/>
            <p:nvPr/>
          </p:nvSpPr>
          <p:spPr>
            <a:xfrm>
              <a:off x="4882625" y="441258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044801-E9CE-5C46-88E7-094D5796E1E6}"/>
              </a:ext>
            </a:extLst>
          </p:cNvPr>
          <p:cNvGrpSpPr/>
          <p:nvPr/>
        </p:nvGrpSpPr>
        <p:grpSpPr>
          <a:xfrm>
            <a:off x="2234369" y="4625109"/>
            <a:ext cx="2570765" cy="1864939"/>
            <a:chOff x="2066906" y="4224766"/>
            <a:chExt cx="2570765" cy="186493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81586F4-D63E-D94C-8BBC-99F5ACAC1AA6}"/>
                </a:ext>
              </a:extLst>
            </p:cNvPr>
            <p:cNvSpPr/>
            <p:nvPr/>
          </p:nvSpPr>
          <p:spPr>
            <a:xfrm>
              <a:off x="2066906" y="4361513"/>
              <a:ext cx="2498757" cy="1728192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Basic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13E4BA58-95F1-864A-B196-031AAD683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3792" y="4224766"/>
              <a:ext cx="443879" cy="438637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18817AA-C517-1D45-9CDE-40247038C392}"/>
                </a:ext>
              </a:extLst>
            </p:cNvPr>
            <p:cNvSpPr/>
            <p:nvPr/>
          </p:nvSpPr>
          <p:spPr>
            <a:xfrm>
              <a:off x="2138914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C7A1FA5-5FA0-4745-A317-86859544FD70}"/>
                </a:ext>
              </a:extLst>
            </p:cNvPr>
            <p:cNvSpPr/>
            <p:nvPr/>
          </p:nvSpPr>
          <p:spPr>
            <a:xfrm>
              <a:off x="3352288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PCIe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6ACC036-F876-4440-B832-8D9B934DDD29}"/>
                </a:ext>
              </a:extLst>
            </p:cNvPr>
            <p:cNvSpPr/>
            <p:nvPr/>
          </p:nvSpPr>
          <p:spPr>
            <a:xfrm>
              <a:off x="3352288" y="5080378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D15D071-845F-1842-A5EA-49C86829B675}"/>
                </a:ext>
              </a:extLst>
            </p:cNvPr>
            <p:cNvSpPr/>
            <p:nvPr/>
          </p:nvSpPr>
          <p:spPr>
            <a:xfrm>
              <a:off x="3364628" y="4737575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SSD 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7BDB33B-4836-BA49-8B72-C36ACB95E8FE}"/>
                </a:ext>
              </a:extLst>
            </p:cNvPr>
            <p:cNvSpPr/>
            <p:nvPr/>
          </p:nvSpPr>
          <p:spPr>
            <a:xfrm>
              <a:off x="2138914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D1EA51A-FA91-7C46-A529-062867D33EC5}"/>
                </a:ext>
              </a:extLst>
            </p:cNvPr>
            <p:cNvSpPr/>
            <p:nvPr/>
          </p:nvSpPr>
          <p:spPr>
            <a:xfrm>
              <a:off x="3352288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AF38E29F-F3C2-8C46-A8E9-F22950FBE14F}"/>
                </a:ext>
              </a:extLst>
            </p:cNvPr>
            <p:cNvSpPr/>
            <p:nvPr/>
          </p:nvSpPr>
          <p:spPr>
            <a:xfrm>
              <a:off x="2138914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RAM(GB)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50173D7-0282-CF4F-93EE-24DC055578B1}"/>
                </a:ext>
              </a:extLst>
            </p:cNvPr>
            <p:cNvSpPr/>
            <p:nvPr/>
          </p:nvSpPr>
          <p:spPr>
            <a:xfrm>
              <a:off x="2138914" y="474537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HD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D0D3C7-7A82-2E4A-ABF1-C27A32C34ECB}"/>
              </a:ext>
            </a:extLst>
          </p:cNvPr>
          <p:cNvGrpSpPr/>
          <p:nvPr/>
        </p:nvGrpSpPr>
        <p:grpSpPr>
          <a:xfrm>
            <a:off x="5075766" y="1518764"/>
            <a:ext cx="2615735" cy="2091423"/>
            <a:chOff x="4810617" y="3998282"/>
            <a:chExt cx="2615735" cy="2091423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5EAAC49-4D12-5D4C-9BED-F852F0A78F51}"/>
                </a:ext>
              </a:extLst>
            </p:cNvPr>
            <p:cNvSpPr/>
            <p:nvPr/>
          </p:nvSpPr>
          <p:spPr>
            <a:xfrm>
              <a:off x="4810617" y="4113446"/>
              <a:ext cx="2498757" cy="1976259"/>
            </a:xfrm>
            <a:prstGeom prst="roundRect">
              <a:avLst>
                <a:gd name="adj" fmla="val 7505"/>
              </a:avLst>
            </a:prstGeom>
            <a:solidFill>
              <a:srgbClr val="5C5C5C">
                <a:alpha val="50000"/>
              </a:srgbClr>
            </a:solidFill>
            <a:ln>
              <a:noFill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Network Intensive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86C8C6C-57C9-B348-9E53-0A39C0296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2473" y="3998282"/>
              <a:ext cx="443879" cy="438637"/>
            </a:xfrm>
            <a:prstGeom prst="rect">
              <a:avLst/>
            </a:prstGeom>
          </p:spPr>
        </p:pic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59FE1DB-B914-AF46-9BEC-94A26E5D7870}"/>
                </a:ext>
              </a:extLst>
            </p:cNvPr>
            <p:cNvSpPr/>
            <p:nvPr/>
          </p:nvSpPr>
          <p:spPr>
            <a:xfrm>
              <a:off x="4882625" y="542092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SMT/HT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A188B6C8-1E49-7A4B-8199-CE766703C146}"/>
                </a:ext>
              </a:extLst>
            </p:cNvPr>
            <p:cNvSpPr/>
            <p:nvPr/>
          </p:nvSpPr>
          <p:spPr>
            <a:xfrm>
              <a:off x="6088970" y="541829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#NIC</a:t>
              </a:r>
              <a:endPara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E211FF1-9DBE-C74E-A03C-3FFC9C01BE7C}"/>
                </a:ext>
              </a:extLst>
            </p:cNvPr>
            <p:cNvSpPr/>
            <p:nvPr/>
          </p:nvSpPr>
          <p:spPr>
            <a:xfrm>
              <a:off x="6108339" y="4534122"/>
              <a:ext cx="1152128" cy="491485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HDD/SSD 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2CCFF4CB-9E85-CE4A-83D4-0F02F5B5454E}"/>
                </a:ext>
              </a:extLst>
            </p:cNvPr>
            <p:cNvSpPr/>
            <p:nvPr/>
          </p:nvSpPr>
          <p:spPr>
            <a:xfrm>
              <a:off x="4882625" y="5772811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#CPU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AC536D-AC22-A24D-A5D4-716A786CB009}"/>
                </a:ext>
              </a:extLst>
            </p:cNvPr>
            <p:cNvSpPr/>
            <p:nvPr/>
          </p:nvSpPr>
          <p:spPr>
            <a:xfrm>
              <a:off x="6095999" y="5761464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#Cores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8B218D44-927F-5D41-A430-456E2E664301}"/>
                </a:ext>
              </a:extLst>
            </p:cNvPr>
            <p:cNvSpPr/>
            <p:nvPr/>
          </p:nvSpPr>
          <p:spPr>
            <a:xfrm>
              <a:off x="4882625" y="5085826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RAM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04FF675-1EE3-FA40-A6F7-08A394A7A5FC}"/>
                </a:ext>
              </a:extLst>
            </p:cNvPr>
            <p:cNvSpPr/>
            <p:nvPr/>
          </p:nvSpPr>
          <p:spPr>
            <a:xfrm>
              <a:off x="6089681" y="5083132"/>
              <a:ext cx="1152128" cy="288032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NUMA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86" name="Rounded Rectangle 85">
              <a:extLst>
                <a:ext uri="{FF2B5EF4-FFF2-40B4-BE49-F238E27FC236}">
                  <a16:creationId xmlns:a16="http://schemas.microsoft.com/office/drawing/2014/main" id="{0CC83B6C-8BE8-844F-B422-06B43EF75AA4}"/>
                </a:ext>
              </a:extLst>
            </p:cNvPr>
            <p:cNvSpPr/>
            <p:nvPr/>
          </p:nvSpPr>
          <p:spPr>
            <a:xfrm>
              <a:off x="4882625" y="4534122"/>
              <a:ext cx="1152128" cy="487846"/>
            </a:xfrm>
            <a:prstGeom prst="roundRect">
              <a:avLst/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200" kern="0" dirty="0">
                  <a:solidFill>
                    <a:srgbClr val="262626"/>
                  </a:solidFill>
                  <a:latin typeface="Arial"/>
                </a:rPr>
                <a:t>HW Offloads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</a:t>
              </a: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e.g. </a:t>
              </a:r>
              <a:r>
                <a:rPr lang="en-GB" sz="1000" kern="0" dirty="0">
                  <a:solidFill>
                    <a:srgbClr val="262626"/>
                  </a:solidFill>
                  <a:latin typeface="Arial"/>
                </a:rPr>
                <a:t>S</a:t>
              </a: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martNIC</a:t>
              </a: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819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829692" y="3764323"/>
            <a:ext cx="1651228" cy="1634574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666107" y="2161635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314178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92139" y="2305856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50281" y="2810117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 rot="5400000">
            <a:off x="4710324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7552381" y="2341965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4530978" y="3530973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7363988" y="3540225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156235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314178" y="2668172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383721" y="3908137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3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91290" y="2908630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906466" y="3755996"/>
            <a:ext cx="1651228" cy="1651228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818" y="2413868"/>
            <a:ext cx="524208" cy="5242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751" y="3051031"/>
            <a:ext cx="1248017" cy="655209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7208511" y="3919815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Basic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324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3381293" y="1951773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4029364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007325" y="2095994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965467" y="2600255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4425510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 rot="5400000">
            <a:off x="7267567" y="2132103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5400000">
            <a:off x="4246164" y="3321111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ounded Rectangle 34"/>
          <p:cNvSpPr/>
          <p:nvPr/>
        </p:nvSpPr>
        <p:spPr>
          <a:xfrm rot="5400000">
            <a:off x="7079174" y="3330363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871421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029364" y="2458310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pic>
        <p:nvPicPr>
          <p:cNvPr id="38" name="Picture 114" descr="Image result for RJ45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206476" y="2698768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004" y="2204006"/>
            <a:ext cx="524208" cy="52420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37" y="2841169"/>
            <a:ext cx="1248017" cy="6552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544878" y="3554461"/>
            <a:ext cx="1651228" cy="1634574"/>
            <a:chOff x="2143298" y="3022310"/>
            <a:chExt cx="1651228" cy="1634574"/>
          </a:xfrm>
        </p:grpSpPr>
        <p:sp>
          <p:nvSpPr>
            <p:cNvPr id="42" name="Rectangle 41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4" name="Rounded Rectangle 43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 flipH="1">
            <a:off x="6621652" y="3554461"/>
            <a:ext cx="1651228" cy="1634574"/>
            <a:chOff x="2143298" y="3022310"/>
            <a:chExt cx="1651228" cy="1634574"/>
          </a:xfrm>
        </p:grpSpPr>
        <p:sp>
          <p:nvSpPr>
            <p:cNvPr id="47" name="Rectangle 46"/>
            <p:cNvSpPr/>
            <p:nvPr/>
          </p:nvSpPr>
          <p:spPr>
            <a:xfrm>
              <a:off x="2339752" y="4032698"/>
              <a:ext cx="1296144" cy="267244"/>
            </a:xfrm>
            <a:prstGeom prst="rect">
              <a:avLst/>
            </a:prstGeom>
            <a:solidFill>
              <a:srgbClr val="7EB267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43298" y="3022310"/>
              <a:ext cx="1651228" cy="1634574"/>
            </a:xfrm>
            <a:prstGeom prst="rect">
              <a:avLst/>
            </a:prstGeom>
          </p:spPr>
        </p:pic>
        <p:sp>
          <p:nvSpPr>
            <p:cNvPr id="49" name="Rounded Rectangle 48"/>
            <p:cNvSpPr/>
            <p:nvPr/>
          </p:nvSpPr>
          <p:spPr>
            <a:xfrm>
              <a:off x="2697327" y="3166124"/>
              <a:ext cx="796606" cy="144210"/>
            </a:xfrm>
            <a:prstGeom prst="roundRect">
              <a:avLst/>
            </a:prstGeom>
            <a:pattFill prst="dkVert">
              <a:fgClr>
                <a:srgbClr val="5C5C5C">
                  <a:lumMod val="75000"/>
                </a:srgbClr>
              </a:fgClr>
              <a:bgClr>
                <a:srgbClr val="FFFFFF"/>
              </a:bgClr>
            </a:pattFill>
            <a:ln w="19050" cap="flat" cmpd="sng" algn="ctr">
              <a:solidFill>
                <a:srgbClr val="262626"/>
              </a:solidFill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445299" y="3976615"/>
              <a:ext cx="504056" cy="277638"/>
            </a:xfrm>
            <a:prstGeom prst="roundRect">
              <a:avLst/>
            </a:prstGeom>
            <a:solidFill>
              <a:srgbClr val="006600"/>
            </a:solidFill>
            <a:ln w="25400" cap="flat" cmpd="sng" algn="ctr">
              <a:solidFill>
                <a:srgbClr val="7EB26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HW offload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5421374" y="3421411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2249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05035" y="4116592"/>
            <a:ext cx="1651228" cy="163457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141450" y="2513904"/>
            <a:ext cx="5112568" cy="1872208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FFFF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89521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767482" y="2658125"/>
            <a:ext cx="1800200" cy="216024"/>
          </a:xfrm>
          <a:prstGeom prst="roundRect">
            <a:avLst/>
          </a:prstGeom>
          <a:pattFill prst="dashUpDiag">
            <a:fgClr>
              <a:srgbClr val="92D050"/>
            </a:fgClr>
            <a:bgClr>
              <a:srgbClr val="FFFFFF"/>
            </a:bgClr>
          </a:pattFill>
          <a:ln w="25400" cap="flat" cmpd="sng" algn="ctr">
            <a:solidFill>
              <a:srgbClr val="94C0BE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725624" y="3162386"/>
            <a:ext cx="1905953" cy="503646"/>
          </a:xfrm>
          <a:prstGeom prst="roundRect">
            <a:avLst>
              <a:gd name="adj" fmla="val 0"/>
            </a:avLst>
          </a:prstGeom>
          <a:pattFill prst="ltHorz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5400000">
            <a:off x="4185667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ounded Rectangle 27"/>
          <p:cNvSpPr/>
          <p:nvPr/>
        </p:nvSpPr>
        <p:spPr>
          <a:xfrm rot="5400000">
            <a:off x="7027724" y="2694234"/>
            <a:ext cx="143812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ounded Rectangle 28"/>
          <p:cNvSpPr/>
          <p:nvPr/>
        </p:nvSpPr>
        <p:spPr>
          <a:xfrm rot="5400000">
            <a:off x="4006321" y="3883242"/>
            <a:ext cx="502093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ounded Rectangle 29"/>
          <p:cNvSpPr/>
          <p:nvPr/>
        </p:nvSpPr>
        <p:spPr>
          <a:xfrm rot="5400000">
            <a:off x="6839331" y="3892494"/>
            <a:ext cx="520597" cy="503646"/>
          </a:xfrm>
          <a:prstGeom prst="roundRect">
            <a:avLst>
              <a:gd name="adj" fmla="val 0"/>
            </a:avLst>
          </a:prstGeom>
          <a:pattFill prst="ltVert">
            <a:fgClr>
              <a:srgbClr val="FFFF00"/>
            </a:fgClr>
            <a:bgClr>
              <a:srgbClr val="00B050"/>
            </a:bgClr>
          </a:patt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31578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1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89521" y="3020441"/>
            <a:ext cx="936104" cy="864096"/>
          </a:xfrm>
          <a:prstGeom prst="roundRect">
            <a:avLst/>
          </a:prstGeom>
          <a:solidFill>
            <a:srgbClr val="292929"/>
          </a:solidFill>
          <a:ln w="25400" cap="flat" cmpd="sng" algn="ctr">
            <a:solidFill>
              <a:srgbClr val="FF000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CPU 0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859064" y="4260406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34" name="Picture 114" descr="Image result for RJ45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966633" y="3260899"/>
            <a:ext cx="378218" cy="3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381809" y="4108265"/>
            <a:ext cx="1651228" cy="165122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161" y="2766137"/>
            <a:ext cx="524208" cy="52420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094" y="3403300"/>
            <a:ext cx="1248017" cy="655209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83854" y="4272084"/>
            <a:ext cx="796606" cy="144210"/>
          </a:xfrm>
          <a:prstGeom prst="roundRect">
            <a:avLst/>
          </a:prstGeom>
          <a:pattFill prst="dkVert">
            <a:fgClr>
              <a:srgbClr val="5C5C5C">
                <a:lumMod val="75000"/>
              </a:srgbClr>
            </a:fgClr>
            <a:bgClr>
              <a:srgbClr val="FFFFFF"/>
            </a:bgClr>
          </a:pattFill>
          <a:ln w="19050" cap="flat" cmpd="sng" algn="ctr">
            <a:solidFill>
              <a:srgbClr val="262626"/>
            </a:solidFill>
            <a:prstDash val="solid"/>
          </a:ln>
          <a:effectLst/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181531" y="3983542"/>
            <a:ext cx="1080120" cy="883963"/>
          </a:xfrm>
          <a:prstGeom prst="roundRect">
            <a:avLst/>
          </a:prstGeom>
          <a:solidFill>
            <a:srgbClr val="7EB267"/>
          </a:solidFill>
          <a:ln w="25400" cap="flat" cmpd="sng" algn="ctr">
            <a:solidFill>
              <a:srgbClr val="006600"/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Internal/External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Hardware Acceleration</a:t>
            </a:r>
          </a:p>
        </p:txBody>
      </p:sp>
      <p:sp>
        <p:nvSpPr>
          <p:cNvPr id="40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CI HW </a:t>
            </a:r>
            <a:r>
              <a:rPr lang="en-GB" sz="2667" b="0" dirty="0" err="1">
                <a:solidFill>
                  <a:schemeClr val="bg1">
                    <a:lumMod val="50000"/>
                  </a:schemeClr>
                </a:solidFill>
              </a:rPr>
              <a:t>Config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0732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Diagram based on Terminology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15662" y="2279031"/>
            <a:ext cx="1371602" cy="1335247"/>
          </a:xfrm>
          <a:prstGeom prst="rect">
            <a:avLst/>
          </a:prstGeom>
          <a:solidFill>
            <a:srgbClr val="6262F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 dirty="0">
                <a:solidFill>
                  <a:schemeClr val="bg1"/>
                </a:solidFill>
                <a:latin typeface="Vodafone Rg" pitchFamily="34" charset="0"/>
              </a:rPr>
              <a:t>VNF on VM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19437" y="2287133"/>
            <a:ext cx="1335243" cy="425958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 on VM</a:t>
            </a:r>
          </a:p>
        </p:txBody>
      </p:sp>
      <p:sp>
        <p:nvSpPr>
          <p:cNvPr id="6" name="Rectangle 5"/>
          <p:cNvSpPr/>
          <p:nvPr/>
        </p:nvSpPr>
        <p:spPr>
          <a:xfrm>
            <a:off x="7370414" y="2279031"/>
            <a:ext cx="1339472" cy="824763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2000" tIns="72000" rIns="72000" bIns="7200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000" b="1">
                <a:solidFill>
                  <a:schemeClr val="bg1"/>
                </a:solidFill>
                <a:latin typeface="Vodafone Rg" pitchFamily="34" charset="0"/>
              </a:rPr>
              <a:t>VNF on Container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377953" y="3153867"/>
            <a:ext cx="1334747" cy="918986"/>
            <a:chOff x="5137650" y="1479999"/>
            <a:chExt cx="1126033" cy="918986"/>
          </a:xfrm>
        </p:grpSpPr>
        <p:sp>
          <p:nvSpPr>
            <p:cNvPr id="8" name="Rounded Rectangle 20"/>
            <p:cNvSpPr/>
            <p:nvPr/>
          </p:nvSpPr>
          <p:spPr>
            <a:xfrm>
              <a:off x="5137650" y="1479999"/>
              <a:ext cx="1126033" cy="896633"/>
            </a:xfrm>
            <a:prstGeom prst="roundRect">
              <a:avLst>
                <a:gd name="adj" fmla="val 0"/>
              </a:avLst>
            </a:prstGeom>
            <a:solidFill>
              <a:srgbClr val="D2D2D2"/>
            </a:solidFill>
            <a:ln>
              <a:solidFill>
                <a:srgbClr val="D2D2D2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72000" tIns="72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9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5369" y="1775301"/>
              <a:ext cx="472825" cy="11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5246003" y="1734876"/>
              <a:ext cx="236459" cy="191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5161017" y="1506992"/>
              <a:ext cx="1085006" cy="891993"/>
            </a:xfrm>
            <a:prstGeom prst="rect">
              <a:avLst/>
            </a:prstGeom>
            <a:noFill/>
            <a:ln w="57150" cap="flat" cmpd="sng" algn="ctr">
              <a:solidFill>
                <a:schemeClr val="accent1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19933" y="2765722"/>
            <a:ext cx="1334747" cy="848556"/>
            <a:chOff x="3907621" y="1091854"/>
            <a:chExt cx="1126033" cy="848556"/>
          </a:xfrm>
        </p:grpSpPr>
        <p:sp>
          <p:nvSpPr>
            <p:cNvPr id="13" name="Rounded Rectangle 20"/>
            <p:cNvSpPr/>
            <p:nvPr/>
          </p:nvSpPr>
          <p:spPr>
            <a:xfrm>
              <a:off x="3907621" y="1091854"/>
              <a:ext cx="1126033" cy="8485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6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2000" tIns="36000" rIns="72000" bIns="72000" rtlCol="0" anchor="t" anchorCtr="0">
              <a:noAutofit/>
            </a:bodyPr>
            <a:lstStyle/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chemeClr val="tx1"/>
                  </a:solidFill>
                  <a:cs typeface="Arial" panose="020B0604020202020204" pitchFamily="34" charset="0"/>
                </a:rPr>
                <a:t>Containers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" b="1">
                <a:solidFill>
                  <a:schemeClr val="tx1"/>
                </a:solidFill>
                <a:cs typeface="Arial" panose="020B0604020202020204" pitchFamily="34" charset="0"/>
              </a:endParaRP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1000" b="1">
                  <a:solidFill>
                    <a:srgbClr val="7F7F7F"/>
                  </a:solidFill>
                  <a:cs typeface="Arial" panose="020B0604020202020204" pitchFamily="34" charset="0"/>
                </a:rPr>
                <a:t>______________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r>
                <a:rPr lang="en-GB" sz="800" b="1">
                  <a:solidFill>
                    <a:schemeClr val="tx1"/>
                  </a:solidFill>
                  <a:cs typeface="Arial" panose="020B0604020202020204" pitchFamily="34" charset="0"/>
                </a:rPr>
                <a:t>Container Runtime + Networking</a:t>
              </a:r>
            </a:p>
            <a:p>
              <a:pPr algn="ctr">
                <a:spcAft>
                  <a:spcPts val="600"/>
                </a:spcAft>
                <a:buClr>
                  <a:srgbClr val="E60000"/>
                </a:buClr>
              </a:pPr>
              <a:endParaRPr lang="en-GB" sz="1000" b="1">
                <a:solidFill>
                  <a:schemeClr val="tx1"/>
                </a:solidFill>
                <a:cs typeface="Arial" panose="020B0604020202020204" pitchFamily="34" charset="0"/>
              </a:endParaRPr>
            </a:p>
          </p:txBody>
        </p:sp>
        <p:pic>
          <p:nvPicPr>
            <p:cNvPr id="14" name="Picture 8" descr="Image result for docker logo 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8612" y="1346413"/>
              <a:ext cx="472825" cy="12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2" descr="Image result for aws ecs logo 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102"/>
            <a:stretch/>
          </p:blipFill>
          <p:spPr bwMode="auto">
            <a:xfrm>
              <a:off x="4009246" y="1304002"/>
              <a:ext cx="236459" cy="2007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ounded Rectangle 20"/>
          <p:cNvSpPr/>
          <p:nvPr/>
        </p:nvSpPr>
        <p:spPr>
          <a:xfrm>
            <a:off x="4421049" y="4177703"/>
            <a:ext cx="4288836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spcAft>
                <a:spcPts val="600"/>
              </a:spcAft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Hypervisor (KVM, </a:t>
            </a:r>
            <a:r>
              <a:rPr lang="en-GB" sz="1000" b="1" err="1">
                <a:solidFill>
                  <a:schemeClr val="tx1"/>
                </a:solidFill>
                <a:cs typeface="Arial" panose="020B0604020202020204" pitchFamily="34" charset="0"/>
              </a:rPr>
              <a:t>ESXi</a:t>
            </a: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5919437" y="3688983"/>
            <a:ext cx="1335245" cy="415405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4415662" y="3684162"/>
            <a:ext cx="1371602" cy="420226"/>
          </a:xfrm>
          <a:prstGeom prst="roundRect">
            <a:avLst>
              <a:gd name="adj" fmla="val 0"/>
            </a:avLst>
          </a:prstGeom>
          <a:solidFill>
            <a:srgbClr val="7F7F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1400" kern="0">
                <a:solidFill>
                  <a:srgbClr val="FFFFFF"/>
                </a:solidFill>
                <a:latin typeface="Arial" charset="0"/>
              </a:rPr>
              <a:t>VM</a:t>
            </a:r>
            <a:endParaRPr lang="en-US" sz="1400" kern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21049" y="4177702"/>
            <a:ext cx="428883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0" name="Picture 2" descr="Image result for ESXI VMWare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053" y="4219249"/>
            <a:ext cx="808788" cy="31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KVM logo 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857" y="4418730"/>
            <a:ext cx="443940" cy="111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04" y="4212317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0"/>
          <p:cNvSpPr/>
          <p:nvPr/>
        </p:nvSpPr>
        <p:spPr>
          <a:xfrm>
            <a:off x="4414423" y="467223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14424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pic>
        <p:nvPicPr>
          <p:cNvPr id="25" name="Picture 14" descr="Image result for openstack logo 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599" y="4707655"/>
            <a:ext cx="535783" cy="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4541352" y="4894745"/>
            <a:ext cx="621267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Neutron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75370" y="4825606"/>
            <a:ext cx="360382" cy="1887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000">
                <a:latin typeface="Vodafone Rg" pitchFamily="34" charset="0"/>
              </a:rPr>
              <a:t>NSX</a:t>
            </a:r>
          </a:p>
        </p:txBody>
      </p:sp>
      <p:sp>
        <p:nvSpPr>
          <p:cNvPr id="28" name="Rounded Rectangle 20"/>
          <p:cNvSpPr/>
          <p:nvPr/>
        </p:nvSpPr>
        <p:spPr>
          <a:xfrm>
            <a:off x="6648269" y="4668349"/>
            <a:ext cx="2064797" cy="375826"/>
          </a:xfrm>
          <a:prstGeom prst="roundRect">
            <a:avLst>
              <a:gd name="adj" fmla="val 0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2000" tIns="72000" rIns="72000" bIns="72000" rtlCol="0" anchor="ctr" anchorCtr="0">
            <a:noAutofit/>
          </a:bodyPr>
          <a:lstStyle/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Virtual</a:t>
            </a:r>
          </a:p>
          <a:p>
            <a:pPr algn="ctr">
              <a:buClr>
                <a:srgbClr val="E60000"/>
              </a:buClr>
            </a:pPr>
            <a:r>
              <a:rPr lang="en-GB" sz="1000" b="1">
                <a:solidFill>
                  <a:schemeClr val="tx1"/>
                </a:solidFill>
                <a:cs typeface="Arial" panose="020B0604020202020204" pitchFamily="34" charset="0"/>
              </a:rPr>
              <a:t>Network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648270" y="4668348"/>
            <a:ext cx="2064796" cy="38611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826721" y="4742986"/>
            <a:ext cx="529078" cy="226551"/>
            <a:chOff x="2396603" y="2632554"/>
            <a:chExt cx="454348" cy="22408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424"/>
            <a:stretch/>
          </p:blipFill>
          <p:spPr>
            <a:xfrm>
              <a:off x="2396603" y="2632554"/>
              <a:ext cx="454348" cy="92128"/>
            </a:xfrm>
            <a:prstGeom prst="rect">
              <a:avLst/>
            </a:prstGeom>
          </p:spPr>
        </p:pic>
        <p:pic>
          <p:nvPicPr>
            <p:cNvPr id="32" name="Picture 31" descr="Image result for vmware esxi png">
              <a:hlinkClick r:id="rId10"/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6884" y="2717710"/>
              <a:ext cx="149889" cy="138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/>
          <p:cNvGrpSpPr/>
          <p:nvPr/>
        </p:nvGrpSpPr>
        <p:grpSpPr>
          <a:xfrm>
            <a:off x="8232986" y="4723275"/>
            <a:ext cx="371465" cy="296168"/>
            <a:chOff x="2917951" y="3827608"/>
            <a:chExt cx="715901" cy="401493"/>
          </a:xfrm>
        </p:grpSpPr>
        <p:pic>
          <p:nvPicPr>
            <p:cNvPr id="34" name="Picture 33" descr="https://www.sdxcentral.com/wp-content/uploads/2015/07/nuage_v_colour_RGB_med-300x202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87" t="11115" r="9358" b="23530"/>
            <a:stretch/>
          </p:blipFill>
          <p:spPr bwMode="auto">
            <a:xfrm>
              <a:off x="2967037" y="3960019"/>
              <a:ext cx="638175" cy="269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Image result for nokia png">
              <a:hlinkClick r:id="rId13"/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273" b="37119"/>
            <a:stretch/>
          </p:blipFill>
          <p:spPr bwMode="auto">
            <a:xfrm>
              <a:off x="2917951" y="3827608"/>
              <a:ext cx="715901" cy="132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oup 35"/>
          <p:cNvGrpSpPr/>
          <p:nvPr/>
        </p:nvGrpSpPr>
        <p:grpSpPr>
          <a:xfrm>
            <a:off x="6758247" y="4733997"/>
            <a:ext cx="496432" cy="263898"/>
            <a:chOff x="5367166" y="1514822"/>
            <a:chExt cx="418805" cy="263898"/>
          </a:xfrm>
        </p:grpSpPr>
        <p:pic>
          <p:nvPicPr>
            <p:cNvPr id="37" name="Picture 36" descr="http://www.channelbiz.co.uk/wp-content/uploads/2013/01/juniper-networks-blue-png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5220" r="4624" b="11701"/>
            <a:stretch/>
          </p:blipFill>
          <p:spPr bwMode="auto">
            <a:xfrm>
              <a:off x="5367166" y="1514822"/>
              <a:ext cx="418805" cy="1570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159"/>
            <p:cNvSpPr txBox="1"/>
            <p:nvPr/>
          </p:nvSpPr>
          <p:spPr>
            <a:xfrm>
              <a:off x="5388091" y="1657709"/>
              <a:ext cx="304895" cy="12101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600" b="0" i="0" u="none" strike="noStrike" kern="1200" cap="none" spc="0" normalizeH="0" baseline="0" noProof="0">
                  <a:ln>
                    <a:noFill/>
                  </a:ln>
                  <a:solidFill>
                    <a:srgbClr val="5383A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Contrail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2086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Terminologies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2884441" y="1572114"/>
            <a:ext cx="7164802" cy="3913535"/>
            <a:chOff x="2869229" y="1636029"/>
            <a:chExt cx="7164802" cy="3913535"/>
          </a:xfrm>
        </p:grpSpPr>
        <p:sp>
          <p:nvSpPr>
            <p:cNvPr id="64" name="Rectangle 63"/>
            <p:cNvSpPr/>
            <p:nvPr/>
          </p:nvSpPr>
          <p:spPr>
            <a:xfrm>
              <a:off x="3308728" y="1636029"/>
              <a:ext cx="6708075" cy="111899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325956" y="2756243"/>
              <a:ext cx="6708075" cy="157247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10429" y="4328718"/>
              <a:ext cx="6723602" cy="120967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76331" y="2919835"/>
              <a:ext cx="704850" cy="306847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err="1">
                  <a:solidFill>
                    <a:schemeClr val="tx1"/>
                  </a:solidFill>
                </a:rPr>
                <a:t>vApp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503879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VNF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7949198" y="2919835"/>
              <a:ext cx="704850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CNF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5466185" y="3490218"/>
              <a:ext cx="858735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VM</a:t>
              </a:r>
            </a:p>
          </p:txBody>
        </p:sp>
        <p:cxnSp>
          <p:nvCxnSpPr>
            <p:cNvPr id="47" name="Straight Connector 46"/>
            <p:cNvCxnSpPr>
              <a:stCxn id="29" idx="2"/>
            </p:cNvCxnSpPr>
            <p:nvPr/>
          </p:nvCxnSpPr>
          <p:spPr>
            <a:xfrm>
              <a:off x="3425475" y="4328718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/>
            <p:cNvSpPr/>
            <p:nvPr/>
          </p:nvSpPr>
          <p:spPr>
            <a:xfrm>
              <a:off x="3914282" y="4621820"/>
              <a:ext cx="153352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Hypervisor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3425475" y="2766193"/>
              <a:ext cx="66019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ight Brace 60"/>
            <p:cNvSpPr/>
            <p:nvPr/>
          </p:nvSpPr>
          <p:spPr>
            <a:xfrm flipH="1">
              <a:off x="3212318" y="4328719"/>
              <a:ext cx="204248" cy="120967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380707" y="4655493"/>
              <a:ext cx="12540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NFVI SW Layer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92319" y="2251873"/>
              <a:ext cx="1760220" cy="352510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Function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792319" y="1796744"/>
              <a:ext cx="1760220" cy="348286"/>
            </a:xfrm>
            <a:prstGeom prst="roundRect">
              <a:avLst/>
            </a:prstGeom>
            <a:solidFill>
              <a:srgbClr val="A9C09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Network Service</a:t>
              </a:r>
            </a:p>
          </p:txBody>
        </p:sp>
        <p:sp>
          <p:nvSpPr>
            <p:cNvPr id="27" name="Right Brace 26"/>
            <p:cNvSpPr/>
            <p:nvPr/>
          </p:nvSpPr>
          <p:spPr>
            <a:xfrm flipH="1">
              <a:off x="3209503" y="1636515"/>
              <a:ext cx="213158" cy="1129678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/>
            <p:cNvSpPr txBox="1"/>
            <p:nvPr/>
          </p:nvSpPr>
          <p:spPr>
            <a:xfrm rot="16200000">
              <a:off x="2471444" y="2038025"/>
              <a:ext cx="10790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Service Layer</a:t>
              </a:r>
            </a:p>
          </p:txBody>
        </p:sp>
        <p:sp>
          <p:nvSpPr>
            <p:cNvPr id="29" name="Right Brace 28"/>
            <p:cNvSpPr/>
            <p:nvPr/>
          </p:nvSpPr>
          <p:spPr>
            <a:xfrm flipH="1">
              <a:off x="3214651" y="2766193"/>
              <a:ext cx="210824" cy="1562525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/>
            <p:cNvSpPr txBox="1"/>
            <p:nvPr/>
          </p:nvSpPr>
          <p:spPr>
            <a:xfrm rot="16200000">
              <a:off x="2357139" y="3416503"/>
              <a:ext cx="130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Application Layer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692023" y="3490218"/>
              <a:ext cx="1219200" cy="485651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Container</a:t>
              </a:r>
            </a:p>
          </p:txBody>
        </p:sp>
        <p:cxnSp>
          <p:nvCxnSpPr>
            <p:cNvPr id="32" name="Straight Connector 31"/>
            <p:cNvCxnSpPr>
              <a:stCxn id="61" idx="2"/>
            </p:cNvCxnSpPr>
            <p:nvPr/>
          </p:nvCxnSpPr>
          <p:spPr>
            <a:xfrm>
              <a:off x="3416566" y="5538394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662766" y="2795732"/>
              <a:ext cx="1" cy="154065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0027414" y="1636515"/>
              <a:ext cx="0" cy="3901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416566" y="1636999"/>
              <a:ext cx="661084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5318817" y="2919835"/>
              <a:ext cx="1006103" cy="314336"/>
            </a:xfrm>
            <a:prstGeom prst="roundRect">
              <a:avLst/>
            </a:prstGeom>
            <a:solidFill>
              <a:srgbClr val="D4E8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workload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5604164" y="4387688"/>
              <a:ext cx="2145747" cy="426682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solidFill>
                    <a:schemeClr val="tx1"/>
                  </a:solidFill>
                </a:rPr>
                <a:t>Compute | Networks | Storage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Virtual Resources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906269" y="4621820"/>
              <a:ext cx="1786784" cy="348699"/>
            </a:xfrm>
            <a:prstGeom prst="round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Container Engine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7744522" y="5156028"/>
              <a:ext cx="2249992" cy="361330"/>
              <a:chOff x="4558987" y="5907297"/>
              <a:chExt cx="2249992" cy="36133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4558987" y="5907297"/>
                <a:ext cx="2249992" cy="346755"/>
              </a:xfrm>
              <a:prstGeom prst="roundRect">
                <a:avLst/>
              </a:prstGeom>
              <a:solidFill>
                <a:srgbClr val="9393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29175" y="5976794"/>
                <a:ext cx="275255" cy="275255"/>
              </a:xfrm>
              <a:prstGeom prst="rect">
                <a:avLst/>
              </a:prstGeom>
            </p:spPr>
          </p:pic>
          <p:sp>
            <p:nvSpPr>
              <p:cNvPr id="14" name="Rectangle 13"/>
              <p:cNvSpPr/>
              <p:nvPr/>
            </p:nvSpPr>
            <p:spPr>
              <a:xfrm>
                <a:off x="4929280" y="5960850"/>
                <a:ext cx="184569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1400" dirty="0"/>
                  <a:t>NFVI SW Configuration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182967" y="5111685"/>
              <a:ext cx="1860498" cy="437879"/>
              <a:chOff x="1229066" y="5715000"/>
              <a:chExt cx="1860498" cy="437879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354" b="31218"/>
              <a:stretch/>
            </p:blipFill>
            <p:spPr>
              <a:xfrm>
                <a:off x="1229066" y="5715000"/>
                <a:ext cx="1860498" cy="437879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1308657" y="5795439"/>
                <a:ext cx="1582813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/>
                    </a:solidFill>
                  </a:rPr>
                  <a:t>NFVI SW Profile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671860" y="3350148"/>
              <a:ext cx="1669747" cy="816823"/>
              <a:chOff x="381971" y="4621820"/>
              <a:chExt cx="1669747" cy="816823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381971" y="4640497"/>
                <a:ext cx="1667564" cy="798146"/>
                <a:chOff x="381971" y="4640497"/>
                <a:chExt cx="1667564" cy="798146"/>
              </a:xfrm>
            </p:grpSpPr>
            <p:sp>
              <p:nvSpPr>
                <p:cNvPr id="42" name="Rounded Rectangle 41"/>
                <p:cNvSpPr/>
                <p:nvPr/>
              </p:nvSpPr>
              <p:spPr>
                <a:xfrm>
                  <a:off x="381971" y="4640497"/>
                  <a:ext cx="1667564" cy="7981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743" y="4743549"/>
                  <a:ext cx="587977" cy="587977"/>
                </a:xfrm>
                <a:prstGeom prst="rect">
                  <a:avLst/>
                </a:prstGeom>
              </p:spPr>
            </p:pic>
          </p:grpSp>
          <p:sp>
            <p:nvSpPr>
              <p:cNvPr id="57" name="Rectangle 56"/>
              <p:cNvSpPr/>
              <p:nvPr/>
            </p:nvSpPr>
            <p:spPr>
              <a:xfrm>
                <a:off x="878474" y="4621820"/>
                <a:ext cx="1173244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b="1" dirty="0"/>
                  <a:t>VM Instances </a:t>
                </a:r>
              </a:p>
              <a:p>
                <a:pPr algn="ctr"/>
                <a:r>
                  <a:rPr lang="en-GB" sz="1200" b="1" dirty="0"/>
                  <a:t>Catalogue</a:t>
                </a:r>
              </a:p>
              <a:p>
                <a:pPr algn="ctr"/>
                <a:r>
                  <a:rPr lang="en-GB" sz="1050" dirty="0"/>
                  <a:t>Instance Type </a:t>
                </a:r>
              </a:p>
              <a:p>
                <a:pPr algn="ctr"/>
                <a:r>
                  <a:rPr lang="en-GB" sz="1050" dirty="0"/>
                  <a:t>Compute flavour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380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810" y="260953"/>
            <a:ext cx="10515600" cy="676597"/>
          </a:xfrm>
        </p:spPr>
        <p:txBody>
          <a:bodyPr>
            <a:normAutofit fontScale="90000"/>
          </a:bodyPr>
          <a:lstStyle/>
          <a:p>
            <a:r>
              <a:rPr lang="en-GB" dirty="0"/>
              <a:t>Hardware Layers Terminologies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25641" y="3940953"/>
            <a:ext cx="5469109" cy="15335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Connector 46"/>
          <p:cNvCxnSpPr/>
          <p:nvPr/>
        </p:nvCxnSpPr>
        <p:spPr>
          <a:xfrm>
            <a:off x="3423520" y="3940953"/>
            <a:ext cx="53681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ight Brace 60"/>
          <p:cNvSpPr/>
          <p:nvPr/>
        </p:nvSpPr>
        <p:spPr>
          <a:xfrm flipH="1">
            <a:off x="3227530" y="3940952"/>
            <a:ext cx="204248" cy="153352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2434126" y="4569215"/>
            <a:ext cx="11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/>
              <a:t>NFVI HW Layer</a:t>
            </a:r>
            <a:endParaRPr lang="en-GB" sz="1200" b="1" dirty="0"/>
          </a:p>
        </p:txBody>
      </p:sp>
      <p:cxnSp>
        <p:nvCxnSpPr>
          <p:cNvPr id="32" name="Straight Connector 31"/>
          <p:cNvCxnSpPr>
            <a:stCxn id="61" idx="2"/>
          </p:cNvCxnSpPr>
          <p:nvPr/>
        </p:nvCxnSpPr>
        <p:spPr>
          <a:xfrm>
            <a:off x="3431778" y="5474479"/>
            <a:ext cx="53598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791676" y="3940952"/>
            <a:ext cx="0" cy="1533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6284062" y="3995138"/>
            <a:ext cx="2269856" cy="426682"/>
          </a:xfrm>
          <a:prstGeom prst="roundRect">
            <a:avLst/>
          </a:prstGeom>
          <a:solidFill>
            <a:srgbClr val="FF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Compute | Networks | Storage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Hardware Resources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353324" y="5101002"/>
            <a:ext cx="2249992" cy="346755"/>
            <a:chOff x="4558987" y="5907297"/>
            <a:chExt cx="2249992" cy="346755"/>
          </a:xfrm>
        </p:grpSpPr>
        <p:sp>
          <p:nvSpPr>
            <p:cNvPr id="13" name="Rounded Rectangle 12"/>
            <p:cNvSpPr/>
            <p:nvPr/>
          </p:nvSpPr>
          <p:spPr>
            <a:xfrm>
              <a:off x="4558987" y="5907297"/>
              <a:ext cx="2249992" cy="346755"/>
            </a:xfrm>
            <a:prstGeom prst="roundRect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9175" y="5947454"/>
              <a:ext cx="275255" cy="275255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4913378" y="5931510"/>
              <a:ext cx="18775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400" dirty="0"/>
                <a:t>NFVI HW Configuration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8179" y="3959380"/>
            <a:ext cx="1860498" cy="437879"/>
            <a:chOff x="1229066" y="5715000"/>
            <a:chExt cx="1860498" cy="4378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354" b="31218"/>
            <a:stretch/>
          </p:blipFill>
          <p:spPr>
            <a:xfrm>
              <a:off x="1229066" y="5715000"/>
              <a:ext cx="1860498" cy="437879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1308657" y="5795439"/>
              <a:ext cx="158281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NFVI HW Profile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36" t="10894" r="31336" b="13116"/>
          <a:stretch/>
        </p:blipFill>
        <p:spPr>
          <a:xfrm>
            <a:off x="6344762" y="4517447"/>
            <a:ext cx="299604" cy="60990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1013" y="516052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Compute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0297" y="5160526"/>
            <a:ext cx="51007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Storage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98" y="4565288"/>
            <a:ext cx="452568" cy="500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3" r="26500"/>
          <a:stretch/>
        </p:blipFill>
        <p:spPr>
          <a:xfrm>
            <a:off x="7077462" y="4491095"/>
            <a:ext cx="644719" cy="64868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7116151" y="516340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Network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9115686" y="4285838"/>
            <a:ext cx="1149674" cy="1188641"/>
            <a:chOff x="9196327" y="3940952"/>
            <a:chExt cx="1149674" cy="1188641"/>
          </a:xfrm>
        </p:grpSpPr>
        <p:sp>
          <p:nvSpPr>
            <p:cNvPr id="35" name="Rounded Rectangle 34"/>
            <p:cNvSpPr/>
            <p:nvPr/>
          </p:nvSpPr>
          <p:spPr>
            <a:xfrm>
              <a:off x="9199804" y="3940952"/>
              <a:ext cx="1090246" cy="118864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196327" y="4288289"/>
              <a:ext cx="114967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Physical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Network Function </a:t>
              </a:r>
            </a:p>
            <a:p>
              <a:pPr algn="ctr"/>
              <a:r>
                <a:rPr lang="en-GB" sz="1000" dirty="0">
                  <a:solidFill>
                    <a:schemeClr val="bg1"/>
                  </a:solidFill>
                </a:rPr>
                <a:t>(</a:t>
              </a:r>
              <a:r>
                <a:rPr lang="en-GB" sz="1000" b="1" dirty="0">
                  <a:solidFill>
                    <a:schemeClr val="bg1"/>
                  </a:solidFill>
                </a:rPr>
                <a:t>PNF</a:t>
              </a:r>
              <a:r>
                <a:rPr lang="en-GB" sz="1000" dirty="0">
                  <a:solidFill>
                    <a:schemeClr val="bg1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011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79E6D01-326F-7842-9C0E-13311DC1D3B3}"/>
              </a:ext>
            </a:extLst>
          </p:cNvPr>
          <p:cNvGrpSpPr>
            <a:grpSpLocks noChangeAspect="1"/>
          </p:cNvGrpSpPr>
          <p:nvPr/>
        </p:nvGrpSpPr>
        <p:grpSpPr>
          <a:xfrm>
            <a:off x="419760" y="226031"/>
            <a:ext cx="11352479" cy="6405937"/>
            <a:chOff x="1263720" y="1262009"/>
            <a:chExt cx="9337497" cy="5268930"/>
          </a:xfrm>
        </p:grpSpPr>
        <p:sp>
          <p:nvSpPr>
            <p:cNvPr id="5" name="Snip Single Corner of Rectangle 4">
              <a:extLst>
                <a:ext uri="{FF2B5EF4-FFF2-40B4-BE49-F238E27FC236}">
                  <a16:creationId xmlns:a16="http://schemas.microsoft.com/office/drawing/2014/main" id="{959CC0A6-B464-484D-9653-253AF48D77E9}"/>
                </a:ext>
              </a:extLst>
            </p:cNvPr>
            <p:cNvSpPr/>
            <p:nvPr/>
          </p:nvSpPr>
          <p:spPr>
            <a:xfrm>
              <a:off x="1263720" y="1262009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Desired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value3</a:t>
              </a:r>
            </a:p>
          </p:txBody>
        </p:sp>
        <p:sp>
          <p:nvSpPr>
            <p:cNvPr id="6" name="Snip Single Corner of Rectangle 5">
              <a:extLst>
                <a:ext uri="{FF2B5EF4-FFF2-40B4-BE49-F238E27FC236}">
                  <a16:creationId xmlns:a16="http://schemas.microsoft.com/office/drawing/2014/main" id="{DF239AA7-BE29-1A4F-B23E-D6E357CFDB5F}"/>
                </a:ext>
              </a:extLst>
            </p:cNvPr>
            <p:cNvSpPr/>
            <p:nvPr/>
          </p:nvSpPr>
          <p:spPr>
            <a:xfrm>
              <a:off x="8628578" y="3300572"/>
              <a:ext cx="1972639" cy="1489753"/>
            </a:xfrm>
            <a:prstGeom prst="snip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GB" dirty="0"/>
                <a:t>Observed State</a:t>
              </a:r>
            </a:p>
            <a:p>
              <a:endParaRPr lang="en-GB" dirty="0"/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Attribute1: value1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Attribute2: value2</a:t>
              </a:r>
            </a:p>
            <a:p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Attribute3: </a:t>
              </a:r>
              <a:r>
                <a:rPr lang="en-GB" sz="12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26CD18-63F3-164D-8C3F-D0CBEC8BF345}"/>
                </a:ext>
              </a:extLst>
            </p:cNvPr>
            <p:cNvSpPr/>
            <p:nvPr/>
          </p:nvSpPr>
          <p:spPr>
            <a:xfrm>
              <a:off x="4940157" y="5637087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Infrastructure / Infrastructure Management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A7E911-6A14-0749-880E-F29DE93E9D76}"/>
                </a:ext>
              </a:extLst>
            </p:cNvPr>
            <p:cNvSpPr/>
            <p:nvPr/>
          </p:nvSpPr>
          <p:spPr>
            <a:xfrm>
              <a:off x="4940157" y="1559960"/>
              <a:ext cx="2907586" cy="8938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Configuration Management System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7B61DBF-6B57-6540-8140-B1651985B91E}"/>
                </a:ext>
              </a:extLst>
            </p:cNvPr>
            <p:cNvCxnSpPr>
              <a:cxnSpLocks/>
              <a:stCxn id="5" idx="0"/>
              <a:endCxn id="8" idx="1"/>
            </p:cNvCxnSpPr>
            <p:nvPr/>
          </p:nvCxnSpPr>
          <p:spPr>
            <a:xfrm>
              <a:off x="3236359" y="2006886"/>
              <a:ext cx="1703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2A214BE-CEE9-A540-9848-194A52E5201C}"/>
                </a:ext>
              </a:extLst>
            </p:cNvPr>
            <p:cNvCxnSpPr>
              <a:cxnSpLocks/>
            </p:cNvCxnSpPr>
            <p:nvPr/>
          </p:nvCxnSpPr>
          <p:spPr>
            <a:xfrm>
              <a:off x="5506948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D59FBA-F3FA-B74F-B428-3C85A6F6610D}"/>
                </a:ext>
              </a:extLst>
            </p:cNvPr>
            <p:cNvCxnSpPr>
              <a:cxnSpLocks/>
            </p:cNvCxnSpPr>
            <p:nvPr/>
          </p:nvCxnSpPr>
          <p:spPr>
            <a:xfrm>
              <a:off x="6393951" y="2453811"/>
              <a:ext cx="0" cy="318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9B35601-BBDB-E04C-B266-4295D2BFCF77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150813" y="4045449"/>
              <a:ext cx="1477765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94B890-BFFF-7343-90C3-F43853E62EA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 flipV="1">
              <a:off x="7150814" y="2453811"/>
              <a:ext cx="1477764" cy="15916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C72F4C-C1DD-1D4D-B6EE-9F43268C4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08258" y="1826885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7448E4-B2AC-2944-9320-9AA6D7EEC3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948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C6E1E5E-F1B2-1E44-9BA2-6C0C06936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7538" y="4601209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7" name="Circular Arrow 16">
              <a:extLst>
                <a:ext uri="{FF2B5EF4-FFF2-40B4-BE49-F238E27FC236}">
                  <a16:creationId xmlns:a16="http://schemas.microsoft.com/office/drawing/2014/main" id="{4BF0DD85-DB07-1145-8BF4-6952245BB63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471960" y="2433764"/>
              <a:ext cx="720000" cy="757574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792058"/>
                <a:gd name="adj5" fmla="val 1250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551812A-6700-F343-96FA-43FC6F8858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1960" y="2632551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C1BEDB-9C5A-7144-80CF-DE67E11E33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2115" y="3592327"/>
              <a:ext cx="360000" cy="3600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70756A5-0A25-3146-A051-FA4242388E36}"/>
                </a:ext>
              </a:extLst>
            </p:cNvPr>
            <p:cNvSpPr/>
            <p:nvPr/>
          </p:nvSpPr>
          <p:spPr>
            <a:xfrm>
              <a:off x="5219272" y="5517222"/>
              <a:ext cx="2147299" cy="2054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9461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3567590" y="3983612"/>
            <a:ext cx="4301836" cy="952529"/>
          </a:xfrm>
          <a:prstGeom prst="rect">
            <a:avLst/>
          </a:prstGeom>
          <a:solidFill>
            <a:srgbClr val="000000">
              <a:lumMod val="50000"/>
              <a:alpha val="50000"/>
            </a:srgbClr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Hardware</a:t>
            </a:r>
          </a:p>
        </p:txBody>
      </p:sp>
      <p:pic>
        <p:nvPicPr>
          <p:cNvPr id="51" name="Picture 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491" y="4514140"/>
            <a:ext cx="471092" cy="471092"/>
          </a:xfrm>
          <a:prstGeom prst="rect">
            <a:avLst/>
          </a:prstGeom>
        </p:spPr>
      </p:pic>
      <p:sp>
        <p:nvSpPr>
          <p:cNvPr id="52" name="Rectangle 51"/>
          <p:cNvSpPr/>
          <p:nvPr/>
        </p:nvSpPr>
        <p:spPr>
          <a:xfrm>
            <a:off x="3573454" y="2971100"/>
            <a:ext cx="4301835" cy="927136"/>
          </a:xfrm>
          <a:prstGeom prst="rect">
            <a:avLst/>
          </a:prstGeom>
          <a:solidFill>
            <a:srgbClr val="0000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</a:rPr>
              <a:t>Reference NFVI Software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567594" y="2129244"/>
            <a:ext cx="2887413" cy="762415"/>
          </a:xfrm>
          <a:prstGeom prst="rect">
            <a:avLst/>
          </a:prstGeom>
          <a:solidFill>
            <a:srgbClr val="FCDF9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t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54" name="Rectangle 53"/>
          <p:cNvSpPr/>
          <p:nvPr/>
        </p:nvSpPr>
        <p:spPr>
          <a:xfrm rot="16200000">
            <a:off x="1255760" y="2865228"/>
            <a:ext cx="3553008" cy="588816"/>
          </a:xfrm>
          <a:prstGeom prst="rect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400" kern="0" dirty="0">
                <a:solidFill>
                  <a:srgbClr val="FFFFFF"/>
                </a:solidFill>
                <a:latin typeface="Vodafone Rg" pitchFamily="34" charset="0"/>
              </a:rPr>
              <a:t>                               </a:t>
            </a:r>
            <a:r>
              <a:rPr lang="en-GB" sz="1400" b="1" kern="0" dirty="0">
                <a:solidFill>
                  <a:srgbClr val="FFFFFF"/>
                </a:solidFill>
                <a:latin typeface="Vodafone Rg" pitchFamily="34" charset="0"/>
              </a:rPr>
              <a:t>Compliance &amp; Certification, and    Verification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764641" y="2290978"/>
            <a:ext cx="1104787" cy="435701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NFVI Metrics &amp; Capabilities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764640" y="1387310"/>
            <a:ext cx="1104787" cy="491837"/>
          </a:xfrm>
          <a:prstGeom prst="rect">
            <a:avLst/>
          </a:prstGeom>
          <a:solidFill>
            <a:srgbClr val="00B0CA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FFFFFF"/>
                </a:solidFill>
                <a:latin typeface="Vodafone Rg" pitchFamily="34" charset="0"/>
              </a:rPr>
              <a:t>VNF Requirements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567593" y="1383133"/>
            <a:ext cx="2887414" cy="500192"/>
          </a:xfrm>
          <a:prstGeom prst="rect">
            <a:avLst/>
          </a:prstGeom>
          <a:noFill/>
          <a:ln w="3175" cap="flat" cmpd="sng" algn="ctr">
            <a:solidFill>
              <a:srgbClr val="000000"/>
            </a:solidFill>
            <a:prstDash val="dash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endParaRPr lang="en-GB" sz="1000" kern="0" dirty="0">
              <a:solidFill>
                <a:srgbClr val="34342B"/>
              </a:solidFill>
              <a:latin typeface="Vodafone Rg" pitchFamily="34" charset="0"/>
            </a:endParaRPr>
          </a:p>
        </p:txBody>
      </p:sp>
      <p:sp>
        <p:nvSpPr>
          <p:cNvPr id="58" name="Oval 82"/>
          <p:cNvSpPr/>
          <p:nvPr/>
        </p:nvSpPr>
        <p:spPr>
          <a:xfrm>
            <a:off x="5845202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59" name="Oval 83"/>
          <p:cNvSpPr/>
          <p:nvPr/>
        </p:nvSpPr>
        <p:spPr>
          <a:xfrm>
            <a:off x="4356108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0" name="Oval 84"/>
          <p:cNvSpPr/>
          <p:nvPr/>
        </p:nvSpPr>
        <p:spPr>
          <a:xfrm>
            <a:off x="3630087" y="144475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sp>
        <p:nvSpPr>
          <p:cNvPr id="61" name="Oval 85"/>
          <p:cNvSpPr/>
          <p:nvPr/>
        </p:nvSpPr>
        <p:spPr>
          <a:xfrm>
            <a:off x="5100654" y="1454810"/>
            <a:ext cx="499964" cy="36680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000" kern="0" dirty="0">
                <a:solidFill>
                  <a:srgbClr val="FFFFFF"/>
                </a:solidFill>
                <a:latin typeface="Vodafone Rg" pitchFamily="34" charset="0"/>
              </a:rPr>
              <a:t>VNF</a:t>
            </a:r>
          </a:p>
        </p:txBody>
      </p:sp>
      <p:cxnSp>
        <p:nvCxnSpPr>
          <p:cNvPr id="62" name="Straight Arrow Connector 86"/>
          <p:cNvCxnSpPr>
            <a:stCxn id="57" idx="3"/>
            <a:endCxn id="56" idx="1"/>
          </p:cNvCxnSpPr>
          <p:nvPr/>
        </p:nvCxnSpPr>
        <p:spPr>
          <a:xfrm>
            <a:off x="6455007" y="1633228"/>
            <a:ext cx="309632" cy="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3" name="Straight Arrow Connector 87"/>
          <p:cNvCxnSpPr>
            <a:stCxn id="56" idx="2"/>
            <a:endCxn id="55" idx="0"/>
          </p:cNvCxnSpPr>
          <p:nvPr/>
        </p:nvCxnSpPr>
        <p:spPr>
          <a:xfrm>
            <a:off x="7317034" y="1879147"/>
            <a:ext cx="1" cy="411831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4" name="Straight Arrow Connector 88"/>
          <p:cNvCxnSpPr>
            <a:stCxn id="55" idx="1"/>
            <a:endCxn id="53" idx="3"/>
          </p:cNvCxnSpPr>
          <p:nvPr/>
        </p:nvCxnSpPr>
        <p:spPr>
          <a:xfrm flipH="1">
            <a:off x="6455006" y="2508829"/>
            <a:ext cx="309634" cy="1623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5" name="Straight Arrow Connector 89"/>
          <p:cNvCxnSpPr/>
          <p:nvPr/>
        </p:nvCxnSpPr>
        <p:spPr>
          <a:xfrm flipV="1">
            <a:off x="7320347" y="2726679"/>
            <a:ext cx="0" cy="250770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grpSp>
        <p:nvGrpSpPr>
          <p:cNvPr id="66" name="Group 93"/>
          <p:cNvGrpSpPr/>
          <p:nvPr/>
        </p:nvGrpSpPr>
        <p:grpSpPr>
          <a:xfrm>
            <a:off x="4665983" y="2311049"/>
            <a:ext cx="500741" cy="500741"/>
            <a:chOff x="6764099" y="2098220"/>
            <a:chExt cx="500741" cy="500741"/>
          </a:xfrm>
        </p:grpSpPr>
        <p:pic>
          <p:nvPicPr>
            <p:cNvPr id="67" name="Picture 9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68" name="TextBox 95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69" name="Group 96"/>
          <p:cNvGrpSpPr/>
          <p:nvPr/>
        </p:nvGrpSpPr>
        <p:grpSpPr>
          <a:xfrm>
            <a:off x="5394493" y="2312411"/>
            <a:ext cx="500741" cy="500741"/>
            <a:chOff x="6764099" y="2098220"/>
            <a:chExt cx="500741" cy="500741"/>
          </a:xfrm>
        </p:grpSpPr>
        <p:pic>
          <p:nvPicPr>
            <p:cNvPr id="70" name="Picture 9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1" name="TextBox 98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C</a:t>
              </a:r>
            </a:p>
          </p:txBody>
        </p:sp>
      </p:grpSp>
      <p:grpSp>
        <p:nvGrpSpPr>
          <p:cNvPr id="72" name="Group 99"/>
          <p:cNvGrpSpPr/>
          <p:nvPr/>
        </p:nvGrpSpPr>
        <p:grpSpPr>
          <a:xfrm>
            <a:off x="3916252" y="2292340"/>
            <a:ext cx="500741" cy="500741"/>
            <a:chOff x="6764099" y="2098220"/>
            <a:chExt cx="500741" cy="500741"/>
          </a:xfrm>
        </p:grpSpPr>
        <p:pic>
          <p:nvPicPr>
            <p:cNvPr id="73" name="Picture 10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4099" y="2098220"/>
              <a:ext cx="500741" cy="500741"/>
            </a:xfrm>
            <a:prstGeom prst="rect">
              <a:avLst/>
            </a:prstGeom>
          </p:spPr>
        </p:pic>
        <p:sp>
          <p:nvSpPr>
            <p:cNvPr id="74" name="TextBox 101"/>
            <p:cNvSpPr txBox="1"/>
            <p:nvPr/>
          </p:nvSpPr>
          <p:spPr>
            <a:xfrm>
              <a:off x="6897773" y="2191679"/>
              <a:ext cx="244973" cy="381086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algn="ctr" defTabSz="914378">
                <a:defRPr/>
              </a:pPr>
              <a:r>
                <a:rPr lang="en-GB" sz="1400" b="1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pic>
        <p:nvPicPr>
          <p:cNvPr id="75" name="Picture 14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96" y="3534670"/>
            <a:ext cx="322334" cy="32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23" y="3576758"/>
            <a:ext cx="495076" cy="321478"/>
          </a:xfrm>
          <a:prstGeom prst="rect">
            <a:avLst/>
          </a:prstGeom>
        </p:spPr>
      </p:pic>
      <p:pic>
        <p:nvPicPr>
          <p:cNvPr id="77" name="Picture 10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08" y="3518731"/>
            <a:ext cx="722888" cy="354215"/>
          </a:xfrm>
          <a:prstGeom prst="rect">
            <a:avLst/>
          </a:prstGeom>
        </p:spPr>
      </p:pic>
      <p:pic>
        <p:nvPicPr>
          <p:cNvPr id="78" name="Picture 10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46" y="3427799"/>
            <a:ext cx="968710" cy="544899"/>
          </a:xfrm>
          <a:prstGeom prst="rect">
            <a:avLst/>
          </a:prstGeom>
        </p:spPr>
      </p:pic>
      <p:pic>
        <p:nvPicPr>
          <p:cNvPr id="79" name="Picture 10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42" y="3479833"/>
            <a:ext cx="458404" cy="340250"/>
          </a:xfrm>
          <a:prstGeom prst="rect">
            <a:avLst/>
          </a:prstGeom>
        </p:spPr>
      </p:pic>
      <p:pic>
        <p:nvPicPr>
          <p:cNvPr id="80" name="Picture 1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851" y="4512198"/>
            <a:ext cx="471092" cy="471092"/>
          </a:xfrm>
          <a:prstGeom prst="rect">
            <a:avLst/>
          </a:prstGeom>
        </p:spPr>
      </p:pic>
      <p:pic>
        <p:nvPicPr>
          <p:cNvPr id="81" name="Picture 1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90" y="4512198"/>
            <a:ext cx="471092" cy="471092"/>
          </a:xfrm>
          <a:prstGeom prst="rect">
            <a:avLst/>
          </a:prstGeom>
        </p:spPr>
      </p:pic>
      <p:pic>
        <p:nvPicPr>
          <p:cNvPr id="82" name="Picture 1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205" y="4512198"/>
            <a:ext cx="471092" cy="471092"/>
          </a:xfrm>
          <a:prstGeom prst="rect">
            <a:avLst/>
          </a:prstGeom>
        </p:spPr>
      </p:pic>
      <p:pic>
        <p:nvPicPr>
          <p:cNvPr id="83" name="Picture 1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800" y="4510401"/>
            <a:ext cx="471092" cy="471092"/>
          </a:xfrm>
          <a:prstGeom prst="rect">
            <a:avLst/>
          </a:prstGeom>
        </p:spPr>
      </p:pic>
      <p:cxnSp>
        <p:nvCxnSpPr>
          <p:cNvPr id="84" name="Straight Connector 114"/>
          <p:cNvCxnSpPr/>
          <p:nvPr/>
        </p:nvCxnSpPr>
        <p:spPr>
          <a:xfrm>
            <a:off x="3418887" y="2932298"/>
            <a:ext cx="46675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dashDot"/>
          </a:ln>
          <a:effectLst/>
        </p:spPr>
      </p:cxnSp>
      <p:cxnSp>
        <p:nvCxnSpPr>
          <p:cNvPr id="85" name="Straight Arrow Connector 140"/>
          <p:cNvCxnSpPr>
            <a:stCxn id="53" idx="0"/>
            <a:endCxn id="57" idx="2"/>
          </p:cNvCxnSpPr>
          <p:nvPr/>
        </p:nvCxnSpPr>
        <p:spPr>
          <a:xfrm flipV="1">
            <a:off x="5011300" y="1883324"/>
            <a:ext cx="0" cy="245919"/>
          </a:xfrm>
          <a:prstGeom prst="straightConnector1">
            <a:avLst/>
          </a:prstGeom>
          <a:noFill/>
          <a:ln w="9525" cap="flat" cmpd="sng" algn="ctr">
            <a:solidFill>
              <a:srgbClr val="E60000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86" name="Right Brace 141"/>
          <p:cNvSpPr/>
          <p:nvPr/>
        </p:nvSpPr>
        <p:spPr>
          <a:xfrm>
            <a:off x="7899129" y="1387310"/>
            <a:ext cx="187326" cy="1544989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7" name="Right Brace 142"/>
          <p:cNvSpPr/>
          <p:nvPr/>
        </p:nvSpPr>
        <p:spPr>
          <a:xfrm>
            <a:off x="7895008" y="2939516"/>
            <a:ext cx="187326" cy="1996625"/>
          </a:xfrm>
          <a:prstGeom prst="rightBrace">
            <a:avLst/>
          </a:prstGeom>
          <a:noFill/>
          <a:ln w="38100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algn="ctr" defTabSz="914378">
              <a:defRPr/>
            </a:pPr>
            <a:endParaRPr lang="en-GB" sz="1200" b="1" kern="0" dirty="0">
              <a:solidFill>
                <a:srgbClr val="000000"/>
              </a:solidFill>
              <a:latin typeface="Vodafone Rg"/>
            </a:endParaRPr>
          </a:p>
        </p:txBody>
      </p:sp>
      <p:pic>
        <p:nvPicPr>
          <p:cNvPr id="88" name="Picture 2" descr="Image result for kubernetes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187" y="3576988"/>
            <a:ext cx="243525" cy="2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OPNFV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303" y="3235278"/>
            <a:ext cx="941055" cy="21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Shape 111"/>
          <p:cNvSpPr/>
          <p:nvPr/>
        </p:nvSpPr>
        <p:spPr>
          <a:xfrm>
            <a:off x="3498682" y="3479833"/>
            <a:ext cx="1102487" cy="467186"/>
          </a:xfrm>
          <a:prstGeom prst="rect">
            <a:avLst/>
          </a:prstGeom>
          <a:blipFill>
            <a:blip r:embed="rId11"/>
            <a:stretch>
              <a:fillRect/>
            </a:stretch>
          </a:blipFill>
        </p:spPr>
      </p:sp>
      <p:sp>
        <p:nvSpPr>
          <p:cNvPr id="91" name="Flowchart: Alternate Process 4"/>
          <p:cNvSpPr/>
          <p:nvPr/>
        </p:nvSpPr>
        <p:spPr>
          <a:xfrm>
            <a:off x="8158462" y="1628153"/>
            <a:ext cx="1931345" cy="1084502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Abstraction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NFVI Metrics &amp; capabilities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Infrastructure Profiles Catalogue</a:t>
            </a:r>
          </a:p>
        </p:txBody>
      </p:sp>
      <p:sp>
        <p:nvSpPr>
          <p:cNvPr id="92" name="Flowchart: Alternate Process 86"/>
          <p:cNvSpPr/>
          <p:nvPr/>
        </p:nvSpPr>
        <p:spPr>
          <a:xfrm>
            <a:off x="8230471" y="3543016"/>
            <a:ext cx="1859336" cy="916860"/>
          </a:xfrm>
          <a:prstGeom prst="flowChartAlternateProcess">
            <a:avLst/>
          </a:prstGeom>
          <a:solidFill>
            <a:srgbClr val="94C0BE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b="1" kern="0" dirty="0">
                <a:solidFill>
                  <a:srgbClr val="262626"/>
                </a:solidFill>
                <a:latin typeface="Vodafone Rg" pitchFamily="34" charset="0"/>
              </a:rPr>
              <a:t>Infrastructure Profiling</a:t>
            </a:r>
          </a:p>
          <a:p>
            <a:pPr algn="ctr" defTabSz="44448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/>
            </a:pPr>
            <a:r>
              <a:rPr lang="en-GB" sz="1200" dirty="0">
                <a:solidFill>
                  <a:srgbClr val="FFFFFF"/>
                </a:solidFill>
                <a:latin typeface="Vodafone Rg" pitchFamily="34" charset="0"/>
              </a:rPr>
              <a:t>Reference NFVI SW/HW Profiles and configurations</a:t>
            </a:r>
            <a:endParaRPr lang="en-GB" sz="1200" b="1" kern="0" dirty="0">
              <a:solidFill>
                <a:srgbClr val="262626"/>
              </a:solidFill>
              <a:latin typeface="Vodafone Rg" pitchFamily="34" charset="0"/>
            </a:endParaRPr>
          </a:p>
        </p:txBody>
      </p:sp>
      <p:sp>
        <p:nvSpPr>
          <p:cNvPr id="93" name="ZoneTexte 29"/>
          <p:cNvSpPr txBox="1"/>
          <p:nvPr/>
        </p:nvSpPr>
        <p:spPr>
          <a:xfrm>
            <a:off x="5937356" y="2576342"/>
            <a:ext cx="29495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defTabSz="914400">
              <a:defRPr/>
            </a:pPr>
            <a:r>
              <a:rPr lang="fr-FR" sz="1400" dirty="0">
                <a:solidFill>
                  <a:srgbClr val="5C5C5C"/>
                </a:solidFill>
                <a:latin typeface="Times New Roman"/>
              </a:rPr>
              <a:t>----</a:t>
            </a:r>
          </a:p>
        </p:txBody>
      </p:sp>
      <p:pic>
        <p:nvPicPr>
          <p:cNvPr id="94" name="Picture 2" descr="Image result for open compute platform  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758" y="4092948"/>
            <a:ext cx="452291" cy="59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mage result for LF networking 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73107" y="4253817"/>
            <a:ext cx="939047" cy="28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Scope. </a:t>
            </a:r>
          </a:p>
        </p:txBody>
      </p:sp>
    </p:spTree>
    <p:extLst>
      <p:ext uri="{BB962C8B-B14F-4D97-AF65-F5344CB8AC3E}">
        <p14:creationId xmlns:p14="http://schemas.microsoft.com/office/powerpoint/2010/main" val="2919754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4E96FAC-37D2-49A3-A45B-72709E7EF586}"/>
              </a:ext>
            </a:extLst>
          </p:cNvPr>
          <p:cNvSpPr/>
          <p:nvPr/>
        </p:nvSpPr>
        <p:spPr>
          <a:xfrm rot="16200000">
            <a:off x="4158499" y="444042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09E582B-43B5-464B-AA62-D15E00D2CFBB}"/>
              </a:ext>
            </a:extLst>
          </p:cNvPr>
          <p:cNvSpPr txBox="1"/>
          <p:nvPr/>
        </p:nvSpPr>
        <p:spPr>
          <a:xfrm>
            <a:off x="4444064" y="5653948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OVS-Kernel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4D27B2C-6F0F-45B9-A697-37E7B79D57F2}"/>
              </a:ext>
            </a:extLst>
          </p:cNvPr>
          <p:cNvCxnSpPr/>
          <p:nvPr/>
        </p:nvCxnSpPr>
        <p:spPr>
          <a:xfrm flipH="1" flipV="1">
            <a:off x="606968" y="553596"/>
            <a:ext cx="10364687" cy="19284"/>
          </a:xfrm>
          <a:prstGeom prst="line">
            <a:avLst/>
          </a:prstGeom>
          <a:noFill/>
          <a:ln w="508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88F6097-9A6E-4F52-9A8C-B53DAFB6EC1D}"/>
              </a:ext>
            </a:extLst>
          </p:cNvPr>
          <p:cNvSpPr/>
          <p:nvPr/>
        </p:nvSpPr>
        <p:spPr>
          <a:xfrm rot="16200000">
            <a:off x="4356220" y="438450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3C0C117-AD6B-4C8D-82DB-C6A27D03657E}"/>
              </a:ext>
            </a:extLst>
          </p:cNvPr>
          <p:cNvSpPr/>
          <p:nvPr/>
        </p:nvSpPr>
        <p:spPr>
          <a:xfrm rot="16200000">
            <a:off x="4604242" y="438245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156B750-0695-456C-B5CE-6210383C35A2}"/>
              </a:ext>
            </a:extLst>
          </p:cNvPr>
          <p:cNvSpPr/>
          <p:nvPr/>
        </p:nvSpPr>
        <p:spPr>
          <a:xfrm rot="16200000">
            <a:off x="5117828" y="438942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AFAA428-7385-436A-B4C5-868A91DAAF29}"/>
              </a:ext>
            </a:extLst>
          </p:cNvPr>
          <p:cNvSpPr/>
          <p:nvPr/>
        </p:nvSpPr>
        <p:spPr>
          <a:xfrm rot="16200000">
            <a:off x="4865623" y="437334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2C3AD3-B1B2-4F15-8356-B4C8B32457D4}"/>
              </a:ext>
            </a:extLst>
          </p:cNvPr>
          <p:cNvSpPr/>
          <p:nvPr/>
        </p:nvSpPr>
        <p:spPr>
          <a:xfrm rot="16200000">
            <a:off x="5389258" y="4381823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062FB70-8DB1-4D9C-89F1-61C8A6A562D1}"/>
              </a:ext>
            </a:extLst>
          </p:cNvPr>
          <p:cNvCxnSpPr/>
          <p:nvPr/>
        </p:nvCxnSpPr>
        <p:spPr>
          <a:xfrm flipH="1" flipV="1">
            <a:off x="2689798" y="55797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D15F060-02AD-418C-BEE9-51FD8829B4CB}"/>
              </a:ext>
            </a:extLst>
          </p:cNvPr>
          <p:cNvCxnSpPr/>
          <p:nvPr/>
        </p:nvCxnSpPr>
        <p:spPr>
          <a:xfrm flipH="1">
            <a:off x="609373" y="939993"/>
            <a:ext cx="10362282" cy="0"/>
          </a:xfrm>
          <a:prstGeom prst="line">
            <a:avLst/>
          </a:prstGeom>
          <a:noFill/>
          <a:ln w="50800" cap="flat" cmpd="sng" algn="ctr">
            <a:solidFill>
              <a:srgbClr val="92D050"/>
            </a:solidFill>
            <a:prstDash val="soli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CDC99C-D510-4D62-839E-208AA5E2B9D3}"/>
              </a:ext>
            </a:extLst>
          </p:cNvPr>
          <p:cNvCxnSpPr/>
          <p:nvPr/>
        </p:nvCxnSpPr>
        <p:spPr>
          <a:xfrm>
            <a:off x="2942177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DA0CFB6-66FD-4A7A-AF25-1326F4114BC1}"/>
              </a:ext>
            </a:extLst>
          </p:cNvPr>
          <p:cNvSpPr txBox="1"/>
          <p:nvPr/>
        </p:nvSpPr>
        <p:spPr>
          <a:xfrm>
            <a:off x="9793415" y="704336"/>
            <a:ext cx="13000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Internal API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33A179C-81F9-4792-B0C6-D38ED500C657}"/>
              </a:ext>
            </a:extLst>
          </p:cNvPr>
          <p:cNvCxnSpPr/>
          <p:nvPr/>
        </p:nvCxnSpPr>
        <p:spPr>
          <a:xfrm flipH="1">
            <a:off x="628299" y="184842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FECB00"/>
            </a:solidFill>
            <a:prstDash val="solid"/>
          </a:ln>
          <a:effectLst/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D61A609-6DB0-4B46-938A-ABC27002F28C}"/>
              </a:ext>
            </a:extLst>
          </p:cNvPr>
          <p:cNvCxnSpPr/>
          <p:nvPr/>
        </p:nvCxnSpPr>
        <p:spPr>
          <a:xfrm>
            <a:off x="3596489" y="1938941"/>
            <a:ext cx="0" cy="208098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44FF5C0-7F34-4FD7-B425-2BF569DDBD1B}"/>
              </a:ext>
            </a:extLst>
          </p:cNvPr>
          <p:cNvSpPr txBox="1"/>
          <p:nvPr/>
        </p:nvSpPr>
        <p:spPr>
          <a:xfrm>
            <a:off x="9793415" y="1151557"/>
            <a:ext cx="1707925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Management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278A2F0-878D-481B-8217-73262A1EAC04}"/>
              </a:ext>
            </a:extLst>
          </p:cNvPr>
          <p:cNvCxnSpPr/>
          <p:nvPr/>
        </p:nvCxnSpPr>
        <p:spPr>
          <a:xfrm flipH="1">
            <a:off x="628298" y="1387692"/>
            <a:ext cx="10294220" cy="1"/>
          </a:xfrm>
          <a:prstGeom prst="line">
            <a:avLst/>
          </a:prstGeom>
          <a:noFill/>
          <a:ln w="50800" cap="flat" cmpd="sng" algn="ctr">
            <a:solidFill>
              <a:srgbClr val="EB9700"/>
            </a:solidFill>
            <a:prstDash val="solid"/>
          </a:ln>
          <a:effectLst/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AB0078A-1BF8-4FAD-9BEB-00C3EB7389E1}"/>
              </a:ext>
            </a:extLst>
          </p:cNvPr>
          <p:cNvSpPr/>
          <p:nvPr/>
        </p:nvSpPr>
        <p:spPr>
          <a:xfrm rot="16200000">
            <a:off x="8035818" y="4440430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724A60A-1B6A-4E28-91E0-D8BBEBE659BD}"/>
              </a:ext>
            </a:extLst>
          </p:cNvPr>
          <p:cNvSpPr txBox="1"/>
          <p:nvPr/>
        </p:nvSpPr>
        <p:spPr>
          <a:xfrm>
            <a:off x="8321384" y="5671308"/>
            <a:ext cx="1440635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Ceph</a:t>
            </a: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75B52DD-BB1A-4EFE-9944-D8B84F78BA4E}"/>
              </a:ext>
            </a:extLst>
          </p:cNvPr>
          <p:cNvSpPr/>
          <p:nvPr/>
        </p:nvSpPr>
        <p:spPr>
          <a:xfrm rot="16200000">
            <a:off x="8233539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612644-1A9A-4677-9829-D4E89D65F671}"/>
              </a:ext>
            </a:extLst>
          </p:cNvPr>
          <p:cNvSpPr/>
          <p:nvPr/>
        </p:nvSpPr>
        <p:spPr>
          <a:xfrm rot="16200000">
            <a:off x="8481562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D5EB219-0F0F-4C8D-A7F3-C034C8A8BAB8}"/>
              </a:ext>
            </a:extLst>
          </p:cNvPr>
          <p:cNvSpPr/>
          <p:nvPr/>
        </p:nvSpPr>
        <p:spPr>
          <a:xfrm rot="16200000">
            <a:off x="8995147" y="438942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EBF67-B742-4D24-944C-51F131420E40}"/>
              </a:ext>
            </a:extLst>
          </p:cNvPr>
          <p:cNvSpPr/>
          <p:nvPr/>
        </p:nvSpPr>
        <p:spPr>
          <a:xfrm rot="16200000">
            <a:off x="8742942" y="4373342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CCC6AB-370B-4C3B-B744-13BE9D707674}"/>
              </a:ext>
            </a:extLst>
          </p:cNvPr>
          <p:cNvSpPr/>
          <p:nvPr/>
        </p:nvSpPr>
        <p:spPr>
          <a:xfrm rot="16200000">
            <a:off x="9266577" y="438182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18A0821-AFFF-4DDD-847A-49F9387340DC}"/>
              </a:ext>
            </a:extLst>
          </p:cNvPr>
          <p:cNvSpPr/>
          <p:nvPr/>
        </p:nvSpPr>
        <p:spPr>
          <a:xfrm rot="16200000">
            <a:off x="2258368" y="4449991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244519B-78E3-421D-BB01-CDEDD0988D7D}"/>
              </a:ext>
            </a:extLst>
          </p:cNvPr>
          <p:cNvSpPr txBox="1"/>
          <p:nvPr/>
        </p:nvSpPr>
        <p:spPr>
          <a:xfrm>
            <a:off x="2543933" y="5898691"/>
            <a:ext cx="1303137" cy="277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Controller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A5458E5-CC20-4C74-8156-F77B3665D8FE}"/>
              </a:ext>
            </a:extLst>
          </p:cNvPr>
          <p:cNvSpPr/>
          <p:nvPr/>
        </p:nvSpPr>
        <p:spPr>
          <a:xfrm rot="16200000">
            <a:off x="2456089" y="4394068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4123D53-EC3F-4E83-97ED-59EE4F67ED18}"/>
              </a:ext>
            </a:extLst>
          </p:cNvPr>
          <p:cNvSpPr/>
          <p:nvPr/>
        </p:nvSpPr>
        <p:spPr>
          <a:xfrm rot="16200000">
            <a:off x="2704111" y="439201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6994989-9E82-49DF-93B1-65083CBF276C}"/>
              </a:ext>
            </a:extLst>
          </p:cNvPr>
          <p:cNvSpPr/>
          <p:nvPr/>
        </p:nvSpPr>
        <p:spPr>
          <a:xfrm rot="16200000">
            <a:off x="3217697" y="4398983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04DCD0E-EFD5-46C0-B902-24678B42942C}"/>
              </a:ext>
            </a:extLst>
          </p:cNvPr>
          <p:cNvSpPr/>
          <p:nvPr/>
        </p:nvSpPr>
        <p:spPr>
          <a:xfrm rot="16200000">
            <a:off x="2965492" y="4382903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F447404-D8B4-4568-BA57-E8A8E4887E2E}"/>
              </a:ext>
            </a:extLst>
          </p:cNvPr>
          <p:cNvSpPr/>
          <p:nvPr/>
        </p:nvSpPr>
        <p:spPr>
          <a:xfrm rot="16200000">
            <a:off x="3489126" y="4391385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D6C001-A39A-4DD7-89CE-0EE9691B0A9C}"/>
              </a:ext>
            </a:extLst>
          </p:cNvPr>
          <p:cNvSpPr/>
          <p:nvPr/>
        </p:nvSpPr>
        <p:spPr>
          <a:xfrm rot="16200000">
            <a:off x="290293" y="4452054"/>
            <a:ext cx="1957684" cy="1471468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3D9C2B7-5ED2-4298-814B-21F342D5BC42}"/>
              </a:ext>
            </a:extLst>
          </p:cNvPr>
          <p:cNvSpPr txBox="1"/>
          <p:nvPr/>
        </p:nvSpPr>
        <p:spPr>
          <a:xfrm>
            <a:off x="587478" y="5889131"/>
            <a:ext cx="929455" cy="2870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Foundation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30F41B6-094B-48A4-B7CF-B64C5A9737A4}"/>
              </a:ext>
            </a:extLst>
          </p:cNvPr>
          <p:cNvSpPr/>
          <p:nvPr/>
        </p:nvSpPr>
        <p:spPr>
          <a:xfrm rot="16200000">
            <a:off x="499633" y="4384507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093D34F-9EB3-46B4-8C84-177A0B409251}"/>
              </a:ext>
            </a:extLst>
          </p:cNvPr>
          <p:cNvSpPr/>
          <p:nvPr/>
        </p:nvSpPr>
        <p:spPr>
          <a:xfrm rot="16200000">
            <a:off x="747655" y="4382459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82EA881-B9B0-42B3-B1C4-40CA31D6122D}"/>
              </a:ext>
            </a:extLst>
          </p:cNvPr>
          <p:cNvCxnSpPr/>
          <p:nvPr/>
        </p:nvCxnSpPr>
        <p:spPr>
          <a:xfrm flipH="1" flipV="1">
            <a:off x="734099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5D21BC4-865C-4D9B-A474-0FCD1F454049}"/>
              </a:ext>
            </a:extLst>
          </p:cNvPr>
          <p:cNvCxnSpPr/>
          <p:nvPr/>
        </p:nvCxnSpPr>
        <p:spPr>
          <a:xfrm flipH="1" flipV="1">
            <a:off x="4596796" y="545986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A42DC87-A981-4EA2-AA09-85A51C895B0B}"/>
              </a:ext>
            </a:extLst>
          </p:cNvPr>
          <p:cNvCxnSpPr/>
          <p:nvPr/>
        </p:nvCxnSpPr>
        <p:spPr>
          <a:xfrm flipH="1" flipV="1">
            <a:off x="8472685" y="543635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46B65BF-8EB7-4AC4-A58C-F2907FA94098}"/>
              </a:ext>
            </a:extLst>
          </p:cNvPr>
          <p:cNvSpPr txBox="1"/>
          <p:nvPr/>
        </p:nvSpPr>
        <p:spPr>
          <a:xfrm>
            <a:off x="9796168" y="330200"/>
            <a:ext cx="1745450" cy="380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Provisioning &amp; Management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502AAF4-E74B-465D-A622-7BC575FD4452}"/>
              </a:ext>
            </a:extLst>
          </p:cNvPr>
          <p:cNvSpPr txBox="1"/>
          <p:nvPr/>
        </p:nvSpPr>
        <p:spPr>
          <a:xfrm>
            <a:off x="9792551" y="161401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Storage Front-end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A807C9E-E297-4945-BD2C-12C485BEDCA9}"/>
              </a:ext>
            </a:extLst>
          </p:cNvPr>
          <p:cNvCxnSpPr/>
          <p:nvPr/>
        </p:nvCxnSpPr>
        <p:spPr>
          <a:xfrm>
            <a:off x="4830555" y="983384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C8E5531-7F0A-46DE-A3E7-C07118F8CC75}"/>
              </a:ext>
            </a:extLst>
          </p:cNvPr>
          <p:cNvCxnSpPr/>
          <p:nvPr/>
        </p:nvCxnSpPr>
        <p:spPr>
          <a:xfrm>
            <a:off x="8699716" y="986486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229E7A0-C892-4623-9A78-FB9C8FEF1F7F}"/>
              </a:ext>
            </a:extLst>
          </p:cNvPr>
          <p:cNvCxnSpPr/>
          <p:nvPr/>
        </p:nvCxnSpPr>
        <p:spPr>
          <a:xfrm flipV="1">
            <a:off x="8749510" y="1411245"/>
            <a:ext cx="1661" cy="2631011"/>
          </a:xfrm>
          <a:prstGeom prst="line">
            <a:avLst/>
          </a:prstGeom>
          <a:noFill/>
          <a:ln w="25400" cap="flat" cmpd="sng" algn="ctr">
            <a:solidFill>
              <a:srgbClr val="EB9700"/>
            </a:solidFill>
            <a:prstDash val="sysDash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B13428C-CB4C-4992-A137-B62D486CA7B4}"/>
              </a:ext>
            </a:extLst>
          </p:cNvPr>
          <p:cNvCxnSpPr/>
          <p:nvPr/>
        </p:nvCxnSpPr>
        <p:spPr>
          <a:xfrm>
            <a:off x="5511469" y="1828548"/>
            <a:ext cx="0" cy="219915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1F496164-A1D8-4343-BE8D-9A84F4687E68}"/>
              </a:ext>
            </a:extLst>
          </p:cNvPr>
          <p:cNvCxnSpPr/>
          <p:nvPr/>
        </p:nvCxnSpPr>
        <p:spPr>
          <a:xfrm>
            <a:off x="9253624" y="1867153"/>
            <a:ext cx="0" cy="2170864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418E39E-EFFA-4A89-9DF6-A5C56910DA89}"/>
              </a:ext>
            </a:extLst>
          </p:cNvPr>
          <p:cNvCxnSpPr/>
          <p:nvPr/>
        </p:nvCxnSpPr>
        <p:spPr>
          <a:xfrm flipH="1">
            <a:off x="642202" y="2328569"/>
            <a:ext cx="10294217" cy="27958"/>
          </a:xfrm>
          <a:prstGeom prst="line">
            <a:avLst/>
          </a:prstGeom>
          <a:noFill/>
          <a:ln w="50800" cap="flat" cmpd="sng" algn="ctr">
            <a:solidFill>
              <a:srgbClr val="00B0F0"/>
            </a:solidFill>
            <a:prstDash val="solid"/>
          </a:ln>
          <a:effectLst/>
        </p:spPr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657CEE1-D451-419D-870C-28FF49376FA1}"/>
              </a:ext>
            </a:extLst>
          </p:cNvPr>
          <p:cNvCxnSpPr/>
          <p:nvPr/>
        </p:nvCxnSpPr>
        <p:spPr>
          <a:xfrm flipV="1">
            <a:off x="3082873" y="2397519"/>
            <a:ext cx="0" cy="1630475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FC59805-2053-4860-B2C3-5B225971398D}"/>
              </a:ext>
            </a:extLst>
          </p:cNvPr>
          <p:cNvCxnSpPr/>
          <p:nvPr/>
        </p:nvCxnSpPr>
        <p:spPr>
          <a:xfrm flipV="1">
            <a:off x="4968715" y="239048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9304C9F-B8E7-4213-8754-53D4FB408119}"/>
              </a:ext>
            </a:extLst>
          </p:cNvPr>
          <p:cNvSpPr txBox="1"/>
          <p:nvPr/>
        </p:nvSpPr>
        <p:spPr>
          <a:xfrm>
            <a:off x="9795639" y="208485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Tenant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A4FA545-AF23-45B5-97D5-5426593B3777}"/>
              </a:ext>
            </a:extLst>
          </p:cNvPr>
          <p:cNvCxnSpPr/>
          <p:nvPr/>
        </p:nvCxnSpPr>
        <p:spPr>
          <a:xfrm flipH="1">
            <a:off x="642201" y="2821245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70C0"/>
            </a:solidFill>
            <a:prstDash val="solid"/>
          </a:ln>
          <a:effectLst/>
        </p:spPr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7FB0CBE-1B4E-4BD2-8A45-58C93621B44E}"/>
              </a:ext>
            </a:extLst>
          </p:cNvPr>
          <p:cNvSpPr txBox="1"/>
          <p:nvPr/>
        </p:nvSpPr>
        <p:spPr>
          <a:xfrm>
            <a:off x="9796168" y="2579259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API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CBB5272-D9B1-41AD-8A9A-12D7B56A8D2C}"/>
              </a:ext>
            </a:extLst>
          </p:cNvPr>
          <p:cNvCxnSpPr/>
          <p:nvPr/>
        </p:nvCxnSpPr>
        <p:spPr>
          <a:xfrm flipV="1">
            <a:off x="3153253" y="2823500"/>
            <a:ext cx="0" cy="12573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ash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8C50A5D9-B660-46D1-99E0-7CC8110CAC7A}"/>
              </a:ext>
            </a:extLst>
          </p:cNvPr>
          <p:cNvCxnSpPr>
            <a:stCxn id="139" idx="3"/>
          </p:cNvCxnSpPr>
          <p:nvPr/>
        </p:nvCxnSpPr>
        <p:spPr>
          <a:xfrm flipV="1">
            <a:off x="1003758" y="2849203"/>
            <a:ext cx="0" cy="136520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ysDash"/>
          </a:ln>
          <a:effectLst/>
        </p:spPr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15784F6-E4A4-402F-9B78-8C220E410AB7}"/>
              </a:ext>
            </a:extLst>
          </p:cNvPr>
          <p:cNvCxnSpPr/>
          <p:nvPr/>
        </p:nvCxnSpPr>
        <p:spPr>
          <a:xfrm flipH="1">
            <a:off x="648757" y="3273037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E60000"/>
            </a:solidFill>
            <a:prstDash val="solid"/>
          </a:ln>
          <a:effectLst/>
        </p:spPr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5A01560-2A12-4318-A256-305E105A22CE}"/>
              </a:ext>
            </a:extLst>
          </p:cNvPr>
          <p:cNvSpPr txBox="1"/>
          <p:nvPr/>
        </p:nvSpPr>
        <p:spPr>
          <a:xfrm>
            <a:off x="9786220" y="3022640"/>
            <a:ext cx="1935880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(FIP)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C308D23-162A-401E-9E3B-51E6A27AF02F}"/>
              </a:ext>
            </a:extLst>
          </p:cNvPr>
          <p:cNvCxnSpPr>
            <a:cxnSpLocks/>
          </p:cNvCxnSpPr>
          <p:nvPr/>
        </p:nvCxnSpPr>
        <p:spPr>
          <a:xfrm flipV="1">
            <a:off x="3238258" y="3263690"/>
            <a:ext cx="0" cy="76062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0BE8A2E-FAC1-43CD-A106-C89EA96FA8EC}"/>
              </a:ext>
            </a:extLst>
          </p:cNvPr>
          <p:cNvCxnSpPr/>
          <p:nvPr/>
        </p:nvCxnSpPr>
        <p:spPr>
          <a:xfrm flipV="1">
            <a:off x="5058793" y="3287016"/>
            <a:ext cx="0" cy="732907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ysDash"/>
          </a:ln>
          <a:effectLst/>
        </p:spPr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3F97DB6-C6CB-47B0-974F-6A333B607388}"/>
              </a:ext>
            </a:extLst>
          </p:cNvPr>
          <p:cNvSpPr/>
          <p:nvPr/>
        </p:nvSpPr>
        <p:spPr>
          <a:xfrm>
            <a:off x="3364983" y="402917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1EE58768-3449-462C-94DF-8A44FD8D3059}"/>
              </a:ext>
            </a:extLst>
          </p:cNvPr>
          <p:cNvSpPr/>
          <p:nvPr/>
        </p:nvSpPr>
        <p:spPr>
          <a:xfrm>
            <a:off x="2836268" y="402920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4D23111-D147-4D3B-B04D-4642DC2B9228}"/>
              </a:ext>
            </a:extLst>
          </p:cNvPr>
          <p:cNvSpPr/>
          <p:nvPr/>
        </p:nvSpPr>
        <p:spPr>
          <a:xfrm>
            <a:off x="5263961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B33C1C6-C953-43F5-9524-8967E5B567BF}"/>
              </a:ext>
            </a:extLst>
          </p:cNvPr>
          <p:cNvSpPr/>
          <p:nvPr/>
        </p:nvSpPr>
        <p:spPr>
          <a:xfrm>
            <a:off x="4735246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F12CE52-03F1-490C-BC52-1594A3D4CA56}"/>
              </a:ext>
            </a:extLst>
          </p:cNvPr>
          <p:cNvSpPr/>
          <p:nvPr/>
        </p:nvSpPr>
        <p:spPr>
          <a:xfrm>
            <a:off x="9117976" y="4017545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FA77E35-4661-4CB2-BB6C-F0C8EB27372A}"/>
              </a:ext>
            </a:extLst>
          </p:cNvPr>
          <p:cNvSpPr/>
          <p:nvPr/>
        </p:nvSpPr>
        <p:spPr>
          <a:xfrm>
            <a:off x="8589261" y="401757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F1D407D-E504-45D5-833B-E9F98B003626}"/>
              </a:ext>
            </a:extLst>
          </p:cNvPr>
          <p:cNvSpPr/>
          <p:nvPr/>
        </p:nvSpPr>
        <p:spPr>
          <a:xfrm rot="16200000">
            <a:off x="6085080" y="4438379"/>
            <a:ext cx="1957684" cy="1494715"/>
          </a:xfrm>
          <a:prstGeom prst="rect">
            <a:avLst/>
          </a:prstGeom>
          <a:solidFill>
            <a:srgbClr val="4A4D4E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34342B"/>
              </a:solidFill>
              <a:effectLst/>
              <a:uLnTx/>
              <a:uFillTx/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5EE6BE0-0B61-410B-A74D-B528B7665D9E}"/>
              </a:ext>
            </a:extLst>
          </p:cNvPr>
          <p:cNvSpPr txBox="1"/>
          <p:nvPr/>
        </p:nvSpPr>
        <p:spPr>
          <a:xfrm>
            <a:off x="6370646" y="5651899"/>
            <a:ext cx="1494716" cy="512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OVS-DPDK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Compute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716A45B-9E11-47FC-BD66-6E6AB876BA6E}"/>
              </a:ext>
            </a:extLst>
          </p:cNvPr>
          <p:cNvSpPr/>
          <p:nvPr/>
        </p:nvSpPr>
        <p:spPr>
          <a:xfrm rot="16200000">
            <a:off x="6282802" y="4382456"/>
            <a:ext cx="508104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A939522-976E-48F5-9F83-11E7AD65E0FB}"/>
              </a:ext>
            </a:extLst>
          </p:cNvPr>
          <p:cNvSpPr/>
          <p:nvPr/>
        </p:nvSpPr>
        <p:spPr>
          <a:xfrm rot="16200000">
            <a:off x="6530824" y="4380408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CAF74B5-B5CB-4CC1-9FD2-DE4E099BF5FB}"/>
              </a:ext>
            </a:extLst>
          </p:cNvPr>
          <p:cNvSpPr/>
          <p:nvPr/>
        </p:nvSpPr>
        <p:spPr>
          <a:xfrm rot="16200000">
            <a:off x="7044409" y="4387372"/>
            <a:ext cx="516955" cy="157420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NIC2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E53F5C-FEA5-4EA4-BA14-A5F9DB74C9C9}"/>
              </a:ext>
            </a:extLst>
          </p:cNvPr>
          <p:cNvSpPr/>
          <p:nvPr/>
        </p:nvSpPr>
        <p:spPr>
          <a:xfrm rot="16200000">
            <a:off x="6792205" y="4371291"/>
            <a:ext cx="516955" cy="18958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NIC3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7B41125-7BCA-48D3-BF19-FA067B2C3161}"/>
              </a:ext>
            </a:extLst>
          </p:cNvPr>
          <p:cNvSpPr/>
          <p:nvPr/>
        </p:nvSpPr>
        <p:spPr>
          <a:xfrm rot="16200000">
            <a:off x="7315839" y="4379774"/>
            <a:ext cx="513469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NIC4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D584790-D2AF-4427-9CD0-E01DD5145E68}"/>
              </a:ext>
            </a:extLst>
          </p:cNvPr>
          <p:cNvCxnSpPr/>
          <p:nvPr/>
        </p:nvCxnSpPr>
        <p:spPr>
          <a:xfrm flipH="1" flipV="1">
            <a:off x="6523377" y="543937"/>
            <a:ext cx="14232" cy="3660529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8018720-DF12-4D20-A630-BFA2DA442694}"/>
              </a:ext>
            </a:extLst>
          </p:cNvPr>
          <p:cNvCxnSpPr/>
          <p:nvPr/>
        </p:nvCxnSpPr>
        <p:spPr>
          <a:xfrm>
            <a:off x="6757137" y="981335"/>
            <a:ext cx="0" cy="3066713"/>
          </a:xfrm>
          <a:prstGeom prst="line">
            <a:avLst/>
          </a:prstGeom>
          <a:noFill/>
          <a:ln w="25400" cap="flat" cmpd="sng" algn="ctr">
            <a:solidFill>
              <a:srgbClr val="92D050"/>
            </a:solidFill>
            <a:prstDash val="sysDash"/>
          </a:ln>
          <a:effectLst/>
        </p:spPr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D94EA21-CECE-43B0-BDB0-32320744D44C}"/>
              </a:ext>
            </a:extLst>
          </p:cNvPr>
          <p:cNvCxnSpPr/>
          <p:nvPr/>
        </p:nvCxnSpPr>
        <p:spPr>
          <a:xfrm>
            <a:off x="7302886" y="1848425"/>
            <a:ext cx="0" cy="2187542"/>
          </a:xfrm>
          <a:prstGeom prst="line">
            <a:avLst/>
          </a:prstGeom>
          <a:noFill/>
          <a:ln w="25400" cap="flat" cmpd="sng" algn="ctr">
            <a:solidFill>
              <a:srgbClr val="FECB00"/>
            </a:solidFill>
            <a:prstDash val="sysDash"/>
          </a:ln>
          <a:effectLst/>
        </p:spPr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124D793-EE80-425D-B876-0F276F4E5F8F}"/>
              </a:ext>
            </a:extLst>
          </p:cNvPr>
          <p:cNvCxnSpPr/>
          <p:nvPr/>
        </p:nvCxnSpPr>
        <p:spPr>
          <a:xfrm flipV="1">
            <a:off x="6895297" y="2388435"/>
            <a:ext cx="0" cy="1646780"/>
          </a:xfrm>
          <a:prstGeom prst="line">
            <a:avLst/>
          </a:prstGeom>
          <a:noFill/>
          <a:ln w="25400" cap="flat" cmpd="sng" algn="ctr">
            <a:solidFill>
              <a:srgbClr val="00B0F0"/>
            </a:solidFill>
            <a:prstDash val="sysDash"/>
          </a:ln>
          <a:effectLst/>
        </p:spPr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A7C7B6B-11F7-4B8F-90B9-1A73199C0160}"/>
              </a:ext>
            </a:extLst>
          </p:cNvPr>
          <p:cNvSpPr/>
          <p:nvPr/>
        </p:nvSpPr>
        <p:spPr>
          <a:xfrm>
            <a:off x="7190543" y="401549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A67B95-ECCB-4BBD-9E36-687F8E4484B3}"/>
              </a:ext>
            </a:extLst>
          </p:cNvPr>
          <p:cNvSpPr/>
          <p:nvPr/>
        </p:nvSpPr>
        <p:spPr>
          <a:xfrm>
            <a:off x="6661828" y="4015526"/>
            <a:ext cx="497232" cy="196862"/>
          </a:xfrm>
          <a:prstGeom prst="rect">
            <a:avLst/>
          </a:prstGeom>
          <a:solidFill>
            <a:srgbClr val="E60000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Bond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BB174A-2AB9-4333-84CA-CFD970E5B960}"/>
              </a:ext>
            </a:extLst>
          </p:cNvPr>
          <p:cNvSpPr/>
          <p:nvPr/>
        </p:nvSpPr>
        <p:spPr>
          <a:xfrm>
            <a:off x="6698875" y="4857218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C5DD3566-6C27-46BF-98F9-FD69500824B4}"/>
              </a:ext>
            </a:extLst>
          </p:cNvPr>
          <p:cNvSpPr/>
          <p:nvPr/>
        </p:nvSpPr>
        <p:spPr>
          <a:xfrm>
            <a:off x="7221093" y="4858276"/>
            <a:ext cx="446601" cy="471856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NUMA 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FD5EBE2-D48D-407D-8867-B2F76D64DAC7}"/>
              </a:ext>
            </a:extLst>
          </p:cNvPr>
          <p:cNvSpPr/>
          <p:nvPr/>
        </p:nvSpPr>
        <p:spPr>
          <a:xfrm rot="16200000">
            <a:off x="1617445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ABBF316-FAC5-4F52-A305-BCBFF763A8D7}"/>
              </a:ext>
            </a:extLst>
          </p:cNvPr>
          <p:cNvSpPr/>
          <p:nvPr/>
        </p:nvSpPr>
        <p:spPr>
          <a:xfrm rot="16200000">
            <a:off x="3590968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CED8772-62F6-43DA-85D0-F388D8494CCC}"/>
              </a:ext>
            </a:extLst>
          </p:cNvPr>
          <p:cNvSpPr/>
          <p:nvPr/>
        </p:nvSpPr>
        <p:spPr>
          <a:xfrm rot="16200000">
            <a:off x="5479534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F27D30F-DD6A-48FB-8C85-72AF15A0941E}"/>
              </a:ext>
            </a:extLst>
          </p:cNvPr>
          <p:cNvSpPr/>
          <p:nvPr/>
        </p:nvSpPr>
        <p:spPr>
          <a:xfrm rot="16200000">
            <a:off x="7406116" y="5819771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5367052-B9BE-4AE3-8BB8-040ACB6A5E09}"/>
              </a:ext>
            </a:extLst>
          </p:cNvPr>
          <p:cNvSpPr/>
          <p:nvPr/>
        </p:nvSpPr>
        <p:spPr>
          <a:xfrm rot="16200000">
            <a:off x="9366878" y="5830517"/>
            <a:ext cx="512206" cy="176103"/>
          </a:xfrm>
          <a:prstGeom prst="rect">
            <a:avLst/>
          </a:prstGeom>
          <a:solidFill>
            <a:srgbClr val="FFFFFF">
              <a:lumMod val="5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5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IPMI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2866F3D-FF3D-4194-838B-C9F6B007573C}"/>
              </a:ext>
            </a:extLst>
          </p:cNvPr>
          <p:cNvCxnSpPr/>
          <p:nvPr/>
        </p:nvCxnSpPr>
        <p:spPr>
          <a:xfrm flipH="1">
            <a:off x="648759" y="6426131"/>
            <a:ext cx="10273759" cy="28780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7ED2CE8-E271-40FF-9BF8-D9AFE99F4E6C}"/>
              </a:ext>
            </a:extLst>
          </p:cNvPr>
          <p:cNvCxnSpPr/>
          <p:nvPr/>
        </p:nvCxnSpPr>
        <p:spPr>
          <a:xfrm>
            <a:off x="1866955" y="613926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AEBC424-BBC3-4B58-9070-2B659FE16F49}"/>
              </a:ext>
            </a:extLst>
          </p:cNvPr>
          <p:cNvCxnSpPr/>
          <p:nvPr/>
        </p:nvCxnSpPr>
        <p:spPr>
          <a:xfrm>
            <a:off x="3850159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2E36EBA-FE79-4733-9A14-95387626A64C}"/>
              </a:ext>
            </a:extLst>
          </p:cNvPr>
          <p:cNvCxnSpPr/>
          <p:nvPr/>
        </p:nvCxnSpPr>
        <p:spPr>
          <a:xfrm>
            <a:off x="5761192" y="6150224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4AD632F-361D-4D88-8BBA-F7B016877E5B}"/>
              </a:ext>
            </a:extLst>
          </p:cNvPr>
          <p:cNvCxnSpPr/>
          <p:nvPr/>
        </p:nvCxnSpPr>
        <p:spPr>
          <a:xfrm>
            <a:off x="7661289" y="6125776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C04113B-1420-4017-A716-266F2F4EFDCD}"/>
              </a:ext>
            </a:extLst>
          </p:cNvPr>
          <p:cNvCxnSpPr/>
          <p:nvPr/>
        </p:nvCxnSpPr>
        <p:spPr>
          <a:xfrm>
            <a:off x="9612027" y="6124953"/>
            <a:ext cx="1" cy="301178"/>
          </a:xfrm>
          <a:prstGeom prst="line">
            <a:avLst/>
          </a:prstGeom>
          <a:noFill/>
          <a:ln w="28575" cap="flat" cmpd="sng" algn="ctr">
            <a:solidFill>
              <a:srgbClr val="9C2AA0"/>
            </a:solidFill>
            <a:prstDash val="solid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784EB566-B9B9-462D-9691-EF1DC8340311}"/>
              </a:ext>
            </a:extLst>
          </p:cNvPr>
          <p:cNvCxnSpPr/>
          <p:nvPr/>
        </p:nvCxnSpPr>
        <p:spPr>
          <a:xfrm flipH="1">
            <a:off x="665634" y="3762308"/>
            <a:ext cx="10294218" cy="27958"/>
          </a:xfrm>
          <a:prstGeom prst="line">
            <a:avLst/>
          </a:prstGeom>
          <a:noFill/>
          <a:ln w="50800" cap="flat" cmpd="sng" algn="ctr">
            <a:solidFill>
              <a:srgbClr val="002060"/>
            </a:solidFill>
            <a:prstDash val="solid"/>
          </a:ln>
          <a:effectLst/>
        </p:spPr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CBE8C74-4926-481E-A6F3-FFDB033770F8}"/>
              </a:ext>
            </a:extLst>
          </p:cNvPr>
          <p:cNvSpPr txBox="1"/>
          <p:nvPr/>
        </p:nvSpPr>
        <p:spPr>
          <a:xfrm>
            <a:off x="9784497" y="3526682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External Provider (VLANs)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14C79BE-7137-4F7F-80B9-E12483386D2D}"/>
              </a:ext>
            </a:extLst>
          </p:cNvPr>
          <p:cNvCxnSpPr/>
          <p:nvPr/>
        </p:nvCxnSpPr>
        <p:spPr>
          <a:xfrm>
            <a:off x="7050682" y="3746528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E97F033-D629-4611-9427-028DAD4AA044}"/>
              </a:ext>
            </a:extLst>
          </p:cNvPr>
          <p:cNvCxnSpPr/>
          <p:nvPr/>
        </p:nvCxnSpPr>
        <p:spPr>
          <a:xfrm>
            <a:off x="7440944" y="3768712"/>
            <a:ext cx="1" cy="267468"/>
          </a:xfrm>
          <a:prstGeom prst="line">
            <a:avLst/>
          </a:prstGeom>
          <a:noFill/>
          <a:ln w="28575" cap="flat" cmpd="sng" algn="ctr">
            <a:solidFill>
              <a:srgbClr val="002060"/>
            </a:solidFill>
            <a:prstDash val="sysDash"/>
          </a:ln>
          <a:effectLst/>
        </p:spPr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E883855-AFE9-41E2-9811-38E6B9B794C1}"/>
              </a:ext>
            </a:extLst>
          </p:cNvPr>
          <p:cNvSpPr txBox="1"/>
          <p:nvPr/>
        </p:nvSpPr>
        <p:spPr>
          <a:xfrm>
            <a:off x="9915876" y="6188424"/>
            <a:ext cx="1543799" cy="3393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IPMI / Out of band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9D6FE37-9811-4849-B749-E6CF39E9C80F}"/>
              </a:ext>
            </a:extLst>
          </p:cNvPr>
          <p:cNvSpPr txBox="1"/>
          <p:nvPr/>
        </p:nvSpPr>
        <p:spPr>
          <a:xfrm>
            <a:off x="10150578" y="4027700"/>
            <a:ext cx="1193603" cy="6045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Key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802.1q tagged</a:t>
            </a:r>
            <a:b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</a:b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odafone Rg" pitchFamily="34" charset="0"/>
              </a:rPr>
              <a:t>             Native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odafone Rg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6A060DEC-B1E4-4308-8E11-77F9B0EDDA61}"/>
              </a:ext>
            </a:extLst>
          </p:cNvPr>
          <p:cNvCxnSpPr/>
          <p:nvPr/>
        </p:nvCxnSpPr>
        <p:spPr>
          <a:xfrm flipH="1">
            <a:off x="10171412" y="4458220"/>
            <a:ext cx="238712" cy="0"/>
          </a:xfrm>
          <a:prstGeom prst="line">
            <a:avLst/>
          </a:prstGeom>
          <a:noFill/>
          <a:ln w="19050" cap="flat" cmpd="sng" algn="ctr">
            <a:solidFill>
              <a:srgbClr val="49C050"/>
            </a:solidFill>
            <a:prstDash val="solid"/>
          </a:ln>
          <a:effectLst/>
        </p:spPr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4320116-0C6E-4AE0-BC54-B13F7D0FB153}"/>
              </a:ext>
            </a:extLst>
          </p:cNvPr>
          <p:cNvCxnSpPr/>
          <p:nvPr/>
        </p:nvCxnSpPr>
        <p:spPr>
          <a:xfrm flipH="1">
            <a:off x="10170653" y="4296716"/>
            <a:ext cx="236347" cy="0"/>
          </a:xfrm>
          <a:prstGeom prst="line">
            <a:avLst/>
          </a:prstGeom>
          <a:noFill/>
          <a:ln w="19050" cap="flat" cmpd="sng" algn="ctr">
            <a:solidFill>
              <a:srgbClr val="00B0F0"/>
            </a:solidFill>
            <a:prstDash val="sysDash"/>
          </a:ln>
          <a:effectLst/>
        </p:spPr>
      </p:cxnSp>
    </p:spTree>
    <p:extLst>
      <p:ext uri="{BB962C8B-B14F-4D97-AF65-F5344CB8AC3E}">
        <p14:creationId xmlns:p14="http://schemas.microsoft.com/office/powerpoint/2010/main" val="4035173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246E660-A901-43A3-A78A-8F2AFBB75B71}"/>
              </a:ext>
            </a:extLst>
          </p:cNvPr>
          <p:cNvSpPr/>
          <p:nvPr/>
        </p:nvSpPr>
        <p:spPr>
          <a:xfrm>
            <a:off x="3036105" y="4262627"/>
            <a:ext cx="6151028" cy="190453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7253A6-978D-47F3-B7BF-8C3869291165}"/>
              </a:ext>
            </a:extLst>
          </p:cNvPr>
          <p:cNvSpPr/>
          <p:nvPr/>
        </p:nvSpPr>
        <p:spPr>
          <a:xfrm>
            <a:off x="9260691" y="1401323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Deployment node(s)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B747C-7D06-41ED-8E24-A2D09EF19DF6}"/>
              </a:ext>
            </a:extLst>
          </p:cNvPr>
          <p:cNvSpPr/>
          <p:nvPr/>
        </p:nvSpPr>
        <p:spPr>
          <a:xfrm>
            <a:off x="3409728" y="5785770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850A2C-5E1F-406E-95A5-21C19680DAEF}"/>
              </a:ext>
            </a:extLst>
          </p:cNvPr>
          <p:cNvSpPr/>
          <p:nvPr/>
        </p:nvSpPr>
        <p:spPr>
          <a:xfrm>
            <a:off x="3027873" y="276045"/>
            <a:ext cx="6159260" cy="392501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8844AC-7D6F-432F-AF7C-42BA8BC3013C}"/>
              </a:ext>
            </a:extLst>
          </p:cNvPr>
          <p:cNvSpPr/>
          <p:nvPr/>
        </p:nvSpPr>
        <p:spPr>
          <a:xfrm>
            <a:off x="3405994" y="1074507"/>
            <a:ext cx="5657423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 API endpoints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391414-A261-437E-9CA5-CD25C9DB38B9}"/>
              </a:ext>
            </a:extLst>
          </p:cNvPr>
          <p:cNvSpPr txBox="1"/>
          <p:nvPr/>
        </p:nvSpPr>
        <p:spPr>
          <a:xfrm rot="16200000">
            <a:off x="2635933" y="1922611"/>
            <a:ext cx="1152709" cy="2193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Control nodes</a:t>
            </a:r>
            <a:endParaRPr lang="en-GB" sz="800" b="1" dirty="0">
              <a:latin typeface="Vodafone Rg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C679E-8FA9-4EBF-B8C2-D16F35F8C0A8}"/>
              </a:ext>
            </a:extLst>
          </p:cNvPr>
          <p:cNvSpPr txBox="1"/>
          <p:nvPr/>
        </p:nvSpPr>
        <p:spPr>
          <a:xfrm rot="16200000">
            <a:off x="2625322" y="4908902"/>
            <a:ext cx="1231984" cy="3572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0" indent="0">
              <a:buFont typeface="Arial" pitchFamily="34" charset="0"/>
              <a:buNone/>
            </a:pPr>
            <a:r>
              <a:rPr lang="en-GB" sz="1200" b="1" dirty="0">
                <a:latin typeface="Vodafone Rg" pitchFamily="34" charset="0"/>
              </a:rPr>
              <a:t>Compute nodes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DC4BD3A-2EA7-48AA-B5E5-E2EEFD065900}"/>
              </a:ext>
            </a:extLst>
          </p:cNvPr>
          <p:cNvGrpSpPr/>
          <p:nvPr/>
        </p:nvGrpSpPr>
        <p:grpSpPr>
          <a:xfrm>
            <a:off x="3379031" y="500346"/>
            <a:ext cx="1277632" cy="501696"/>
            <a:chOff x="2932087" y="768280"/>
            <a:chExt cx="1277632" cy="50169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E75FE50-2472-4A52-A468-E616F9D82DE2}"/>
                </a:ext>
              </a:extLst>
            </p:cNvPr>
            <p:cNvSpPr/>
            <p:nvPr/>
          </p:nvSpPr>
          <p:spPr>
            <a:xfrm>
              <a:off x="2964533" y="804083"/>
              <a:ext cx="1245186" cy="465893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9" name="Picture 28" descr="https://www.openstack.org/software/images/mascots/horizon.png">
              <a:extLst>
                <a:ext uri="{FF2B5EF4-FFF2-40B4-BE49-F238E27FC236}">
                  <a16:creationId xmlns:a16="http://schemas.microsoft.com/office/drawing/2014/main" id="{203CCA21-9E08-4268-B486-5258CE3AB4E6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6601" y="768280"/>
              <a:ext cx="465640" cy="389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50F7AB4-CFFE-4374-8CAA-79BF0106F328}"/>
                </a:ext>
              </a:extLst>
            </p:cNvPr>
            <p:cNvSpPr txBox="1"/>
            <p:nvPr/>
          </p:nvSpPr>
          <p:spPr>
            <a:xfrm>
              <a:off x="2932087" y="849130"/>
              <a:ext cx="70614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1000" b="1" dirty="0">
                  <a:latin typeface="Vodafone Rg" pitchFamily="34" charset="0"/>
                </a:rPr>
                <a:t>Dashboard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HORIZON</a:t>
              </a:r>
              <a:endParaRPr lang="en-GB" sz="900" b="1" dirty="0">
                <a:latin typeface="Vodafone Rg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90FC87D-B827-4806-919A-199D2C5FC73E}"/>
              </a:ext>
            </a:extLst>
          </p:cNvPr>
          <p:cNvGrpSpPr/>
          <p:nvPr/>
        </p:nvGrpSpPr>
        <p:grpSpPr>
          <a:xfrm>
            <a:off x="3398219" y="1343011"/>
            <a:ext cx="902611" cy="1029307"/>
            <a:chOff x="3398219" y="1627681"/>
            <a:chExt cx="902611" cy="102930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F334905-6281-4E5E-8BB6-7EFEC55EFFC0}"/>
                </a:ext>
              </a:extLst>
            </p:cNvPr>
            <p:cNvSpPr/>
            <p:nvPr/>
          </p:nvSpPr>
          <p:spPr>
            <a:xfrm>
              <a:off x="3398219" y="1627681"/>
              <a:ext cx="902610" cy="1029307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1" name="Picture 30" descr="https://www.openstack.org/software/images/mascots/heat.png">
              <a:extLst>
                <a:ext uri="{FF2B5EF4-FFF2-40B4-BE49-F238E27FC236}">
                  <a16:creationId xmlns:a16="http://schemas.microsoft.com/office/drawing/2014/main" id="{5C933961-216A-40E7-B4BC-2DF2D3DBDE4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7126" y="1929987"/>
              <a:ext cx="475804" cy="393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810389-2FB9-487E-A04D-041707CDF0FF}"/>
                </a:ext>
              </a:extLst>
            </p:cNvPr>
            <p:cNvSpPr txBox="1"/>
            <p:nvPr/>
          </p:nvSpPr>
          <p:spPr>
            <a:xfrm>
              <a:off x="3408053" y="1643922"/>
              <a:ext cx="892777" cy="18985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Orchestration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2C048DF-9D98-402B-9D8C-431CA4AFD091}"/>
                </a:ext>
              </a:extLst>
            </p:cNvPr>
            <p:cNvSpPr txBox="1"/>
            <p:nvPr/>
          </p:nvSpPr>
          <p:spPr>
            <a:xfrm>
              <a:off x="3405994" y="2472980"/>
              <a:ext cx="876400" cy="17385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HEAT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C5B4939-9772-486C-8268-FD00BF474DFD}"/>
              </a:ext>
            </a:extLst>
          </p:cNvPr>
          <p:cNvGrpSpPr/>
          <p:nvPr/>
        </p:nvGrpSpPr>
        <p:grpSpPr>
          <a:xfrm>
            <a:off x="3396900" y="2459166"/>
            <a:ext cx="906580" cy="1043959"/>
            <a:chOff x="3396900" y="2743836"/>
            <a:chExt cx="906580" cy="104395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800BB5-D698-4D65-84BB-5D8DC9014113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7" name="Picture 26" descr="https://www.openstack.org/software/images/mascots/nova.png">
              <a:extLst>
                <a:ext uri="{FF2B5EF4-FFF2-40B4-BE49-F238E27FC236}">
                  <a16:creationId xmlns:a16="http://schemas.microsoft.com/office/drawing/2014/main" id="{ECB40735-72FC-4FCA-A934-E69E6CC8BC7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277FE5-B1A8-4E74-B8A6-C6DB2E9C8194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1DFEAC7-A730-4893-B268-8DAFD44CFB12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20FF927-E99C-41B3-A672-403DE03B2D88}"/>
              </a:ext>
            </a:extLst>
          </p:cNvPr>
          <p:cNvGrpSpPr/>
          <p:nvPr/>
        </p:nvGrpSpPr>
        <p:grpSpPr>
          <a:xfrm>
            <a:off x="5306643" y="2447727"/>
            <a:ext cx="896839" cy="1043959"/>
            <a:chOff x="5306643" y="2732397"/>
            <a:chExt cx="896839" cy="10439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500C82-0342-4A5C-A429-4C039F21DC17}"/>
                </a:ext>
              </a:extLst>
            </p:cNvPr>
            <p:cNvSpPr/>
            <p:nvPr/>
          </p:nvSpPr>
          <p:spPr>
            <a:xfrm>
              <a:off x="5306643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3" name="Picture 32" descr="https://www.openstack.org/software/images/mascots/cinder.png">
              <a:extLst>
                <a:ext uri="{FF2B5EF4-FFF2-40B4-BE49-F238E27FC236}">
                  <a16:creationId xmlns:a16="http://schemas.microsoft.com/office/drawing/2014/main" id="{4546BEB2-B4E3-403C-81BB-EB24789597BE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1983" y="2985197"/>
              <a:ext cx="485131" cy="4031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5CEAD6-B013-45F3-AF92-7D4F3CF0BBC3}"/>
                </a:ext>
              </a:extLst>
            </p:cNvPr>
            <p:cNvSpPr txBox="1"/>
            <p:nvPr/>
          </p:nvSpPr>
          <p:spPr>
            <a:xfrm>
              <a:off x="5306645" y="2752744"/>
              <a:ext cx="896837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Block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9D6F2A4-18CA-4959-ACD1-C3AF221F31DE}"/>
                </a:ext>
              </a:extLst>
            </p:cNvPr>
            <p:cNvSpPr txBox="1"/>
            <p:nvPr/>
          </p:nvSpPr>
          <p:spPr>
            <a:xfrm>
              <a:off x="5481716" y="3582532"/>
              <a:ext cx="529623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CINDER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8A9139A-6958-4887-93FA-E9AB639C5BB6}"/>
              </a:ext>
            </a:extLst>
          </p:cNvPr>
          <p:cNvGrpSpPr/>
          <p:nvPr/>
        </p:nvGrpSpPr>
        <p:grpSpPr>
          <a:xfrm>
            <a:off x="4354177" y="2447727"/>
            <a:ext cx="896836" cy="1072201"/>
            <a:chOff x="4354177" y="2732397"/>
            <a:chExt cx="896836" cy="107220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014DC8-0525-4219-AD4C-539790BCF2A8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35" name="Picture 34" descr="https://www.openstack.org/software/images/mascots/neutron.png">
              <a:extLst>
                <a:ext uri="{FF2B5EF4-FFF2-40B4-BE49-F238E27FC236}">
                  <a16:creationId xmlns:a16="http://schemas.microsoft.com/office/drawing/2014/main" id="{EFC6E0D9-6E09-4DE9-AF3A-A5FACB8CE070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656BF5-AB4D-4B26-ACA3-241A23EBB91F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F0CAE8-577D-4D5B-9702-8F3CDFB40D66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7DD8C9A-C7DD-4CD1-87DE-6A8407B46750}"/>
              </a:ext>
            </a:extLst>
          </p:cNvPr>
          <p:cNvSpPr/>
          <p:nvPr/>
        </p:nvSpPr>
        <p:spPr>
          <a:xfrm>
            <a:off x="4355516" y="1356689"/>
            <a:ext cx="4707901" cy="1015630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1000" kern="1200" dirty="0">
              <a:solidFill>
                <a:srgbClr val="34342B"/>
              </a:solidFill>
              <a:latin typeface="Vodafone Rg" pitchFamily="34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C125E2-8F17-4130-A4F9-8AEA108497A1}"/>
              </a:ext>
            </a:extLst>
          </p:cNvPr>
          <p:cNvGrpSpPr/>
          <p:nvPr/>
        </p:nvGrpSpPr>
        <p:grpSpPr>
          <a:xfrm>
            <a:off x="5791303" y="1381727"/>
            <a:ext cx="1393714" cy="1009170"/>
            <a:chOff x="4441360" y="1676314"/>
            <a:chExt cx="1393714" cy="1009170"/>
          </a:xfrm>
        </p:grpSpPr>
        <p:pic>
          <p:nvPicPr>
            <p:cNvPr id="37" name="Picture 36" descr="https://www.openstack.org/software/images/mascots/keystone.png">
              <a:extLst>
                <a:ext uri="{FF2B5EF4-FFF2-40B4-BE49-F238E27FC236}">
                  <a16:creationId xmlns:a16="http://schemas.microsoft.com/office/drawing/2014/main" id="{289A6C8A-1C08-46A6-A003-E79ADE023335}"/>
                </a:ext>
              </a:extLst>
            </p:cNvPr>
            <p:cNvPicPr/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143" y="1866590"/>
              <a:ext cx="524148" cy="426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E74F7B-06A3-4E60-91AB-DE9CBE1D96ED}"/>
                </a:ext>
              </a:extLst>
            </p:cNvPr>
            <p:cNvSpPr txBox="1"/>
            <p:nvPr/>
          </p:nvSpPr>
          <p:spPr>
            <a:xfrm>
              <a:off x="4441360" y="1676314"/>
              <a:ext cx="1393714" cy="1155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Tenant Services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GB" sz="800" dirty="0">
                <a:latin typeface="Vodafone Rg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C68949-4096-4DFC-AE8B-AA92551ED30A}"/>
                </a:ext>
              </a:extLst>
            </p:cNvPr>
            <p:cNvSpPr txBox="1"/>
            <p:nvPr/>
          </p:nvSpPr>
          <p:spPr>
            <a:xfrm>
              <a:off x="4447803" y="2454185"/>
              <a:ext cx="1380829" cy="231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KEYSTONE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A1F673-0290-440F-9ED9-E683506FB1D5}"/>
              </a:ext>
            </a:extLst>
          </p:cNvPr>
          <p:cNvGrpSpPr/>
          <p:nvPr/>
        </p:nvGrpSpPr>
        <p:grpSpPr>
          <a:xfrm>
            <a:off x="6265192" y="2433250"/>
            <a:ext cx="898917" cy="1043959"/>
            <a:chOff x="7188241" y="2725652"/>
            <a:chExt cx="898917" cy="104395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29A9CF-8A14-404F-B885-6F80328D2160}"/>
                </a:ext>
              </a:extLst>
            </p:cNvPr>
            <p:cNvSpPr/>
            <p:nvPr/>
          </p:nvSpPr>
          <p:spPr>
            <a:xfrm>
              <a:off x="7192399" y="2725652"/>
              <a:ext cx="894759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48" name="Picture 47" descr="https://www.openstack.org/software/images/mascots/glance.png">
              <a:extLst>
                <a:ext uri="{FF2B5EF4-FFF2-40B4-BE49-F238E27FC236}">
                  <a16:creationId xmlns:a16="http://schemas.microsoft.com/office/drawing/2014/main" id="{89FEA1AB-D497-45DE-894A-1DCC76BEA985}"/>
                </a:ext>
              </a:extLst>
            </p:cNvPr>
            <p:cNvPicPr/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1209" y="3000844"/>
              <a:ext cx="457468" cy="3756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54910C-8851-4186-959E-897674AAEEF3}"/>
                </a:ext>
              </a:extLst>
            </p:cNvPr>
            <p:cNvSpPr txBox="1"/>
            <p:nvPr/>
          </p:nvSpPr>
          <p:spPr>
            <a:xfrm>
              <a:off x="7188241" y="2757549"/>
              <a:ext cx="881111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OS Image 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Repository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1CACE3-1849-4178-B75A-32B6E2696237}"/>
                </a:ext>
              </a:extLst>
            </p:cNvPr>
            <p:cNvSpPr txBox="1"/>
            <p:nvPr/>
          </p:nvSpPr>
          <p:spPr>
            <a:xfrm>
              <a:off x="7200780" y="3582207"/>
              <a:ext cx="879760" cy="1811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GLANCE</a:t>
              </a: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5F1256A-92C9-45DE-9140-917B984B7163}"/>
              </a:ext>
            </a:extLst>
          </p:cNvPr>
          <p:cNvSpPr/>
          <p:nvPr/>
        </p:nvSpPr>
        <p:spPr>
          <a:xfrm>
            <a:off x="9311380" y="1452482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Cloud Deployment (Foundation)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DDF61DD-308E-4DED-A4BF-B614B9121A53}"/>
              </a:ext>
            </a:extLst>
          </p:cNvPr>
          <p:cNvGrpSpPr/>
          <p:nvPr/>
        </p:nvGrpSpPr>
        <p:grpSpPr>
          <a:xfrm>
            <a:off x="7224644" y="2436903"/>
            <a:ext cx="894878" cy="1043959"/>
            <a:chOff x="9804945" y="1602735"/>
            <a:chExt cx="894878" cy="104395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E0FD6-D1D9-42C0-A6FD-7598543FDC9A}"/>
                </a:ext>
              </a:extLst>
            </p:cNvPr>
            <p:cNvSpPr/>
            <p:nvPr/>
          </p:nvSpPr>
          <p:spPr>
            <a:xfrm>
              <a:off x="9804945" y="1602735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00" kern="1200" dirty="0">
                  <a:solidFill>
                    <a:srgbClr val="34342B"/>
                  </a:solidFill>
                  <a:latin typeface="Vodafone Rg" pitchFamily="34" charset="0"/>
                  <a:ea typeface="+mn-ea"/>
                  <a:cs typeface="+mn-cs"/>
                </a:rPr>
                <a:t>\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E91672-12EF-4A5E-96D9-93FF6BCA8EDE}"/>
                </a:ext>
              </a:extLst>
            </p:cNvPr>
            <p:cNvSpPr txBox="1"/>
            <p:nvPr/>
          </p:nvSpPr>
          <p:spPr>
            <a:xfrm>
              <a:off x="9815497" y="1622301"/>
              <a:ext cx="884325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Object</a:t>
              </a:r>
            </a:p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Storage</a:t>
              </a:r>
            </a:p>
          </p:txBody>
        </p:sp>
        <p:pic>
          <p:nvPicPr>
            <p:cNvPr id="41" name="Picture 40" descr="https://www.openstack.org/software/images/mascots/swift.png">
              <a:extLst>
                <a:ext uri="{FF2B5EF4-FFF2-40B4-BE49-F238E27FC236}">
                  <a16:creationId xmlns:a16="http://schemas.microsoft.com/office/drawing/2014/main" id="{E5C52212-FD82-4D43-8CBC-8B2B1B73C089}"/>
                </a:ext>
              </a:extLst>
            </p:cNvPr>
            <p:cNvPicPr/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7278" y="1966036"/>
              <a:ext cx="388462" cy="319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527020-FA5B-4E3F-AB88-8948EA6DCF92}"/>
                </a:ext>
              </a:extLst>
            </p:cNvPr>
            <p:cNvSpPr txBox="1"/>
            <p:nvPr/>
          </p:nvSpPr>
          <p:spPr>
            <a:xfrm>
              <a:off x="9812799" y="2364637"/>
              <a:ext cx="877420" cy="18884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SWIFT or compatible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2E13E18-2623-4265-9DFF-C3BD45C44F4D}"/>
              </a:ext>
            </a:extLst>
          </p:cNvPr>
          <p:cNvGrpSpPr/>
          <p:nvPr/>
        </p:nvGrpSpPr>
        <p:grpSpPr>
          <a:xfrm>
            <a:off x="8157022" y="2436903"/>
            <a:ext cx="906396" cy="1034021"/>
            <a:chOff x="8091870" y="3344065"/>
            <a:chExt cx="906396" cy="103402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95563F-B434-4B5C-96C8-45979B8E5B1C}"/>
                </a:ext>
              </a:extLst>
            </p:cNvPr>
            <p:cNvSpPr/>
            <p:nvPr/>
          </p:nvSpPr>
          <p:spPr>
            <a:xfrm>
              <a:off x="8120436" y="3344065"/>
              <a:ext cx="877830" cy="1034021"/>
            </a:xfrm>
            <a:prstGeom prst="rect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23" name="Picture 4" descr="https://www.openstack.org/themes/openstack/images/project-mascots/Ironic/OpenStack_Project_Ironic_vertical.png">
              <a:extLst>
                <a:ext uri="{FF2B5EF4-FFF2-40B4-BE49-F238E27FC236}">
                  <a16:creationId xmlns:a16="http://schemas.microsoft.com/office/drawing/2014/main" id="{B87AC287-4EB8-4407-B472-8056D47159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315" y="3684441"/>
              <a:ext cx="538358" cy="527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8822F2-9C2E-4965-A310-65B6349ED15E}"/>
                </a:ext>
              </a:extLst>
            </p:cNvPr>
            <p:cNvSpPr txBox="1"/>
            <p:nvPr/>
          </p:nvSpPr>
          <p:spPr>
            <a:xfrm>
              <a:off x="8091870" y="3364449"/>
              <a:ext cx="894879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BMaaS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764283F-999F-4056-91F9-625293D753D6}"/>
                </a:ext>
              </a:extLst>
            </p:cNvPr>
            <p:cNvSpPr txBox="1"/>
            <p:nvPr/>
          </p:nvSpPr>
          <p:spPr>
            <a:xfrm>
              <a:off x="8329888" y="4229175"/>
              <a:ext cx="440819" cy="1131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700" dirty="0">
                  <a:latin typeface="Vodafone Rg" pitchFamily="34" charset="0"/>
                </a:rPr>
                <a:t>Optional</a:t>
              </a:r>
            </a:p>
          </p:txBody>
        </p: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97345766-6DF9-4F60-94F2-98F471B1862B}"/>
              </a:ext>
            </a:extLst>
          </p:cNvPr>
          <p:cNvSpPr/>
          <p:nvPr/>
        </p:nvSpPr>
        <p:spPr>
          <a:xfrm>
            <a:off x="5306643" y="3585062"/>
            <a:ext cx="3756774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Common Services for OpenStack </a:t>
            </a: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(databases, messaging, etc.)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DD39477-3BAA-4452-802D-198AA45643DC}"/>
              </a:ext>
            </a:extLst>
          </p:cNvPr>
          <p:cNvGrpSpPr/>
          <p:nvPr/>
        </p:nvGrpSpPr>
        <p:grpSpPr>
          <a:xfrm>
            <a:off x="5893333" y="4369848"/>
            <a:ext cx="906580" cy="1043959"/>
            <a:chOff x="3396900" y="2743836"/>
            <a:chExt cx="906580" cy="104395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CD22D21-8A44-42E6-AAD2-32A3F93AFF6B}"/>
                </a:ext>
              </a:extLst>
            </p:cNvPr>
            <p:cNvSpPr/>
            <p:nvPr/>
          </p:nvSpPr>
          <p:spPr>
            <a:xfrm>
              <a:off x="3401722" y="2743836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3" name="Picture 92" descr="https://www.openstack.org/software/images/mascots/nova.png">
              <a:extLst>
                <a:ext uri="{FF2B5EF4-FFF2-40B4-BE49-F238E27FC236}">
                  <a16:creationId xmlns:a16="http://schemas.microsoft.com/office/drawing/2014/main" id="{69B3E325-06AE-4D36-B0AE-D65316584245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549" y="2940641"/>
              <a:ext cx="551260" cy="4801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CD5E43C-3146-46FF-8715-48F3B0D2D036}"/>
                </a:ext>
              </a:extLst>
            </p:cNvPr>
            <p:cNvSpPr txBox="1"/>
            <p:nvPr/>
          </p:nvSpPr>
          <p:spPr>
            <a:xfrm>
              <a:off x="3401722" y="2762426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Compute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F9F5FBE-19BB-40B5-A081-B4D99E53F035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NOVA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1496DF4-2716-4871-A692-595830395D7A}"/>
              </a:ext>
            </a:extLst>
          </p:cNvPr>
          <p:cNvGrpSpPr/>
          <p:nvPr/>
        </p:nvGrpSpPr>
        <p:grpSpPr>
          <a:xfrm>
            <a:off x="6869095" y="4369848"/>
            <a:ext cx="896836" cy="1072201"/>
            <a:chOff x="4354177" y="2732397"/>
            <a:chExt cx="896836" cy="107220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6D0311-F33E-4C88-A48B-3E6028231EBF}"/>
                </a:ext>
              </a:extLst>
            </p:cNvPr>
            <p:cNvSpPr/>
            <p:nvPr/>
          </p:nvSpPr>
          <p:spPr>
            <a:xfrm>
              <a:off x="4354177" y="273239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pic>
          <p:nvPicPr>
            <p:cNvPr id="98" name="Picture 97" descr="https://www.openstack.org/software/images/mascots/neutron.png">
              <a:extLst>
                <a:ext uri="{FF2B5EF4-FFF2-40B4-BE49-F238E27FC236}">
                  <a16:creationId xmlns:a16="http://schemas.microsoft.com/office/drawing/2014/main" id="{E97AA84E-019C-414E-8F87-ED53AB7EDE7A}"/>
                </a:ext>
              </a:extLst>
            </p:cNvPr>
            <p:cNvPicPr/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0105" y="3061496"/>
              <a:ext cx="413851" cy="340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90A62D-4DF9-4ED0-8740-1033D0C64E25}"/>
                </a:ext>
              </a:extLst>
            </p:cNvPr>
            <p:cNvSpPr txBox="1"/>
            <p:nvPr/>
          </p:nvSpPr>
          <p:spPr>
            <a:xfrm>
              <a:off x="4361141" y="2762768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Networking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BD3F9-1358-4D8B-BBF5-9399188C80DA}"/>
                </a:ext>
              </a:extLst>
            </p:cNvPr>
            <p:cNvSpPr txBox="1"/>
            <p:nvPr/>
          </p:nvSpPr>
          <p:spPr>
            <a:xfrm>
              <a:off x="4370158" y="3581428"/>
              <a:ext cx="865738" cy="22317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NEUTRON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12E0DF3-4FE0-4F5C-9475-3D8E3C2B0E10}"/>
              </a:ext>
            </a:extLst>
          </p:cNvPr>
          <p:cNvSpPr/>
          <p:nvPr/>
        </p:nvSpPr>
        <p:spPr>
          <a:xfrm>
            <a:off x="4354176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25518F-C42C-41BD-8399-A77D29119436}"/>
              </a:ext>
            </a:extLst>
          </p:cNvPr>
          <p:cNvSpPr/>
          <p:nvPr/>
        </p:nvSpPr>
        <p:spPr>
          <a:xfrm>
            <a:off x="3405994" y="3576088"/>
            <a:ext cx="881719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3C0EF6-6BEB-433C-8768-B38A418E5990}"/>
              </a:ext>
            </a:extLst>
          </p:cNvPr>
          <p:cNvGrpSpPr/>
          <p:nvPr/>
        </p:nvGrpSpPr>
        <p:grpSpPr>
          <a:xfrm>
            <a:off x="7875235" y="4374379"/>
            <a:ext cx="896836" cy="1043959"/>
            <a:chOff x="7793663" y="4153047"/>
            <a:chExt cx="896836" cy="104395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402155-F3F6-4625-B81C-95CEB0DA193B}"/>
                </a:ext>
              </a:extLst>
            </p:cNvPr>
            <p:cNvSpPr/>
            <p:nvPr/>
          </p:nvSpPr>
          <p:spPr>
            <a:xfrm>
              <a:off x="7795621" y="4153047"/>
              <a:ext cx="894878" cy="1043959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0D3D70-7583-41E0-8A0B-4A1A3E497CF3}"/>
                </a:ext>
              </a:extLst>
            </p:cNvPr>
            <p:cNvSpPr txBox="1"/>
            <p:nvPr/>
          </p:nvSpPr>
          <p:spPr>
            <a:xfrm>
              <a:off x="7941050" y="4919683"/>
              <a:ext cx="668996" cy="16339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Qemu</a:t>
              </a:r>
              <a:r>
                <a:rPr lang="en-GB" sz="800" b="1" dirty="0">
                  <a:latin typeface="Vodafone Rg" pitchFamily="34" charset="0"/>
                </a:rPr>
                <a:t>/KVM</a:t>
              </a: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8036012" y="4488258"/>
              <a:ext cx="405174" cy="311261"/>
              <a:chOff x="8372902" y="4543779"/>
              <a:chExt cx="405174" cy="31126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8372902" y="4543779"/>
                <a:ext cx="405174" cy="311261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42298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8530771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8638632" y="4594270"/>
                <a:ext cx="89209" cy="139477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8422871" y="4759246"/>
                <a:ext cx="304971" cy="65289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AEC823E-0283-4C1F-A087-9B4C55ECDAB8}"/>
                </a:ext>
              </a:extLst>
            </p:cNvPr>
            <p:cNvSpPr txBox="1"/>
            <p:nvPr/>
          </p:nvSpPr>
          <p:spPr>
            <a:xfrm>
              <a:off x="7793663" y="4182894"/>
              <a:ext cx="889872" cy="30436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Hypervisor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23F16CB-43BB-46CC-9E43-5E5F89A89CFB}"/>
              </a:ext>
            </a:extLst>
          </p:cNvPr>
          <p:cNvGrpSpPr/>
          <p:nvPr/>
        </p:nvGrpSpPr>
        <p:grpSpPr>
          <a:xfrm>
            <a:off x="4900535" y="4369435"/>
            <a:ext cx="905717" cy="1033544"/>
            <a:chOff x="3396900" y="2754251"/>
            <a:chExt cx="905717" cy="1033544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C54F51C-C6CF-45B2-995B-C95F9FDF367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DF03EA4-5544-49FA-80A9-59B34F356762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>
                  <a:latin typeface="Vodafone Rg" pitchFamily="34" charset="0"/>
                </a:rPr>
                <a:t>Virtual switch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F66E979-99E2-4833-9ABF-E57CE37152A4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OvS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8F337140-3308-4578-9B50-F27C1060149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2494" y="4622053"/>
            <a:ext cx="339260" cy="21391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D81D0A9-DCD3-4753-BCA5-1BAD8534246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69" y="4888273"/>
            <a:ext cx="426110" cy="234824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CAD5372E-BB4A-450C-88AC-9F2098D43162}"/>
              </a:ext>
            </a:extLst>
          </p:cNvPr>
          <p:cNvSpPr/>
          <p:nvPr/>
        </p:nvSpPr>
        <p:spPr>
          <a:xfrm>
            <a:off x="5893333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Monitoring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29B30A-03E5-4288-922C-75141416A189}"/>
              </a:ext>
            </a:extLst>
          </p:cNvPr>
          <p:cNvSpPr/>
          <p:nvPr/>
        </p:nvSpPr>
        <p:spPr>
          <a:xfrm>
            <a:off x="4909452" y="5472816"/>
            <a:ext cx="878728" cy="221097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kern="1200" dirty="0">
                <a:solidFill>
                  <a:schemeClr val="tx1"/>
                </a:solidFill>
                <a:latin typeface="Vodafone Rg" pitchFamily="34" charset="0"/>
                <a:ea typeface="+mn-ea"/>
                <a:cs typeface="+mn-cs"/>
              </a:rPr>
              <a:t>Alerting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C375A5F-8562-48D1-9649-068B66A6B1C5}"/>
              </a:ext>
            </a:extLst>
          </p:cNvPr>
          <p:cNvSpPr/>
          <p:nvPr/>
        </p:nvSpPr>
        <p:spPr>
          <a:xfrm>
            <a:off x="9280134" y="2359547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800" b="1" dirty="0">
                <a:solidFill>
                  <a:srgbClr val="34342B"/>
                </a:solidFill>
                <a:latin typeface="Vodafone Rg" pitchFamily="34" charset="0"/>
              </a:rPr>
              <a:t>Logging, monitoring and alerting node(s)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468ABAF-C1C6-4E66-918B-88CEB97F8B20}"/>
              </a:ext>
            </a:extLst>
          </p:cNvPr>
          <p:cNvSpPr/>
          <p:nvPr/>
        </p:nvSpPr>
        <p:spPr>
          <a:xfrm>
            <a:off x="9330823" y="2410706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Logging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Monitoring</a:t>
            </a:r>
          </a:p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Alerting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20A29D1-E41C-451E-88E3-B0B45173D729}"/>
              </a:ext>
            </a:extLst>
          </p:cNvPr>
          <p:cNvSpPr/>
          <p:nvPr/>
        </p:nvSpPr>
        <p:spPr>
          <a:xfrm>
            <a:off x="9280134" y="3317594"/>
            <a:ext cx="1862974" cy="8894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vert" wrap="square" lIns="6350" tIns="6350" rIns="6350" bIns="6350" numCol="1" spcCol="1270" rtlCol="0" anchor="t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200" b="1" dirty="0">
                <a:solidFill>
                  <a:srgbClr val="34342B"/>
                </a:solidFill>
                <a:latin typeface="Vodafone Rg" pitchFamily="34" charset="0"/>
              </a:rPr>
              <a:t>Storage nodes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6E25094-D7D8-4CAA-B7B2-2A4FB48A6233}"/>
              </a:ext>
            </a:extLst>
          </p:cNvPr>
          <p:cNvSpPr/>
          <p:nvPr/>
        </p:nvSpPr>
        <p:spPr>
          <a:xfrm>
            <a:off x="9330823" y="3368753"/>
            <a:ext cx="1460028" cy="77411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Shared Storage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CDBA7C-5047-4A21-AA63-1F05D108CE98}"/>
              </a:ext>
            </a:extLst>
          </p:cNvPr>
          <p:cNvSpPr/>
          <p:nvPr/>
        </p:nvSpPr>
        <p:spPr>
          <a:xfrm>
            <a:off x="3398212" y="3868527"/>
            <a:ext cx="5653689" cy="272932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00" b="1" dirty="0">
                <a:solidFill>
                  <a:schemeClr val="tx1"/>
                </a:solidFill>
                <a:latin typeface="Vodafone Rg" pitchFamily="34" charset="0"/>
              </a:rPr>
              <a:t>Host OS + Hardware Drivers</a:t>
            </a:r>
            <a:endParaRPr lang="en-GB" sz="1000" b="1" kern="1200" dirty="0">
              <a:solidFill>
                <a:schemeClr val="tx1"/>
              </a:solidFill>
              <a:latin typeface="Vodafone Rg" pitchFamily="34" charset="0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AF446D-EE30-4F6B-A680-0618467870F9}"/>
              </a:ext>
            </a:extLst>
          </p:cNvPr>
          <p:cNvGrpSpPr/>
          <p:nvPr/>
        </p:nvGrpSpPr>
        <p:grpSpPr>
          <a:xfrm>
            <a:off x="3901317" y="4377877"/>
            <a:ext cx="905717" cy="1033544"/>
            <a:chOff x="3396900" y="2754251"/>
            <a:chExt cx="905717" cy="103354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3B3DF2F-C3DC-4D7B-8AF8-76A1E689CB47}"/>
                </a:ext>
              </a:extLst>
            </p:cNvPr>
            <p:cNvSpPr/>
            <p:nvPr/>
          </p:nvSpPr>
          <p:spPr>
            <a:xfrm>
              <a:off x="3401722" y="2754251"/>
              <a:ext cx="894878" cy="1033544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GB" sz="1000" kern="1200" dirty="0">
                <a:solidFill>
                  <a:srgbClr val="34342B"/>
                </a:solidFill>
                <a:latin typeface="Vodafone Rg" pitchFamily="34" charset="0"/>
                <a:ea typeface="+mn-ea"/>
                <a:cs typeface="+mn-cs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EBF8EB4-D5D2-4A78-9075-3201E9D740E1}"/>
                </a:ext>
              </a:extLst>
            </p:cNvPr>
            <p:cNvSpPr txBox="1"/>
            <p:nvPr/>
          </p:nvSpPr>
          <p:spPr>
            <a:xfrm>
              <a:off x="3400859" y="2787269"/>
              <a:ext cx="901758" cy="15871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vRouter</a:t>
              </a:r>
              <a:endParaRPr lang="en-GB" sz="800" b="1" dirty="0">
                <a:latin typeface="Vodafone Rg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37B7EBC-83DB-42E5-BC91-DF28D0CDD6BE}"/>
                </a:ext>
              </a:extLst>
            </p:cNvPr>
            <p:cNvSpPr txBox="1"/>
            <p:nvPr/>
          </p:nvSpPr>
          <p:spPr>
            <a:xfrm>
              <a:off x="3396900" y="3589110"/>
              <a:ext cx="880481" cy="1962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0" indent="0" algn="ctr">
                <a:buFont typeface="Arial" pitchFamily="34" charset="0"/>
                <a:buNone/>
              </a:pPr>
              <a:r>
                <a:rPr lang="en-GB" sz="800" b="1" dirty="0" err="1">
                  <a:latin typeface="Vodafone Rg" pitchFamily="34" charset="0"/>
                </a:rPr>
                <a:t>vR</a:t>
              </a:r>
              <a:r>
                <a:rPr lang="en-GB" sz="800" b="1" dirty="0">
                  <a:latin typeface="Vodafone Rg" pitchFamily="34" charset="0"/>
                </a:rPr>
                <a:t> / DPDK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42804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F1BF8ADC-0D50-4CB1-BC33-3585CDA66F39}"/>
              </a:ext>
            </a:extLst>
          </p:cNvPr>
          <p:cNvGrpSpPr/>
          <p:nvPr/>
        </p:nvGrpSpPr>
        <p:grpSpPr>
          <a:xfrm>
            <a:off x="2120471" y="156667"/>
            <a:ext cx="7951057" cy="6140318"/>
            <a:chOff x="2226613" y="345353"/>
            <a:chExt cx="7951057" cy="614031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6F92D29-2AE9-4B94-95DD-EA2561C00EC2}"/>
                </a:ext>
              </a:extLst>
            </p:cNvPr>
            <p:cNvGrpSpPr/>
            <p:nvPr/>
          </p:nvGrpSpPr>
          <p:grpSpPr>
            <a:xfrm>
              <a:off x="6815423" y="345353"/>
              <a:ext cx="3362247" cy="6140318"/>
              <a:chOff x="6815423" y="345353"/>
              <a:chExt cx="3362247" cy="614031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F474013-CC9B-4273-9278-D9911D15BDC8}"/>
                  </a:ext>
                </a:extLst>
              </p:cNvPr>
              <p:cNvSpPr/>
              <p:nvPr/>
            </p:nvSpPr>
            <p:spPr>
              <a:xfrm>
                <a:off x="6815423" y="345353"/>
                <a:ext cx="3362247" cy="60184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5B33857-2C1E-47A6-AF1C-84631751D56A}"/>
                  </a:ext>
                </a:extLst>
              </p:cNvPr>
              <p:cNvSpPr txBox="1"/>
              <p:nvPr/>
            </p:nvSpPr>
            <p:spPr>
              <a:xfrm>
                <a:off x="7934533" y="6224061"/>
                <a:ext cx="1124026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Nodes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D73D480-28C5-490A-A91D-D8D2BAECE647}"/>
                  </a:ext>
                </a:extLst>
              </p:cNvPr>
              <p:cNvGrpSpPr/>
              <p:nvPr/>
            </p:nvGrpSpPr>
            <p:grpSpPr>
              <a:xfrm>
                <a:off x="7036942" y="483159"/>
                <a:ext cx="2919209" cy="5611268"/>
                <a:chOff x="7060330" y="483159"/>
                <a:chExt cx="2919209" cy="561126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30A9F6F-B6DC-4218-B730-7070D2DD9C02}"/>
                    </a:ext>
                  </a:extLst>
                </p:cNvPr>
                <p:cNvSpPr/>
                <p:nvPr/>
              </p:nvSpPr>
              <p:spPr>
                <a:xfrm>
                  <a:off x="7060330" y="5639248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Physical Infrastructure Resources</a:t>
                  </a: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A00CDA-6A14-443F-915D-766E32FC49A7}"/>
                    </a:ext>
                  </a:extLst>
                </p:cNvPr>
                <p:cNvSpPr/>
                <p:nvPr/>
              </p:nvSpPr>
              <p:spPr>
                <a:xfrm>
                  <a:off x="7077603" y="510259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Operating System Kernel</a:t>
                  </a: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1C4175F-4E44-47AB-89EF-DEF0CA785CC2}"/>
                    </a:ext>
                  </a:extLst>
                </p:cNvPr>
                <p:cNvSpPr/>
                <p:nvPr/>
              </p:nvSpPr>
              <p:spPr>
                <a:xfrm>
                  <a:off x="7077603" y="456594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Underlay Network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ECF38070-8F6B-4B9D-A218-53D1B5BB6D27}"/>
                    </a:ext>
                  </a:extLst>
                </p:cNvPr>
                <p:cNvSpPr/>
                <p:nvPr/>
              </p:nvSpPr>
              <p:spPr>
                <a:xfrm>
                  <a:off x="7077603" y="402928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Orchestration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Kubernetes / Kubelet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23F6BB3-6B29-4C7E-AE2F-3DC5E53BA3C7}"/>
                    </a:ext>
                  </a:extLst>
                </p:cNvPr>
                <p:cNvSpPr/>
                <p:nvPr/>
              </p:nvSpPr>
              <p:spPr>
                <a:xfrm>
                  <a:off x="7068977" y="349263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Runtime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9D3C8CC-CA90-4448-9380-485303F1556A}"/>
                    </a:ext>
                  </a:extLst>
                </p:cNvPr>
                <p:cNvSpPr/>
                <p:nvPr/>
              </p:nvSpPr>
              <p:spPr>
                <a:xfrm>
                  <a:off x="7060330" y="295597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Networking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CNI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336B0A7-D81D-4469-B114-998D206AE90F}"/>
                    </a:ext>
                  </a:extLst>
                </p:cNvPr>
                <p:cNvSpPr/>
                <p:nvPr/>
              </p:nvSpPr>
              <p:spPr>
                <a:xfrm>
                  <a:off x="7060330" y="2456067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Libvirt/KVM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62D81F7-9577-4164-9899-FAB3EEFD1B41}"/>
                    </a:ext>
                  </a:extLst>
                </p:cNvPr>
                <p:cNvSpPr/>
                <p:nvPr/>
              </p:nvSpPr>
              <p:spPr>
                <a:xfrm>
                  <a:off x="7068606" y="1956159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Nova-compute , Neutron-agent</a:t>
                  </a: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CDD089C-E302-4A71-9CF3-28988AC99B05}"/>
                    </a:ext>
                  </a:extLst>
                </p:cNvPr>
                <p:cNvGrpSpPr/>
                <p:nvPr/>
              </p:nvGrpSpPr>
              <p:grpSpPr>
                <a:xfrm>
                  <a:off x="7060330" y="483159"/>
                  <a:ext cx="2919209" cy="1404695"/>
                  <a:chOff x="7060330" y="483159"/>
                  <a:chExt cx="2919209" cy="1404695"/>
                </a:xfrm>
              </p:grpSpPr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8E4A577-2592-4EF4-BC39-7B11B1FDD250}"/>
                      </a:ext>
                    </a:extLst>
                  </p:cNvPr>
                  <p:cNvSpPr/>
                  <p:nvPr/>
                </p:nvSpPr>
                <p:spPr>
                  <a:xfrm>
                    <a:off x="7060330" y="483159"/>
                    <a:ext cx="2919209" cy="1404695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4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endParaRPr lang="en-US" sz="1000" dirty="0">
                      <a:solidFill>
                        <a:schemeClr val="accent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libvirt exec space</a:t>
                    </a:r>
                  </a:p>
                </p:txBody>
              </p:sp>
              <p:grpSp>
                <p:nvGrpSpPr>
                  <p:cNvPr id="3" name="Group 2">
                    <a:extLst>
                      <a:ext uri="{FF2B5EF4-FFF2-40B4-BE49-F238E27FC236}">
                        <a16:creationId xmlns:a16="http://schemas.microsoft.com/office/drawing/2014/main" id="{1C04B37D-2710-4898-A25D-3665C2C18417}"/>
                      </a:ext>
                    </a:extLst>
                  </p:cNvPr>
                  <p:cNvGrpSpPr/>
                  <p:nvPr/>
                </p:nvGrpSpPr>
                <p:grpSpPr>
                  <a:xfrm>
                    <a:off x="7303171" y="545214"/>
                    <a:ext cx="1130082" cy="1156047"/>
                    <a:chOff x="7303171" y="545214"/>
                    <a:chExt cx="1130082" cy="1156047"/>
                  </a:xfrm>
                </p:grpSpPr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64D84AF3-A19D-4E10-84DE-ACF46543A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03171" y="545214"/>
                      <a:ext cx="1130082" cy="11560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(Tenant) A</a:t>
                      </a:r>
                    </a:p>
                  </p:txBody>
                </p:sp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2DCF2B3E-16C0-4C90-B95E-3E272EAAA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793" y="656764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E2192052-2885-4EB0-9174-3E084116C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5793" y="1228615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</p:grpSp>
              <p:grpSp>
                <p:nvGrpSpPr>
                  <p:cNvPr id="4" name="Group 3">
                    <a:extLst>
                      <a:ext uri="{FF2B5EF4-FFF2-40B4-BE49-F238E27FC236}">
                        <a16:creationId xmlns:a16="http://schemas.microsoft.com/office/drawing/2014/main" id="{FCA23FE2-47E0-4852-9CD6-02F871FC5176}"/>
                      </a:ext>
                    </a:extLst>
                  </p:cNvPr>
                  <p:cNvGrpSpPr/>
                  <p:nvPr/>
                </p:nvGrpSpPr>
                <p:grpSpPr>
                  <a:xfrm>
                    <a:off x="8560776" y="545214"/>
                    <a:ext cx="1130082" cy="1156047"/>
                    <a:chOff x="8560776" y="545214"/>
                    <a:chExt cx="1130082" cy="1156047"/>
                  </a:xfrm>
                </p:grpSpPr>
                <p:sp>
                  <p:nvSpPr>
                    <p:cNvPr id="45" name="Rectangle 44">
                      <a:extLst>
                        <a:ext uri="{FF2B5EF4-FFF2-40B4-BE49-F238E27FC236}">
                          <a16:creationId xmlns:a16="http://schemas.microsoft.com/office/drawing/2014/main" id="{28B1367F-8C39-42B1-9894-89648F559D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60776" y="545214"/>
                      <a:ext cx="1130082" cy="11560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bg1">
                          <a:lumMod val="8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/>
                    <a:lstStyle/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US"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 (Tenant) B</a:t>
                      </a: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2DCF2B3E-16C0-4C90-B95E-3E272EAAA5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7721" y="656764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E2192052-2885-4EB0-9174-3E084116C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7721" y="1228615"/>
                      <a:ext cx="384218" cy="359188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lnSpc>
                          <a:spcPct val="85000"/>
                        </a:lnSpc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VM</a:t>
                      </a:r>
                    </a:p>
                  </p:txBody>
                </p:sp>
              </p:grpSp>
            </p:grpSp>
          </p:grp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0DBB1D4-A432-4863-A20A-74806C4FB077}"/>
                </a:ext>
              </a:extLst>
            </p:cNvPr>
            <p:cNvGrpSpPr/>
            <p:nvPr/>
          </p:nvGrpSpPr>
          <p:grpSpPr>
            <a:xfrm>
              <a:off x="2226613" y="345354"/>
              <a:ext cx="3256605" cy="6140317"/>
              <a:chOff x="2226613" y="345354"/>
              <a:chExt cx="3256605" cy="6140317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2505C54-5F24-431F-8DBA-54802F1E893F}"/>
                  </a:ext>
                </a:extLst>
              </p:cNvPr>
              <p:cNvSpPr/>
              <p:nvPr/>
            </p:nvSpPr>
            <p:spPr>
              <a:xfrm>
                <a:off x="2226613" y="345354"/>
                <a:ext cx="3256605" cy="60184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2F528F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E0BFE2-41AF-434C-987D-25FC7E545D59}"/>
                  </a:ext>
                </a:extLst>
              </p:cNvPr>
              <p:cNvSpPr txBox="1"/>
              <p:nvPr/>
            </p:nvSpPr>
            <p:spPr>
              <a:xfrm>
                <a:off x="3343396" y="6224061"/>
                <a:ext cx="1023037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 Nodes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E5D458F-B488-4FD5-A266-8D6B34BC35AF}"/>
                  </a:ext>
                </a:extLst>
              </p:cNvPr>
              <p:cNvGrpSpPr/>
              <p:nvPr/>
            </p:nvGrpSpPr>
            <p:grpSpPr>
              <a:xfrm>
                <a:off x="2395311" y="1587804"/>
                <a:ext cx="2919209" cy="4506623"/>
                <a:chOff x="2422897" y="1587804"/>
                <a:chExt cx="2919209" cy="4506623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A32F9C-36BA-4EE2-A16E-ABB58ECF93ED}"/>
                    </a:ext>
                  </a:extLst>
                </p:cNvPr>
                <p:cNvSpPr/>
                <p:nvPr/>
              </p:nvSpPr>
              <p:spPr>
                <a:xfrm>
                  <a:off x="2422897" y="2350975"/>
                  <a:ext cx="2901936" cy="470985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Storage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CSI / SDS 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E076BDC-E614-411A-B906-469671FE467F}"/>
                    </a:ext>
                  </a:extLst>
                </p:cNvPr>
                <p:cNvSpPr/>
                <p:nvPr/>
              </p:nvSpPr>
              <p:spPr>
                <a:xfrm>
                  <a:off x="2440170" y="1587804"/>
                  <a:ext cx="2901936" cy="669752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Containerized OpenStack Services</a:t>
                  </a:r>
                </a:p>
                <a:p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Keystone, Glance, Nova, Neutron, Cinder, Swift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B0A273B-623E-48BF-9D8B-5D9F1D933717}"/>
                    </a:ext>
                  </a:extLst>
                </p:cNvPr>
                <p:cNvSpPr/>
                <p:nvPr/>
              </p:nvSpPr>
              <p:spPr>
                <a:xfrm>
                  <a:off x="2422897" y="5639248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Physical Infrastructure Resources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914B02AC-FC7A-47F0-B7E5-77B5E521E6D0}"/>
                    </a:ext>
                  </a:extLst>
                </p:cNvPr>
                <p:cNvSpPr/>
                <p:nvPr/>
              </p:nvSpPr>
              <p:spPr>
                <a:xfrm>
                  <a:off x="2440170" y="510259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Operating System Kernel</a:t>
                  </a: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C0F68C8-8BB2-4BB8-AE1A-33F2C9126F83}"/>
                    </a:ext>
                  </a:extLst>
                </p:cNvPr>
                <p:cNvSpPr/>
                <p:nvPr/>
              </p:nvSpPr>
              <p:spPr>
                <a:xfrm>
                  <a:off x="2440170" y="456594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Underlay Network</a:t>
                  </a: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B9C02C65-A79C-4B42-B979-360FD6C8A088}"/>
                    </a:ext>
                  </a:extLst>
                </p:cNvPr>
                <p:cNvSpPr/>
                <p:nvPr/>
              </p:nvSpPr>
              <p:spPr>
                <a:xfrm>
                  <a:off x="2440170" y="402928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Orchestration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Kubernetes / Kubelet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5E56A0-1989-41CE-A095-B263D05B3879}"/>
                    </a:ext>
                  </a:extLst>
                </p:cNvPr>
                <p:cNvSpPr/>
                <p:nvPr/>
              </p:nvSpPr>
              <p:spPr>
                <a:xfrm>
                  <a:off x="2431544" y="3492630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Runtime</a:t>
                  </a: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B318A70A-0C7E-4994-AED9-0654337930D0}"/>
                    </a:ext>
                  </a:extLst>
                </p:cNvPr>
                <p:cNvSpPr/>
                <p:nvPr/>
              </p:nvSpPr>
              <p:spPr>
                <a:xfrm>
                  <a:off x="2422897" y="2955975"/>
                  <a:ext cx="2901936" cy="455179"/>
                </a:xfrm>
                <a:prstGeom prst="rect">
                  <a:avLst/>
                </a:prstGeom>
                <a:solidFill>
                  <a:srgbClr val="A4CC91"/>
                </a:solidFill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600"/>
                    </a:spcAft>
                  </a:pPr>
                  <a:r>
                    <a:rPr lang="en-US" sz="1100" b="1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Container Networking</a:t>
                  </a:r>
                </a:p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CNI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110322-ACD8-4837-9F24-CC359C28499F}"/>
              </a:ext>
            </a:extLst>
          </p:cNvPr>
          <p:cNvSpPr txBox="1"/>
          <p:nvPr/>
        </p:nvSpPr>
        <p:spPr>
          <a:xfrm>
            <a:off x="3449117" y="6423370"/>
            <a:ext cx="529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Figure 4-2: </a:t>
            </a:r>
            <a:r>
              <a:rPr lang="en-US" dirty="0" err="1">
                <a:latin typeface="Calibri" panose="020F0502020204030204" pitchFamily="34" charset="0"/>
              </a:rPr>
              <a:t>Containerised</a:t>
            </a:r>
            <a:r>
              <a:rPr lang="en-US" dirty="0">
                <a:latin typeface="Calibri" panose="020F0502020204030204" pitchFamily="34" charset="0"/>
              </a:rPr>
              <a:t> OpenStack Services Topology</a:t>
            </a:r>
          </a:p>
        </p:txBody>
      </p:sp>
    </p:spTree>
    <p:extLst>
      <p:ext uri="{BB962C8B-B14F-4D97-AF65-F5344CB8AC3E}">
        <p14:creationId xmlns:p14="http://schemas.microsoft.com/office/powerpoint/2010/main" val="8783311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7803C669-5F4A-426E-9493-EA21B7AE4A4C}"/>
              </a:ext>
            </a:extLst>
          </p:cNvPr>
          <p:cNvGrpSpPr/>
          <p:nvPr/>
        </p:nvGrpSpPr>
        <p:grpSpPr>
          <a:xfrm>
            <a:off x="1029016" y="1967237"/>
            <a:ext cx="2270234" cy="4382814"/>
            <a:chOff x="3531476" y="2007476"/>
            <a:chExt cx="2270234" cy="438281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249326-7F78-4FED-B153-62E47F7F52D4}"/>
                </a:ext>
              </a:extLst>
            </p:cNvPr>
            <p:cNvSpPr/>
            <p:nvPr/>
          </p:nvSpPr>
          <p:spPr>
            <a:xfrm>
              <a:off x="3531476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2719AE-8A52-4778-B78A-F9B1BDDD103A}"/>
                </a:ext>
              </a:extLst>
            </p:cNvPr>
            <p:cNvSpPr/>
            <p:nvPr/>
          </p:nvSpPr>
          <p:spPr>
            <a:xfrm>
              <a:off x="4022357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0C4244-043C-4E98-A506-037008B2A91F}"/>
                </a:ext>
              </a:extLst>
            </p:cNvPr>
            <p:cNvGrpSpPr/>
            <p:nvPr/>
          </p:nvGrpSpPr>
          <p:grpSpPr>
            <a:xfrm>
              <a:off x="3673365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106B9AA-26B4-4212-A81E-087ADABE6779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231E6DA-E924-4CA3-83C6-BCD43BFC8C93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Parallelogram 29">
                  <a:extLst>
                    <a:ext uri="{FF2B5EF4-FFF2-40B4-BE49-F238E27FC236}">
                      <a16:creationId xmlns:a16="http://schemas.microsoft.com/office/drawing/2014/main" id="{D3C87AC8-512A-46DF-8B5B-43755B7946E9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Parallelogram 30">
                  <a:extLst>
                    <a:ext uri="{FF2B5EF4-FFF2-40B4-BE49-F238E27FC236}">
                      <a16:creationId xmlns:a16="http://schemas.microsoft.com/office/drawing/2014/main" id="{190BEA39-057B-421A-BE08-587DF71E665B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1A581BB-7944-4838-A9AF-794550CB7658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25" name="Arrow: Right 24">
                  <a:extLst>
                    <a:ext uri="{FF2B5EF4-FFF2-40B4-BE49-F238E27FC236}">
                      <a16:creationId xmlns:a16="http://schemas.microsoft.com/office/drawing/2014/main" id="{F832D302-BD66-400F-B5F4-B4433324E8F7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Arrow: Right 25">
                  <a:extLst>
                    <a:ext uri="{FF2B5EF4-FFF2-40B4-BE49-F238E27FC236}">
                      <a16:creationId xmlns:a16="http://schemas.microsoft.com/office/drawing/2014/main" id="{38DF9163-BF35-48BE-B3E1-4F1182145C56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Arrow: Right 26">
                  <a:extLst>
                    <a:ext uri="{FF2B5EF4-FFF2-40B4-BE49-F238E27FC236}">
                      <a16:creationId xmlns:a16="http://schemas.microsoft.com/office/drawing/2014/main" id="{EF9A5D0D-34E3-424C-920A-FB2DBF9CF99F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Right 27">
                  <a:extLst>
                    <a:ext uri="{FF2B5EF4-FFF2-40B4-BE49-F238E27FC236}">
                      <a16:creationId xmlns:a16="http://schemas.microsoft.com/office/drawing/2014/main" id="{34D5F822-ADC7-48D5-81FE-B903D0FBBDBE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6C7142B-4649-4603-9851-1CF603713C01}"/>
                </a:ext>
              </a:extLst>
            </p:cNvPr>
            <p:cNvGrpSpPr/>
            <p:nvPr/>
          </p:nvGrpSpPr>
          <p:grpSpPr>
            <a:xfrm>
              <a:off x="3673365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E536364-352E-496B-B0DD-68D05198E531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E3ABC2-42EF-421E-B05A-62C75D5B2FA6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64767893-5976-4A2E-AFC8-7FDB8E9185AC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Parallelogram 7">
                  <a:extLst>
                    <a:ext uri="{FF2B5EF4-FFF2-40B4-BE49-F238E27FC236}">
                      <a16:creationId xmlns:a16="http://schemas.microsoft.com/office/drawing/2014/main" id="{FFC1090E-DB89-498E-A2BB-4187A40C8B48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4FDDF19-087C-479C-B241-C060D3A14787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E1B4F75F-0760-4F27-A08E-839DC8E54FE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5B8752E0-C0BA-435B-8186-02D98E1304E1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Arrow: Right 10">
                  <a:extLst>
                    <a:ext uri="{FF2B5EF4-FFF2-40B4-BE49-F238E27FC236}">
                      <a16:creationId xmlns:a16="http://schemas.microsoft.com/office/drawing/2014/main" id="{9A01D114-3578-4C7A-B431-322761E39A50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Arrow: Right 11">
                  <a:extLst>
                    <a:ext uri="{FF2B5EF4-FFF2-40B4-BE49-F238E27FC236}">
                      <a16:creationId xmlns:a16="http://schemas.microsoft.com/office/drawing/2014/main" id="{5D4EB090-C9DC-4D06-922D-A4E1C60F7184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51CC14-2F55-494A-939F-9C94DD484801}"/>
                </a:ext>
              </a:extLst>
            </p:cNvPr>
            <p:cNvSpPr/>
            <p:nvPr/>
          </p:nvSpPr>
          <p:spPr>
            <a:xfrm>
              <a:off x="4022357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5BACED7-2DC0-4A2F-8043-2C912A486806}"/>
                </a:ext>
              </a:extLst>
            </p:cNvPr>
            <p:cNvSpPr/>
            <p:nvPr/>
          </p:nvSpPr>
          <p:spPr>
            <a:xfrm>
              <a:off x="4022357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43CE74-0454-4FFD-9200-3B80F258361C}"/>
                </a:ext>
              </a:extLst>
            </p:cNvPr>
            <p:cNvSpPr/>
            <p:nvPr/>
          </p:nvSpPr>
          <p:spPr>
            <a:xfrm>
              <a:off x="4022357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91C6B0-6028-40C5-B3FB-16995CC8743C}"/>
                </a:ext>
              </a:extLst>
            </p:cNvPr>
            <p:cNvSpPr/>
            <p:nvPr/>
          </p:nvSpPr>
          <p:spPr>
            <a:xfrm>
              <a:off x="4022357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B4A8CEC-8FFE-4966-AB41-D2969BAC0AD5}"/>
                </a:ext>
              </a:extLst>
            </p:cNvPr>
            <p:cNvSpPr/>
            <p:nvPr/>
          </p:nvSpPr>
          <p:spPr>
            <a:xfrm>
              <a:off x="4022357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DFC98AB-D6DF-469D-A305-C18B3AD3A483}"/>
                </a:ext>
              </a:extLst>
            </p:cNvPr>
            <p:cNvSpPr/>
            <p:nvPr/>
          </p:nvSpPr>
          <p:spPr>
            <a:xfrm>
              <a:off x="4022357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6FE5761-7999-46EA-83CF-B87FE75F7FB2}"/>
                </a:ext>
              </a:extLst>
            </p:cNvPr>
            <p:cNvSpPr/>
            <p:nvPr/>
          </p:nvSpPr>
          <p:spPr>
            <a:xfrm>
              <a:off x="4022357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13F01E9-D1DA-4218-95F2-02074A7266A5}"/>
                </a:ext>
              </a:extLst>
            </p:cNvPr>
            <p:cNvSpPr/>
            <p:nvPr/>
          </p:nvSpPr>
          <p:spPr>
            <a:xfrm>
              <a:off x="4022357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88884F-8396-4796-B6E6-079117C20156}"/>
                </a:ext>
              </a:extLst>
            </p:cNvPr>
            <p:cNvSpPr/>
            <p:nvPr/>
          </p:nvSpPr>
          <p:spPr>
            <a:xfrm>
              <a:off x="4022357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7F261C-A46D-47A4-B4AC-BB2B7A710600}"/>
                </a:ext>
              </a:extLst>
            </p:cNvPr>
            <p:cNvCxnSpPr>
              <a:cxnSpLocks/>
            </p:cNvCxnSpPr>
            <p:nvPr/>
          </p:nvCxnSpPr>
          <p:spPr>
            <a:xfrm>
              <a:off x="5672189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16D2A8-8194-4423-8B8D-8FE9C675B36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5553313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0F3FC8-FA27-463C-A515-15263CB204BD}"/>
                </a:ext>
              </a:extLst>
            </p:cNvPr>
            <p:cNvCxnSpPr>
              <a:cxnSpLocks/>
              <a:endCxn id="40" idx="3"/>
            </p:cNvCxnSpPr>
            <p:nvPr/>
          </p:nvCxnSpPr>
          <p:spPr>
            <a:xfrm flipH="1">
              <a:off x="5310830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874EE7-5FB2-46C8-B040-5E52D07B96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08B31C5-658F-4898-9CB9-0CDE65E7CD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4B18BFB-1AEA-4234-97E7-444E29E756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3C8AAD0-310B-4C1A-BA7F-798600526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936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CA9C5AE-EF1B-45FD-8434-3793023F3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00B7FE-D144-477F-880C-C750BECBA0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551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27344E-3DB3-4539-85B7-B0930D052B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38E68E5-844D-417C-9BA7-FAD76ACE9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C8AB49F-153A-44F5-B1C9-3DBCC0863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7679748-BD7B-46F9-A3C7-94C807580E50}"/>
                </a:ext>
              </a:extLst>
            </p:cNvPr>
            <p:cNvCxnSpPr>
              <a:cxnSpLocks/>
            </p:cNvCxnSpPr>
            <p:nvPr/>
          </p:nvCxnSpPr>
          <p:spPr>
            <a:xfrm>
              <a:off x="5518383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B694DA0-AD2B-4A05-8012-21D39718D836}"/>
              </a:ext>
            </a:extLst>
          </p:cNvPr>
          <p:cNvGrpSpPr/>
          <p:nvPr/>
        </p:nvGrpSpPr>
        <p:grpSpPr>
          <a:xfrm>
            <a:off x="8460548" y="2007476"/>
            <a:ext cx="2270234" cy="4382814"/>
            <a:chOff x="8460548" y="2007476"/>
            <a:chExt cx="2270234" cy="4382814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1E30BA-1830-4994-A0DF-D112C2BBD05D}"/>
                </a:ext>
              </a:extLst>
            </p:cNvPr>
            <p:cNvSpPr/>
            <p:nvPr/>
          </p:nvSpPr>
          <p:spPr>
            <a:xfrm>
              <a:off x="8460548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39DB63D-61A0-440F-80F8-2B2D13FF7C61}"/>
                </a:ext>
              </a:extLst>
            </p:cNvPr>
            <p:cNvSpPr/>
            <p:nvPr/>
          </p:nvSpPr>
          <p:spPr>
            <a:xfrm>
              <a:off x="8951429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A0D23F2-87DB-42C1-B7AA-24540A45F549}"/>
                </a:ext>
              </a:extLst>
            </p:cNvPr>
            <p:cNvGrpSpPr/>
            <p:nvPr/>
          </p:nvGrpSpPr>
          <p:grpSpPr>
            <a:xfrm>
              <a:off x="8602437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4879D8C-F519-476F-9002-3690F63AA067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E12C207D-8C3F-4FDC-A2FD-E29B2C62D2B0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Parallelogram 106">
                  <a:extLst>
                    <a:ext uri="{FF2B5EF4-FFF2-40B4-BE49-F238E27FC236}">
                      <a16:creationId xmlns:a16="http://schemas.microsoft.com/office/drawing/2014/main" id="{CE476EBC-25F0-4943-A886-4F9EA175E216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Parallelogram 107">
                  <a:extLst>
                    <a:ext uri="{FF2B5EF4-FFF2-40B4-BE49-F238E27FC236}">
                      <a16:creationId xmlns:a16="http://schemas.microsoft.com/office/drawing/2014/main" id="{B0F1F6B6-F2EA-4747-9FB6-A82B2A2A1A1A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F412073-1F91-4F1F-8F07-EA7F074D8A08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02" name="Arrow: Right 101">
                  <a:extLst>
                    <a:ext uri="{FF2B5EF4-FFF2-40B4-BE49-F238E27FC236}">
                      <a16:creationId xmlns:a16="http://schemas.microsoft.com/office/drawing/2014/main" id="{825E00B6-E7A5-47F6-973D-22DD025D705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Arrow: Right 102">
                  <a:extLst>
                    <a:ext uri="{FF2B5EF4-FFF2-40B4-BE49-F238E27FC236}">
                      <a16:creationId xmlns:a16="http://schemas.microsoft.com/office/drawing/2014/main" id="{36372563-9CA8-4993-9281-89B9FC04B89F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Arrow: Right 103">
                  <a:extLst>
                    <a:ext uri="{FF2B5EF4-FFF2-40B4-BE49-F238E27FC236}">
                      <a16:creationId xmlns:a16="http://schemas.microsoft.com/office/drawing/2014/main" id="{F5EEC046-9896-4E6F-8DAC-1FA64A3ACC10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Arrow: Right 104">
                  <a:extLst>
                    <a:ext uri="{FF2B5EF4-FFF2-40B4-BE49-F238E27FC236}">
                      <a16:creationId xmlns:a16="http://schemas.microsoft.com/office/drawing/2014/main" id="{2CE20823-E24D-4DC1-99C2-A21375CE7B96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616CF022-12DE-4414-B82A-302798E156C5}"/>
                </a:ext>
              </a:extLst>
            </p:cNvPr>
            <p:cNvGrpSpPr/>
            <p:nvPr/>
          </p:nvGrpSpPr>
          <p:grpSpPr>
            <a:xfrm>
              <a:off x="8602437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FC69CAA8-F870-41CC-B005-BF704FEBE528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BBA7D5A1-0D58-40DD-8723-C48BAE7784F6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Parallelogram 97">
                  <a:extLst>
                    <a:ext uri="{FF2B5EF4-FFF2-40B4-BE49-F238E27FC236}">
                      <a16:creationId xmlns:a16="http://schemas.microsoft.com/office/drawing/2014/main" id="{3C8EB434-4794-43D6-8C4F-5961FECEF4B6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Parallelogram 98">
                  <a:extLst>
                    <a:ext uri="{FF2B5EF4-FFF2-40B4-BE49-F238E27FC236}">
                      <a16:creationId xmlns:a16="http://schemas.microsoft.com/office/drawing/2014/main" id="{1D40BE2E-3DF9-4A8F-A5C7-57269E17546A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8D989456-FA6D-4202-8A5D-E09DA9D73515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93" name="Arrow: Right 92">
                  <a:extLst>
                    <a:ext uri="{FF2B5EF4-FFF2-40B4-BE49-F238E27FC236}">
                      <a16:creationId xmlns:a16="http://schemas.microsoft.com/office/drawing/2014/main" id="{D56B8152-404A-4242-81BE-AC5B4A413303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Arrow: Right 93">
                  <a:extLst>
                    <a:ext uri="{FF2B5EF4-FFF2-40B4-BE49-F238E27FC236}">
                      <a16:creationId xmlns:a16="http://schemas.microsoft.com/office/drawing/2014/main" id="{5C9BCA07-AE0A-4552-80E2-63FC4379238D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row: Right 94">
                  <a:extLst>
                    <a:ext uri="{FF2B5EF4-FFF2-40B4-BE49-F238E27FC236}">
                      <a16:creationId xmlns:a16="http://schemas.microsoft.com/office/drawing/2014/main" id="{92CB8E00-BB97-42E2-9A6F-84588763D136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row: Right 95">
                  <a:extLst>
                    <a:ext uri="{FF2B5EF4-FFF2-40B4-BE49-F238E27FC236}">
                      <a16:creationId xmlns:a16="http://schemas.microsoft.com/office/drawing/2014/main" id="{344183A2-4C54-4D5F-BE6E-93FDB4635BCB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E703646-D950-4310-AD5B-973654C127DC}"/>
                </a:ext>
              </a:extLst>
            </p:cNvPr>
            <p:cNvSpPr/>
            <p:nvPr/>
          </p:nvSpPr>
          <p:spPr>
            <a:xfrm>
              <a:off x="8951429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CD48847-8541-4A90-BFC5-1F083E9F8D05}"/>
                </a:ext>
              </a:extLst>
            </p:cNvPr>
            <p:cNvSpPr/>
            <p:nvPr/>
          </p:nvSpPr>
          <p:spPr>
            <a:xfrm>
              <a:off x="8951429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F0AD160-F2D6-4EA0-BBB4-8943EF3188BD}"/>
                </a:ext>
              </a:extLst>
            </p:cNvPr>
            <p:cNvSpPr/>
            <p:nvPr/>
          </p:nvSpPr>
          <p:spPr>
            <a:xfrm>
              <a:off x="8951429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23B6A9C-D160-421F-95EB-180E29ABD200}"/>
                </a:ext>
              </a:extLst>
            </p:cNvPr>
            <p:cNvSpPr/>
            <p:nvPr/>
          </p:nvSpPr>
          <p:spPr>
            <a:xfrm>
              <a:off x="8951429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AA174F0-02C2-444A-B6F4-BB83E462F327}"/>
                </a:ext>
              </a:extLst>
            </p:cNvPr>
            <p:cNvSpPr/>
            <p:nvPr/>
          </p:nvSpPr>
          <p:spPr>
            <a:xfrm>
              <a:off x="8951429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19229D0-232D-4B1B-9B56-D3629B4BE782}"/>
                </a:ext>
              </a:extLst>
            </p:cNvPr>
            <p:cNvSpPr/>
            <p:nvPr/>
          </p:nvSpPr>
          <p:spPr>
            <a:xfrm>
              <a:off x="8951429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B1FF22F-4E62-439C-965E-66BE305C94D3}"/>
                </a:ext>
              </a:extLst>
            </p:cNvPr>
            <p:cNvSpPr/>
            <p:nvPr/>
          </p:nvSpPr>
          <p:spPr>
            <a:xfrm>
              <a:off x="8951429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56EF8CF-FD0B-42D5-AE89-9718B9CEA199}"/>
                </a:ext>
              </a:extLst>
            </p:cNvPr>
            <p:cNvSpPr/>
            <p:nvPr/>
          </p:nvSpPr>
          <p:spPr>
            <a:xfrm>
              <a:off x="8951429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B11FDB5-B238-41F5-AC71-8247888E5AD1}"/>
                </a:ext>
              </a:extLst>
            </p:cNvPr>
            <p:cNvSpPr/>
            <p:nvPr/>
          </p:nvSpPr>
          <p:spPr>
            <a:xfrm>
              <a:off x="8951429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71D2140-A2D7-4BE3-B285-CF33F74AE2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01261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5169EE7-2559-48AF-ACF8-BE4288FD369F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>
              <a:off x="10482385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DCAFA9B-844B-4631-A314-41FB17B3B119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10239902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323DAF-5B4F-494B-BEC4-09B18F551A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753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63FD9B-AB39-4F27-BAF7-BB7FBB050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CB99893-72BB-43CA-A232-197358B96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F2B8477-AE05-4755-A52A-6FDDFC4B8F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008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0926E87-C967-4A26-9464-950292657D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9902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91FDBE-12AC-4355-A986-56A422BB5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11623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D8B4A5A-A871-4305-A684-2DBFB43204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753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2348A21-38A5-498B-A22D-46D0AFF6A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5603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E74AB1-F5FC-41FB-B8D6-A7C94119B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55603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A31EDC1-6699-4BC9-805A-F8B0B0F4E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447455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7C965A6-2699-4323-8043-ABAC13C8EA24}"/>
              </a:ext>
            </a:extLst>
          </p:cNvPr>
          <p:cNvGrpSpPr/>
          <p:nvPr/>
        </p:nvGrpSpPr>
        <p:grpSpPr>
          <a:xfrm>
            <a:off x="3531476" y="2007476"/>
            <a:ext cx="2270234" cy="4382814"/>
            <a:chOff x="3531476" y="2007476"/>
            <a:chExt cx="2270234" cy="4382814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A5D89DB-F1D2-4451-B519-02D676979FC1}"/>
                </a:ext>
              </a:extLst>
            </p:cNvPr>
            <p:cNvSpPr/>
            <p:nvPr/>
          </p:nvSpPr>
          <p:spPr>
            <a:xfrm>
              <a:off x="3531476" y="2007476"/>
              <a:ext cx="2270234" cy="43828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7D63DFD-D350-48C1-96BA-8D0E5505986E}"/>
                </a:ext>
              </a:extLst>
            </p:cNvPr>
            <p:cNvSpPr/>
            <p:nvPr/>
          </p:nvSpPr>
          <p:spPr>
            <a:xfrm>
              <a:off x="4022357" y="334894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1BE82FD-0335-46E2-89C4-41FC3719B9FC}"/>
                </a:ext>
              </a:extLst>
            </p:cNvPr>
            <p:cNvGrpSpPr/>
            <p:nvPr/>
          </p:nvGrpSpPr>
          <p:grpSpPr>
            <a:xfrm>
              <a:off x="3673365" y="2494502"/>
              <a:ext cx="1986456" cy="634442"/>
              <a:chOff x="325820" y="1515041"/>
              <a:chExt cx="2104038" cy="664422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63472C61-2845-406F-8D29-85FAF83DBC92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091C35C-1AFC-47FB-824F-4A642355CEB2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Parallelogram 151">
                  <a:extLst>
                    <a:ext uri="{FF2B5EF4-FFF2-40B4-BE49-F238E27FC236}">
                      <a16:creationId xmlns:a16="http://schemas.microsoft.com/office/drawing/2014/main" id="{22B5E2C6-9179-4E77-9028-9A722194BD2E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Parallelogram 152">
                  <a:extLst>
                    <a:ext uri="{FF2B5EF4-FFF2-40B4-BE49-F238E27FC236}">
                      <a16:creationId xmlns:a16="http://schemas.microsoft.com/office/drawing/2014/main" id="{300B0639-DB85-4ED3-BA32-A84CC34FAEF0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847508C-F774-4052-B25D-85F5C09E0DEA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47" name="Arrow: Right 146">
                  <a:extLst>
                    <a:ext uri="{FF2B5EF4-FFF2-40B4-BE49-F238E27FC236}">
                      <a16:creationId xmlns:a16="http://schemas.microsoft.com/office/drawing/2014/main" id="{3E9774CF-E290-4274-844F-F5475900867F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Arrow: Right 147">
                  <a:extLst>
                    <a:ext uri="{FF2B5EF4-FFF2-40B4-BE49-F238E27FC236}">
                      <a16:creationId xmlns:a16="http://schemas.microsoft.com/office/drawing/2014/main" id="{4546F480-FB4F-4893-90D0-8E5FFAB9AA1D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Arrow: Right 148">
                  <a:extLst>
                    <a:ext uri="{FF2B5EF4-FFF2-40B4-BE49-F238E27FC236}">
                      <a16:creationId xmlns:a16="http://schemas.microsoft.com/office/drawing/2014/main" id="{401D2E93-D410-45FF-B146-90C07D1FFB2C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Arrow: Right 149">
                  <a:extLst>
                    <a:ext uri="{FF2B5EF4-FFF2-40B4-BE49-F238E27FC236}">
                      <a16:creationId xmlns:a16="http://schemas.microsoft.com/office/drawing/2014/main" id="{AE461588-4146-4BF9-85AA-97403F228D05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17E9C74-E865-4FD9-83A5-39D01AAE543B}"/>
                </a:ext>
              </a:extLst>
            </p:cNvPr>
            <p:cNvGrpSpPr/>
            <p:nvPr/>
          </p:nvGrpSpPr>
          <p:grpSpPr>
            <a:xfrm>
              <a:off x="3673365" y="2112580"/>
              <a:ext cx="1986456" cy="634442"/>
              <a:chOff x="325820" y="1515041"/>
              <a:chExt cx="2104038" cy="664422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E1875C6-04E7-4726-809F-AE0820564327}"/>
                  </a:ext>
                </a:extLst>
              </p:cNvPr>
              <p:cNvGrpSpPr/>
              <p:nvPr/>
            </p:nvGrpSpPr>
            <p:grpSpPr>
              <a:xfrm>
                <a:off x="325820" y="1515041"/>
                <a:ext cx="2104038" cy="664422"/>
                <a:chOff x="325820" y="1515041"/>
                <a:chExt cx="2104038" cy="664422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31BDCD7B-4F0E-4617-89E2-F9AEB3A970BA}"/>
                    </a:ext>
                  </a:extLst>
                </p:cNvPr>
                <p:cNvSpPr/>
                <p:nvPr/>
              </p:nvSpPr>
              <p:spPr>
                <a:xfrm>
                  <a:off x="325821" y="1902372"/>
                  <a:ext cx="1288473" cy="277091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isometricOffAxis2Top"/>
                    <a:lightRig rig="threePt" dir="t"/>
                  </a:scene3d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Parallelogram 142">
                  <a:extLst>
                    <a:ext uri="{FF2B5EF4-FFF2-40B4-BE49-F238E27FC236}">
                      <a16:creationId xmlns:a16="http://schemas.microsoft.com/office/drawing/2014/main" id="{3D5B0960-1072-4864-9211-CFB1E7D161C9}"/>
                    </a:ext>
                  </a:extLst>
                </p:cNvPr>
                <p:cNvSpPr/>
                <p:nvPr/>
              </p:nvSpPr>
              <p:spPr>
                <a:xfrm>
                  <a:off x="325820" y="1515041"/>
                  <a:ext cx="1975946" cy="387331"/>
                </a:xfrm>
                <a:prstGeom prst="parallelogram">
                  <a:avLst>
                    <a:gd name="adj" fmla="val 202100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Parallelogram 143">
                  <a:extLst>
                    <a:ext uri="{FF2B5EF4-FFF2-40B4-BE49-F238E27FC236}">
                      <a16:creationId xmlns:a16="http://schemas.microsoft.com/office/drawing/2014/main" id="{404F488A-6A0D-403E-B815-32A09B1D4EA2}"/>
                    </a:ext>
                  </a:extLst>
                </p:cNvPr>
                <p:cNvSpPr/>
                <p:nvPr/>
              </p:nvSpPr>
              <p:spPr>
                <a:xfrm rot="20015672">
                  <a:off x="1483956" y="1710889"/>
                  <a:ext cx="945902" cy="277651"/>
                </a:xfrm>
                <a:prstGeom prst="parallelogram">
                  <a:avLst>
                    <a:gd name="adj" fmla="val 50469"/>
                  </a:avLst>
                </a:prstGeom>
                <a:solidFill>
                  <a:srgbClr val="9DC3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BCA9068-996B-4DFD-B419-8BF5047195A2}"/>
                  </a:ext>
                </a:extLst>
              </p:cNvPr>
              <p:cNvGrpSpPr/>
              <p:nvPr/>
            </p:nvGrpSpPr>
            <p:grpSpPr>
              <a:xfrm>
                <a:off x="1052067" y="1526654"/>
                <a:ext cx="523452" cy="375718"/>
                <a:chOff x="4038516" y="2192017"/>
                <a:chExt cx="649099" cy="375718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7A220606-A3AA-49A1-91D0-83B6EA700392}"/>
                    </a:ext>
                  </a:extLst>
                </p:cNvPr>
                <p:cNvSpPr/>
                <p:nvPr/>
              </p:nvSpPr>
              <p:spPr>
                <a:xfrm>
                  <a:off x="4380210" y="2291865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C69639A4-4855-4A6B-A5ED-B96C673853D0}"/>
                    </a:ext>
                  </a:extLst>
                </p:cNvPr>
                <p:cNvSpPr/>
                <p:nvPr/>
              </p:nvSpPr>
              <p:spPr>
                <a:xfrm>
                  <a:off x="4380209" y="2480441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Arrow: Right 139">
                  <a:extLst>
                    <a:ext uri="{FF2B5EF4-FFF2-40B4-BE49-F238E27FC236}">
                      <a16:creationId xmlns:a16="http://schemas.microsoft.com/office/drawing/2014/main" id="{72137127-41F3-4298-8598-F5585F8A975B}"/>
                    </a:ext>
                  </a:extLst>
                </p:cNvPr>
                <p:cNvSpPr/>
                <p:nvPr/>
              </p:nvSpPr>
              <p:spPr>
                <a:xfrm rot="10800000">
                  <a:off x="4038516" y="2380593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Arrow: Right 140">
                  <a:extLst>
                    <a:ext uri="{FF2B5EF4-FFF2-40B4-BE49-F238E27FC236}">
                      <a16:creationId xmlns:a16="http://schemas.microsoft.com/office/drawing/2014/main" id="{47FC3D65-99F8-4FF6-814F-4D2E5A42BC4B}"/>
                    </a:ext>
                  </a:extLst>
                </p:cNvPr>
                <p:cNvSpPr/>
                <p:nvPr/>
              </p:nvSpPr>
              <p:spPr>
                <a:xfrm rot="10800000">
                  <a:off x="4038517" y="2192017"/>
                  <a:ext cx="307405" cy="87294"/>
                </a:xfrm>
                <a:prstGeom prst="rightArrow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8D9BC21-1F1B-4890-BA30-42DF88E8FD01}"/>
                </a:ext>
              </a:extLst>
            </p:cNvPr>
            <p:cNvSpPr/>
            <p:nvPr/>
          </p:nvSpPr>
          <p:spPr>
            <a:xfrm>
              <a:off x="4022357" y="363164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9B7E3DA-072C-4AD1-B339-C986F5CBCC05}"/>
                </a:ext>
              </a:extLst>
            </p:cNvPr>
            <p:cNvSpPr/>
            <p:nvPr/>
          </p:nvSpPr>
          <p:spPr>
            <a:xfrm>
              <a:off x="4022357" y="391433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21CE01-D36A-427A-803C-6FE8C36C978C}"/>
                </a:ext>
              </a:extLst>
            </p:cNvPr>
            <p:cNvSpPr/>
            <p:nvPr/>
          </p:nvSpPr>
          <p:spPr>
            <a:xfrm>
              <a:off x="4022357" y="419703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D754218-E95B-457B-ABDB-6A779441F84E}"/>
                </a:ext>
              </a:extLst>
            </p:cNvPr>
            <p:cNvSpPr/>
            <p:nvPr/>
          </p:nvSpPr>
          <p:spPr>
            <a:xfrm>
              <a:off x="4022357" y="4479725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BE2B551-5E2B-465B-8A2C-3A178A55B422}"/>
                </a:ext>
              </a:extLst>
            </p:cNvPr>
            <p:cNvSpPr/>
            <p:nvPr/>
          </p:nvSpPr>
          <p:spPr>
            <a:xfrm>
              <a:off x="4022357" y="4762419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3A95802-82FB-41F1-B955-1BFCDC4C8F19}"/>
                </a:ext>
              </a:extLst>
            </p:cNvPr>
            <p:cNvSpPr/>
            <p:nvPr/>
          </p:nvSpPr>
          <p:spPr>
            <a:xfrm>
              <a:off x="4022357" y="5045113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C0F9FD2-3500-4375-835D-E8EAC0A410B7}"/>
                </a:ext>
              </a:extLst>
            </p:cNvPr>
            <p:cNvSpPr/>
            <p:nvPr/>
          </p:nvSpPr>
          <p:spPr>
            <a:xfrm>
              <a:off x="4022357" y="5327807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7D2231-03DF-47B6-92C0-050CD1DA7757}"/>
                </a:ext>
              </a:extLst>
            </p:cNvPr>
            <p:cNvSpPr/>
            <p:nvPr/>
          </p:nvSpPr>
          <p:spPr>
            <a:xfrm>
              <a:off x="4022357" y="5610501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BDDD957-894C-44B3-826D-F9ED2FC586FF}"/>
                </a:ext>
              </a:extLst>
            </p:cNvPr>
            <p:cNvSpPr/>
            <p:nvPr/>
          </p:nvSpPr>
          <p:spPr>
            <a:xfrm>
              <a:off x="4022357" y="5893194"/>
              <a:ext cx="1288473" cy="277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●   ●   ●   ●    ●   ●    ●   ● </a:t>
              </a:r>
            </a:p>
            <a:p>
              <a:pPr algn="ctr"/>
              <a:r>
                <a:rPr lang="en-US" sz="800" dirty="0"/>
                <a:t>●   ●   ●   ●    ●   ●    ●   ● </a:t>
              </a:r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2FA6D8B-068C-4B1D-A37A-3EEB4DF70649}"/>
                </a:ext>
              </a:extLst>
            </p:cNvPr>
            <p:cNvCxnSpPr>
              <a:cxnSpLocks/>
            </p:cNvCxnSpPr>
            <p:nvPr/>
          </p:nvCxnSpPr>
          <p:spPr>
            <a:xfrm>
              <a:off x="5672189" y="2263329"/>
              <a:ext cx="0" cy="37906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A73ACC4-D7AC-42A6-9933-CA00E9544F64}"/>
                </a:ext>
              </a:extLst>
            </p:cNvPr>
            <p:cNvCxnSpPr>
              <a:cxnSpLocks/>
              <a:stCxn id="144" idx="2"/>
            </p:cNvCxnSpPr>
            <p:nvPr/>
          </p:nvCxnSpPr>
          <p:spPr>
            <a:xfrm>
              <a:off x="5553313" y="2263329"/>
              <a:ext cx="1188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8BE19EC-E494-40B6-8994-CDE45BBD6E32}"/>
                </a:ext>
              </a:extLst>
            </p:cNvPr>
            <p:cNvCxnSpPr>
              <a:cxnSpLocks/>
              <a:endCxn id="122" idx="3"/>
            </p:cNvCxnSpPr>
            <p:nvPr/>
          </p:nvCxnSpPr>
          <p:spPr>
            <a:xfrm flipH="1">
              <a:off x="5310830" y="60317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C7AAF4A-B9B4-4D9D-B749-9FAEABF435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573745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8994FEF-C7C5-4763-8143-C32BD2480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46943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98C830C-5556-4EA2-9626-77A8F35677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520142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CAE260D-2C90-4EA2-BEF6-D48DF12AEF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3936" y="4912388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AF4856C-F524-449C-A555-D114C769C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830" y="4623353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0A13352-EC96-47FB-AC26-AB44F640B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82551" y="4355340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D32E92-9558-4208-96CE-81491F7AD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681" y="4066305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F1D7222-BAD0-442B-BED5-2266035363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777271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2B3EBC3-E069-461F-A660-17EF07EB51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531" y="3509257"/>
              <a:ext cx="361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55DA9F6-9C27-464F-AAF8-868D39DF5654}"/>
                </a:ext>
              </a:extLst>
            </p:cNvPr>
            <p:cNvCxnSpPr>
              <a:cxnSpLocks/>
            </p:cNvCxnSpPr>
            <p:nvPr/>
          </p:nvCxnSpPr>
          <p:spPr>
            <a:xfrm>
              <a:off x="5518383" y="2682639"/>
              <a:ext cx="16950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485B42F-D275-4FA5-9E85-9E5D4C8B0E02}"/>
              </a:ext>
            </a:extLst>
          </p:cNvPr>
          <p:cNvGrpSpPr/>
          <p:nvPr/>
        </p:nvGrpSpPr>
        <p:grpSpPr>
          <a:xfrm>
            <a:off x="2021091" y="444578"/>
            <a:ext cx="1986456" cy="634442"/>
            <a:chOff x="325820" y="1515041"/>
            <a:chExt cx="2104038" cy="664422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EF7899B-175F-4BD9-9BC6-2B59D5D42F47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0ECCD104-B597-4BE3-AD36-8E049883E06C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2" name="Parallelogram 161">
                <a:extLst>
                  <a:ext uri="{FF2B5EF4-FFF2-40B4-BE49-F238E27FC236}">
                    <a16:creationId xmlns:a16="http://schemas.microsoft.com/office/drawing/2014/main" id="{298B1004-4808-449F-909A-8E9AA8CDC4FF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Parallelogram 162">
                <a:extLst>
                  <a:ext uri="{FF2B5EF4-FFF2-40B4-BE49-F238E27FC236}">
                    <a16:creationId xmlns:a16="http://schemas.microsoft.com/office/drawing/2014/main" id="{A603BADD-A668-45A2-AF42-CAB476061D56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980309C-97D8-4AA4-8093-6949252368BA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57" name="Arrow: Right 156">
                <a:extLst>
                  <a:ext uri="{FF2B5EF4-FFF2-40B4-BE49-F238E27FC236}">
                    <a16:creationId xmlns:a16="http://schemas.microsoft.com/office/drawing/2014/main" id="{53CFE58A-B1E7-421E-9EF9-559F31F28C04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row: Right 157">
                <a:extLst>
                  <a:ext uri="{FF2B5EF4-FFF2-40B4-BE49-F238E27FC236}">
                    <a16:creationId xmlns:a16="http://schemas.microsoft.com/office/drawing/2014/main" id="{2187767C-8C5D-4A61-B3E6-29A8BD980856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Arrow: Right 158">
                <a:extLst>
                  <a:ext uri="{FF2B5EF4-FFF2-40B4-BE49-F238E27FC236}">
                    <a16:creationId xmlns:a16="http://schemas.microsoft.com/office/drawing/2014/main" id="{24D13EC6-1A31-4839-90C8-83064F16DDE7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Arrow: Right 159">
                <a:extLst>
                  <a:ext uri="{FF2B5EF4-FFF2-40B4-BE49-F238E27FC236}">
                    <a16:creationId xmlns:a16="http://schemas.microsoft.com/office/drawing/2014/main" id="{9863E62F-5FFF-440A-89EB-781EF9C3F1AD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1745D926-1240-4DB4-855B-0B5526AE0A7C}"/>
              </a:ext>
            </a:extLst>
          </p:cNvPr>
          <p:cNvGrpSpPr/>
          <p:nvPr/>
        </p:nvGrpSpPr>
        <p:grpSpPr>
          <a:xfrm>
            <a:off x="4382373" y="402071"/>
            <a:ext cx="1986456" cy="634442"/>
            <a:chOff x="325820" y="1515041"/>
            <a:chExt cx="2104038" cy="664422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8135AA8-90B2-4B3B-8C90-38AA0C67657B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C655BF41-5190-4DE8-958F-767DB2A381DD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3" name="Parallelogram 182">
                <a:extLst>
                  <a:ext uri="{FF2B5EF4-FFF2-40B4-BE49-F238E27FC236}">
                    <a16:creationId xmlns:a16="http://schemas.microsoft.com/office/drawing/2014/main" id="{43B41030-482B-4F17-A28D-A41345E06D38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Parallelogram 183">
                <a:extLst>
                  <a:ext uri="{FF2B5EF4-FFF2-40B4-BE49-F238E27FC236}">
                    <a16:creationId xmlns:a16="http://schemas.microsoft.com/office/drawing/2014/main" id="{B9F18B1C-78DE-4E4B-B0B2-F67E4F2F71AF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ED4C2F0-FA43-4BB2-8183-6B2AE950F066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78" name="Arrow: Right 177">
                <a:extLst>
                  <a:ext uri="{FF2B5EF4-FFF2-40B4-BE49-F238E27FC236}">
                    <a16:creationId xmlns:a16="http://schemas.microsoft.com/office/drawing/2014/main" id="{8F77FE6A-91E2-4C0D-833B-DB0BC4D28822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Arrow: Right 178">
                <a:extLst>
                  <a:ext uri="{FF2B5EF4-FFF2-40B4-BE49-F238E27FC236}">
                    <a16:creationId xmlns:a16="http://schemas.microsoft.com/office/drawing/2014/main" id="{80ABB4CF-C3B6-4E04-AEC1-00732B8AB87E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row: Right 179">
                <a:extLst>
                  <a:ext uri="{FF2B5EF4-FFF2-40B4-BE49-F238E27FC236}">
                    <a16:creationId xmlns:a16="http://schemas.microsoft.com/office/drawing/2014/main" id="{B4DD4124-01BC-4410-A076-E12FE39288F8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row: Right 180">
                <a:extLst>
                  <a:ext uri="{FF2B5EF4-FFF2-40B4-BE49-F238E27FC236}">
                    <a16:creationId xmlns:a16="http://schemas.microsoft.com/office/drawing/2014/main" id="{3EF77F7D-2F2F-4583-BDAC-5FA46551E386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B0EF9F7-E696-4B90-9293-0F5AC2EF0344}"/>
              </a:ext>
            </a:extLst>
          </p:cNvPr>
          <p:cNvGrpSpPr/>
          <p:nvPr/>
        </p:nvGrpSpPr>
        <p:grpSpPr>
          <a:xfrm>
            <a:off x="8143597" y="405814"/>
            <a:ext cx="1986456" cy="634442"/>
            <a:chOff x="325820" y="1515041"/>
            <a:chExt cx="2104038" cy="66442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D6690B3A-E2ED-437F-A093-81ECECA3571D}"/>
                </a:ext>
              </a:extLst>
            </p:cNvPr>
            <p:cNvGrpSpPr/>
            <p:nvPr/>
          </p:nvGrpSpPr>
          <p:grpSpPr>
            <a:xfrm>
              <a:off x="325820" y="1515041"/>
              <a:ext cx="2104038" cy="664422"/>
              <a:chOff x="325820" y="1515041"/>
              <a:chExt cx="2104038" cy="664422"/>
            </a:xfrm>
          </p:grpSpPr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370AC589-DD7C-48C5-94D0-47C5D944AC54}"/>
                  </a:ext>
                </a:extLst>
              </p:cNvPr>
              <p:cNvSpPr/>
              <p:nvPr/>
            </p:nvSpPr>
            <p:spPr>
              <a:xfrm>
                <a:off x="325821" y="1902372"/>
                <a:ext cx="1288473" cy="27709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isometricOffAxis2Top"/>
                  <a:lightRig rig="threePt" dir="t"/>
                </a:scene3d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3" name="Parallelogram 192">
                <a:extLst>
                  <a:ext uri="{FF2B5EF4-FFF2-40B4-BE49-F238E27FC236}">
                    <a16:creationId xmlns:a16="http://schemas.microsoft.com/office/drawing/2014/main" id="{26EFABC7-7364-4DA3-9366-C3EF2DB26973}"/>
                  </a:ext>
                </a:extLst>
              </p:cNvPr>
              <p:cNvSpPr/>
              <p:nvPr/>
            </p:nvSpPr>
            <p:spPr>
              <a:xfrm>
                <a:off x="325820" y="1515041"/>
                <a:ext cx="1975946" cy="387331"/>
              </a:xfrm>
              <a:prstGeom prst="parallelogram">
                <a:avLst>
                  <a:gd name="adj" fmla="val 202100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Parallelogram 193">
                <a:extLst>
                  <a:ext uri="{FF2B5EF4-FFF2-40B4-BE49-F238E27FC236}">
                    <a16:creationId xmlns:a16="http://schemas.microsoft.com/office/drawing/2014/main" id="{8DFBEC30-F3EF-4E89-9A00-EF90ACDE8E2F}"/>
                  </a:ext>
                </a:extLst>
              </p:cNvPr>
              <p:cNvSpPr/>
              <p:nvPr/>
            </p:nvSpPr>
            <p:spPr>
              <a:xfrm rot="20015672">
                <a:off x="1483956" y="1710889"/>
                <a:ext cx="945902" cy="277651"/>
              </a:xfrm>
              <a:prstGeom prst="parallelogram">
                <a:avLst>
                  <a:gd name="adj" fmla="val 50469"/>
                </a:avLst>
              </a:prstGeom>
              <a:solidFill>
                <a:srgbClr val="9DC3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BB74761-4F27-4BE9-AAE1-AF1A1A610699}"/>
                </a:ext>
              </a:extLst>
            </p:cNvPr>
            <p:cNvGrpSpPr/>
            <p:nvPr/>
          </p:nvGrpSpPr>
          <p:grpSpPr>
            <a:xfrm>
              <a:off x="1052067" y="1526654"/>
              <a:ext cx="523452" cy="375718"/>
              <a:chOff x="4038516" y="2192017"/>
              <a:chExt cx="649099" cy="375718"/>
            </a:xfrm>
          </p:grpSpPr>
          <p:sp>
            <p:nvSpPr>
              <p:cNvPr id="188" name="Arrow: Right 187">
                <a:extLst>
                  <a:ext uri="{FF2B5EF4-FFF2-40B4-BE49-F238E27FC236}">
                    <a16:creationId xmlns:a16="http://schemas.microsoft.com/office/drawing/2014/main" id="{71D4067B-4B7A-49A4-AFFE-A4EAD1DC12AC}"/>
                  </a:ext>
                </a:extLst>
              </p:cNvPr>
              <p:cNvSpPr/>
              <p:nvPr/>
            </p:nvSpPr>
            <p:spPr>
              <a:xfrm>
                <a:off x="4380210" y="2291865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row: Right 188">
                <a:extLst>
                  <a:ext uri="{FF2B5EF4-FFF2-40B4-BE49-F238E27FC236}">
                    <a16:creationId xmlns:a16="http://schemas.microsoft.com/office/drawing/2014/main" id="{11794F9B-4B2D-4FAA-A798-35DBE884C2D4}"/>
                  </a:ext>
                </a:extLst>
              </p:cNvPr>
              <p:cNvSpPr/>
              <p:nvPr/>
            </p:nvSpPr>
            <p:spPr>
              <a:xfrm>
                <a:off x="4380209" y="2480441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Arrow: Right 189">
                <a:extLst>
                  <a:ext uri="{FF2B5EF4-FFF2-40B4-BE49-F238E27FC236}">
                    <a16:creationId xmlns:a16="http://schemas.microsoft.com/office/drawing/2014/main" id="{E204E52C-43F7-46CE-AC9F-2EB3E9BD49F4}"/>
                  </a:ext>
                </a:extLst>
              </p:cNvPr>
              <p:cNvSpPr/>
              <p:nvPr/>
            </p:nvSpPr>
            <p:spPr>
              <a:xfrm rot="10800000">
                <a:off x="4038516" y="2380593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Arrow: Right 190">
                <a:extLst>
                  <a:ext uri="{FF2B5EF4-FFF2-40B4-BE49-F238E27FC236}">
                    <a16:creationId xmlns:a16="http://schemas.microsoft.com/office/drawing/2014/main" id="{DE7313A0-3AB1-4FF6-9956-544795216C1D}"/>
                  </a:ext>
                </a:extLst>
              </p:cNvPr>
              <p:cNvSpPr/>
              <p:nvPr/>
            </p:nvSpPr>
            <p:spPr>
              <a:xfrm rot="10800000">
                <a:off x="4038517" y="2192017"/>
                <a:ext cx="307405" cy="87294"/>
              </a:xfrm>
              <a:prstGeom prst="rightArrow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60246CB2-1678-4789-9C98-4828F01D1AB7}"/>
              </a:ext>
            </a:extLst>
          </p:cNvPr>
          <p:cNvSpPr txBox="1"/>
          <p:nvPr/>
        </p:nvSpPr>
        <p:spPr>
          <a:xfrm>
            <a:off x="1346096" y="2472062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6193822F-6A5D-45FA-8096-D09BF6DB80E0}"/>
              </a:ext>
            </a:extLst>
          </p:cNvPr>
          <p:cNvSpPr txBox="1"/>
          <p:nvPr/>
        </p:nvSpPr>
        <p:spPr>
          <a:xfrm>
            <a:off x="3907231" y="251661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C00D765-89B9-4525-8B5B-7D807E056FE1}"/>
              </a:ext>
            </a:extLst>
          </p:cNvPr>
          <p:cNvSpPr txBox="1"/>
          <p:nvPr/>
        </p:nvSpPr>
        <p:spPr>
          <a:xfrm>
            <a:off x="8765896" y="2509352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23030061-AD7D-4E5A-9B37-1A50B847B4C4}"/>
              </a:ext>
            </a:extLst>
          </p:cNvPr>
          <p:cNvSpPr txBox="1"/>
          <p:nvPr/>
        </p:nvSpPr>
        <p:spPr>
          <a:xfrm>
            <a:off x="1324683" y="282835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212DA72-5D96-4707-9D21-3042D2456D11}"/>
              </a:ext>
            </a:extLst>
          </p:cNvPr>
          <p:cNvSpPr txBox="1"/>
          <p:nvPr/>
        </p:nvSpPr>
        <p:spPr>
          <a:xfrm>
            <a:off x="3839789" y="2856140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2C45FC6-97C2-4720-99FC-5AB323A89408}"/>
              </a:ext>
            </a:extLst>
          </p:cNvPr>
          <p:cNvSpPr txBox="1"/>
          <p:nvPr/>
        </p:nvSpPr>
        <p:spPr>
          <a:xfrm>
            <a:off x="8724952" y="2861917"/>
            <a:ext cx="870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 Switch B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F6C84FF-181E-47EA-8099-3924368FF710}"/>
              </a:ext>
            </a:extLst>
          </p:cNvPr>
          <p:cNvSpPr txBox="1"/>
          <p:nvPr/>
        </p:nvSpPr>
        <p:spPr>
          <a:xfrm>
            <a:off x="2182638" y="821762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3400C13-C0B6-4FF8-A482-9A8962BF62D2}"/>
              </a:ext>
            </a:extLst>
          </p:cNvPr>
          <p:cNvSpPr txBox="1"/>
          <p:nvPr/>
        </p:nvSpPr>
        <p:spPr>
          <a:xfrm>
            <a:off x="4581408" y="784337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2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948ED4F-B176-4566-BCA7-ECB1344F5CD6}"/>
              </a:ext>
            </a:extLst>
          </p:cNvPr>
          <p:cNvSpPr txBox="1"/>
          <p:nvPr/>
        </p:nvSpPr>
        <p:spPr>
          <a:xfrm>
            <a:off x="8232279" y="811068"/>
            <a:ext cx="1039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Spine Switch n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8889F6F1-C061-4F39-9548-4ED85DE7829E}"/>
              </a:ext>
            </a:extLst>
          </p:cNvPr>
          <p:cNvCxnSpPr>
            <a:cxnSpLocks/>
            <a:stCxn id="6" idx="0"/>
            <a:endCxn id="202" idx="1"/>
          </p:cNvCxnSpPr>
          <p:nvPr/>
        </p:nvCxnSpPr>
        <p:spPr>
          <a:xfrm flipV="1">
            <a:off x="2103666" y="944873"/>
            <a:ext cx="78972" cy="1127468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A74C52E-BB78-4CF8-94F6-1BD8EA3753EE}"/>
              </a:ext>
            </a:extLst>
          </p:cNvPr>
          <p:cNvCxnSpPr>
            <a:cxnSpLocks/>
            <a:stCxn id="6" idx="0"/>
            <a:endCxn id="203" idx="1"/>
          </p:cNvCxnSpPr>
          <p:nvPr/>
        </p:nvCxnSpPr>
        <p:spPr>
          <a:xfrm flipV="1">
            <a:off x="2103666" y="907448"/>
            <a:ext cx="2477742" cy="1164893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C32BCBA-C700-4B7E-A6BC-734A4B85B611}"/>
              </a:ext>
            </a:extLst>
          </p:cNvPr>
          <p:cNvCxnSpPr>
            <a:cxnSpLocks/>
            <a:stCxn id="6" idx="1"/>
            <a:endCxn id="204" idx="1"/>
          </p:cNvCxnSpPr>
          <p:nvPr/>
        </p:nvCxnSpPr>
        <p:spPr>
          <a:xfrm flipV="1">
            <a:off x="2477403" y="934179"/>
            <a:ext cx="5754876" cy="113816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9368916-A04D-4D1A-84FB-D4952461B296}"/>
              </a:ext>
            </a:extLst>
          </p:cNvPr>
          <p:cNvCxnSpPr>
            <a:cxnSpLocks/>
            <a:stCxn id="143" idx="0"/>
            <a:endCxn id="202" idx="2"/>
          </p:cNvCxnSpPr>
          <p:nvPr/>
        </p:nvCxnSpPr>
        <p:spPr>
          <a:xfrm flipH="1" flipV="1">
            <a:off x="2702191" y="1067983"/>
            <a:ext cx="1903935" cy="1044597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F82932D-5FE2-46E6-B00E-C0B5859E912C}"/>
              </a:ext>
            </a:extLst>
          </p:cNvPr>
          <p:cNvCxnSpPr>
            <a:cxnSpLocks/>
            <a:stCxn id="143" idx="0"/>
            <a:endCxn id="203" idx="1"/>
          </p:cNvCxnSpPr>
          <p:nvPr/>
        </p:nvCxnSpPr>
        <p:spPr>
          <a:xfrm flipH="1" flipV="1">
            <a:off x="4581408" y="907448"/>
            <a:ext cx="24718" cy="120513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E8452B3-50DD-4CC3-B597-7153A89D1285}"/>
              </a:ext>
            </a:extLst>
          </p:cNvPr>
          <p:cNvCxnSpPr>
            <a:cxnSpLocks/>
            <a:stCxn id="143" idx="0"/>
            <a:endCxn id="204" idx="1"/>
          </p:cNvCxnSpPr>
          <p:nvPr/>
        </p:nvCxnSpPr>
        <p:spPr>
          <a:xfrm flipV="1">
            <a:off x="4606126" y="934179"/>
            <a:ext cx="3626153" cy="1178401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52E0BE6A-F956-4DC8-888D-40B59A31288A}"/>
              </a:ext>
            </a:extLst>
          </p:cNvPr>
          <p:cNvCxnSpPr>
            <a:cxnSpLocks/>
            <a:stCxn id="98" idx="0"/>
            <a:endCxn id="202" idx="3"/>
          </p:cNvCxnSpPr>
          <p:nvPr/>
        </p:nvCxnSpPr>
        <p:spPr>
          <a:xfrm flipH="1" flipV="1">
            <a:off x="3221744" y="944873"/>
            <a:ext cx="6313454" cy="1167707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88912101-EAD7-4F3F-87B4-430BA7480E24}"/>
              </a:ext>
            </a:extLst>
          </p:cNvPr>
          <p:cNvCxnSpPr>
            <a:cxnSpLocks/>
            <a:stCxn id="98" idx="0"/>
            <a:endCxn id="203" idx="2"/>
          </p:cNvCxnSpPr>
          <p:nvPr/>
        </p:nvCxnSpPr>
        <p:spPr>
          <a:xfrm flipH="1" flipV="1">
            <a:off x="5100961" y="1030558"/>
            <a:ext cx="4434237" cy="108202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8E7BB7E1-24D6-437E-8D73-8A77640075DF}"/>
              </a:ext>
            </a:extLst>
          </p:cNvPr>
          <p:cNvCxnSpPr>
            <a:cxnSpLocks/>
            <a:stCxn id="98" idx="0"/>
            <a:endCxn id="204" idx="3"/>
          </p:cNvCxnSpPr>
          <p:nvPr/>
        </p:nvCxnSpPr>
        <p:spPr>
          <a:xfrm flipH="1" flipV="1">
            <a:off x="9271385" y="934179"/>
            <a:ext cx="263813" cy="1178401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91C37C9-B40D-483B-9793-3E7206B75BF6}"/>
              </a:ext>
            </a:extLst>
          </p:cNvPr>
          <p:cNvCxnSpPr>
            <a:cxnSpLocks/>
            <a:stCxn id="106" idx="1"/>
            <a:endCxn id="203" idx="2"/>
          </p:cNvCxnSpPr>
          <p:nvPr/>
        </p:nvCxnSpPr>
        <p:spPr>
          <a:xfrm flipH="1" flipV="1">
            <a:off x="5100961" y="1030558"/>
            <a:ext cx="3501477" cy="1966092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4981B9C-BEED-4FE5-8834-AB8A73896035}"/>
              </a:ext>
            </a:extLst>
          </p:cNvPr>
          <p:cNvCxnSpPr>
            <a:cxnSpLocks/>
            <a:endCxn id="204" idx="1"/>
          </p:cNvCxnSpPr>
          <p:nvPr/>
        </p:nvCxnSpPr>
        <p:spPr>
          <a:xfrm flipH="1" flipV="1">
            <a:off x="8232279" y="934179"/>
            <a:ext cx="345660" cy="1990774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11995B8B-6D6C-4AF9-B211-53D39F8A9A9C}"/>
              </a:ext>
            </a:extLst>
          </p:cNvPr>
          <p:cNvCxnSpPr>
            <a:cxnSpLocks/>
            <a:endCxn id="202" idx="3"/>
          </p:cNvCxnSpPr>
          <p:nvPr/>
        </p:nvCxnSpPr>
        <p:spPr>
          <a:xfrm flipH="1" flipV="1">
            <a:off x="3221744" y="944873"/>
            <a:ext cx="5363978" cy="2024504"/>
          </a:xfrm>
          <a:prstGeom prst="line">
            <a:avLst/>
          </a:prstGeom>
          <a:ln>
            <a:solidFill>
              <a:srgbClr val="9DC3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Left Brace 259">
            <a:extLst>
              <a:ext uri="{FF2B5EF4-FFF2-40B4-BE49-F238E27FC236}">
                <a16:creationId xmlns:a16="http://schemas.microsoft.com/office/drawing/2014/main" id="{7EF1A58B-031E-4155-9548-2A8BCD4BAF25}"/>
              </a:ext>
            </a:extLst>
          </p:cNvPr>
          <p:cNvSpPr/>
          <p:nvPr/>
        </p:nvSpPr>
        <p:spPr>
          <a:xfrm>
            <a:off x="538137" y="3308710"/>
            <a:ext cx="239630" cy="29449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252143E-4A38-4214-8CD1-520174BF4190}"/>
              </a:ext>
            </a:extLst>
          </p:cNvPr>
          <p:cNvSpPr txBox="1"/>
          <p:nvPr/>
        </p:nvSpPr>
        <p:spPr>
          <a:xfrm rot="16200000">
            <a:off x="44291" y="4655157"/>
            <a:ext cx="642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Servers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89FEDF89-5B6F-4C16-AC06-0340400D023F}"/>
              </a:ext>
            </a:extLst>
          </p:cNvPr>
          <p:cNvSpPr txBox="1"/>
          <p:nvPr/>
        </p:nvSpPr>
        <p:spPr>
          <a:xfrm>
            <a:off x="6810264" y="53684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 ● ●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89C095B-5657-4424-9C08-228894E8BC9C}"/>
              </a:ext>
            </a:extLst>
          </p:cNvPr>
          <p:cNvSpPr txBox="1"/>
          <p:nvPr/>
        </p:nvSpPr>
        <p:spPr>
          <a:xfrm>
            <a:off x="6613221" y="394576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● ● ●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B772FC38-80BE-45EA-A844-32F8C1AFC852}"/>
              </a:ext>
            </a:extLst>
          </p:cNvPr>
          <p:cNvSpPr txBox="1"/>
          <p:nvPr/>
        </p:nvSpPr>
        <p:spPr>
          <a:xfrm>
            <a:off x="1025172" y="6078330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1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E6C144E8-F942-45B2-869D-7BA6A925055F}"/>
              </a:ext>
            </a:extLst>
          </p:cNvPr>
          <p:cNvSpPr txBox="1"/>
          <p:nvPr/>
        </p:nvSpPr>
        <p:spPr>
          <a:xfrm>
            <a:off x="3531412" y="6138096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2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D9A2D43-0DCA-40AB-A800-81BD38A8351B}"/>
              </a:ext>
            </a:extLst>
          </p:cNvPr>
          <p:cNvSpPr txBox="1"/>
          <p:nvPr/>
        </p:nvSpPr>
        <p:spPr>
          <a:xfrm>
            <a:off x="8455917" y="6141788"/>
            <a:ext cx="591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Rack n</a:t>
            </a:r>
          </a:p>
        </p:txBody>
      </p:sp>
    </p:spTree>
    <p:extLst>
      <p:ext uri="{BB962C8B-B14F-4D97-AF65-F5344CB8AC3E}">
        <p14:creationId xmlns:p14="http://schemas.microsoft.com/office/powerpoint/2010/main" val="1236866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69EDD03-6014-4E99-8267-1F416D15CFCA}"/>
              </a:ext>
            </a:extLst>
          </p:cNvPr>
          <p:cNvSpPr/>
          <p:nvPr/>
        </p:nvSpPr>
        <p:spPr>
          <a:xfrm>
            <a:off x="4125192" y="1700681"/>
            <a:ext cx="2615631" cy="37233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4DFDFD-8C1A-4636-AA3C-C489AFA8E886}"/>
              </a:ext>
            </a:extLst>
          </p:cNvPr>
          <p:cNvGrpSpPr/>
          <p:nvPr/>
        </p:nvGrpSpPr>
        <p:grpSpPr>
          <a:xfrm>
            <a:off x="1236514" y="3259974"/>
            <a:ext cx="1766455" cy="1841963"/>
            <a:chOff x="1236514" y="3259974"/>
            <a:chExt cx="1766455" cy="184196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D7D3F2D4-4DB3-43FF-ACDF-350B8DA4B749}"/>
                </a:ext>
              </a:extLst>
            </p:cNvPr>
            <p:cNvSpPr/>
            <p:nvPr/>
          </p:nvSpPr>
          <p:spPr>
            <a:xfrm>
              <a:off x="1236514" y="4779819"/>
              <a:ext cx="1766455" cy="3221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885C1BC-C9C0-40A8-81F0-13D0A42651CC}"/>
                </a:ext>
              </a:extLst>
            </p:cNvPr>
            <p:cNvSpPr/>
            <p:nvPr/>
          </p:nvSpPr>
          <p:spPr>
            <a:xfrm>
              <a:off x="1236514" y="4273204"/>
              <a:ext cx="1766455" cy="32211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71B03BA-6F45-405A-BC2C-632AE7D67ABD}"/>
                </a:ext>
              </a:extLst>
            </p:cNvPr>
            <p:cNvSpPr/>
            <p:nvPr/>
          </p:nvSpPr>
          <p:spPr>
            <a:xfrm>
              <a:off x="1236514" y="3259974"/>
              <a:ext cx="1766455" cy="32211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OpenStack Services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DCABB1-8743-4819-9114-968507F3D69F}"/>
                </a:ext>
              </a:extLst>
            </p:cNvPr>
            <p:cNvSpPr/>
            <p:nvPr/>
          </p:nvSpPr>
          <p:spPr>
            <a:xfrm>
              <a:off x="1236514" y="3766589"/>
              <a:ext cx="1766455" cy="322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Non OpenStack Services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EF64D8-80C5-4F1E-9A30-5B727EA1141E}"/>
              </a:ext>
            </a:extLst>
          </p:cNvPr>
          <p:cNvGrpSpPr/>
          <p:nvPr/>
        </p:nvGrpSpPr>
        <p:grpSpPr>
          <a:xfrm>
            <a:off x="4613519" y="3111209"/>
            <a:ext cx="1569026" cy="729100"/>
            <a:chOff x="7294421" y="3271401"/>
            <a:chExt cx="1569026" cy="729100"/>
          </a:xfrm>
        </p:grpSpPr>
        <p:sp>
          <p:nvSpPr>
            <p:cNvPr id="15" name="Flowchart: Off-page Connector 14">
              <a:extLst>
                <a:ext uri="{FF2B5EF4-FFF2-40B4-BE49-F238E27FC236}">
                  <a16:creationId xmlns:a16="http://schemas.microsoft.com/office/drawing/2014/main" id="{9EEFD3BA-DFC5-4B22-ACAB-F5F462519927}"/>
                </a:ext>
              </a:extLst>
            </p:cNvPr>
            <p:cNvSpPr/>
            <p:nvPr/>
          </p:nvSpPr>
          <p:spPr>
            <a:xfrm rot="16200000">
              <a:off x="7715254" y="2966604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Flowchart: Off-page Connector 15">
              <a:extLst>
                <a:ext uri="{FF2B5EF4-FFF2-40B4-BE49-F238E27FC236}">
                  <a16:creationId xmlns:a16="http://schemas.microsoft.com/office/drawing/2014/main" id="{8C64FDFD-6330-43B6-B8AA-DBA3FC47A867}"/>
                </a:ext>
              </a:extLst>
            </p:cNvPr>
            <p:cNvSpPr/>
            <p:nvPr/>
          </p:nvSpPr>
          <p:spPr>
            <a:xfrm rot="16200000">
              <a:off x="7829551" y="2850568"/>
              <a:ext cx="613064" cy="1454729"/>
            </a:xfrm>
            <a:prstGeom prst="flowChartOffpageConnector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Fluentd Aggregator POD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6F4B4-B6DE-4B0C-A9FC-DB8279ED846B}"/>
              </a:ext>
            </a:extLst>
          </p:cNvPr>
          <p:cNvSpPr/>
          <p:nvPr/>
        </p:nvSpPr>
        <p:spPr>
          <a:xfrm>
            <a:off x="4666657" y="4416451"/>
            <a:ext cx="1569027" cy="61306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Prometheus</a:t>
            </a:r>
          </a:p>
          <a:p>
            <a:pPr algn="ctr"/>
            <a:r>
              <a:rPr lang="en-US" sz="1000" dirty="0"/>
              <a:t>(monitoring)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62B1FB5-D76B-4872-AD55-27D51B8246C0}"/>
              </a:ext>
            </a:extLst>
          </p:cNvPr>
          <p:cNvSpPr/>
          <p:nvPr/>
        </p:nvSpPr>
        <p:spPr>
          <a:xfrm>
            <a:off x="4812593" y="5570357"/>
            <a:ext cx="1277154" cy="439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Alerting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49643F-FD52-4A01-AC8C-31C28A9EED67}"/>
              </a:ext>
            </a:extLst>
          </p:cNvPr>
          <p:cNvSpPr/>
          <p:nvPr/>
        </p:nvSpPr>
        <p:spPr>
          <a:xfrm>
            <a:off x="4699018" y="1878027"/>
            <a:ext cx="1504306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Elasticsearch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9B2BE4-80AB-4311-AF66-54212648A3C6}"/>
              </a:ext>
            </a:extLst>
          </p:cNvPr>
          <p:cNvSpPr/>
          <p:nvPr/>
        </p:nvSpPr>
        <p:spPr>
          <a:xfrm>
            <a:off x="4723806" y="910270"/>
            <a:ext cx="1454730" cy="6130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Kibana</a:t>
            </a:r>
          </a:p>
          <a:p>
            <a:pPr algn="ctr"/>
            <a:r>
              <a:rPr lang="en-US" sz="1200" dirty="0"/>
              <a:t>(Visualisataion)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A60812-74A0-44CF-812A-12EDDB20CE27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H="1" flipV="1">
            <a:off x="5451171" y="2491092"/>
            <a:ext cx="4011" cy="6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CA4842-1A99-430D-942A-B41DF41633AD}"/>
              </a:ext>
            </a:extLst>
          </p:cNvPr>
          <p:cNvSpPr txBox="1"/>
          <p:nvPr/>
        </p:nvSpPr>
        <p:spPr>
          <a:xfrm>
            <a:off x="4723806" y="4002188"/>
            <a:ext cx="784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 metrics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2F435A-1F79-4911-AD53-7738F1002145}"/>
              </a:ext>
            </a:extLst>
          </p:cNvPr>
          <p:cNvCxnSpPr>
            <a:cxnSpLocks/>
            <a:stCxn id="16" idx="1"/>
            <a:endCxn id="17" idx="0"/>
          </p:cNvCxnSpPr>
          <p:nvPr/>
        </p:nvCxnSpPr>
        <p:spPr>
          <a:xfrm flipH="1">
            <a:off x="5451171" y="3724273"/>
            <a:ext cx="4011" cy="692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CD3545-3973-4A7B-8FEC-FFD645419730}"/>
              </a:ext>
            </a:extLst>
          </p:cNvPr>
          <p:cNvSpPr txBox="1"/>
          <p:nvPr/>
        </p:nvSpPr>
        <p:spPr>
          <a:xfrm>
            <a:off x="4723806" y="2698590"/>
            <a:ext cx="7633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Log/events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817B37-9952-475D-8CAA-3129A8D82BE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5451170" y="5029516"/>
            <a:ext cx="1" cy="54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6BC17-3E30-4C8A-9F8B-89705ACA792F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V="1">
            <a:off x="5451171" y="1523335"/>
            <a:ext cx="0" cy="354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0FA765-B084-498F-A514-09FF2733DBA8}"/>
              </a:ext>
            </a:extLst>
          </p:cNvPr>
          <p:cNvCxnSpPr>
            <a:stCxn id="2" idx="3"/>
            <a:endCxn id="15" idx="0"/>
          </p:cNvCxnSpPr>
          <p:nvPr/>
        </p:nvCxnSpPr>
        <p:spPr>
          <a:xfrm flipV="1">
            <a:off x="3002969" y="3533777"/>
            <a:ext cx="1610551" cy="140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06494B-3FFD-424F-AA85-3747914FE316}"/>
              </a:ext>
            </a:extLst>
          </p:cNvPr>
          <p:cNvCxnSpPr>
            <a:stCxn id="3" idx="3"/>
            <a:endCxn id="15" idx="0"/>
          </p:cNvCxnSpPr>
          <p:nvPr/>
        </p:nvCxnSpPr>
        <p:spPr>
          <a:xfrm flipV="1">
            <a:off x="3002969" y="3533777"/>
            <a:ext cx="1610551" cy="90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E2B6FB-1CCE-4611-9B40-FD44453BA201}"/>
              </a:ext>
            </a:extLst>
          </p:cNvPr>
          <p:cNvCxnSpPr>
            <a:stCxn id="6" idx="3"/>
            <a:endCxn id="15" idx="0"/>
          </p:cNvCxnSpPr>
          <p:nvPr/>
        </p:nvCxnSpPr>
        <p:spPr>
          <a:xfrm>
            <a:off x="3002969" y="3421033"/>
            <a:ext cx="1610551" cy="11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330FE47-B196-488C-A45B-B22E35470001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 flipV="1">
            <a:off x="3002969" y="3533777"/>
            <a:ext cx="1610551" cy="3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4DDD31-5827-41CB-8529-735B2BB5076E}"/>
              </a:ext>
            </a:extLst>
          </p:cNvPr>
          <p:cNvCxnSpPr>
            <a:stCxn id="11" idx="1"/>
            <a:endCxn id="16" idx="2"/>
          </p:cNvCxnSpPr>
          <p:nvPr/>
        </p:nvCxnSpPr>
        <p:spPr>
          <a:xfrm flipH="1" flipV="1">
            <a:off x="6182546" y="3417740"/>
            <a:ext cx="1886581" cy="152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3E159D1-B709-439C-A908-191BFAE682EB}"/>
              </a:ext>
            </a:extLst>
          </p:cNvPr>
          <p:cNvCxnSpPr>
            <a:stCxn id="10" idx="1"/>
            <a:endCxn id="16" idx="2"/>
          </p:cNvCxnSpPr>
          <p:nvPr/>
        </p:nvCxnSpPr>
        <p:spPr>
          <a:xfrm flipH="1" flipV="1">
            <a:off x="6182546" y="3417740"/>
            <a:ext cx="1886581" cy="115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155CAB-3B34-4772-A4E8-F66B68CF98BD}"/>
              </a:ext>
            </a:extLst>
          </p:cNvPr>
          <p:cNvCxnSpPr>
            <a:cxnSpLocks/>
            <a:stCxn id="41" idx="1"/>
            <a:endCxn id="16" idx="2"/>
          </p:cNvCxnSpPr>
          <p:nvPr/>
        </p:nvCxnSpPr>
        <p:spPr>
          <a:xfrm flipH="1" flipV="1">
            <a:off x="6182546" y="3417740"/>
            <a:ext cx="1886581" cy="7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45E3CE-8B9B-46C3-95E4-5F3A829FED32}"/>
              </a:ext>
            </a:extLst>
          </p:cNvPr>
          <p:cNvCxnSpPr>
            <a:stCxn id="8" idx="1"/>
            <a:endCxn id="16" idx="2"/>
          </p:cNvCxnSpPr>
          <p:nvPr/>
        </p:nvCxnSpPr>
        <p:spPr>
          <a:xfrm flipH="1" flipV="1">
            <a:off x="6182546" y="3417740"/>
            <a:ext cx="1886581" cy="407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42E57784-06A2-47D8-85C4-794D7A1A1E44}"/>
              </a:ext>
            </a:extLst>
          </p:cNvPr>
          <p:cNvSpPr/>
          <p:nvPr/>
        </p:nvSpPr>
        <p:spPr>
          <a:xfrm>
            <a:off x="6089747" y="2309146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EBCEA07E-3FD0-4D11-B81A-71F9BD5217C6}"/>
              </a:ext>
            </a:extLst>
          </p:cNvPr>
          <p:cNvSpPr/>
          <p:nvPr/>
        </p:nvSpPr>
        <p:spPr>
          <a:xfrm>
            <a:off x="6112829" y="4755923"/>
            <a:ext cx="449132" cy="55002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PVC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F2E48F-9479-4636-98E7-C8CF2F6A9636}"/>
              </a:ext>
            </a:extLst>
          </p:cNvPr>
          <p:cNvSpPr txBox="1"/>
          <p:nvPr/>
        </p:nvSpPr>
        <p:spPr>
          <a:xfrm>
            <a:off x="4084048" y="5225046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Controller Node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562B4D4-4FDD-438C-8B74-E476F80203C2}"/>
              </a:ext>
            </a:extLst>
          </p:cNvPr>
          <p:cNvGrpSpPr/>
          <p:nvPr/>
        </p:nvGrpSpPr>
        <p:grpSpPr>
          <a:xfrm>
            <a:off x="8069127" y="3664529"/>
            <a:ext cx="1766455" cy="1437408"/>
            <a:chOff x="8069127" y="3664529"/>
            <a:chExt cx="1766455" cy="143740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970903-A878-4A40-B064-D3FF32D4C4AF}"/>
                </a:ext>
              </a:extLst>
            </p:cNvPr>
            <p:cNvSpPr/>
            <p:nvPr/>
          </p:nvSpPr>
          <p:spPr>
            <a:xfrm>
              <a:off x="8069127" y="3664529"/>
              <a:ext cx="1766455" cy="322118"/>
            </a:xfrm>
            <a:prstGeom prst="roundRect">
              <a:avLst/>
            </a:prstGeom>
            <a:solidFill>
              <a:srgbClr val="C55A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OpenStack (nova-compute, </a:t>
              </a:r>
              <a:r>
                <a:rPr lang="en-US" sz="1400" dirty="0" err="1"/>
                <a:t>libvirt</a:t>
              </a:r>
              <a:r>
                <a:rPr lang="en-US" sz="1400" dirty="0"/>
                <a:t>, …)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45C6820-BB5C-4432-BD09-97C4EC98F547}"/>
                </a:ext>
              </a:extLst>
            </p:cNvPr>
            <p:cNvSpPr/>
            <p:nvPr/>
          </p:nvSpPr>
          <p:spPr>
            <a:xfrm>
              <a:off x="8069127" y="4408055"/>
              <a:ext cx="1766455" cy="322118"/>
            </a:xfrm>
            <a:prstGeom prst="roundRect">
              <a:avLst/>
            </a:prstGeom>
            <a:solidFill>
              <a:srgbClr val="D9D9D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>
                  <a:solidFill>
                    <a:schemeClr val="tx1"/>
                  </a:solidFill>
                </a:rPr>
                <a:t>Operating System Layer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3656BA-F27A-4354-9983-B728863B15EB}"/>
                </a:ext>
              </a:extLst>
            </p:cNvPr>
            <p:cNvSpPr/>
            <p:nvPr/>
          </p:nvSpPr>
          <p:spPr>
            <a:xfrm>
              <a:off x="8069127" y="4779819"/>
              <a:ext cx="1766455" cy="322118"/>
            </a:xfrm>
            <a:prstGeom prst="roundRect">
              <a:avLst/>
            </a:prstGeom>
            <a:solidFill>
              <a:srgbClr val="A6A6A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HW Layer (hwmon)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DE2F584-7B63-4F67-AC36-0C80D6D4F303}"/>
                </a:ext>
              </a:extLst>
            </p:cNvPr>
            <p:cNvSpPr/>
            <p:nvPr/>
          </p:nvSpPr>
          <p:spPr>
            <a:xfrm>
              <a:off x="8069127" y="4036292"/>
              <a:ext cx="1766455" cy="3221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75000"/>
                </a:lnSpc>
              </a:pPr>
              <a:r>
                <a:rPr lang="en-US" sz="1400" dirty="0"/>
                <a:t>Non OpenStack Services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2F325C6-839A-46E7-9D77-59931D3687CE}"/>
              </a:ext>
            </a:extLst>
          </p:cNvPr>
          <p:cNvSpPr txBox="1"/>
          <p:nvPr/>
        </p:nvSpPr>
        <p:spPr>
          <a:xfrm>
            <a:off x="1523716" y="5322267"/>
            <a:ext cx="11920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Controller Node(s)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52667C-1939-44E5-843F-AA2C6923CD14}"/>
              </a:ext>
            </a:extLst>
          </p:cNvPr>
          <p:cNvSpPr txBox="1"/>
          <p:nvPr/>
        </p:nvSpPr>
        <p:spPr>
          <a:xfrm>
            <a:off x="8375781" y="5322267"/>
            <a:ext cx="1153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Compute Node(s) </a:t>
            </a:r>
          </a:p>
        </p:txBody>
      </p:sp>
    </p:spTree>
    <p:extLst>
      <p:ext uri="{BB962C8B-B14F-4D97-AF65-F5344CB8AC3E}">
        <p14:creationId xmlns:p14="http://schemas.microsoft.com/office/powerpoint/2010/main" val="135107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718514" y="797158"/>
            <a:ext cx="1729671" cy="423305"/>
          </a:xfrm>
          <a:prstGeom prst="roundRect">
            <a:avLst/>
          </a:prstGeom>
          <a:solidFill>
            <a:schemeClr val="accent5">
              <a:lumMod val="75000"/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Reference Model v3.0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98110" y="1903811"/>
            <a:ext cx="2574796" cy="4233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477099" y="3311159"/>
            <a:ext cx="2574796" cy="4233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451364" y="4906822"/>
            <a:ext cx="2574796" cy="423305"/>
          </a:xfrm>
          <a:prstGeom prst="roundRect">
            <a:avLst/>
          </a:prstGeom>
          <a:solidFill>
            <a:srgbClr val="7030A0">
              <a:alpha val="8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8" name="Curved Connector 7"/>
          <p:cNvCxnSpPr>
            <a:stCxn id="4" idx="2"/>
            <a:endCxn id="5" idx="0"/>
          </p:cNvCxnSpPr>
          <p:nvPr/>
        </p:nvCxnSpPr>
        <p:spPr>
          <a:xfrm rot="5400000">
            <a:off x="6342755" y="663216"/>
            <a:ext cx="683348" cy="179784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4" idx="2"/>
            <a:endCxn id="15" idx="0"/>
          </p:cNvCxnSpPr>
          <p:nvPr/>
        </p:nvCxnSpPr>
        <p:spPr>
          <a:xfrm rot="16200000" flipH="1">
            <a:off x="8166937" y="636876"/>
            <a:ext cx="683348" cy="1850522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flipH="1">
            <a:off x="5764497" y="2327116"/>
            <a:ext cx="21011" cy="984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flipH="1">
            <a:off x="5738762" y="3734464"/>
            <a:ext cx="25735" cy="11723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03E29E7-DFB5-D540-82F9-A1D1184CD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7503" y="3374700"/>
            <a:ext cx="347878" cy="299318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3E29E7-DFB5-D540-82F9-A1D1184CD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8284" y="1950444"/>
            <a:ext cx="347878" cy="299318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3E29E7-DFB5-D540-82F9-A1D1184CDA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6684" y="4970363"/>
            <a:ext cx="347878" cy="299318"/>
          </a:xfrm>
          <a:prstGeom prst="rect">
            <a:avLst/>
          </a:prstGeom>
          <a:ln>
            <a:noFill/>
          </a:ln>
        </p:spPr>
      </p:pic>
      <p:sp>
        <p:nvSpPr>
          <p:cNvPr id="15" name="Rounded Rectangle 14"/>
          <p:cNvSpPr/>
          <p:nvPr/>
        </p:nvSpPr>
        <p:spPr>
          <a:xfrm>
            <a:off x="8243455" y="1903811"/>
            <a:ext cx="2380833" cy="42330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8222445" y="3311159"/>
            <a:ext cx="2380832" cy="4233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8196710" y="4906822"/>
            <a:ext cx="2380832" cy="423305"/>
          </a:xfrm>
          <a:prstGeom prst="roundRect">
            <a:avLst/>
          </a:prstGeom>
          <a:solidFill>
            <a:srgbClr val="7030A0">
              <a:alpha val="8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cxnSp>
        <p:nvCxnSpPr>
          <p:cNvPr id="18" name="Straight Arrow Connector 17"/>
          <p:cNvCxnSpPr>
            <a:stCxn id="15" idx="2"/>
            <a:endCxn id="16" idx="0"/>
          </p:cNvCxnSpPr>
          <p:nvPr/>
        </p:nvCxnSpPr>
        <p:spPr>
          <a:xfrm flipH="1">
            <a:off x="9412861" y="2327116"/>
            <a:ext cx="21011" cy="9840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 flipH="1">
            <a:off x="9387126" y="3734464"/>
            <a:ext cx="25735" cy="11723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Image result for kubernete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195" y="1993678"/>
            <a:ext cx="275575" cy="26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Image result for kubernete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86" y="3383544"/>
            <a:ext cx="275575" cy="26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result for kubernete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2157" y="4984705"/>
            <a:ext cx="275575" cy="26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339384" y="5699057"/>
            <a:ext cx="355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Figure-1 : CNTT Stable 3.0 Portrait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368249" y="889490"/>
            <a:ext cx="832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Apr 2020</a:t>
            </a:r>
          </a:p>
        </p:txBody>
      </p:sp>
      <p:sp>
        <p:nvSpPr>
          <p:cNvPr id="28" name="Right Arrow 27"/>
          <p:cNvSpPr/>
          <p:nvPr/>
        </p:nvSpPr>
        <p:spPr>
          <a:xfrm flipH="1">
            <a:off x="10736198" y="921158"/>
            <a:ext cx="587582" cy="2136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ight Arrow 28"/>
          <p:cNvSpPr/>
          <p:nvPr/>
        </p:nvSpPr>
        <p:spPr>
          <a:xfrm flipH="1">
            <a:off x="10736198" y="1993678"/>
            <a:ext cx="587582" cy="2136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ight Arrow 29"/>
          <p:cNvSpPr/>
          <p:nvPr/>
        </p:nvSpPr>
        <p:spPr>
          <a:xfrm flipH="1">
            <a:off x="10715187" y="3417527"/>
            <a:ext cx="587582" cy="2136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Arrow 30"/>
          <p:cNvSpPr/>
          <p:nvPr/>
        </p:nvSpPr>
        <p:spPr>
          <a:xfrm flipH="1">
            <a:off x="10689452" y="4984705"/>
            <a:ext cx="587582" cy="2136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/>
          <p:cNvSpPr txBox="1"/>
          <p:nvPr/>
        </p:nvSpPr>
        <p:spPr>
          <a:xfrm rot="299898">
            <a:off x="8132996" y="1329163"/>
            <a:ext cx="107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RM Baldy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368248" y="1930342"/>
            <a:ext cx="832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Sep 2020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344765" y="3378812"/>
            <a:ext cx="832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Apr 2021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319029" y="4970363"/>
            <a:ext cx="832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Sep 2021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53642" y="1976964"/>
            <a:ext cx="2185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Reference Architecture-1   v3.0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13097" y="3407501"/>
            <a:ext cx="2348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Reference Implementation-1  v3.0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150458" y="1990038"/>
            <a:ext cx="2185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Reference Architecture-2   v3.0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17384" y="3397019"/>
            <a:ext cx="2348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Reference Implementation-2  v3.0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51364" y="4979168"/>
            <a:ext cx="218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Reference Conformance-1  v3.0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52703" y="4992682"/>
            <a:ext cx="2183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Reference Conformance-2  v3.0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008978" y="456217"/>
            <a:ext cx="1343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/>
              <a:t>V3.0 Stable </a:t>
            </a:r>
          </a:p>
          <a:p>
            <a:r>
              <a:rPr lang="en-GB" sz="1200" b="1" u="sng" dirty="0"/>
              <a:t>Release Timeline </a:t>
            </a:r>
          </a:p>
        </p:txBody>
      </p:sp>
      <p:sp>
        <p:nvSpPr>
          <p:cNvPr id="45" name="TextBox 44"/>
          <p:cNvSpPr txBox="1"/>
          <p:nvPr/>
        </p:nvSpPr>
        <p:spPr>
          <a:xfrm rot="357614">
            <a:off x="7935910" y="1511365"/>
            <a:ext cx="1229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Fed into RA2</a:t>
            </a:r>
          </a:p>
        </p:txBody>
      </p:sp>
      <p:sp>
        <p:nvSpPr>
          <p:cNvPr id="46" name="TextBox 45"/>
          <p:cNvSpPr txBox="1"/>
          <p:nvPr/>
        </p:nvSpPr>
        <p:spPr>
          <a:xfrm rot="20998072">
            <a:off x="5979193" y="1529486"/>
            <a:ext cx="1210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Fed into RA1</a:t>
            </a:r>
          </a:p>
        </p:txBody>
      </p:sp>
      <p:sp>
        <p:nvSpPr>
          <p:cNvPr id="47" name="TextBox 46"/>
          <p:cNvSpPr txBox="1"/>
          <p:nvPr/>
        </p:nvSpPr>
        <p:spPr>
          <a:xfrm rot="20944352">
            <a:off x="6102313" y="1305576"/>
            <a:ext cx="107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RM Baldy 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8698140" y="2621733"/>
            <a:ext cx="120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RA2 </a:t>
            </a:r>
            <a:r>
              <a:rPr lang="en-GB" sz="1400" dirty="0" err="1"/>
              <a:t>Baraque</a:t>
            </a:r>
            <a:endParaRPr lang="en-GB" sz="1400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9009553" y="2716534"/>
            <a:ext cx="107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Fed into RI2</a:t>
            </a:r>
          </a:p>
        </p:txBody>
      </p:sp>
      <p:sp>
        <p:nvSpPr>
          <p:cNvPr id="52" name="TextBox 51"/>
          <p:cNvSpPr txBox="1"/>
          <p:nvPr/>
        </p:nvSpPr>
        <p:spPr>
          <a:xfrm rot="16200000">
            <a:off x="5045645" y="2638191"/>
            <a:ext cx="120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RA1 </a:t>
            </a:r>
            <a:r>
              <a:rPr lang="en-GB" sz="1400" dirty="0" err="1"/>
              <a:t>Baraque</a:t>
            </a:r>
            <a:endParaRPr lang="en-GB" sz="1400" dirty="0"/>
          </a:p>
        </p:txBody>
      </p:sp>
      <p:sp>
        <p:nvSpPr>
          <p:cNvPr id="53" name="TextBox 52"/>
          <p:cNvSpPr txBox="1"/>
          <p:nvPr/>
        </p:nvSpPr>
        <p:spPr>
          <a:xfrm rot="5400000">
            <a:off x="5357059" y="2675171"/>
            <a:ext cx="107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Fed into RI1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8600269" y="4156574"/>
            <a:ext cx="1344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RA2 of Next </a:t>
            </a:r>
            <a:r>
              <a:rPr lang="en-GB" sz="1400" dirty="0" err="1"/>
              <a:t>Rel</a:t>
            </a:r>
            <a:endParaRPr lang="en-GB" sz="1400" dirty="0"/>
          </a:p>
        </p:txBody>
      </p:sp>
      <p:sp>
        <p:nvSpPr>
          <p:cNvPr id="57" name="TextBox 56"/>
          <p:cNvSpPr txBox="1"/>
          <p:nvPr/>
        </p:nvSpPr>
        <p:spPr>
          <a:xfrm rot="5400000">
            <a:off x="8911995" y="4148695"/>
            <a:ext cx="113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Fed into RC2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4944662" y="4141773"/>
            <a:ext cx="1333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RI1 of Next </a:t>
            </a:r>
            <a:r>
              <a:rPr lang="en-GB" sz="1400" dirty="0" err="1"/>
              <a:t>Rel</a:t>
            </a:r>
            <a:endParaRPr lang="en-GB" sz="1400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5301902" y="4220098"/>
            <a:ext cx="1134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Fed into RC1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571" y="394558"/>
          <a:ext cx="406932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7330">
                  <a:extLst>
                    <a:ext uri="{9D8B030D-6E8A-4147-A177-3AD203B41FA5}">
                      <a16:colId xmlns:a16="http://schemas.microsoft.com/office/drawing/2014/main" val="611503337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3745222288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1868277105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473049519"/>
                    </a:ext>
                  </a:extLst>
                </a:gridCol>
              </a:tblGrid>
              <a:tr h="185921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Baldy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/>
                        <a:t>Baraque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5664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/>
        </p:nvGraphicFramePr>
        <p:xfrm>
          <a:off x="0" y="917882"/>
          <a:ext cx="406932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7330">
                  <a:extLst>
                    <a:ext uri="{9D8B030D-6E8A-4147-A177-3AD203B41FA5}">
                      <a16:colId xmlns:a16="http://schemas.microsoft.com/office/drawing/2014/main" val="611503337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3745222288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1868277105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473049519"/>
                    </a:ext>
                  </a:extLst>
                </a:gridCol>
              </a:tblGrid>
              <a:tr h="201632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 v3.0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 v4.0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 v5.0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RM v6.0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5664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0" y="1982690"/>
          <a:ext cx="406932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7330">
                  <a:extLst>
                    <a:ext uri="{9D8B030D-6E8A-4147-A177-3AD203B41FA5}">
                      <a16:colId xmlns:a16="http://schemas.microsoft.com/office/drawing/2014/main" val="611503337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3745222288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1868277105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473049519"/>
                    </a:ext>
                  </a:extLst>
                </a:gridCol>
              </a:tblGrid>
              <a:tr h="25129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 v2.0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</a:t>
                      </a:r>
                      <a:r>
                        <a:rPr lang="en-GB" sz="1200" baseline="0" dirty="0"/>
                        <a:t> v3.0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</a:t>
                      </a:r>
                      <a:r>
                        <a:rPr lang="en-GB" sz="1200" baseline="0" dirty="0"/>
                        <a:t> v4.0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RA v5.0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5664"/>
                  </a:ext>
                </a:extLst>
              </a:tr>
            </a:tbl>
          </a:graphicData>
        </a:graphic>
      </p:graphicFrame>
      <p:graphicFrame>
        <p:nvGraphicFramePr>
          <p:cNvPr id="83" name="Table 82"/>
          <p:cNvGraphicFramePr>
            <a:graphicFrameLocks noGrp="1"/>
          </p:cNvGraphicFramePr>
          <p:nvPr/>
        </p:nvGraphicFramePr>
        <p:xfrm>
          <a:off x="0" y="3390726"/>
          <a:ext cx="406932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7330">
                  <a:extLst>
                    <a:ext uri="{9D8B030D-6E8A-4147-A177-3AD203B41FA5}">
                      <a16:colId xmlns:a16="http://schemas.microsoft.com/office/drawing/2014/main" val="611503337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3745222288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1868277105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473049519"/>
                    </a:ext>
                  </a:extLst>
                </a:gridCol>
              </a:tblGrid>
              <a:tr h="25129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RI</a:t>
                      </a:r>
                      <a:r>
                        <a:rPr lang="en-GB" sz="1200" baseline="0" dirty="0"/>
                        <a:t> v1.0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RI v2.0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RI</a:t>
                      </a:r>
                      <a:r>
                        <a:rPr lang="en-GB" sz="1200" baseline="0" dirty="0"/>
                        <a:t> v3.0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RI v4.0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5664"/>
                  </a:ext>
                </a:extLst>
              </a:tr>
            </a:tbl>
          </a:graphicData>
        </a:graphic>
      </p:graphicFrame>
      <p:graphicFrame>
        <p:nvGraphicFramePr>
          <p:cNvPr id="84" name="Table 83"/>
          <p:cNvGraphicFramePr>
            <a:graphicFrameLocks noGrp="1"/>
          </p:cNvGraphicFramePr>
          <p:nvPr/>
        </p:nvGraphicFramePr>
        <p:xfrm>
          <a:off x="0" y="4971702"/>
          <a:ext cx="4069320" cy="274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17330">
                  <a:extLst>
                    <a:ext uri="{9D8B030D-6E8A-4147-A177-3AD203B41FA5}">
                      <a16:colId xmlns:a16="http://schemas.microsoft.com/office/drawing/2014/main" val="611503337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3745222288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1868277105"/>
                    </a:ext>
                  </a:extLst>
                </a:gridCol>
                <a:gridCol w="1017330">
                  <a:extLst>
                    <a:ext uri="{9D8B030D-6E8A-4147-A177-3AD203B41FA5}">
                      <a16:colId xmlns:a16="http://schemas.microsoft.com/office/drawing/2014/main" val="473049519"/>
                    </a:ext>
                  </a:extLst>
                </a:gridCol>
              </a:tblGrid>
              <a:tr h="251299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Not</a:t>
                      </a:r>
                      <a:r>
                        <a:rPr lang="en-GB" sz="1200" baseline="0" dirty="0"/>
                        <a:t> Started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RC 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RC v2.0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RC v3.0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5664"/>
                  </a:ext>
                </a:extLst>
              </a:tr>
            </a:tbl>
          </a:graphicData>
        </a:graphic>
      </p:graphicFrame>
      <p:sp>
        <p:nvSpPr>
          <p:cNvPr id="3" name="7-Point Star 2"/>
          <p:cNvSpPr/>
          <p:nvPr/>
        </p:nvSpPr>
        <p:spPr>
          <a:xfrm>
            <a:off x="785091" y="972339"/>
            <a:ext cx="175491" cy="165406"/>
          </a:xfrm>
          <a:prstGeom prst="star7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7-Point Star 84"/>
          <p:cNvSpPr/>
          <p:nvPr/>
        </p:nvSpPr>
        <p:spPr>
          <a:xfrm>
            <a:off x="1778000" y="2021483"/>
            <a:ext cx="175491" cy="165406"/>
          </a:xfrm>
          <a:prstGeom prst="star7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7-Point Star 85"/>
          <p:cNvSpPr/>
          <p:nvPr/>
        </p:nvSpPr>
        <p:spPr>
          <a:xfrm>
            <a:off x="2775528" y="3441655"/>
            <a:ext cx="175491" cy="165406"/>
          </a:xfrm>
          <a:prstGeom prst="star7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7-Point Star 86"/>
          <p:cNvSpPr/>
          <p:nvPr/>
        </p:nvSpPr>
        <p:spPr>
          <a:xfrm>
            <a:off x="3817384" y="5008833"/>
            <a:ext cx="175491" cy="165406"/>
          </a:xfrm>
          <a:prstGeom prst="star7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/>
          <p:cNvSpPr txBox="1"/>
          <p:nvPr/>
        </p:nvSpPr>
        <p:spPr>
          <a:xfrm>
            <a:off x="446980" y="7054"/>
            <a:ext cx="3519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u="sng" dirty="0"/>
              <a:t>Quick Reference – Evolving in each release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4175704" y="934146"/>
            <a:ext cx="978408" cy="23422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ight Arrow 88"/>
          <p:cNvSpPr/>
          <p:nvPr/>
        </p:nvSpPr>
        <p:spPr>
          <a:xfrm>
            <a:off x="4119657" y="2032814"/>
            <a:ext cx="311751" cy="23422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ight Arrow 90"/>
          <p:cNvSpPr/>
          <p:nvPr/>
        </p:nvSpPr>
        <p:spPr>
          <a:xfrm>
            <a:off x="4116971" y="3426969"/>
            <a:ext cx="311751" cy="23422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ight Arrow 91"/>
          <p:cNvSpPr/>
          <p:nvPr/>
        </p:nvSpPr>
        <p:spPr>
          <a:xfrm>
            <a:off x="4114285" y="5031595"/>
            <a:ext cx="311751" cy="23422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218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3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230244" y="2468137"/>
            <a:ext cx="2430967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300917" y="387858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OFCS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030017" y="2468936"/>
            <a:ext cx="2408664" cy="1783400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Compute Intensive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37678" y="364775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037451" y="3647015"/>
            <a:ext cx="1026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037451" y="2945807"/>
            <a:ext cx="2408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</a:p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Low latency networking</a:t>
            </a:r>
          </a:p>
        </p:txBody>
      </p:sp>
      <p:sp>
        <p:nvSpPr>
          <p:cNvPr id="52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Profiles. </a:t>
            </a:r>
          </a:p>
        </p:txBody>
      </p:sp>
      <p:sp>
        <p:nvSpPr>
          <p:cNvPr id="27" name="Rounded Rectangle 29"/>
          <p:cNvSpPr/>
          <p:nvPr/>
        </p:nvSpPr>
        <p:spPr>
          <a:xfrm>
            <a:off x="5100325" y="2468137"/>
            <a:ext cx="2437400" cy="1784199"/>
          </a:xfrm>
          <a:prstGeom prst="roundRect">
            <a:avLst>
              <a:gd name="adj" fmla="val 7505"/>
            </a:avLst>
          </a:prstGeom>
          <a:solidFill>
            <a:srgbClr val="5C5C5C">
              <a:alpha val="50000"/>
            </a:srgbClr>
          </a:solidFill>
          <a:ln>
            <a:noFill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Network Intensive</a:t>
            </a:r>
          </a:p>
        </p:txBody>
      </p:sp>
      <p:sp>
        <p:nvSpPr>
          <p:cNvPr id="53" name="TextBox 32"/>
          <p:cNvSpPr txBox="1"/>
          <p:nvPr/>
        </p:nvSpPr>
        <p:spPr>
          <a:xfrm>
            <a:off x="5100325" y="3653472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sz="900" b="1" dirty="0">
                <a:solidFill>
                  <a:srgbClr val="FFFFFF"/>
                </a:solidFill>
                <a:latin typeface="Arial"/>
              </a:rPr>
              <a:t>Example VNFs</a:t>
            </a:r>
          </a:p>
        </p:txBody>
      </p:sp>
      <p:sp>
        <p:nvSpPr>
          <p:cNvPr id="58" name="TextBox 46"/>
          <p:cNvSpPr txBox="1"/>
          <p:nvPr/>
        </p:nvSpPr>
        <p:spPr>
          <a:xfrm>
            <a:off x="5026122" y="2860370"/>
            <a:ext cx="256478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Predictable computing</a:t>
            </a:r>
          </a:p>
          <a:p>
            <a:pPr algn="ctr" defTabSz="914400"/>
            <a:r>
              <a:rPr lang="en-GB" sz="800" b="1" dirty="0">
                <a:solidFill>
                  <a:srgbClr val="262626"/>
                </a:solidFill>
                <a:latin typeface="Arial"/>
              </a:rPr>
              <a:t>-</a:t>
            </a:r>
          </a:p>
          <a:p>
            <a:pPr algn="ctr" defTabSz="914400"/>
            <a:r>
              <a:rPr lang="en-GB" sz="1100" b="1" dirty="0">
                <a:solidFill>
                  <a:srgbClr val="262626"/>
                </a:solidFill>
                <a:latin typeface="Arial"/>
              </a:rPr>
              <a:t>Low latency &amp; high throughput networking</a:t>
            </a:r>
          </a:p>
        </p:txBody>
      </p:sp>
      <p:sp>
        <p:nvSpPr>
          <p:cNvPr id="59" name="TextBox 49"/>
          <p:cNvSpPr txBox="1"/>
          <p:nvPr/>
        </p:nvSpPr>
        <p:spPr>
          <a:xfrm>
            <a:off x="2230241" y="3082838"/>
            <a:ext cx="2430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GB" sz="1200" b="1" dirty="0">
                <a:solidFill>
                  <a:srgbClr val="262626"/>
                </a:solidFill>
                <a:latin typeface="Arial"/>
              </a:rPr>
              <a:t>Standard computing</a:t>
            </a:r>
          </a:p>
        </p:txBody>
      </p:sp>
      <p:sp>
        <p:nvSpPr>
          <p:cNvPr id="26" name="Rounded Rectangle 28"/>
          <p:cNvSpPr/>
          <p:nvPr/>
        </p:nvSpPr>
        <p:spPr>
          <a:xfrm>
            <a:off x="3913195" y="387655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NMS</a:t>
            </a:r>
          </a:p>
        </p:txBody>
      </p:sp>
      <p:sp>
        <p:nvSpPr>
          <p:cNvPr id="30" name="Rounded Rectangle 28"/>
          <p:cNvSpPr/>
          <p:nvPr/>
        </p:nvSpPr>
        <p:spPr>
          <a:xfrm>
            <a:off x="3116790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AAA</a:t>
            </a:r>
          </a:p>
        </p:txBody>
      </p:sp>
      <p:sp>
        <p:nvSpPr>
          <p:cNvPr id="33" name="Rounded Rectangle 28"/>
          <p:cNvSpPr/>
          <p:nvPr/>
        </p:nvSpPr>
        <p:spPr>
          <a:xfrm>
            <a:off x="8099908" y="3880626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MME</a:t>
            </a:r>
          </a:p>
        </p:txBody>
      </p:sp>
      <p:sp>
        <p:nvSpPr>
          <p:cNvPr id="37" name="Rounded Rectangle 28"/>
          <p:cNvSpPr/>
          <p:nvPr/>
        </p:nvSpPr>
        <p:spPr>
          <a:xfrm>
            <a:off x="9712186" y="387859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CSCF</a:t>
            </a:r>
          </a:p>
        </p:txBody>
      </p:sp>
      <p:sp>
        <p:nvSpPr>
          <p:cNvPr id="38" name="Rounded Rectangle 28"/>
          <p:cNvSpPr/>
          <p:nvPr/>
        </p:nvSpPr>
        <p:spPr>
          <a:xfrm>
            <a:off x="8915781" y="3880628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AMF</a:t>
            </a:r>
          </a:p>
        </p:txBody>
      </p:sp>
      <p:sp>
        <p:nvSpPr>
          <p:cNvPr id="39" name="Rounded Rectangle 28"/>
          <p:cNvSpPr/>
          <p:nvPr/>
        </p:nvSpPr>
        <p:spPr>
          <a:xfrm>
            <a:off x="5180937" y="3878949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BNG</a:t>
            </a:r>
          </a:p>
        </p:txBody>
      </p:sp>
      <p:sp>
        <p:nvSpPr>
          <p:cNvPr id="44" name="Rounded Rectangle 28"/>
          <p:cNvSpPr/>
          <p:nvPr/>
        </p:nvSpPr>
        <p:spPr>
          <a:xfrm>
            <a:off x="6793215" y="3876914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DPI</a:t>
            </a:r>
          </a:p>
        </p:txBody>
      </p:sp>
      <p:sp>
        <p:nvSpPr>
          <p:cNvPr id="45" name="Rounded Rectangle 28"/>
          <p:cNvSpPr/>
          <p:nvPr/>
        </p:nvSpPr>
        <p:spPr>
          <a:xfrm>
            <a:off x="5996810" y="3878951"/>
            <a:ext cx="657873" cy="263456"/>
          </a:xfrm>
          <a:prstGeom prst="roundRect">
            <a:avLst/>
          </a:prstGeom>
          <a:solidFill>
            <a:srgbClr val="FCDF9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PGW</a:t>
            </a:r>
          </a:p>
        </p:txBody>
      </p:sp>
    </p:spTree>
    <p:extLst>
      <p:ext uri="{BB962C8B-B14F-4D97-AF65-F5344CB8AC3E}">
        <p14:creationId xmlns:p14="http://schemas.microsoft.com/office/powerpoint/2010/main" val="973881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3471859" y="2136041"/>
            <a:ext cx="4792678" cy="695910"/>
          </a:xfrm>
          <a:prstGeom prst="rect">
            <a:avLst/>
          </a:prstGeom>
          <a:solidFill>
            <a:srgbClr val="FFFFFF">
              <a:lumMod val="75000"/>
            </a:srgbClr>
          </a:solidFill>
          <a:ln w="57150" cap="flat" cmpd="sng" algn="ctr">
            <a:noFill/>
            <a:prstDash val="solid"/>
            <a:headEnd type="none" w="sm" len="sm"/>
            <a:tailEnd type="none" w="sm" len="sm"/>
          </a:ln>
          <a:effectLst/>
        </p:spPr>
        <p:txBody>
          <a:bodyPr wrap="square" tIns="0" anchor="t" anchorCtr="0"/>
          <a:lstStyle/>
          <a:p>
            <a:pPr defTabSz="914355">
              <a:defRPr/>
            </a:pPr>
            <a:endParaRPr lang="en-GB" sz="2000" b="1" kern="0" dirty="0">
              <a:solidFill>
                <a:srgbClr val="000000"/>
              </a:solidFill>
              <a:latin typeface="Vodafone Rg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3803126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3487975" y="3011406"/>
            <a:ext cx="1362124" cy="2376371"/>
            <a:chOff x="1152476" y="1357429"/>
            <a:chExt cx="1362124" cy="2376371"/>
          </a:xfrm>
        </p:grpSpPr>
        <p:sp>
          <p:nvSpPr>
            <p:cNvPr id="84" name="Rounded Rectangle 83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A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90" name="Picture 8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814813"/>
              </p:ext>
            </p:extLst>
          </p:nvPr>
        </p:nvGraphicFramePr>
        <p:xfrm>
          <a:off x="3534211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95" name="Group 94"/>
          <p:cNvGrpSpPr/>
          <p:nvPr/>
        </p:nvGrpSpPr>
        <p:grpSpPr>
          <a:xfrm>
            <a:off x="5203252" y="3011406"/>
            <a:ext cx="1362124" cy="2376371"/>
            <a:chOff x="1152476" y="1357429"/>
            <a:chExt cx="1362124" cy="2376371"/>
          </a:xfrm>
        </p:grpSpPr>
        <p:sp>
          <p:nvSpPr>
            <p:cNvPr id="96" name="Rounded Rectangle 95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B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00" name="Picture 9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1" name="Picture 10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02" name="Picture 10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03" name="TextBox 102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06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429793"/>
              </p:ext>
            </p:extLst>
          </p:nvPr>
        </p:nvGraphicFramePr>
        <p:xfrm>
          <a:off x="5249488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grpSp>
        <p:nvGrpSpPr>
          <p:cNvPr id="107" name="Group 106"/>
          <p:cNvGrpSpPr/>
          <p:nvPr/>
        </p:nvGrpSpPr>
        <p:grpSpPr>
          <a:xfrm>
            <a:off x="6918529" y="3011406"/>
            <a:ext cx="1362124" cy="2376371"/>
            <a:chOff x="1152476" y="1357429"/>
            <a:chExt cx="1362124" cy="2376371"/>
          </a:xfrm>
        </p:grpSpPr>
        <p:sp>
          <p:nvSpPr>
            <p:cNvPr id="108" name="Rounded Rectangle 107"/>
            <p:cNvSpPr/>
            <p:nvPr/>
          </p:nvSpPr>
          <p:spPr>
            <a:xfrm>
              <a:off x="1152476" y="1357429"/>
              <a:ext cx="1362124" cy="2376371"/>
            </a:xfrm>
            <a:prstGeom prst="roundRect">
              <a:avLst>
                <a:gd name="adj" fmla="val 7004"/>
              </a:avLst>
            </a:prstGeom>
            <a:solidFill>
              <a:srgbClr val="FCDF9E"/>
            </a:solidFill>
            <a:ln w="25400" cap="flat" cmpd="sng" algn="ctr">
              <a:noFill/>
              <a:prstDash val="solid"/>
            </a:ln>
            <a:effectLst/>
          </p:spPr>
          <p:txBody>
            <a:bodyPr spcFirstLastPara="0" vert="horz" wrap="square" lIns="6350" tIns="6350" rIns="6350" bIns="6350" numCol="1" spcCol="1270" rtlCol="0" anchor="t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34342B"/>
                  </a:solidFill>
                  <a:effectLst/>
                  <a:uLnTx/>
                  <a:uFillTx/>
                  <a:latin typeface="Vodafone Rg" pitchFamily="34" charset="0"/>
                  <a:ea typeface="+mn-ea"/>
                  <a:cs typeface="+mn-cs"/>
                </a:rPr>
                <a:t>Instance C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265678" y="1639794"/>
              <a:ext cx="914400" cy="914400"/>
            </a:xfrm>
            <a:prstGeom prst="rect">
              <a:avLst/>
            </a:prstGeom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Compute Flavours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155027" y="2637273"/>
              <a:ext cx="125066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dafone Rg" pitchFamily="34" charset="0"/>
                </a:rPr>
                <a:t>Metrics &amp; Capabilities</a:t>
              </a: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1416014" y="1826829"/>
              <a:ext cx="821539" cy="805541"/>
              <a:chOff x="1312109" y="1792194"/>
              <a:chExt cx="821539" cy="805541"/>
            </a:xfrm>
          </p:grpSpPr>
          <p:pic>
            <p:nvPicPr>
              <p:cNvPr id="112" name="Picture 11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2109" y="17921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4509" y="1944594"/>
                <a:ext cx="516739" cy="50074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909" y="2096994"/>
                <a:ext cx="516739" cy="500741"/>
              </a:xfrm>
              <a:prstGeom prst="rect">
                <a:avLst/>
              </a:prstGeom>
            </p:spPr>
          </p:pic>
          <p:sp>
            <p:nvSpPr>
              <p:cNvPr id="115" name="TextBox 114"/>
              <p:cNvSpPr txBox="1"/>
              <p:nvPr/>
            </p:nvSpPr>
            <p:spPr>
              <a:xfrm>
                <a:off x="1547263" y="18413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S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13517" y="1993777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M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1865356" y="2164140"/>
                <a:ext cx="69646" cy="14675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odafone Rg" pitchFamily="34" charset="0"/>
                  </a:rPr>
                  <a:t>L</a:t>
                </a:r>
              </a:p>
            </p:txBody>
          </p:sp>
        </p:grpSp>
      </p:grp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80595"/>
              </p:ext>
            </p:extLst>
          </p:nvPr>
        </p:nvGraphicFramePr>
        <p:xfrm>
          <a:off x="6964765" y="4509450"/>
          <a:ext cx="1272612" cy="792480"/>
        </p:xfrm>
        <a:graphic>
          <a:graphicData uri="http://schemas.openxmlformats.org/drawingml/2006/table">
            <a:tbl>
              <a:tblPr firstRow="1" bandRow="1"/>
              <a:tblGrid>
                <a:gridCol w="636306">
                  <a:extLst>
                    <a:ext uri="{9D8B030D-6E8A-4147-A177-3AD203B41FA5}">
                      <a16:colId xmlns:a16="http://schemas.microsoft.com/office/drawing/2014/main" val="3142322539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169195745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Metric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odafone Rg"/>
                        </a:defRPr>
                      </a:lvl9pPr>
                    </a:lstStyle>
                    <a:p>
                      <a:pPr algn="ctr"/>
                      <a:r>
                        <a:rPr lang="en-GB" sz="700" dirty="0"/>
                        <a:t>Value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34094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1864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2455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odafone Rg"/>
                        </a:defRPr>
                      </a:lvl9pPr>
                    </a:lstStyle>
                    <a:p>
                      <a:endParaRPr lang="en-GB" sz="7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70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619299"/>
                  </a:ext>
                </a:extLst>
              </a:tr>
            </a:tbl>
          </a:graphicData>
        </a:graphic>
      </p:graphicFrame>
      <p:sp>
        <p:nvSpPr>
          <p:cNvPr id="119" name="Oval 118"/>
          <p:cNvSpPr/>
          <p:nvPr/>
        </p:nvSpPr>
        <p:spPr>
          <a:xfrm>
            <a:off x="4959076" y="1543797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0" name="Oval 119"/>
          <p:cNvSpPr/>
          <p:nvPr/>
        </p:nvSpPr>
        <p:spPr>
          <a:xfrm>
            <a:off x="7328394" y="154912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sp>
        <p:nvSpPr>
          <p:cNvPr id="121" name="Oval 120"/>
          <p:cNvSpPr/>
          <p:nvPr/>
        </p:nvSpPr>
        <p:spPr>
          <a:xfrm>
            <a:off x="6143735" y="1532311"/>
            <a:ext cx="625461" cy="445737"/>
          </a:xfrm>
          <a:prstGeom prst="ellipse">
            <a:avLst/>
          </a:prstGeom>
          <a:solidFill>
            <a:srgbClr val="000000"/>
          </a:solidFill>
          <a:ln>
            <a:noFill/>
          </a:ln>
          <a:effectLst/>
        </p:spPr>
        <p:txBody>
          <a:bodyPr spcFirstLastPara="0" vert="horz" wrap="square" lIns="6350" tIns="6350" rIns="6350" bIns="6350" numCol="1" spcCol="1270" rtlCol="0" anchor="ctr" anchorCtr="0">
            <a:noAutofit/>
          </a:bodyPr>
          <a:lstStyle/>
          <a:p>
            <a:pPr marL="0" marR="0" lvl="0" indent="0" algn="ctr" defTabSz="44448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dafone Rg" pitchFamily="34" charset="0"/>
                <a:ea typeface="+mn-ea"/>
                <a:cs typeface="+mn-cs"/>
              </a:rPr>
              <a:t>VNF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4220684" y="2227969"/>
            <a:ext cx="390469" cy="529871"/>
            <a:chOff x="2984766" y="1542156"/>
            <a:chExt cx="390469" cy="529871"/>
          </a:xfrm>
        </p:grpSpPr>
        <p:sp>
          <p:nvSpPr>
            <p:cNvPr id="123" name="Rectangle 122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810138" y="2227969"/>
            <a:ext cx="390469" cy="529871"/>
            <a:chOff x="3708254" y="1543124"/>
            <a:chExt cx="390469" cy="529871"/>
          </a:xfrm>
        </p:grpSpPr>
        <p:sp>
          <p:nvSpPr>
            <p:cNvPr id="126" name="Rectangle 125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634890" y="2227498"/>
            <a:ext cx="390469" cy="529871"/>
            <a:chOff x="2279988" y="1542653"/>
            <a:chExt cx="390469" cy="529871"/>
          </a:xfrm>
        </p:grpSpPr>
        <p:sp>
          <p:nvSpPr>
            <p:cNvPr id="129" name="Rectangle 128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5978959" y="2226306"/>
            <a:ext cx="390469" cy="529871"/>
            <a:chOff x="2984766" y="1542156"/>
            <a:chExt cx="390469" cy="529871"/>
          </a:xfrm>
        </p:grpSpPr>
        <p:sp>
          <p:nvSpPr>
            <p:cNvPr id="132" name="Rectangle 131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6568413" y="2226306"/>
            <a:ext cx="390469" cy="529871"/>
            <a:chOff x="3708254" y="1543124"/>
            <a:chExt cx="390469" cy="529871"/>
          </a:xfrm>
        </p:grpSpPr>
        <p:sp>
          <p:nvSpPr>
            <p:cNvPr id="135" name="Rectangle 134"/>
            <p:cNvSpPr/>
            <p:nvPr/>
          </p:nvSpPr>
          <p:spPr>
            <a:xfrm>
              <a:off x="3708254" y="1543124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3736295" y="1582634"/>
              <a:ext cx="326662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5393165" y="2225835"/>
            <a:ext cx="390469" cy="529871"/>
            <a:chOff x="2279988" y="1542653"/>
            <a:chExt cx="390469" cy="529871"/>
          </a:xfrm>
        </p:grpSpPr>
        <p:sp>
          <p:nvSpPr>
            <p:cNvPr id="138" name="Rectangle 137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H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733064" y="2225835"/>
            <a:ext cx="390469" cy="529871"/>
            <a:chOff x="2984766" y="1542156"/>
            <a:chExt cx="390469" cy="529871"/>
          </a:xfrm>
        </p:grpSpPr>
        <p:sp>
          <p:nvSpPr>
            <p:cNvPr id="141" name="Rectangle 140"/>
            <p:cNvSpPr/>
            <p:nvPr/>
          </p:nvSpPr>
          <p:spPr>
            <a:xfrm>
              <a:off x="2984766" y="1542156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012807" y="1581668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N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7147270" y="2225364"/>
            <a:ext cx="390469" cy="529871"/>
            <a:chOff x="2279988" y="1542653"/>
            <a:chExt cx="390469" cy="529871"/>
          </a:xfrm>
        </p:grpSpPr>
        <p:sp>
          <p:nvSpPr>
            <p:cNvPr id="144" name="Rectangle 143"/>
            <p:cNvSpPr/>
            <p:nvPr/>
          </p:nvSpPr>
          <p:spPr>
            <a:xfrm>
              <a:off x="2279988" y="1542653"/>
              <a:ext cx="390469" cy="529871"/>
            </a:xfrm>
            <a:prstGeom prst="rect">
              <a:avLst/>
            </a:prstGeom>
            <a:solidFill>
              <a:srgbClr val="FCDF9E"/>
            </a:solidFill>
            <a:ln w="3175" cap="flat" cmpd="sng" algn="ctr">
              <a:noFill/>
              <a:prstDash val="dash"/>
            </a:ln>
            <a:effectLst/>
          </p:spPr>
          <p:txBody>
            <a:bodyPr spcFirstLastPara="0" vert="horz" wrap="square" lIns="6350" tIns="6350" rIns="6350" bIns="6350" numCol="1" spcCol="1270" rtlCol="0" anchor="ctr" anchorCtr="0">
              <a:noAutofit/>
            </a:bodyPr>
            <a:lstStyle/>
            <a:p>
              <a:pPr algn="ctr" defTabSz="444489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endParaRPr lang="en-GB" sz="1100" kern="0" dirty="0">
                <a:solidFill>
                  <a:srgbClr val="34342B"/>
                </a:solidFill>
                <a:latin typeface="Vodafone Rg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308030" y="1582162"/>
              <a:ext cx="326661" cy="120987"/>
            </a:xfrm>
            <a:prstGeom prst="rect">
              <a:avLst/>
            </a:prstGeom>
            <a:ln>
              <a:noFill/>
            </a:ln>
          </p:spPr>
          <p:txBody>
            <a:bodyPr wrap="none" lIns="0" tIns="0" rIns="0" bIns="0" rtlCol="0">
              <a:noAutofit/>
            </a:bodyPr>
            <a:lstStyle/>
            <a:p>
              <a:pPr algn="ctr" defTabSz="914378"/>
              <a:r>
                <a:rPr lang="en-GB" sz="900" b="1" dirty="0">
                  <a:solidFill>
                    <a:srgbClr val="000000"/>
                  </a:solidFill>
                  <a:latin typeface="Vodafone Rg" pitchFamily="34" charset="0"/>
                </a:rPr>
                <a:t>VNF-C</a:t>
              </a:r>
            </a:p>
            <a:p>
              <a:pPr algn="ctr" defTabSz="914378"/>
              <a:endParaRPr lang="en-GB" sz="900" b="1" dirty="0">
                <a:solidFill>
                  <a:srgbClr val="000000"/>
                </a:solidFill>
                <a:latin typeface="Vodafone Rg" pitchFamily="34" charset="0"/>
              </a:endParaRPr>
            </a:p>
            <a:p>
              <a:pPr algn="ctr" defTabSz="914378"/>
              <a:r>
                <a:rPr lang="en-GB" sz="900" dirty="0">
                  <a:solidFill>
                    <a:srgbClr val="000000"/>
                  </a:solidFill>
                  <a:latin typeface="Vodafone Rg" pitchFamily="34" charset="0"/>
                </a:rPr>
                <a:t>B</a:t>
              </a:r>
            </a:p>
          </p:txBody>
        </p:sp>
      </p:grpSp>
      <p:cxnSp>
        <p:nvCxnSpPr>
          <p:cNvPr id="146" name="Straight Connector 145"/>
          <p:cNvCxnSpPr>
            <a:stCxn id="82" idx="4"/>
            <a:endCxn id="129" idx="0"/>
          </p:cNvCxnSpPr>
          <p:nvPr/>
        </p:nvCxnSpPr>
        <p:spPr>
          <a:xfrm flipH="1">
            <a:off x="3830125" y="1978048"/>
            <a:ext cx="285732" cy="249450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7" name="Straight Connector 146"/>
          <p:cNvCxnSpPr>
            <a:stCxn id="82" idx="4"/>
            <a:endCxn id="123" idx="0"/>
          </p:cNvCxnSpPr>
          <p:nvPr/>
        </p:nvCxnSpPr>
        <p:spPr>
          <a:xfrm>
            <a:off x="4115857" y="1978048"/>
            <a:ext cx="300062" cy="24992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8" name="Straight Connector 147"/>
          <p:cNvCxnSpPr>
            <a:stCxn id="119" idx="4"/>
            <a:endCxn id="126" idx="0"/>
          </p:cNvCxnSpPr>
          <p:nvPr/>
        </p:nvCxnSpPr>
        <p:spPr>
          <a:xfrm flipH="1">
            <a:off x="5005373" y="1989534"/>
            <a:ext cx="266434" cy="238435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49" name="Straight Connector 148"/>
          <p:cNvCxnSpPr>
            <a:stCxn id="119" idx="4"/>
            <a:endCxn id="138" idx="0"/>
          </p:cNvCxnSpPr>
          <p:nvPr/>
        </p:nvCxnSpPr>
        <p:spPr>
          <a:xfrm>
            <a:off x="5271807" y="1989534"/>
            <a:ext cx="316593" cy="236301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0" name="Straight Connector 149"/>
          <p:cNvCxnSpPr>
            <a:stCxn id="121" idx="4"/>
            <a:endCxn id="132" idx="0"/>
          </p:cNvCxnSpPr>
          <p:nvPr/>
        </p:nvCxnSpPr>
        <p:spPr>
          <a:xfrm flipH="1">
            <a:off x="6174194" y="1978048"/>
            <a:ext cx="28227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1" name="Straight Connector 150"/>
          <p:cNvCxnSpPr>
            <a:stCxn id="121" idx="4"/>
            <a:endCxn id="135" idx="0"/>
          </p:cNvCxnSpPr>
          <p:nvPr/>
        </p:nvCxnSpPr>
        <p:spPr>
          <a:xfrm>
            <a:off x="6456466" y="1978048"/>
            <a:ext cx="307182" cy="248258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2" name="Straight Connector 151"/>
          <p:cNvCxnSpPr>
            <a:stCxn id="120" idx="4"/>
            <a:endCxn id="144" idx="0"/>
          </p:cNvCxnSpPr>
          <p:nvPr/>
        </p:nvCxnSpPr>
        <p:spPr>
          <a:xfrm flipH="1">
            <a:off x="7342505" y="1994858"/>
            <a:ext cx="298620" cy="230506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cxnSp>
        <p:nvCxnSpPr>
          <p:cNvPr id="153" name="Straight Connector 152"/>
          <p:cNvCxnSpPr>
            <a:stCxn id="120" idx="4"/>
            <a:endCxn id="141" idx="0"/>
          </p:cNvCxnSpPr>
          <p:nvPr/>
        </p:nvCxnSpPr>
        <p:spPr>
          <a:xfrm>
            <a:off x="7641125" y="1994858"/>
            <a:ext cx="287174" cy="230977"/>
          </a:xfrm>
          <a:prstGeom prst="line">
            <a:avLst/>
          </a:prstGeom>
          <a:noFill/>
          <a:ln w="9525" cap="flat" cmpd="sng" algn="ctr">
            <a:solidFill>
              <a:srgbClr val="000000">
                <a:shade val="95000"/>
                <a:satMod val="105000"/>
              </a:srgbClr>
            </a:solidFill>
            <a:prstDash val="sysDot"/>
          </a:ln>
          <a:effectLst/>
        </p:spPr>
      </p:cxnSp>
      <p:sp>
        <p:nvSpPr>
          <p:cNvPr id="154" name="TextBox 153"/>
          <p:cNvSpPr txBox="1"/>
          <p:nvPr/>
        </p:nvSpPr>
        <p:spPr>
          <a:xfrm>
            <a:off x="4074992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245590" y="2383828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6410241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579333" y="2385860"/>
            <a:ext cx="147575" cy="2836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defTabSz="914400">
              <a:buFont typeface="Arial" pitchFamily="34" charset="0"/>
              <a:buNone/>
            </a:pPr>
            <a:r>
              <a:rPr lang="en-GB" sz="1400" dirty="0">
                <a:solidFill>
                  <a:srgbClr val="FCDF9E"/>
                </a:solidFill>
                <a:latin typeface="Vodafone Rg" pitchFamily="34" charset="0"/>
              </a:rPr>
              <a:t>…</a:t>
            </a:r>
          </a:p>
        </p:txBody>
      </p:sp>
      <p:sp>
        <p:nvSpPr>
          <p:cNvPr id="1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VNF Construct. </a:t>
            </a:r>
          </a:p>
        </p:txBody>
      </p:sp>
    </p:spTree>
    <p:extLst>
      <p:ext uri="{BB962C8B-B14F-4D97-AF65-F5344CB8AC3E}">
        <p14:creationId xmlns:p14="http://schemas.microsoft.com/office/powerpoint/2010/main" val="180525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NFVI Model Overview (Figure 3-1)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F29154-69AC-4298-BFB7-D3B9D7D6EA42}"/>
              </a:ext>
            </a:extLst>
          </p:cNvPr>
          <p:cNvSpPr/>
          <p:nvPr/>
        </p:nvSpPr>
        <p:spPr>
          <a:xfrm>
            <a:off x="3822939" y="3795623"/>
            <a:ext cx="4546121" cy="19581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 Infrastructure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9F7CF-6406-498A-A9F7-4BBC783F7A86}"/>
              </a:ext>
            </a:extLst>
          </p:cNvPr>
          <p:cNvSpPr/>
          <p:nvPr/>
        </p:nvSpPr>
        <p:spPr>
          <a:xfrm>
            <a:off x="4132052" y="4701397"/>
            <a:ext cx="1963947" cy="655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Physical resources</a:t>
            </a:r>
            <a:endParaRPr lang="hu-HU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FFE58B-6929-48F8-885B-34127E8FDBDE}"/>
              </a:ext>
            </a:extLst>
          </p:cNvPr>
          <p:cNvSpPr/>
          <p:nvPr/>
        </p:nvSpPr>
        <p:spPr>
          <a:xfrm>
            <a:off x="4132051" y="3920707"/>
            <a:ext cx="1963947" cy="6556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resources</a:t>
            </a:r>
            <a:endParaRPr lang="hu-HU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5AC9C2-9671-42E4-9D54-5D92BD47D5E7}"/>
              </a:ext>
            </a:extLst>
          </p:cNvPr>
          <p:cNvSpPr/>
          <p:nvPr/>
        </p:nvSpPr>
        <p:spPr>
          <a:xfrm>
            <a:off x="6250555" y="3920706"/>
            <a:ext cx="1963947" cy="14362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software</a:t>
            </a:r>
            <a:endParaRPr lang="hu-HU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E743AA9-8289-4EA0-8CA4-C8E71AB3D23B}"/>
              </a:ext>
            </a:extLst>
          </p:cNvPr>
          <p:cNvSpPr/>
          <p:nvPr/>
        </p:nvSpPr>
        <p:spPr>
          <a:xfrm>
            <a:off x="4132050" y="2484410"/>
            <a:ext cx="1963947" cy="655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VNFs/CNFs</a:t>
            </a:r>
            <a:endParaRPr lang="hu-HU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47D7CE-7AC4-4B19-B836-2524F5D116AA}"/>
              </a:ext>
            </a:extLst>
          </p:cNvPr>
          <p:cNvSpPr/>
          <p:nvPr/>
        </p:nvSpPr>
        <p:spPr>
          <a:xfrm>
            <a:off x="6250555" y="2484410"/>
            <a:ext cx="1963947" cy="6556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client</a:t>
            </a:r>
            <a:endParaRPr lang="hu-H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EBFF72-681A-494D-9BA8-96D3F8B4A269}"/>
              </a:ext>
            </a:extLst>
          </p:cNvPr>
          <p:cNvCxnSpPr>
            <a:stCxn id="29" idx="2"/>
            <a:endCxn id="27" idx="0"/>
          </p:cNvCxnSpPr>
          <p:nvPr/>
        </p:nvCxnSpPr>
        <p:spPr>
          <a:xfrm>
            <a:off x="5114024" y="3140017"/>
            <a:ext cx="1" cy="7806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BC97CE-87E8-4539-BE18-6468F89C96C7}"/>
              </a:ext>
            </a:extLst>
          </p:cNvPr>
          <p:cNvCxnSpPr>
            <a:stCxn id="30" idx="2"/>
            <a:endCxn id="28" idx="0"/>
          </p:cNvCxnSpPr>
          <p:nvPr/>
        </p:nvCxnSpPr>
        <p:spPr>
          <a:xfrm>
            <a:off x="7232529" y="3140017"/>
            <a:ext cx="0" cy="7806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193F100-8DC7-474B-820B-7546F99DB5D7}"/>
              </a:ext>
            </a:extLst>
          </p:cNvPr>
          <p:cNvSpPr txBox="1"/>
          <p:nvPr/>
        </p:nvSpPr>
        <p:spPr>
          <a:xfrm>
            <a:off x="5129124" y="3166221"/>
            <a:ext cx="111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Consumes virtual resources</a:t>
            </a:r>
            <a:endParaRPr lang="hu-H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1EBBBD-4616-45D5-9413-4A1B6ED44217}"/>
              </a:ext>
            </a:extLst>
          </p:cNvPr>
          <p:cNvSpPr txBox="1"/>
          <p:nvPr/>
        </p:nvSpPr>
        <p:spPr>
          <a:xfrm>
            <a:off x="7244392" y="3166221"/>
            <a:ext cx="111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Manages virtual resources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1713511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NFVI Model Overview (Figure 3-2)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2659B3-1CF1-44B8-92C9-48F5F0ABD0ED}"/>
              </a:ext>
            </a:extLst>
          </p:cNvPr>
          <p:cNvGrpSpPr/>
          <p:nvPr/>
        </p:nvGrpSpPr>
        <p:grpSpPr>
          <a:xfrm>
            <a:off x="7913298" y="3191774"/>
            <a:ext cx="2162356" cy="1544130"/>
            <a:chOff x="3822939" y="2484410"/>
            <a:chExt cx="4546121" cy="32694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F29154-69AC-4298-BFB7-D3B9D7D6EA42}"/>
                </a:ext>
              </a:extLst>
            </p:cNvPr>
            <p:cNvSpPr/>
            <p:nvPr/>
          </p:nvSpPr>
          <p:spPr>
            <a:xfrm>
              <a:off x="3822939" y="3795623"/>
              <a:ext cx="4546121" cy="19581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Cloud Infrastructure</a:t>
              </a:r>
              <a:endParaRPr lang="hu-HU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89F7CF-6406-498A-A9F7-4BBC783F7A86}"/>
                </a:ext>
              </a:extLst>
            </p:cNvPr>
            <p:cNvSpPr/>
            <p:nvPr/>
          </p:nvSpPr>
          <p:spPr>
            <a:xfrm>
              <a:off x="4132052" y="4701397"/>
              <a:ext cx="1963947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Physical resources</a:t>
              </a:r>
              <a:endParaRPr lang="hu-HU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FE58B-6929-48F8-885B-34127E8FDBDE}"/>
                </a:ext>
              </a:extLst>
            </p:cNvPr>
            <p:cNvSpPr/>
            <p:nvPr/>
          </p:nvSpPr>
          <p:spPr>
            <a:xfrm>
              <a:off x="4132051" y="3920707"/>
              <a:ext cx="1963947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Virtual resources</a:t>
              </a:r>
              <a:endParaRPr lang="hu-HU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5AC9C2-9671-42E4-9D54-5D92BD47D5E7}"/>
                </a:ext>
              </a:extLst>
            </p:cNvPr>
            <p:cNvSpPr/>
            <p:nvPr/>
          </p:nvSpPr>
          <p:spPr>
            <a:xfrm>
              <a:off x="6250555" y="3920706"/>
              <a:ext cx="1963947" cy="1436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Management software</a:t>
              </a:r>
              <a:endParaRPr lang="hu-HU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743AA9-8289-4EA0-8CA4-C8E71AB3D23B}"/>
                </a:ext>
              </a:extLst>
            </p:cNvPr>
            <p:cNvSpPr/>
            <p:nvPr/>
          </p:nvSpPr>
          <p:spPr>
            <a:xfrm>
              <a:off x="4132050" y="2484410"/>
              <a:ext cx="1963947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VNFs/CNFs</a:t>
              </a:r>
              <a:endParaRPr lang="hu-HU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47D7CE-7AC4-4B19-B836-2524F5D116AA}"/>
                </a:ext>
              </a:extLst>
            </p:cNvPr>
            <p:cNvSpPr/>
            <p:nvPr/>
          </p:nvSpPr>
          <p:spPr>
            <a:xfrm>
              <a:off x="6250555" y="2484410"/>
              <a:ext cx="1963947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Management client</a:t>
              </a:r>
              <a:endParaRPr lang="hu-HU" sz="9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EBFF72-681A-494D-9BA8-96D3F8B4A269}"/>
                </a:ext>
              </a:extLst>
            </p:cNvPr>
            <p:cNvCxnSpPr>
              <a:stCxn id="29" idx="2"/>
              <a:endCxn id="27" idx="0"/>
            </p:cNvCxnSpPr>
            <p:nvPr/>
          </p:nvCxnSpPr>
          <p:spPr>
            <a:xfrm>
              <a:off x="5114024" y="3140017"/>
              <a:ext cx="1" cy="780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ABC97CE-87E8-4539-BE18-6468F89C96C7}"/>
                </a:ext>
              </a:extLst>
            </p:cNvPr>
            <p:cNvCxnSpPr>
              <a:stCxn id="30" idx="2"/>
              <a:endCxn id="28" idx="0"/>
            </p:cNvCxnSpPr>
            <p:nvPr/>
          </p:nvCxnSpPr>
          <p:spPr>
            <a:xfrm>
              <a:off x="7232529" y="3140017"/>
              <a:ext cx="0" cy="7806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93F100-8DC7-474B-820B-7546F99DB5D7}"/>
                </a:ext>
              </a:extLst>
            </p:cNvPr>
            <p:cNvSpPr txBox="1"/>
            <p:nvPr/>
          </p:nvSpPr>
          <p:spPr>
            <a:xfrm>
              <a:off x="5129124" y="3166221"/>
              <a:ext cx="1112805" cy="78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Consumes virtual resources</a:t>
              </a:r>
              <a:endParaRPr lang="hu-HU" sz="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1EBBBD-4616-45D5-9413-4A1B6ED44217}"/>
                </a:ext>
              </a:extLst>
            </p:cNvPr>
            <p:cNvSpPr txBox="1"/>
            <p:nvPr/>
          </p:nvSpPr>
          <p:spPr>
            <a:xfrm>
              <a:off x="7244391" y="3166221"/>
              <a:ext cx="1112805" cy="78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Manages virtual resources</a:t>
              </a:r>
              <a:endParaRPr lang="hu-HU" sz="6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D173B7C-5451-44FB-8275-20EE959497B4}"/>
              </a:ext>
            </a:extLst>
          </p:cNvPr>
          <p:cNvSpPr/>
          <p:nvPr/>
        </p:nvSpPr>
        <p:spPr>
          <a:xfrm>
            <a:off x="2208362" y="2889849"/>
            <a:ext cx="4390839" cy="19495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Virtual resources</a:t>
            </a:r>
            <a:endParaRPr lang="hu-H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C99463-591C-45A1-8678-7EC34075BC6F}"/>
              </a:ext>
            </a:extLst>
          </p:cNvPr>
          <p:cNvSpPr/>
          <p:nvPr/>
        </p:nvSpPr>
        <p:spPr>
          <a:xfrm>
            <a:off x="2416830" y="4011283"/>
            <a:ext cx="3973901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Tenant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523E3-C229-42A1-B7F9-769C9C296799}"/>
              </a:ext>
            </a:extLst>
          </p:cNvPr>
          <p:cNvSpPr/>
          <p:nvPr/>
        </p:nvSpPr>
        <p:spPr>
          <a:xfrm>
            <a:off x="2416830" y="3064004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Network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344C8A-EC1C-42C6-9091-8218AE23C850}"/>
              </a:ext>
            </a:extLst>
          </p:cNvPr>
          <p:cNvSpPr/>
          <p:nvPr/>
        </p:nvSpPr>
        <p:spPr>
          <a:xfrm>
            <a:off x="4037653" y="3064004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Compute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D40826-15B0-4D0E-A7AC-D9CD9FBD3F0F}"/>
              </a:ext>
            </a:extLst>
          </p:cNvPr>
          <p:cNvSpPr/>
          <p:nvPr/>
        </p:nvSpPr>
        <p:spPr>
          <a:xfrm>
            <a:off x="5658477" y="3064004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Storage</a:t>
            </a:r>
            <a:endParaRPr lang="hu-HU" sz="105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5C8A61-19C1-45D4-AE2C-919D0B6F6076}"/>
              </a:ext>
            </a:extLst>
          </p:cNvPr>
          <p:cNvCxnSpPr/>
          <p:nvPr/>
        </p:nvCxnSpPr>
        <p:spPr>
          <a:xfrm>
            <a:off x="6024604" y="3446390"/>
            <a:ext cx="0" cy="564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AC0F42-E088-488E-8E89-002EC48788C9}"/>
              </a:ext>
            </a:extLst>
          </p:cNvPr>
          <p:cNvSpPr txBox="1"/>
          <p:nvPr/>
        </p:nvSpPr>
        <p:spPr>
          <a:xfrm>
            <a:off x="5998636" y="34867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err="1"/>
              <a:t>Belongs</a:t>
            </a:r>
            <a:r>
              <a:rPr lang="hu-HU" sz="800" dirty="0"/>
              <a:t> </a:t>
            </a:r>
            <a:r>
              <a:rPr lang="hu-HU" sz="800" dirty="0" err="1"/>
              <a:t>to</a:t>
            </a:r>
            <a:endParaRPr lang="hu-HU" sz="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56DA6E-7FAA-4A61-BA18-C5D09DC24BDF}"/>
              </a:ext>
            </a:extLst>
          </p:cNvPr>
          <p:cNvCxnSpPr/>
          <p:nvPr/>
        </p:nvCxnSpPr>
        <p:spPr>
          <a:xfrm>
            <a:off x="4422386" y="3446390"/>
            <a:ext cx="0" cy="564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A57FE46-7442-4B7A-B556-E43793DC2966}"/>
              </a:ext>
            </a:extLst>
          </p:cNvPr>
          <p:cNvSpPr txBox="1"/>
          <p:nvPr/>
        </p:nvSpPr>
        <p:spPr>
          <a:xfrm>
            <a:off x="4396418" y="34867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err="1"/>
              <a:t>Belongs</a:t>
            </a:r>
            <a:r>
              <a:rPr lang="hu-HU" sz="800" dirty="0"/>
              <a:t> </a:t>
            </a:r>
            <a:r>
              <a:rPr lang="hu-HU" sz="800" dirty="0" err="1"/>
              <a:t>to</a:t>
            </a:r>
            <a:endParaRPr lang="hu-HU" sz="8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28D729-30C9-4E72-9CE2-16C1373709D3}"/>
              </a:ext>
            </a:extLst>
          </p:cNvPr>
          <p:cNvCxnSpPr/>
          <p:nvPr/>
        </p:nvCxnSpPr>
        <p:spPr>
          <a:xfrm>
            <a:off x="2777378" y="3446390"/>
            <a:ext cx="0" cy="564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0E2DAE6-9793-4E36-8211-247CDF115800}"/>
              </a:ext>
            </a:extLst>
          </p:cNvPr>
          <p:cNvSpPr txBox="1"/>
          <p:nvPr/>
        </p:nvSpPr>
        <p:spPr>
          <a:xfrm>
            <a:off x="2751410" y="3486773"/>
            <a:ext cx="6238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err="1"/>
              <a:t>Belongs</a:t>
            </a:r>
            <a:r>
              <a:rPr lang="hu-HU" sz="800" dirty="0"/>
              <a:t> </a:t>
            </a:r>
            <a:r>
              <a:rPr lang="hu-HU" sz="800" dirty="0" err="1"/>
              <a:t>to</a:t>
            </a:r>
            <a:endParaRPr lang="hu-HU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132574-ACFE-42CE-AF95-EBF4E391276B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3149084" y="3255197"/>
            <a:ext cx="88856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15F382-2351-4284-95FD-DDCE7B1B9B90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769907" y="3255197"/>
            <a:ext cx="8885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4E9C46-1605-49AD-9E9E-B921E378484C}"/>
              </a:ext>
            </a:extLst>
          </p:cNvPr>
          <p:cNvSpPr txBox="1"/>
          <p:nvPr/>
        </p:nvSpPr>
        <p:spPr>
          <a:xfrm>
            <a:off x="3286761" y="3041023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err="1"/>
              <a:t>Connected</a:t>
            </a:r>
            <a:r>
              <a:rPr lang="hu-HU" sz="800" dirty="0"/>
              <a:t> </a:t>
            </a:r>
            <a:r>
              <a:rPr lang="hu-HU" sz="800" dirty="0" err="1"/>
              <a:t>to</a:t>
            </a:r>
            <a:endParaRPr lang="hu-HU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19178D-E28B-4D52-9F89-0EDAAE915EF0}"/>
              </a:ext>
            </a:extLst>
          </p:cNvPr>
          <p:cNvSpPr txBox="1"/>
          <p:nvPr/>
        </p:nvSpPr>
        <p:spPr>
          <a:xfrm>
            <a:off x="4816521" y="3032943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800" dirty="0" err="1"/>
              <a:t>Attaches</a:t>
            </a:r>
            <a:endParaRPr lang="hu-HU" sz="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528676-F78C-4E12-9EA6-F426EA269020}"/>
              </a:ext>
            </a:extLst>
          </p:cNvPr>
          <p:cNvSpPr/>
          <p:nvPr/>
        </p:nvSpPr>
        <p:spPr>
          <a:xfrm>
            <a:off x="6599738" y="2889849"/>
            <a:ext cx="1470270" cy="1949570"/>
          </a:xfrm>
          <a:custGeom>
            <a:avLst/>
            <a:gdLst>
              <a:gd name="connsiteX0" fmla="*/ 0 w 443748"/>
              <a:gd name="connsiteY0" fmla="*/ 0 h 1949570"/>
              <a:gd name="connsiteX1" fmla="*/ 443748 w 443748"/>
              <a:gd name="connsiteY1" fmla="*/ 0 h 1949570"/>
              <a:gd name="connsiteX2" fmla="*/ 443748 w 443748"/>
              <a:gd name="connsiteY2" fmla="*/ 1949570 h 1949570"/>
              <a:gd name="connsiteX3" fmla="*/ 0 w 443748"/>
              <a:gd name="connsiteY3" fmla="*/ 1949570 h 1949570"/>
              <a:gd name="connsiteX4" fmla="*/ 0 w 443748"/>
              <a:gd name="connsiteY4" fmla="*/ 0 h 1949570"/>
              <a:gd name="connsiteX0" fmla="*/ 0 w 1454668"/>
              <a:gd name="connsiteY0" fmla="*/ 0 h 1949570"/>
              <a:gd name="connsiteX1" fmla="*/ 1454668 w 1454668"/>
              <a:gd name="connsiteY1" fmla="*/ 990600 h 1949570"/>
              <a:gd name="connsiteX2" fmla="*/ 443748 w 1454668"/>
              <a:gd name="connsiteY2" fmla="*/ 1949570 h 1949570"/>
              <a:gd name="connsiteX3" fmla="*/ 0 w 1454668"/>
              <a:gd name="connsiteY3" fmla="*/ 1949570 h 1949570"/>
              <a:gd name="connsiteX4" fmla="*/ 0 w 1454668"/>
              <a:gd name="connsiteY4" fmla="*/ 0 h 1949570"/>
              <a:gd name="connsiteX0" fmla="*/ 0 w 1474988"/>
              <a:gd name="connsiteY0" fmla="*/ 0 h 1949570"/>
              <a:gd name="connsiteX1" fmla="*/ 1454668 w 1474988"/>
              <a:gd name="connsiteY1" fmla="*/ 990600 h 1949570"/>
              <a:gd name="connsiteX2" fmla="*/ 1474988 w 1474988"/>
              <a:gd name="connsiteY2" fmla="*/ 1273930 h 1949570"/>
              <a:gd name="connsiteX3" fmla="*/ 0 w 1474988"/>
              <a:gd name="connsiteY3" fmla="*/ 1949570 h 1949570"/>
              <a:gd name="connsiteX4" fmla="*/ 0 w 1474988"/>
              <a:gd name="connsiteY4" fmla="*/ 0 h 1949570"/>
              <a:gd name="connsiteX0" fmla="*/ 0 w 1454668"/>
              <a:gd name="connsiteY0" fmla="*/ 0 h 1949570"/>
              <a:gd name="connsiteX1" fmla="*/ 1454668 w 1454668"/>
              <a:gd name="connsiteY1" fmla="*/ 990600 h 1949570"/>
              <a:gd name="connsiteX2" fmla="*/ 1427363 w 1454668"/>
              <a:gd name="connsiteY2" fmla="*/ 1297742 h 1949570"/>
              <a:gd name="connsiteX3" fmla="*/ 0 w 1454668"/>
              <a:gd name="connsiteY3" fmla="*/ 1949570 h 1949570"/>
              <a:gd name="connsiteX4" fmla="*/ 0 w 1454668"/>
              <a:gd name="connsiteY4" fmla="*/ 0 h 1949570"/>
              <a:gd name="connsiteX0" fmla="*/ 0 w 1458319"/>
              <a:gd name="connsiteY0" fmla="*/ 0 h 1949570"/>
              <a:gd name="connsiteX1" fmla="*/ 1454668 w 1458319"/>
              <a:gd name="connsiteY1" fmla="*/ 990600 h 1949570"/>
              <a:gd name="connsiteX2" fmla="*/ 1458319 w 1458319"/>
              <a:gd name="connsiteY2" fmla="*/ 1278692 h 1949570"/>
              <a:gd name="connsiteX3" fmla="*/ 0 w 1458319"/>
              <a:gd name="connsiteY3" fmla="*/ 1949570 h 1949570"/>
              <a:gd name="connsiteX4" fmla="*/ 0 w 1458319"/>
              <a:gd name="connsiteY4" fmla="*/ 0 h 1949570"/>
              <a:gd name="connsiteX0" fmla="*/ 0 w 1459431"/>
              <a:gd name="connsiteY0" fmla="*/ 0 h 1949570"/>
              <a:gd name="connsiteX1" fmla="*/ 1459431 w 1459431"/>
              <a:gd name="connsiteY1" fmla="*/ 983456 h 1949570"/>
              <a:gd name="connsiteX2" fmla="*/ 1458319 w 1459431"/>
              <a:gd name="connsiteY2" fmla="*/ 1278692 h 1949570"/>
              <a:gd name="connsiteX3" fmla="*/ 0 w 1459431"/>
              <a:gd name="connsiteY3" fmla="*/ 1949570 h 1949570"/>
              <a:gd name="connsiteX4" fmla="*/ 0 w 1459431"/>
              <a:gd name="connsiteY4" fmla="*/ 0 h 1949570"/>
              <a:gd name="connsiteX0" fmla="*/ 0 w 1470233"/>
              <a:gd name="connsiteY0" fmla="*/ 0 h 1949570"/>
              <a:gd name="connsiteX1" fmla="*/ 1459431 w 1470233"/>
              <a:gd name="connsiteY1" fmla="*/ 983456 h 1949570"/>
              <a:gd name="connsiteX2" fmla="*/ 1470225 w 1470233"/>
              <a:gd name="connsiteY2" fmla="*/ 1283454 h 1949570"/>
              <a:gd name="connsiteX3" fmla="*/ 0 w 1470233"/>
              <a:gd name="connsiteY3" fmla="*/ 1949570 h 1949570"/>
              <a:gd name="connsiteX4" fmla="*/ 0 w 1470233"/>
              <a:gd name="connsiteY4" fmla="*/ 0 h 1949570"/>
              <a:gd name="connsiteX0" fmla="*/ 0 w 1470270"/>
              <a:gd name="connsiteY0" fmla="*/ 0 h 1949570"/>
              <a:gd name="connsiteX1" fmla="*/ 1468956 w 1470270"/>
              <a:gd name="connsiteY1" fmla="*/ 983456 h 1949570"/>
              <a:gd name="connsiteX2" fmla="*/ 1470225 w 1470270"/>
              <a:gd name="connsiteY2" fmla="*/ 1283454 h 1949570"/>
              <a:gd name="connsiteX3" fmla="*/ 0 w 1470270"/>
              <a:gd name="connsiteY3" fmla="*/ 1949570 h 1949570"/>
              <a:gd name="connsiteX4" fmla="*/ 0 w 1470270"/>
              <a:gd name="connsiteY4" fmla="*/ 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270" h="1949570">
                <a:moveTo>
                  <a:pt x="0" y="0"/>
                </a:moveTo>
                <a:lnTo>
                  <a:pt x="1468956" y="983456"/>
                </a:lnTo>
                <a:cubicBezTo>
                  <a:pt x="1468585" y="1081868"/>
                  <a:pt x="1470596" y="1185042"/>
                  <a:pt x="1470225" y="1283454"/>
                </a:cubicBezTo>
                <a:lnTo>
                  <a:pt x="0" y="19495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4943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NFVI Management Software</a:t>
            </a:r>
            <a:r>
              <a:rPr lang="hu-HU" sz="2667" b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(Figure 3-3)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2659B3-1CF1-44B8-92C9-48F5F0ABD0ED}"/>
              </a:ext>
            </a:extLst>
          </p:cNvPr>
          <p:cNvGrpSpPr/>
          <p:nvPr/>
        </p:nvGrpSpPr>
        <p:grpSpPr>
          <a:xfrm>
            <a:off x="2367707" y="3177302"/>
            <a:ext cx="2162356" cy="1544130"/>
            <a:chOff x="3822939" y="2484410"/>
            <a:chExt cx="4546121" cy="32694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F29154-69AC-4298-BFB7-D3B9D7D6EA42}"/>
                </a:ext>
              </a:extLst>
            </p:cNvPr>
            <p:cNvSpPr/>
            <p:nvPr/>
          </p:nvSpPr>
          <p:spPr>
            <a:xfrm>
              <a:off x="3822939" y="3795623"/>
              <a:ext cx="4546121" cy="19581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Cloud Infrastructure</a:t>
              </a:r>
              <a:endParaRPr lang="hu-HU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89F7CF-6406-498A-A9F7-4BBC783F7A86}"/>
                </a:ext>
              </a:extLst>
            </p:cNvPr>
            <p:cNvSpPr/>
            <p:nvPr/>
          </p:nvSpPr>
          <p:spPr>
            <a:xfrm>
              <a:off x="4132052" y="4701397"/>
              <a:ext cx="1963947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Physical resources</a:t>
              </a:r>
              <a:endParaRPr lang="hu-HU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FE58B-6929-48F8-885B-34127E8FDBDE}"/>
                </a:ext>
              </a:extLst>
            </p:cNvPr>
            <p:cNvSpPr/>
            <p:nvPr/>
          </p:nvSpPr>
          <p:spPr>
            <a:xfrm>
              <a:off x="4132051" y="3920707"/>
              <a:ext cx="1963947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Virtual resources</a:t>
              </a:r>
              <a:endParaRPr lang="hu-HU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5AC9C2-9671-42E4-9D54-5D92BD47D5E7}"/>
                </a:ext>
              </a:extLst>
            </p:cNvPr>
            <p:cNvSpPr/>
            <p:nvPr/>
          </p:nvSpPr>
          <p:spPr>
            <a:xfrm>
              <a:off x="6250555" y="3920706"/>
              <a:ext cx="1963947" cy="1436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Management software</a:t>
              </a:r>
              <a:endParaRPr lang="hu-HU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743AA9-8289-4EA0-8CA4-C8E71AB3D23B}"/>
                </a:ext>
              </a:extLst>
            </p:cNvPr>
            <p:cNvSpPr/>
            <p:nvPr/>
          </p:nvSpPr>
          <p:spPr>
            <a:xfrm>
              <a:off x="4132050" y="2484410"/>
              <a:ext cx="1963947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VNFs/CNFs</a:t>
              </a:r>
              <a:endParaRPr lang="hu-HU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47D7CE-7AC4-4B19-B836-2524F5D116AA}"/>
                </a:ext>
              </a:extLst>
            </p:cNvPr>
            <p:cNvSpPr/>
            <p:nvPr/>
          </p:nvSpPr>
          <p:spPr>
            <a:xfrm>
              <a:off x="6250555" y="2484410"/>
              <a:ext cx="1963947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Management client</a:t>
              </a:r>
              <a:endParaRPr lang="hu-HU" sz="9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EBFF72-681A-494D-9BA8-96D3F8B4A269}"/>
                </a:ext>
              </a:extLst>
            </p:cNvPr>
            <p:cNvCxnSpPr>
              <a:stCxn id="29" idx="2"/>
              <a:endCxn id="27" idx="0"/>
            </p:cNvCxnSpPr>
            <p:nvPr/>
          </p:nvCxnSpPr>
          <p:spPr>
            <a:xfrm>
              <a:off x="5114024" y="3140017"/>
              <a:ext cx="1" cy="780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ABC97CE-87E8-4539-BE18-6468F89C96C7}"/>
                </a:ext>
              </a:extLst>
            </p:cNvPr>
            <p:cNvCxnSpPr>
              <a:stCxn id="30" idx="2"/>
              <a:endCxn id="28" idx="0"/>
            </p:cNvCxnSpPr>
            <p:nvPr/>
          </p:nvCxnSpPr>
          <p:spPr>
            <a:xfrm>
              <a:off x="7232529" y="3140017"/>
              <a:ext cx="0" cy="7806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93F100-8DC7-474B-820B-7546F99DB5D7}"/>
                </a:ext>
              </a:extLst>
            </p:cNvPr>
            <p:cNvSpPr txBox="1"/>
            <p:nvPr/>
          </p:nvSpPr>
          <p:spPr>
            <a:xfrm>
              <a:off x="5129124" y="3166221"/>
              <a:ext cx="1112805" cy="78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Consumes virtual resources</a:t>
              </a:r>
              <a:endParaRPr lang="hu-HU" sz="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1EBBBD-4616-45D5-9413-4A1B6ED44217}"/>
                </a:ext>
              </a:extLst>
            </p:cNvPr>
            <p:cNvSpPr txBox="1"/>
            <p:nvPr/>
          </p:nvSpPr>
          <p:spPr>
            <a:xfrm>
              <a:off x="7244391" y="3166221"/>
              <a:ext cx="1112805" cy="78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Manages virtual resources</a:t>
              </a:r>
              <a:endParaRPr lang="hu-HU" sz="6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D173B7C-5451-44FB-8275-20EE959497B4}"/>
              </a:ext>
            </a:extLst>
          </p:cNvPr>
          <p:cNvSpPr/>
          <p:nvPr/>
        </p:nvSpPr>
        <p:spPr>
          <a:xfrm>
            <a:off x="6229756" y="3243066"/>
            <a:ext cx="4526731" cy="14783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Management software</a:t>
            </a:r>
            <a:endParaRPr lang="hu-H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D40826-15B0-4D0E-A7AC-D9CD9FBD3F0F}"/>
              </a:ext>
            </a:extLst>
          </p:cNvPr>
          <p:cNvSpPr/>
          <p:nvPr/>
        </p:nvSpPr>
        <p:spPr>
          <a:xfrm>
            <a:off x="6360080" y="4040650"/>
            <a:ext cx="1368075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Network resources manager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1F0DA9-B26C-481A-BFA5-D271EE02D08B}"/>
              </a:ext>
            </a:extLst>
          </p:cNvPr>
          <p:cNvSpPr/>
          <p:nvPr/>
        </p:nvSpPr>
        <p:spPr>
          <a:xfrm>
            <a:off x="7806299" y="4040650"/>
            <a:ext cx="1368075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Compute resources manager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88D1E6-0B3C-448E-9A0C-B6629B834225}"/>
              </a:ext>
            </a:extLst>
          </p:cNvPr>
          <p:cNvSpPr/>
          <p:nvPr/>
        </p:nvSpPr>
        <p:spPr>
          <a:xfrm>
            <a:off x="9252518" y="4040650"/>
            <a:ext cx="1368075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Storage resources manager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B32BF8-5599-4B13-A672-5BFD8773657E}"/>
              </a:ext>
            </a:extLst>
          </p:cNvPr>
          <p:cNvSpPr/>
          <p:nvPr/>
        </p:nvSpPr>
        <p:spPr>
          <a:xfrm>
            <a:off x="6364537" y="3543595"/>
            <a:ext cx="804046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Catalog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F479BD-51C4-4539-A8B3-3082866EAF5C}"/>
              </a:ext>
            </a:extLst>
          </p:cNvPr>
          <p:cNvSpPr/>
          <p:nvPr/>
        </p:nvSpPr>
        <p:spPr>
          <a:xfrm>
            <a:off x="7227540" y="3543595"/>
            <a:ext cx="804046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Inventory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87A0F1-0B75-4EF4-9F54-339C0C66CE21}"/>
              </a:ext>
            </a:extLst>
          </p:cNvPr>
          <p:cNvSpPr/>
          <p:nvPr/>
        </p:nvSpPr>
        <p:spPr>
          <a:xfrm>
            <a:off x="8090543" y="3543595"/>
            <a:ext cx="804046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Scheduler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83DACC-3E55-4119-8C30-687AB1C9E281}"/>
              </a:ext>
            </a:extLst>
          </p:cNvPr>
          <p:cNvSpPr/>
          <p:nvPr/>
        </p:nvSpPr>
        <p:spPr>
          <a:xfrm>
            <a:off x="8953546" y="3543595"/>
            <a:ext cx="804046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Monitoring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61F84D-3CED-4645-A48A-AB06B03442BC}"/>
              </a:ext>
            </a:extLst>
          </p:cNvPr>
          <p:cNvSpPr/>
          <p:nvPr/>
        </p:nvSpPr>
        <p:spPr>
          <a:xfrm>
            <a:off x="9816548" y="3543595"/>
            <a:ext cx="804046" cy="3674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Additional management functions</a:t>
            </a:r>
            <a:endParaRPr lang="hu-HU" sz="8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76110D-87C9-4730-8CEE-053D7D49DDD0}"/>
              </a:ext>
            </a:extLst>
          </p:cNvPr>
          <p:cNvSpPr/>
          <p:nvPr/>
        </p:nvSpPr>
        <p:spPr>
          <a:xfrm>
            <a:off x="6360080" y="3243066"/>
            <a:ext cx="4256056" cy="178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 / user interface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17B9BD-F00B-47B0-B020-91F31F4C14ED}"/>
              </a:ext>
            </a:extLst>
          </p:cNvPr>
          <p:cNvSpPr/>
          <p:nvPr/>
        </p:nvSpPr>
        <p:spPr>
          <a:xfrm>
            <a:off x="4451231" y="3247524"/>
            <a:ext cx="1781253" cy="1473908"/>
          </a:xfrm>
          <a:custGeom>
            <a:avLst/>
            <a:gdLst>
              <a:gd name="connsiteX0" fmla="*/ 0 w 1775937"/>
              <a:gd name="connsiteY0" fmla="*/ 0 h 1473908"/>
              <a:gd name="connsiteX1" fmla="*/ 1775937 w 1775937"/>
              <a:gd name="connsiteY1" fmla="*/ 0 h 1473908"/>
              <a:gd name="connsiteX2" fmla="*/ 1775937 w 1775937"/>
              <a:gd name="connsiteY2" fmla="*/ 1473908 h 1473908"/>
              <a:gd name="connsiteX3" fmla="*/ 0 w 1775937"/>
              <a:gd name="connsiteY3" fmla="*/ 1473908 h 1473908"/>
              <a:gd name="connsiteX4" fmla="*/ 0 w 1775937"/>
              <a:gd name="connsiteY4" fmla="*/ 0 h 1473908"/>
              <a:gd name="connsiteX0" fmla="*/ 0 w 1781253"/>
              <a:gd name="connsiteY0" fmla="*/ 611372 h 1473908"/>
              <a:gd name="connsiteX1" fmla="*/ 1781253 w 1781253"/>
              <a:gd name="connsiteY1" fmla="*/ 0 h 1473908"/>
              <a:gd name="connsiteX2" fmla="*/ 1781253 w 1781253"/>
              <a:gd name="connsiteY2" fmla="*/ 1473908 h 1473908"/>
              <a:gd name="connsiteX3" fmla="*/ 5316 w 1781253"/>
              <a:gd name="connsiteY3" fmla="*/ 1473908 h 1473908"/>
              <a:gd name="connsiteX4" fmla="*/ 0 w 1781253"/>
              <a:gd name="connsiteY4" fmla="*/ 611372 h 1473908"/>
              <a:gd name="connsiteX0" fmla="*/ 0 w 1781253"/>
              <a:gd name="connsiteY0" fmla="*/ 611372 h 1473908"/>
              <a:gd name="connsiteX1" fmla="*/ 1781253 w 1781253"/>
              <a:gd name="connsiteY1" fmla="*/ 0 h 1473908"/>
              <a:gd name="connsiteX2" fmla="*/ 1781253 w 1781253"/>
              <a:gd name="connsiteY2" fmla="*/ 1473908 h 1473908"/>
              <a:gd name="connsiteX3" fmla="*/ 5316 w 1781253"/>
              <a:gd name="connsiteY3" fmla="*/ 1293154 h 1473908"/>
              <a:gd name="connsiteX4" fmla="*/ 0 w 1781253"/>
              <a:gd name="connsiteY4" fmla="*/ 611372 h 147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1253" h="1473908">
                <a:moveTo>
                  <a:pt x="0" y="611372"/>
                </a:moveTo>
                <a:lnTo>
                  <a:pt x="1781253" y="0"/>
                </a:lnTo>
                <a:lnTo>
                  <a:pt x="1781253" y="1473908"/>
                </a:lnTo>
                <a:lnTo>
                  <a:pt x="5316" y="1293154"/>
                </a:lnTo>
                <a:lnTo>
                  <a:pt x="0" y="611372"/>
                </a:lnTo>
                <a:close/>
              </a:path>
            </a:pathLst>
          </a:cu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75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5"/>
          <p:cNvSpPr txBox="1">
            <a:spLocks/>
          </p:cNvSpPr>
          <p:nvPr/>
        </p:nvSpPr>
        <p:spPr>
          <a:xfrm>
            <a:off x="436082" y="483783"/>
            <a:ext cx="9963149" cy="585227"/>
          </a:xfr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2667" b="0" dirty="0"/>
              <a:t>CNTT</a:t>
            </a:r>
            <a:r>
              <a:rPr lang="en-US" sz="2667" b="0" dirty="0"/>
              <a:t> </a:t>
            </a:r>
            <a:r>
              <a:rPr lang="en-GB" sz="2667" b="0" dirty="0">
                <a:solidFill>
                  <a:schemeClr val="bg1">
                    <a:lumMod val="50000"/>
                  </a:schemeClr>
                </a:solidFill>
              </a:rPr>
              <a:t>| NFVI Physical Resources (Figure 3-4)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2659B3-1CF1-44B8-92C9-48F5F0ABD0ED}"/>
              </a:ext>
            </a:extLst>
          </p:cNvPr>
          <p:cNvGrpSpPr/>
          <p:nvPr/>
        </p:nvGrpSpPr>
        <p:grpSpPr>
          <a:xfrm>
            <a:off x="7913298" y="3191774"/>
            <a:ext cx="2162356" cy="1544130"/>
            <a:chOff x="3822939" y="2484410"/>
            <a:chExt cx="4546121" cy="32694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F29154-69AC-4298-BFB7-D3B9D7D6EA42}"/>
                </a:ext>
              </a:extLst>
            </p:cNvPr>
            <p:cNvSpPr/>
            <p:nvPr/>
          </p:nvSpPr>
          <p:spPr>
            <a:xfrm>
              <a:off x="3822939" y="3795623"/>
              <a:ext cx="4546121" cy="19581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Cloud Infrastructure</a:t>
              </a:r>
              <a:endParaRPr lang="hu-HU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89F7CF-6406-498A-A9F7-4BBC783F7A86}"/>
                </a:ext>
              </a:extLst>
            </p:cNvPr>
            <p:cNvSpPr/>
            <p:nvPr/>
          </p:nvSpPr>
          <p:spPr>
            <a:xfrm>
              <a:off x="4132052" y="4701397"/>
              <a:ext cx="1963947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Physical resources</a:t>
              </a:r>
              <a:endParaRPr lang="hu-HU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FE58B-6929-48F8-885B-34127E8FDBDE}"/>
                </a:ext>
              </a:extLst>
            </p:cNvPr>
            <p:cNvSpPr/>
            <p:nvPr/>
          </p:nvSpPr>
          <p:spPr>
            <a:xfrm>
              <a:off x="4132051" y="3920707"/>
              <a:ext cx="1963947" cy="6556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Virtual resources</a:t>
              </a:r>
              <a:endParaRPr lang="hu-HU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65AC9C2-9671-42E4-9D54-5D92BD47D5E7}"/>
                </a:ext>
              </a:extLst>
            </p:cNvPr>
            <p:cNvSpPr/>
            <p:nvPr/>
          </p:nvSpPr>
          <p:spPr>
            <a:xfrm>
              <a:off x="6250555" y="3920706"/>
              <a:ext cx="1963947" cy="14362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Management software</a:t>
              </a:r>
              <a:endParaRPr lang="hu-HU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E743AA9-8289-4EA0-8CA4-C8E71AB3D23B}"/>
                </a:ext>
              </a:extLst>
            </p:cNvPr>
            <p:cNvSpPr/>
            <p:nvPr/>
          </p:nvSpPr>
          <p:spPr>
            <a:xfrm>
              <a:off x="4132050" y="2484410"/>
              <a:ext cx="1963947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VNFs/CNFs</a:t>
              </a:r>
              <a:endParaRPr lang="hu-HU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47D7CE-7AC4-4B19-B836-2524F5D116AA}"/>
                </a:ext>
              </a:extLst>
            </p:cNvPr>
            <p:cNvSpPr/>
            <p:nvPr/>
          </p:nvSpPr>
          <p:spPr>
            <a:xfrm>
              <a:off x="6250555" y="2484410"/>
              <a:ext cx="1963947" cy="6556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Management client</a:t>
              </a:r>
              <a:endParaRPr lang="hu-HU" sz="9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AEBFF72-681A-494D-9BA8-96D3F8B4A269}"/>
                </a:ext>
              </a:extLst>
            </p:cNvPr>
            <p:cNvCxnSpPr>
              <a:stCxn id="29" idx="2"/>
              <a:endCxn id="27" idx="0"/>
            </p:cNvCxnSpPr>
            <p:nvPr/>
          </p:nvCxnSpPr>
          <p:spPr>
            <a:xfrm>
              <a:off x="5114024" y="3140017"/>
              <a:ext cx="1" cy="780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ABC97CE-87E8-4539-BE18-6468F89C96C7}"/>
                </a:ext>
              </a:extLst>
            </p:cNvPr>
            <p:cNvCxnSpPr>
              <a:stCxn id="30" idx="2"/>
              <a:endCxn id="28" idx="0"/>
            </p:cNvCxnSpPr>
            <p:nvPr/>
          </p:nvCxnSpPr>
          <p:spPr>
            <a:xfrm>
              <a:off x="7232529" y="3140017"/>
              <a:ext cx="0" cy="7806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93F100-8DC7-474B-820B-7546F99DB5D7}"/>
                </a:ext>
              </a:extLst>
            </p:cNvPr>
            <p:cNvSpPr txBox="1"/>
            <p:nvPr/>
          </p:nvSpPr>
          <p:spPr>
            <a:xfrm>
              <a:off x="5129124" y="3166221"/>
              <a:ext cx="1112805" cy="78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Consumes virtual resources</a:t>
              </a:r>
              <a:endParaRPr lang="hu-HU" sz="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1EBBBD-4616-45D5-9413-4A1B6ED44217}"/>
                </a:ext>
              </a:extLst>
            </p:cNvPr>
            <p:cNvSpPr txBox="1"/>
            <p:nvPr/>
          </p:nvSpPr>
          <p:spPr>
            <a:xfrm>
              <a:off x="7244391" y="3166221"/>
              <a:ext cx="1112805" cy="78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/>
                <a:t>Manages virtual resources</a:t>
              </a:r>
              <a:endParaRPr lang="hu-HU" sz="600" dirty="0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D173B7C-5451-44FB-8275-20EE959497B4}"/>
              </a:ext>
            </a:extLst>
          </p:cNvPr>
          <p:cNvSpPr/>
          <p:nvPr/>
        </p:nvSpPr>
        <p:spPr>
          <a:xfrm>
            <a:off x="2208362" y="3726611"/>
            <a:ext cx="4390839" cy="11128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Physical resources</a:t>
            </a:r>
            <a:endParaRPr lang="hu-H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9523E3-C229-42A1-B7F9-769C9C296799}"/>
              </a:ext>
            </a:extLst>
          </p:cNvPr>
          <p:cNvSpPr/>
          <p:nvPr/>
        </p:nvSpPr>
        <p:spPr>
          <a:xfrm>
            <a:off x="2433623" y="4047656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Network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344C8A-EC1C-42C6-9091-8218AE23C850}"/>
              </a:ext>
            </a:extLst>
          </p:cNvPr>
          <p:cNvSpPr/>
          <p:nvPr/>
        </p:nvSpPr>
        <p:spPr>
          <a:xfrm>
            <a:off x="4054446" y="4047656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Compute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D40826-15B0-4D0E-A7AC-D9CD9FBD3F0F}"/>
              </a:ext>
            </a:extLst>
          </p:cNvPr>
          <p:cNvSpPr/>
          <p:nvPr/>
        </p:nvSpPr>
        <p:spPr>
          <a:xfrm>
            <a:off x="5675270" y="4047656"/>
            <a:ext cx="732254" cy="3823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Storage</a:t>
            </a:r>
            <a:endParaRPr lang="hu-HU" sz="105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528676-F78C-4E12-9EA6-F426EA269020}"/>
              </a:ext>
            </a:extLst>
          </p:cNvPr>
          <p:cNvSpPr/>
          <p:nvPr/>
        </p:nvSpPr>
        <p:spPr>
          <a:xfrm>
            <a:off x="6599737" y="3726611"/>
            <a:ext cx="1470247" cy="1112808"/>
          </a:xfrm>
          <a:custGeom>
            <a:avLst/>
            <a:gdLst>
              <a:gd name="connsiteX0" fmla="*/ 0 w 443748"/>
              <a:gd name="connsiteY0" fmla="*/ 0 h 1949570"/>
              <a:gd name="connsiteX1" fmla="*/ 443748 w 443748"/>
              <a:gd name="connsiteY1" fmla="*/ 0 h 1949570"/>
              <a:gd name="connsiteX2" fmla="*/ 443748 w 443748"/>
              <a:gd name="connsiteY2" fmla="*/ 1949570 h 1949570"/>
              <a:gd name="connsiteX3" fmla="*/ 0 w 443748"/>
              <a:gd name="connsiteY3" fmla="*/ 1949570 h 1949570"/>
              <a:gd name="connsiteX4" fmla="*/ 0 w 443748"/>
              <a:gd name="connsiteY4" fmla="*/ 0 h 1949570"/>
              <a:gd name="connsiteX0" fmla="*/ 0 w 1454668"/>
              <a:gd name="connsiteY0" fmla="*/ 0 h 1949570"/>
              <a:gd name="connsiteX1" fmla="*/ 1454668 w 1454668"/>
              <a:gd name="connsiteY1" fmla="*/ 990600 h 1949570"/>
              <a:gd name="connsiteX2" fmla="*/ 443748 w 1454668"/>
              <a:gd name="connsiteY2" fmla="*/ 1949570 h 1949570"/>
              <a:gd name="connsiteX3" fmla="*/ 0 w 1454668"/>
              <a:gd name="connsiteY3" fmla="*/ 1949570 h 1949570"/>
              <a:gd name="connsiteX4" fmla="*/ 0 w 1454668"/>
              <a:gd name="connsiteY4" fmla="*/ 0 h 1949570"/>
              <a:gd name="connsiteX0" fmla="*/ 0 w 1474988"/>
              <a:gd name="connsiteY0" fmla="*/ 0 h 1949570"/>
              <a:gd name="connsiteX1" fmla="*/ 1454668 w 1474988"/>
              <a:gd name="connsiteY1" fmla="*/ 990600 h 1949570"/>
              <a:gd name="connsiteX2" fmla="*/ 1474988 w 1474988"/>
              <a:gd name="connsiteY2" fmla="*/ 1273930 h 1949570"/>
              <a:gd name="connsiteX3" fmla="*/ 0 w 1474988"/>
              <a:gd name="connsiteY3" fmla="*/ 1949570 h 1949570"/>
              <a:gd name="connsiteX4" fmla="*/ 0 w 1474988"/>
              <a:gd name="connsiteY4" fmla="*/ 0 h 1949570"/>
              <a:gd name="connsiteX0" fmla="*/ 0 w 1454668"/>
              <a:gd name="connsiteY0" fmla="*/ 0 h 1949570"/>
              <a:gd name="connsiteX1" fmla="*/ 1454668 w 1454668"/>
              <a:gd name="connsiteY1" fmla="*/ 990600 h 1949570"/>
              <a:gd name="connsiteX2" fmla="*/ 1427363 w 1454668"/>
              <a:gd name="connsiteY2" fmla="*/ 1297742 h 1949570"/>
              <a:gd name="connsiteX3" fmla="*/ 0 w 1454668"/>
              <a:gd name="connsiteY3" fmla="*/ 1949570 h 1949570"/>
              <a:gd name="connsiteX4" fmla="*/ 0 w 1454668"/>
              <a:gd name="connsiteY4" fmla="*/ 0 h 1949570"/>
              <a:gd name="connsiteX0" fmla="*/ 0 w 1458319"/>
              <a:gd name="connsiteY0" fmla="*/ 0 h 1949570"/>
              <a:gd name="connsiteX1" fmla="*/ 1454668 w 1458319"/>
              <a:gd name="connsiteY1" fmla="*/ 990600 h 1949570"/>
              <a:gd name="connsiteX2" fmla="*/ 1458319 w 1458319"/>
              <a:gd name="connsiteY2" fmla="*/ 1278692 h 1949570"/>
              <a:gd name="connsiteX3" fmla="*/ 0 w 1458319"/>
              <a:gd name="connsiteY3" fmla="*/ 1949570 h 1949570"/>
              <a:gd name="connsiteX4" fmla="*/ 0 w 1458319"/>
              <a:gd name="connsiteY4" fmla="*/ 0 h 1949570"/>
              <a:gd name="connsiteX0" fmla="*/ 0 w 1459431"/>
              <a:gd name="connsiteY0" fmla="*/ 0 h 1949570"/>
              <a:gd name="connsiteX1" fmla="*/ 1459431 w 1459431"/>
              <a:gd name="connsiteY1" fmla="*/ 983456 h 1949570"/>
              <a:gd name="connsiteX2" fmla="*/ 1458319 w 1459431"/>
              <a:gd name="connsiteY2" fmla="*/ 1278692 h 1949570"/>
              <a:gd name="connsiteX3" fmla="*/ 0 w 1459431"/>
              <a:gd name="connsiteY3" fmla="*/ 1949570 h 1949570"/>
              <a:gd name="connsiteX4" fmla="*/ 0 w 1459431"/>
              <a:gd name="connsiteY4" fmla="*/ 0 h 1949570"/>
              <a:gd name="connsiteX0" fmla="*/ 0 w 1470233"/>
              <a:gd name="connsiteY0" fmla="*/ 0 h 1949570"/>
              <a:gd name="connsiteX1" fmla="*/ 1459431 w 1470233"/>
              <a:gd name="connsiteY1" fmla="*/ 983456 h 1949570"/>
              <a:gd name="connsiteX2" fmla="*/ 1470225 w 1470233"/>
              <a:gd name="connsiteY2" fmla="*/ 1283454 h 1949570"/>
              <a:gd name="connsiteX3" fmla="*/ 0 w 1470233"/>
              <a:gd name="connsiteY3" fmla="*/ 1949570 h 1949570"/>
              <a:gd name="connsiteX4" fmla="*/ 0 w 1470233"/>
              <a:gd name="connsiteY4" fmla="*/ 0 h 1949570"/>
              <a:gd name="connsiteX0" fmla="*/ 0 w 1470270"/>
              <a:gd name="connsiteY0" fmla="*/ 0 h 1949570"/>
              <a:gd name="connsiteX1" fmla="*/ 1468956 w 1470270"/>
              <a:gd name="connsiteY1" fmla="*/ 983456 h 1949570"/>
              <a:gd name="connsiteX2" fmla="*/ 1470225 w 1470270"/>
              <a:gd name="connsiteY2" fmla="*/ 1283454 h 1949570"/>
              <a:gd name="connsiteX3" fmla="*/ 0 w 1470270"/>
              <a:gd name="connsiteY3" fmla="*/ 1949570 h 1949570"/>
              <a:gd name="connsiteX4" fmla="*/ 0 w 1470270"/>
              <a:gd name="connsiteY4" fmla="*/ 0 h 1949570"/>
              <a:gd name="connsiteX0" fmla="*/ 0 w 1470247"/>
              <a:gd name="connsiteY0" fmla="*/ 0 h 1949570"/>
              <a:gd name="connsiteX1" fmla="*/ 1466575 w 1470247"/>
              <a:gd name="connsiteY1" fmla="*/ 908364 h 1949570"/>
              <a:gd name="connsiteX2" fmla="*/ 1470225 w 1470247"/>
              <a:gd name="connsiteY2" fmla="*/ 1283454 h 1949570"/>
              <a:gd name="connsiteX3" fmla="*/ 0 w 1470247"/>
              <a:gd name="connsiteY3" fmla="*/ 1949570 h 1949570"/>
              <a:gd name="connsiteX4" fmla="*/ 0 w 1470247"/>
              <a:gd name="connsiteY4" fmla="*/ 0 h 1949570"/>
              <a:gd name="connsiteX0" fmla="*/ 0 w 1470247"/>
              <a:gd name="connsiteY0" fmla="*/ 0 h 1949570"/>
              <a:gd name="connsiteX1" fmla="*/ 1466575 w 1470247"/>
              <a:gd name="connsiteY1" fmla="*/ 908364 h 1949570"/>
              <a:gd name="connsiteX2" fmla="*/ 1470225 w 1470247"/>
              <a:gd name="connsiteY2" fmla="*/ 1437810 h 1949570"/>
              <a:gd name="connsiteX3" fmla="*/ 0 w 1470247"/>
              <a:gd name="connsiteY3" fmla="*/ 1949570 h 1949570"/>
              <a:gd name="connsiteX4" fmla="*/ 0 w 1470247"/>
              <a:gd name="connsiteY4" fmla="*/ 0 h 1949570"/>
              <a:gd name="connsiteX0" fmla="*/ 0 w 1470247"/>
              <a:gd name="connsiteY0" fmla="*/ 0 h 1949570"/>
              <a:gd name="connsiteX1" fmla="*/ 1466575 w 1470247"/>
              <a:gd name="connsiteY1" fmla="*/ 900019 h 1949570"/>
              <a:gd name="connsiteX2" fmla="*/ 1470225 w 1470247"/>
              <a:gd name="connsiteY2" fmla="*/ 1437810 h 1949570"/>
              <a:gd name="connsiteX3" fmla="*/ 0 w 1470247"/>
              <a:gd name="connsiteY3" fmla="*/ 1949570 h 1949570"/>
              <a:gd name="connsiteX4" fmla="*/ 0 w 1470247"/>
              <a:gd name="connsiteY4" fmla="*/ 0 h 194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0247" h="1949570">
                <a:moveTo>
                  <a:pt x="0" y="0"/>
                </a:moveTo>
                <a:cubicBezTo>
                  <a:pt x="489652" y="327819"/>
                  <a:pt x="976923" y="572200"/>
                  <a:pt x="1466575" y="900019"/>
                </a:cubicBezTo>
                <a:cubicBezTo>
                  <a:pt x="1466204" y="998431"/>
                  <a:pt x="1470596" y="1339398"/>
                  <a:pt x="1470225" y="1437810"/>
                </a:cubicBezTo>
                <a:lnTo>
                  <a:pt x="0" y="194957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95370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DAD41AE1C547499DAD32324FDBCA83" ma:contentTypeVersion="13" ma:contentTypeDescription="Create a new document." ma:contentTypeScope="" ma:versionID="1ab863d2059f69f1ed6dd099eaf27f0d">
  <xsd:schema xmlns:xsd="http://www.w3.org/2001/XMLSchema" xmlns:xs="http://www.w3.org/2001/XMLSchema" xmlns:p="http://schemas.microsoft.com/office/2006/metadata/properties" xmlns:ns3="71c5aaf6-e6ce-465b-b873-5148d2a4c105" xmlns:ns4="3ff68e1f-d7e3-4b4f-a3e0-07f53f4abd0b" xmlns:ns5="12bbbc51-f7e9-481b-afc6-59484cfedc35" targetNamespace="http://schemas.microsoft.com/office/2006/metadata/properties" ma:root="true" ma:fieldsID="3a6160405decfdfbb18e32386012a6fa" ns3:_="" ns4:_="" ns5:_="">
    <xsd:import namespace="71c5aaf6-e6ce-465b-b873-5148d2a4c105"/>
    <xsd:import namespace="3ff68e1f-d7e3-4b4f-a3e0-07f53f4abd0b"/>
    <xsd:import namespace="12bbbc51-f7e9-481b-afc6-59484cfedc3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Metadata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8e1f-d7e3-4b4f-a3e0-07f53f4abd0b" elementFormDefault="qualified">
    <xsd:import namespace="http://schemas.microsoft.com/office/2006/documentManagement/types"/>
    <xsd:import namespace="http://schemas.microsoft.com/office/infopath/2007/PartnerControls"/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Metadata" ma:index="1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OCR" ma:index="2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bbbc51-f7e9-481b-afc6-59484cfedc3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/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1B5469-50FC-4BB1-A7E7-6ED7580E6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3ff68e1f-d7e3-4b4f-a3e0-07f53f4abd0b"/>
    <ds:schemaRef ds:uri="12bbbc51-f7e9-481b-afc6-59484cfedc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A23D90-2540-4E36-96F5-8450B78BA858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360BA89-B7F5-4FB2-A74F-ECBBA045146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23DFB28A-B55A-4AD1-AFE6-C17C77BA2BC6}">
  <ds:schemaRefs>
    <ds:schemaRef ds:uri="71c5aaf6-e6ce-465b-b873-5148d2a4c10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3ff68e1f-d7e3-4b4f-a3e0-07f53f4abd0b"/>
    <ds:schemaRef ds:uri="http://schemas.microsoft.com/office/infopath/2007/PartnerControls"/>
    <ds:schemaRef ds:uri="http://purl.org/dc/elements/1.1/"/>
    <ds:schemaRef ds:uri="http://schemas.microsoft.com/office/2006/metadata/properties"/>
    <ds:schemaRef ds:uri="12bbbc51-f7e9-481b-afc6-59484cfedc35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8BC17643-53A5-405A-B9B1-87CE5FC884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</TotalTime>
  <Words>2903</Words>
  <Application>Microsoft Office PowerPoint</Application>
  <PresentationFormat>Widescreen</PresentationFormat>
  <Paragraphs>1058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Times New Roman</vt:lpstr>
      <vt:lpstr>Courier New</vt:lpstr>
      <vt:lpstr>Tahoma</vt:lpstr>
      <vt:lpstr>Comic Sans MS</vt:lpstr>
      <vt:lpstr>Century Gothic</vt:lpstr>
      <vt:lpstr>Arial</vt:lpstr>
      <vt:lpstr>Wingdings 3</vt:lpstr>
      <vt:lpstr>Calibri Light</vt:lpstr>
      <vt:lpstr>Calibri</vt:lpstr>
      <vt:lpstr>Vodafone Rg</vt:lpstr>
      <vt:lpstr>Slice</vt:lpstr>
      <vt:lpstr>Office Theme</vt:lpstr>
      <vt:lpstr>1_Office Theme</vt:lpstr>
      <vt:lpstr>CREATING A COMMON TELCO NFVi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based on Terminology</vt:lpstr>
      <vt:lpstr>Software Terminologies</vt:lpstr>
      <vt:lpstr>Hardware Layers Terminologies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Vodafone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COMMON TELCO NFVi</dc:title>
  <dc:creator>Abdel Rabi</dc:creator>
  <cp:lastModifiedBy>Koselak, Edit (Nokia - HU/Budapest)</cp:lastModifiedBy>
  <cp:revision>236</cp:revision>
  <dcterms:created xsi:type="dcterms:W3CDTF">2019-04-17T12:51:25Z</dcterms:created>
  <dcterms:modified xsi:type="dcterms:W3CDTF">2020-04-17T10:44:23Z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iteId">
    <vt:lpwstr>68283f3b-8487-4c86-adb3-a5228f18b893</vt:lpwstr>
  </property>
  <property fmtid="{D5CDD505-2E9C-101B-9397-08002B2CF9AE}" pid="4" name="MSIP_Label_0359f705-2ba0-454b-9cfc-6ce5bcaac040_Owner">
    <vt:lpwstr>abdel.rabi@vodafone.com</vt:lpwstr>
  </property>
  <property fmtid="{D5CDD505-2E9C-101B-9397-08002B2CF9AE}" pid="5" name="MSIP_Label_0359f705-2ba0-454b-9cfc-6ce5bcaac040_SetDate">
    <vt:lpwstr>2019-04-17T12:54:06.0829064Z</vt:lpwstr>
  </property>
  <property fmtid="{D5CDD505-2E9C-101B-9397-08002B2CF9AE}" pid="6" name="MSIP_Label_0359f705-2ba0-454b-9cfc-6ce5bcaac040_Name">
    <vt:lpwstr>C2 General</vt:lpwstr>
  </property>
  <property fmtid="{D5CDD505-2E9C-101B-9397-08002B2CF9AE}" pid="7" name="MSIP_Label_0359f705-2ba0-454b-9cfc-6ce5bcaac040_Application">
    <vt:lpwstr>Microsoft Azure Information Protection</vt:lpwstr>
  </property>
  <property fmtid="{D5CDD505-2E9C-101B-9397-08002B2CF9AE}" pid="8" name="MSIP_Label_0359f705-2ba0-454b-9cfc-6ce5bcaac040_Extended_MSFT_Method">
    <vt:lpwstr>Automatic</vt:lpwstr>
  </property>
  <property fmtid="{D5CDD505-2E9C-101B-9397-08002B2CF9AE}" pid="9" name="Sensitivity">
    <vt:lpwstr>C2 General</vt:lpwstr>
  </property>
  <property fmtid="{D5CDD505-2E9C-101B-9397-08002B2CF9AE}" pid="10" name="ContentTypeId">
    <vt:lpwstr>0x01010091DAD41AE1C547499DAD32324FDBCA83</vt:lpwstr>
  </property>
</Properties>
</file>