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11" r:id="rId5"/>
    <p:sldId id="2639" r:id="rId6"/>
    <p:sldId id="2640" r:id="rId7"/>
    <p:sldId id="2641" r:id="rId8"/>
    <p:sldId id="2643" r:id="rId9"/>
    <p:sldId id="2648" r:id="rId10"/>
    <p:sldId id="2649" r:id="rId11"/>
    <p:sldId id="2650" r:id="rId12"/>
    <p:sldId id="2651" r:id="rId13"/>
    <p:sldId id="2642" r:id="rId14"/>
    <p:sldId id="2644" r:id="rId15"/>
    <p:sldId id="26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65D36D-4E35-45A6-AFAF-78FEACFC0FB7}">
          <p14:sldIdLst>
            <p14:sldId id="2611"/>
            <p14:sldId id="2639"/>
            <p14:sldId id="2640"/>
            <p14:sldId id="2641"/>
            <p14:sldId id="2643"/>
            <p14:sldId id="2648"/>
            <p14:sldId id="2649"/>
            <p14:sldId id="2650"/>
            <p14:sldId id="2651"/>
            <p14:sldId id="2642"/>
            <p14:sldId id="2644"/>
          </p14:sldIdLst>
        </p14:section>
        <p14:section name="Engagement Model" id="{1F1C63A7-1F90-49C0-9ED8-8877A6D517E9}">
          <p14:sldIdLst>
            <p14:sldId id="2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8" userDrawn="1">
          <p15:clr>
            <a:srgbClr val="A4A3A4"/>
          </p15:clr>
        </p15:guide>
        <p15:guide id="4" pos="6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lam Aldashash" initials="IA" lastIdx="1" clrIdx="0">
    <p:extLst>
      <p:ext uri="{19B8F6BF-5375-455C-9EA6-DF929625EA0E}">
        <p15:presenceInfo xmlns:p15="http://schemas.microsoft.com/office/powerpoint/2012/main" userId="Islam Aldash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95"/>
    <a:srgbClr val="99FF99"/>
    <a:srgbClr val="339933"/>
    <a:srgbClr val="CCFFCC"/>
    <a:srgbClr val="EBE600"/>
    <a:srgbClr val="66FF33"/>
    <a:srgbClr val="8DE08D"/>
    <a:srgbClr val="23C72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 autoAdjust="0"/>
    <p:restoredTop sz="82406" autoAdjust="0"/>
  </p:normalViewPr>
  <p:slideViewPr>
    <p:cSldViewPr snapToGrid="0">
      <p:cViewPr varScale="1">
        <p:scale>
          <a:sx n="94" d="100"/>
          <a:sy n="94" d="100"/>
        </p:scale>
        <p:origin x="1360" y="184"/>
      </p:cViewPr>
      <p:guideLst>
        <p:guide orient="horz" pos="2160"/>
        <p:guide pos="3840"/>
        <p:guide pos="768"/>
        <p:guide pos="6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68153-2962-4997-8FF3-349F69E469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8A13-EAA1-4873-8B80-ABD69A6DDF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7F767-0FED-4045-9DDD-8D565F2AC722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3B313-AD9B-4D28-8504-E72189FA7D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3E0D7-70DA-46A6-9F6D-91530628E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9DCD-86D6-4AD3-81BA-A997F6E8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8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BD914-D838-4FA6-A27C-0634223CF90F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3EAE3-8739-4ED6-966D-705A918B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45500D-B56E-F848-A42C-DA665AA68D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00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Besides requiring low-latency, high-bandwidth, and high reliability, newly generated edge computing services require the local deployment environment to be capable of doing fast computing to support some intelligence functions like real-time data analysis and optimal path calculation of services like V2X. The deployment of MEC and third-party applications running on it mainly depends on latency requirements.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uRLLC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 E2E delay less than 3ms, which means it should be deployed at edge sites close to base station.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eMBB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 E2E delay less than 10ms, which leads to more flexible deployment location.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3EAE3-8739-4ED6-966D-705A918BA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9" y="3705225"/>
            <a:ext cx="5407024" cy="640994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4000" b="1">
                <a:solidFill>
                  <a:schemeClr val="bg2"/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162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660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5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436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9702033" cy="4361131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3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93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0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19"/>
            <a:ext cx="4781573" cy="4361131"/>
          </a:xfrm>
        </p:spPr>
        <p:txBody>
          <a:bodyPr lIns="0" tIns="0" rIns="0" bIns="0" numCol="1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3" cy="44333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0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4781573" cy="4842079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72" cy="44333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2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587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4781573" cy="4361130"/>
          </a:xfrm>
        </p:spPr>
        <p:txBody>
          <a:bodyPr lIns="0" tIns="0" rIns="0" bIns="0" numCol="1" spcCol="137160"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744538" indent="-287338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1146175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604963" indent="-233363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2052638" indent="-223838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4781584" cy="44333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7910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693571"/>
            <a:ext cx="9702033" cy="1917992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1241402" y="4214300"/>
            <a:ext cx="9702033" cy="1849950"/>
          </a:xfrm>
        </p:spPr>
        <p:txBody>
          <a:bodyPr lIns="0" tIns="0" rIns="0" bIns="0" numCol="2" spcCol="137160"/>
          <a:lstStyle>
            <a:lvl1pPr marL="171450" indent="-171450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1pPr>
            <a:lvl2pPr marL="630238" indent="-17303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2pPr>
            <a:lvl3pPr marL="10890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3pPr>
            <a:lvl4pPr marL="1546225" indent="-174625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4pPr>
            <a:lvl5pPr marL="1995488" indent="-166688">
              <a:lnSpc>
                <a:spcPct val="100000"/>
              </a:lnSpc>
              <a:buFont typeface="Arial"/>
              <a:buChar char="•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72078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553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  <a:p>
            <a:pPr lvl="0"/>
            <a:r>
              <a:rPr lang="en-US" dirty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3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3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3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71291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712910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5625" y="3219980"/>
            <a:ext cx="17049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5625" y="4380275"/>
            <a:ext cx="17049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07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307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892300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095625" y="1892300"/>
            <a:ext cx="17049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9307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77227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677227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77227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8607425" y="3219980"/>
            <a:ext cx="171132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27"/>
          </p:nvPr>
        </p:nvSpPr>
        <p:spPr>
          <a:xfrm>
            <a:off x="8607425" y="4380275"/>
            <a:ext cx="171132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607425" y="1892300"/>
            <a:ext cx="171132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5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</p:grpSp>
      <p:sp>
        <p:nvSpPr>
          <p:cNvPr id="354" name="Rectangle 353"/>
          <p:cNvSpPr/>
          <p:nvPr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4658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company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21588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29800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0948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  <a:p>
            <a:pPr lvl="0"/>
            <a:r>
              <a:rPr lang="en-US" dirty="0"/>
              <a:t>On three lines</a:t>
            </a:r>
          </a:p>
          <a:p>
            <a:pPr lvl="0"/>
            <a:r>
              <a:rPr lang="en-US" dirty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5607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  <a:p>
            <a:pPr lvl="0"/>
            <a:r>
              <a:rPr lang="en-US" dirty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9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/>
              <a:t>Click to edit Master title style on three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5636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75177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6386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  <a:p>
            <a:pPr lvl="0"/>
            <a:r>
              <a:rPr lang="en-US" dirty="0"/>
              <a:t>On three lines</a:t>
            </a:r>
          </a:p>
          <a:p>
            <a:pPr lvl="0"/>
            <a:r>
              <a:rPr lang="en-US" dirty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2398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  <a:p>
            <a:pPr lvl="0"/>
            <a:r>
              <a:rPr lang="en-US" dirty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4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/>
              <a:t>Click to edit Master title style on three lines 55/.88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31431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07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 on three lines 55/.88</a:t>
            </a:r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9850823" y="6345238"/>
            <a:ext cx="136245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132437">
                    <a:tint val="75000"/>
                  </a:srgbClr>
                </a:solidFill>
              </a:rPr>
              <a:t>© NEC 2019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24071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33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>
                <a:solidFill>
                  <a:srgbClr val="EEEDE8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402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>
                <a:solidFill>
                  <a:srgbClr val="EEEDE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78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039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7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32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8082367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company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621235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" b="18653"/>
          <a:stretch/>
        </p:blipFill>
        <p:spPr>
          <a:xfrm>
            <a:off x="0" y="-1"/>
            <a:ext cx="12192000" cy="55782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1650" y="1052239"/>
            <a:ext cx="6627813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1650" y="2608294"/>
            <a:ext cx="6627813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858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412" y="-27408"/>
            <a:ext cx="12246866" cy="692200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54790" y="1681140"/>
            <a:ext cx="6028809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4790" y="3214239"/>
            <a:ext cx="6028809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271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Headline 30/.95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ibson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921A6C-376E-3544-BDFB-3DAFDFF1069F}"/>
              </a:ext>
            </a:extLst>
          </p:cNvPr>
          <p:cNvSpPr/>
          <p:nvPr/>
        </p:nvSpPr>
        <p:spPr>
          <a:xfrm>
            <a:off x="-11723" y="0"/>
            <a:ext cx="12192000" cy="6210300"/>
          </a:xfrm>
          <a:prstGeom prst="rect">
            <a:avLst/>
          </a:prstGeom>
          <a:gradFill>
            <a:gsLst>
              <a:gs pos="0">
                <a:schemeClr val="tx1">
                  <a:alpha val="90000"/>
                </a:schemeClr>
              </a:gs>
              <a:gs pos="54000">
                <a:schemeClr val="tx2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27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E6783D-DE36-9245-B48D-ED3FD26D720B}"/>
              </a:ext>
            </a:extLst>
          </p:cNvPr>
          <p:cNvSpPr/>
          <p:nvPr/>
        </p:nvSpPr>
        <p:spPr>
          <a:xfrm>
            <a:off x="5362575" y="1482667"/>
            <a:ext cx="6829425" cy="1419225"/>
          </a:xfrm>
          <a:prstGeom prst="rect">
            <a:avLst/>
          </a:prstGeom>
          <a:solidFill>
            <a:schemeClr val="tx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457200" marR="0" lvl="1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800" b="1" dirty="0">
                <a:solidFill>
                  <a:prstClr val="white"/>
                </a:solidFill>
                <a:latin typeface="Arial"/>
              </a:rPr>
              <a:t>CNTT - Edge WS</a:t>
            </a:r>
          </a:p>
          <a:p>
            <a:pPr marL="457200" marR="0" lvl="1" indent="0" algn="l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800" b="1" dirty="0">
                <a:solidFill>
                  <a:prstClr val="white"/>
                </a:solidFill>
                <a:latin typeface="Arial"/>
              </a:rPr>
              <a:t>Use Cases Assessment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4203" y="1287205"/>
            <a:ext cx="2070021" cy="1810148"/>
            <a:chOff x="3744203" y="1287205"/>
            <a:chExt cx="2070021" cy="1810148"/>
          </a:xfrm>
        </p:grpSpPr>
        <p:sp>
          <p:nvSpPr>
            <p:cNvPr id="11" name="Hexagon 10"/>
            <p:cNvSpPr/>
            <p:nvPr/>
          </p:nvSpPr>
          <p:spPr>
            <a:xfrm>
              <a:off x="3942753" y="1471193"/>
              <a:ext cx="1672920" cy="1442172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4203" y="1287205"/>
              <a:ext cx="2070021" cy="1810148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29" name="Freeform 73"/>
            <p:cNvSpPr>
              <a:spLocks noChangeAspect="1" noEditPoints="1"/>
            </p:cNvSpPr>
            <p:nvPr/>
          </p:nvSpPr>
          <p:spPr bwMode="auto">
            <a:xfrm>
              <a:off x="4421259" y="1756456"/>
              <a:ext cx="769537" cy="864000"/>
            </a:xfrm>
            <a:custGeom>
              <a:avLst/>
              <a:gdLst>
                <a:gd name="T0" fmla="*/ 926 w 1456"/>
                <a:gd name="T1" fmla="*/ 211 h 1631"/>
                <a:gd name="T2" fmla="*/ 564 w 1456"/>
                <a:gd name="T3" fmla="*/ 269 h 1631"/>
                <a:gd name="T4" fmla="*/ 338 w 1456"/>
                <a:gd name="T5" fmla="*/ 400 h 1631"/>
                <a:gd name="T6" fmla="*/ 926 w 1456"/>
                <a:gd name="T7" fmla="*/ 1420 h 1631"/>
                <a:gd name="T8" fmla="*/ 892 w 1456"/>
                <a:gd name="T9" fmla="*/ 1362 h 1631"/>
                <a:gd name="T10" fmla="*/ 564 w 1456"/>
                <a:gd name="T11" fmla="*/ 1362 h 1631"/>
                <a:gd name="T12" fmla="*/ 1447 w 1456"/>
                <a:gd name="T13" fmla="*/ 1123 h 1631"/>
                <a:gd name="T14" fmla="*/ 1317 w 1456"/>
                <a:gd name="T15" fmla="*/ 1291 h 1631"/>
                <a:gd name="T16" fmla="*/ 1189 w 1456"/>
                <a:gd name="T17" fmla="*/ 1122 h 1631"/>
                <a:gd name="T18" fmla="*/ 762 w 1456"/>
                <a:gd name="T19" fmla="*/ 1367 h 1631"/>
                <a:gd name="T20" fmla="*/ 594 w 1456"/>
                <a:gd name="T21" fmla="*/ 1497 h 1631"/>
                <a:gd name="T22" fmla="*/ 359 w 1456"/>
                <a:gd name="T23" fmla="*/ 1069 h 1631"/>
                <a:gd name="T24" fmla="*/ 206 w 1456"/>
                <a:gd name="T25" fmla="*/ 1273 h 1631"/>
                <a:gd name="T26" fmla="*/ 23 w 1456"/>
                <a:gd name="T27" fmla="*/ 1224 h 1631"/>
                <a:gd name="T28" fmla="*/ 234 w 1456"/>
                <a:gd name="T29" fmla="*/ 1063 h 1631"/>
                <a:gd name="T30" fmla="*/ 325 w 1456"/>
                <a:gd name="T31" fmla="*/ 620 h 1631"/>
                <a:gd name="T32" fmla="*/ 72 w 1456"/>
                <a:gd name="T33" fmla="*/ 589 h 1631"/>
                <a:gd name="T34" fmla="*/ 206 w 1456"/>
                <a:gd name="T35" fmla="*/ 358 h 1631"/>
                <a:gd name="T36" fmla="*/ 695 w 1456"/>
                <a:gd name="T37" fmla="*/ 370 h 1631"/>
                <a:gd name="T38" fmla="*/ 728 w 1456"/>
                <a:gd name="T39" fmla="*/ 0 h 1631"/>
                <a:gd name="T40" fmla="*/ 762 w 1456"/>
                <a:gd name="T41" fmla="*/ 370 h 1631"/>
                <a:gd name="T42" fmla="*/ 1250 w 1456"/>
                <a:gd name="T43" fmla="*/ 358 h 1631"/>
                <a:gd name="T44" fmla="*/ 1447 w 1456"/>
                <a:gd name="T45" fmla="*/ 508 h 1631"/>
                <a:gd name="T46" fmla="*/ 1223 w 1456"/>
                <a:gd name="T47" fmla="*/ 567 h 1631"/>
                <a:gd name="T48" fmla="*/ 1130 w 1456"/>
                <a:gd name="T49" fmla="*/ 1009 h 1631"/>
                <a:gd name="T50" fmla="*/ 1447 w 1456"/>
                <a:gd name="T51" fmla="*/ 1123 h 1631"/>
                <a:gd name="T52" fmla="*/ 1382 w 1456"/>
                <a:gd name="T53" fmla="*/ 491 h 1631"/>
                <a:gd name="T54" fmla="*/ 1318 w 1456"/>
                <a:gd name="T55" fmla="*/ 407 h 1631"/>
                <a:gd name="T56" fmla="*/ 172 w 1456"/>
                <a:gd name="T57" fmla="*/ 416 h 1631"/>
                <a:gd name="T58" fmla="*/ 74 w 1456"/>
                <a:gd name="T59" fmla="*/ 491 h 1631"/>
                <a:gd name="T60" fmla="*/ 196 w 1456"/>
                <a:gd name="T61" fmla="*/ 507 h 1631"/>
                <a:gd name="T62" fmla="*/ 139 w 1456"/>
                <a:gd name="T63" fmla="*/ 1091 h 1631"/>
                <a:gd name="T64" fmla="*/ 81 w 1456"/>
                <a:gd name="T65" fmla="*/ 1191 h 1631"/>
                <a:gd name="T66" fmla="*/ 203 w 1456"/>
                <a:gd name="T67" fmla="*/ 1174 h 1631"/>
                <a:gd name="T68" fmla="*/ 795 w 1456"/>
                <a:gd name="T69" fmla="*/ 134 h 1631"/>
                <a:gd name="T70" fmla="*/ 728 w 1456"/>
                <a:gd name="T71" fmla="*/ 201 h 1631"/>
                <a:gd name="T72" fmla="*/ 413 w 1456"/>
                <a:gd name="T73" fmla="*/ 849 h 1631"/>
                <a:gd name="T74" fmla="*/ 616 w 1456"/>
                <a:gd name="T75" fmla="*/ 497 h 1631"/>
                <a:gd name="T76" fmla="*/ 845 w 1456"/>
                <a:gd name="T77" fmla="*/ 782 h 1631"/>
                <a:gd name="T78" fmla="*/ 913 w 1456"/>
                <a:gd name="T79" fmla="*/ 782 h 1631"/>
                <a:gd name="T80" fmla="*/ 347 w 1456"/>
                <a:gd name="T81" fmla="*/ 815 h 1631"/>
                <a:gd name="T82" fmla="*/ 727 w 1456"/>
                <a:gd name="T83" fmla="*/ 1181 h 1631"/>
                <a:gd name="T84" fmla="*/ 728 w 1456"/>
                <a:gd name="T85" fmla="*/ 1430 h 1631"/>
                <a:gd name="T86" fmla="*/ 795 w 1456"/>
                <a:gd name="T87" fmla="*/ 1497 h 1631"/>
                <a:gd name="T88" fmla="*/ 911 w 1456"/>
                <a:gd name="T89" fmla="*/ 849 h 1631"/>
                <a:gd name="T90" fmla="*/ 1382 w 1456"/>
                <a:gd name="T91" fmla="*/ 1140 h 1631"/>
                <a:gd name="T92" fmla="*/ 1260 w 1456"/>
                <a:gd name="T93" fmla="*/ 1124 h 1631"/>
                <a:gd name="T94" fmla="*/ 1335 w 1456"/>
                <a:gd name="T95" fmla="*/ 1222 h 1631"/>
                <a:gd name="T96" fmla="*/ 173 w 1456"/>
                <a:gd name="T97" fmla="*/ 685 h 1631"/>
                <a:gd name="T98" fmla="*/ 173 w 1456"/>
                <a:gd name="T99" fmla="*/ 946 h 1631"/>
                <a:gd name="T100" fmla="*/ 1350 w 1456"/>
                <a:gd name="T101" fmla="*/ 946 h 1631"/>
                <a:gd name="T102" fmla="*/ 1283 w 1456"/>
                <a:gd name="T103" fmla="*/ 946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56" h="1631">
                  <a:moveTo>
                    <a:pt x="1118" y="400"/>
                  </a:moveTo>
                  <a:cubicBezTo>
                    <a:pt x="892" y="269"/>
                    <a:pt x="892" y="269"/>
                    <a:pt x="892" y="269"/>
                  </a:cubicBezTo>
                  <a:cubicBezTo>
                    <a:pt x="926" y="211"/>
                    <a:pt x="926" y="211"/>
                    <a:pt x="926" y="211"/>
                  </a:cubicBezTo>
                  <a:cubicBezTo>
                    <a:pt x="1152" y="342"/>
                    <a:pt x="1152" y="342"/>
                    <a:pt x="1152" y="342"/>
                  </a:cubicBezTo>
                  <a:lnTo>
                    <a:pt x="1118" y="400"/>
                  </a:lnTo>
                  <a:close/>
                  <a:moveTo>
                    <a:pt x="564" y="269"/>
                  </a:moveTo>
                  <a:cubicBezTo>
                    <a:pt x="531" y="211"/>
                    <a:pt x="531" y="211"/>
                    <a:pt x="531" y="211"/>
                  </a:cubicBezTo>
                  <a:cubicBezTo>
                    <a:pt x="304" y="342"/>
                    <a:pt x="304" y="342"/>
                    <a:pt x="304" y="342"/>
                  </a:cubicBezTo>
                  <a:cubicBezTo>
                    <a:pt x="338" y="400"/>
                    <a:pt x="338" y="400"/>
                    <a:pt x="338" y="400"/>
                  </a:cubicBezTo>
                  <a:lnTo>
                    <a:pt x="564" y="269"/>
                  </a:lnTo>
                  <a:close/>
                  <a:moveTo>
                    <a:pt x="892" y="1362"/>
                  </a:moveTo>
                  <a:cubicBezTo>
                    <a:pt x="926" y="1420"/>
                    <a:pt x="926" y="1420"/>
                    <a:pt x="926" y="1420"/>
                  </a:cubicBezTo>
                  <a:cubicBezTo>
                    <a:pt x="1152" y="1289"/>
                    <a:pt x="1152" y="1289"/>
                    <a:pt x="1152" y="1289"/>
                  </a:cubicBezTo>
                  <a:cubicBezTo>
                    <a:pt x="1118" y="1231"/>
                    <a:pt x="1118" y="1231"/>
                    <a:pt x="1118" y="1231"/>
                  </a:cubicBezTo>
                  <a:lnTo>
                    <a:pt x="892" y="1362"/>
                  </a:lnTo>
                  <a:close/>
                  <a:moveTo>
                    <a:pt x="304" y="1289"/>
                  </a:moveTo>
                  <a:cubicBezTo>
                    <a:pt x="531" y="1420"/>
                    <a:pt x="531" y="1420"/>
                    <a:pt x="531" y="1420"/>
                  </a:cubicBezTo>
                  <a:cubicBezTo>
                    <a:pt x="564" y="1362"/>
                    <a:pt x="564" y="1362"/>
                    <a:pt x="564" y="1362"/>
                  </a:cubicBezTo>
                  <a:cubicBezTo>
                    <a:pt x="338" y="1231"/>
                    <a:pt x="338" y="1231"/>
                    <a:pt x="338" y="1231"/>
                  </a:cubicBezTo>
                  <a:lnTo>
                    <a:pt x="304" y="1289"/>
                  </a:lnTo>
                  <a:close/>
                  <a:moveTo>
                    <a:pt x="1447" y="1123"/>
                  </a:moveTo>
                  <a:cubicBezTo>
                    <a:pt x="1456" y="1157"/>
                    <a:pt x="1451" y="1193"/>
                    <a:pt x="1433" y="1224"/>
                  </a:cubicBezTo>
                  <a:cubicBezTo>
                    <a:pt x="1415" y="1255"/>
                    <a:pt x="1386" y="1277"/>
                    <a:pt x="1352" y="1287"/>
                  </a:cubicBezTo>
                  <a:cubicBezTo>
                    <a:pt x="1341" y="1290"/>
                    <a:pt x="1329" y="1291"/>
                    <a:pt x="1317" y="1291"/>
                  </a:cubicBezTo>
                  <a:cubicBezTo>
                    <a:pt x="1294" y="1291"/>
                    <a:pt x="1271" y="1285"/>
                    <a:pt x="1250" y="1273"/>
                  </a:cubicBezTo>
                  <a:cubicBezTo>
                    <a:pt x="1220" y="1255"/>
                    <a:pt x="1197" y="1226"/>
                    <a:pt x="1188" y="1192"/>
                  </a:cubicBezTo>
                  <a:cubicBezTo>
                    <a:pt x="1182" y="1168"/>
                    <a:pt x="1183" y="1144"/>
                    <a:pt x="1189" y="1122"/>
                  </a:cubicBezTo>
                  <a:cubicBezTo>
                    <a:pt x="1096" y="1068"/>
                    <a:pt x="1096" y="1068"/>
                    <a:pt x="1096" y="1068"/>
                  </a:cubicBezTo>
                  <a:cubicBezTo>
                    <a:pt x="1022" y="1176"/>
                    <a:pt x="901" y="1250"/>
                    <a:pt x="762" y="1261"/>
                  </a:cubicBezTo>
                  <a:cubicBezTo>
                    <a:pt x="762" y="1367"/>
                    <a:pt x="762" y="1367"/>
                    <a:pt x="762" y="1367"/>
                  </a:cubicBezTo>
                  <a:cubicBezTo>
                    <a:pt x="819" y="1382"/>
                    <a:pt x="862" y="1435"/>
                    <a:pt x="862" y="1497"/>
                  </a:cubicBezTo>
                  <a:cubicBezTo>
                    <a:pt x="862" y="1571"/>
                    <a:pt x="802" y="1631"/>
                    <a:pt x="728" y="1631"/>
                  </a:cubicBezTo>
                  <a:cubicBezTo>
                    <a:pt x="654" y="1631"/>
                    <a:pt x="594" y="1571"/>
                    <a:pt x="594" y="1497"/>
                  </a:cubicBezTo>
                  <a:cubicBezTo>
                    <a:pt x="594" y="1435"/>
                    <a:pt x="637" y="1382"/>
                    <a:pt x="695" y="1367"/>
                  </a:cubicBezTo>
                  <a:cubicBezTo>
                    <a:pt x="695" y="1261"/>
                    <a:pt x="695" y="1261"/>
                    <a:pt x="695" y="1261"/>
                  </a:cubicBezTo>
                  <a:cubicBezTo>
                    <a:pt x="555" y="1251"/>
                    <a:pt x="434" y="1177"/>
                    <a:pt x="359" y="1069"/>
                  </a:cubicBezTo>
                  <a:cubicBezTo>
                    <a:pt x="267" y="1122"/>
                    <a:pt x="267" y="1122"/>
                    <a:pt x="267" y="1122"/>
                  </a:cubicBezTo>
                  <a:cubicBezTo>
                    <a:pt x="273" y="1144"/>
                    <a:pt x="274" y="1168"/>
                    <a:pt x="268" y="1192"/>
                  </a:cubicBezTo>
                  <a:cubicBezTo>
                    <a:pt x="259" y="1226"/>
                    <a:pt x="237" y="1255"/>
                    <a:pt x="206" y="1273"/>
                  </a:cubicBezTo>
                  <a:cubicBezTo>
                    <a:pt x="185" y="1285"/>
                    <a:pt x="162" y="1291"/>
                    <a:pt x="139" y="1291"/>
                  </a:cubicBezTo>
                  <a:cubicBezTo>
                    <a:pt x="127" y="1291"/>
                    <a:pt x="116" y="1290"/>
                    <a:pt x="104" y="1287"/>
                  </a:cubicBezTo>
                  <a:cubicBezTo>
                    <a:pt x="70" y="1277"/>
                    <a:pt x="41" y="1255"/>
                    <a:pt x="23" y="1224"/>
                  </a:cubicBezTo>
                  <a:cubicBezTo>
                    <a:pt x="5" y="1193"/>
                    <a:pt x="0" y="1157"/>
                    <a:pt x="9" y="1123"/>
                  </a:cubicBezTo>
                  <a:cubicBezTo>
                    <a:pt x="19" y="1088"/>
                    <a:pt x="41" y="1059"/>
                    <a:pt x="72" y="1042"/>
                  </a:cubicBezTo>
                  <a:cubicBezTo>
                    <a:pt x="125" y="1010"/>
                    <a:pt x="192" y="1021"/>
                    <a:pt x="234" y="1063"/>
                  </a:cubicBezTo>
                  <a:cubicBezTo>
                    <a:pt x="325" y="1010"/>
                    <a:pt x="325" y="1010"/>
                    <a:pt x="325" y="1010"/>
                  </a:cubicBezTo>
                  <a:cubicBezTo>
                    <a:pt x="296" y="951"/>
                    <a:pt x="280" y="885"/>
                    <a:pt x="280" y="815"/>
                  </a:cubicBezTo>
                  <a:cubicBezTo>
                    <a:pt x="280" y="745"/>
                    <a:pt x="296" y="679"/>
                    <a:pt x="325" y="620"/>
                  </a:cubicBezTo>
                  <a:cubicBezTo>
                    <a:pt x="234" y="567"/>
                    <a:pt x="234" y="567"/>
                    <a:pt x="234" y="567"/>
                  </a:cubicBezTo>
                  <a:cubicBezTo>
                    <a:pt x="208" y="593"/>
                    <a:pt x="174" y="607"/>
                    <a:pt x="138" y="607"/>
                  </a:cubicBezTo>
                  <a:cubicBezTo>
                    <a:pt x="116" y="607"/>
                    <a:pt x="93" y="601"/>
                    <a:pt x="72" y="589"/>
                  </a:cubicBezTo>
                  <a:cubicBezTo>
                    <a:pt x="41" y="571"/>
                    <a:pt x="19" y="542"/>
                    <a:pt x="9" y="508"/>
                  </a:cubicBezTo>
                  <a:cubicBezTo>
                    <a:pt x="0" y="473"/>
                    <a:pt x="5" y="437"/>
                    <a:pt x="23" y="406"/>
                  </a:cubicBezTo>
                  <a:cubicBezTo>
                    <a:pt x="60" y="343"/>
                    <a:pt x="142" y="321"/>
                    <a:pt x="206" y="358"/>
                  </a:cubicBezTo>
                  <a:cubicBezTo>
                    <a:pt x="260" y="389"/>
                    <a:pt x="283" y="452"/>
                    <a:pt x="267" y="509"/>
                  </a:cubicBezTo>
                  <a:cubicBezTo>
                    <a:pt x="359" y="562"/>
                    <a:pt x="359" y="562"/>
                    <a:pt x="359" y="562"/>
                  </a:cubicBezTo>
                  <a:cubicBezTo>
                    <a:pt x="434" y="454"/>
                    <a:pt x="555" y="380"/>
                    <a:pt x="695" y="370"/>
                  </a:cubicBezTo>
                  <a:cubicBezTo>
                    <a:pt x="695" y="263"/>
                    <a:pt x="695" y="263"/>
                    <a:pt x="695" y="263"/>
                  </a:cubicBezTo>
                  <a:cubicBezTo>
                    <a:pt x="637" y="248"/>
                    <a:pt x="594" y="196"/>
                    <a:pt x="594" y="134"/>
                  </a:cubicBezTo>
                  <a:cubicBezTo>
                    <a:pt x="594" y="60"/>
                    <a:pt x="654" y="0"/>
                    <a:pt x="728" y="0"/>
                  </a:cubicBezTo>
                  <a:cubicBezTo>
                    <a:pt x="802" y="0"/>
                    <a:pt x="862" y="60"/>
                    <a:pt x="862" y="134"/>
                  </a:cubicBezTo>
                  <a:cubicBezTo>
                    <a:pt x="862" y="196"/>
                    <a:pt x="819" y="248"/>
                    <a:pt x="762" y="263"/>
                  </a:cubicBezTo>
                  <a:cubicBezTo>
                    <a:pt x="762" y="370"/>
                    <a:pt x="762" y="370"/>
                    <a:pt x="762" y="370"/>
                  </a:cubicBezTo>
                  <a:cubicBezTo>
                    <a:pt x="901" y="380"/>
                    <a:pt x="1022" y="454"/>
                    <a:pt x="1096" y="563"/>
                  </a:cubicBezTo>
                  <a:cubicBezTo>
                    <a:pt x="1189" y="509"/>
                    <a:pt x="1189" y="509"/>
                    <a:pt x="1189" y="509"/>
                  </a:cubicBezTo>
                  <a:cubicBezTo>
                    <a:pt x="1173" y="452"/>
                    <a:pt x="1197" y="389"/>
                    <a:pt x="1250" y="358"/>
                  </a:cubicBezTo>
                  <a:cubicBezTo>
                    <a:pt x="1281" y="340"/>
                    <a:pt x="1317" y="335"/>
                    <a:pt x="1352" y="344"/>
                  </a:cubicBezTo>
                  <a:cubicBezTo>
                    <a:pt x="1387" y="353"/>
                    <a:pt x="1415" y="375"/>
                    <a:pt x="1433" y="406"/>
                  </a:cubicBezTo>
                  <a:cubicBezTo>
                    <a:pt x="1451" y="437"/>
                    <a:pt x="1456" y="473"/>
                    <a:pt x="1447" y="508"/>
                  </a:cubicBezTo>
                  <a:cubicBezTo>
                    <a:pt x="1438" y="542"/>
                    <a:pt x="1416" y="571"/>
                    <a:pt x="1385" y="589"/>
                  </a:cubicBezTo>
                  <a:cubicBezTo>
                    <a:pt x="1364" y="601"/>
                    <a:pt x="1341" y="607"/>
                    <a:pt x="1318" y="607"/>
                  </a:cubicBezTo>
                  <a:cubicBezTo>
                    <a:pt x="1282" y="607"/>
                    <a:pt x="1248" y="593"/>
                    <a:pt x="1223" y="567"/>
                  </a:cubicBezTo>
                  <a:cubicBezTo>
                    <a:pt x="1130" y="621"/>
                    <a:pt x="1130" y="621"/>
                    <a:pt x="1130" y="621"/>
                  </a:cubicBezTo>
                  <a:cubicBezTo>
                    <a:pt x="1158" y="680"/>
                    <a:pt x="1175" y="746"/>
                    <a:pt x="1175" y="815"/>
                  </a:cubicBezTo>
                  <a:cubicBezTo>
                    <a:pt x="1175" y="885"/>
                    <a:pt x="1158" y="951"/>
                    <a:pt x="1130" y="1009"/>
                  </a:cubicBezTo>
                  <a:cubicBezTo>
                    <a:pt x="1223" y="1063"/>
                    <a:pt x="1223" y="1063"/>
                    <a:pt x="1223" y="1063"/>
                  </a:cubicBezTo>
                  <a:cubicBezTo>
                    <a:pt x="1264" y="1021"/>
                    <a:pt x="1331" y="1010"/>
                    <a:pt x="1385" y="1042"/>
                  </a:cubicBezTo>
                  <a:cubicBezTo>
                    <a:pt x="1416" y="1059"/>
                    <a:pt x="1438" y="1088"/>
                    <a:pt x="1447" y="1123"/>
                  </a:cubicBezTo>
                  <a:close/>
                  <a:moveTo>
                    <a:pt x="1260" y="507"/>
                  </a:moveTo>
                  <a:cubicBezTo>
                    <a:pt x="1278" y="539"/>
                    <a:pt x="1319" y="550"/>
                    <a:pt x="1351" y="531"/>
                  </a:cubicBezTo>
                  <a:cubicBezTo>
                    <a:pt x="1366" y="522"/>
                    <a:pt x="1377" y="508"/>
                    <a:pt x="1382" y="491"/>
                  </a:cubicBezTo>
                  <a:cubicBezTo>
                    <a:pt x="1387" y="473"/>
                    <a:pt x="1384" y="455"/>
                    <a:pt x="1375" y="440"/>
                  </a:cubicBezTo>
                  <a:cubicBezTo>
                    <a:pt x="1366" y="425"/>
                    <a:pt x="1352" y="414"/>
                    <a:pt x="1335" y="409"/>
                  </a:cubicBezTo>
                  <a:cubicBezTo>
                    <a:pt x="1329" y="408"/>
                    <a:pt x="1323" y="407"/>
                    <a:pt x="1318" y="407"/>
                  </a:cubicBezTo>
                  <a:cubicBezTo>
                    <a:pt x="1306" y="407"/>
                    <a:pt x="1294" y="410"/>
                    <a:pt x="1284" y="416"/>
                  </a:cubicBezTo>
                  <a:cubicBezTo>
                    <a:pt x="1252" y="434"/>
                    <a:pt x="1242" y="475"/>
                    <a:pt x="1260" y="507"/>
                  </a:cubicBezTo>
                  <a:close/>
                  <a:moveTo>
                    <a:pt x="172" y="416"/>
                  </a:moveTo>
                  <a:cubicBezTo>
                    <a:pt x="162" y="410"/>
                    <a:pt x="150" y="407"/>
                    <a:pt x="139" y="407"/>
                  </a:cubicBezTo>
                  <a:cubicBezTo>
                    <a:pt x="116" y="407"/>
                    <a:pt x="93" y="419"/>
                    <a:pt x="81" y="440"/>
                  </a:cubicBezTo>
                  <a:cubicBezTo>
                    <a:pt x="72" y="455"/>
                    <a:pt x="70" y="473"/>
                    <a:pt x="74" y="491"/>
                  </a:cubicBezTo>
                  <a:cubicBezTo>
                    <a:pt x="79" y="508"/>
                    <a:pt x="90" y="522"/>
                    <a:pt x="105" y="531"/>
                  </a:cubicBezTo>
                  <a:cubicBezTo>
                    <a:pt x="121" y="540"/>
                    <a:pt x="139" y="542"/>
                    <a:pt x="156" y="538"/>
                  </a:cubicBezTo>
                  <a:cubicBezTo>
                    <a:pt x="173" y="533"/>
                    <a:pt x="187" y="522"/>
                    <a:pt x="196" y="507"/>
                  </a:cubicBezTo>
                  <a:cubicBezTo>
                    <a:pt x="215" y="475"/>
                    <a:pt x="204" y="434"/>
                    <a:pt x="172" y="416"/>
                  </a:cubicBezTo>
                  <a:close/>
                  <a:moveTo>
                    <a:pt x="196" y="1124"/>
                  </a:moveTo>
                  <a:cubicBezTo>
                    <a:pt x="184" y="1103"/>
                    <a:pt x="162" y="1091"/>
                    <a:pt x="139" y="1091"/>
                  </a:cubicBezTo>
                  <a:cubicBezTo>
                    <a:pt x="127" y="1091"/>
                    <a:pt x="116" y="1094"/>
                    <a:pt x="105" y="1100"/>
                  </a:cubicBezTo>
                  <a:cubicBezTo>
                    <a:pt x="90" y="1109"/>
                    <a:pt x="79" y="1123"/>
                    <a:pt x="74" y="1140"/>
                  </a:cubicBezTo>
                  <a:cubicBezTo>
                    <a:pt x="70" y="1157"/>
                    <a:pt x="72" y="1175"/>
                    <a:pt x="81" y="1191"/>
                  </a:cubicBezTo>
                  <a:cubicBezTo>
                    <a:pt x="90" y="1206"/>
                    <a:pt x="104" y="1217"/>
                    <a:pt x="122" y="1222"/>
                  </a:cubicBezTo>
                  <a:cubicBezTo>
                    <a:pt x="139" y="1226"/>
                    <a:pt x="157" y="1224"/>
                    <a:pt x="172" y="1215"/>
                  </a:cubicBezTo>
                  <a:cubicBezTo>
                    <a:pt x="187" y="1206"/>
                    <a:pt x="198" y="1192"/>
                    <a:pt x="203" y="1174"/>
                  </a:cubicBezTo>
                  <a:cubicBezTo>
                    <a:pt x="208" y="1157"/>
                    <a:pt x="205" y="1139"/>
                    <a:pt x="196" y="1124"/>
                  </a:cubicBezTo>
                  <a:close/>
                  <a:moveTo>
                    <a:pt x="728" y="201"/>
                  </a:moveTo>
                  <a:cubicBezTo>
                    <a:pt x="765" y="201"/>
                    <a:pt x="795" y="171"/>
                    <a:pt x="795" y="134"/>
                  </a:cubicBezTo>
                  <a:cubicBezTo>
                    <a:pt x="795" y="97"/>
                    <a:pt x="765" y="67"/>
                    <a:pt x="728" y="67"/>
                  </a:cubicBezTo>
                  <a:cubicBezTo>
                    <a:pt x="691" y="67"/>
                    <a:pt x="662" y="97"/>
                    <a:pt x="662" y="134"/>
                  </a:cubicBezTo>
                  <a:cubicBezTo>
                    <a:pt x="662" y="171"/>
                    <a:pt x="691" y="201"/>
                    <a:pt x="728" y="201"/>
                  </a:cubicBezTo>
                  <a:close/>
                  <a:moveTo>
                    <a:pt x="653" y="1188"/>
                  </a:moveTo>
                  <a:cubicBezTo>
                    <a:pt x="581" y="1065"/>
                    <a:pt x="550" y="950"/>
                    <a:pt x="543" y="849"/>
                  </a:cubicBezTo>
                  <a:cubicBezTo>
                    <a:pt x="413" y="849"/>
                    <a:pt x="413" y="849"/>
                    <a:pt x="413" y="849"/>
                  </a:cubicBezTo>
                  <a:cubicBezTo>
                    <a:pt x="413" y="782"/>
                    <a:pt x="413" y="782"/>
                    <a:pt x="413" y="782"/>
                  </a:cubicBezTo>
                  <a:cubicBezTo>
                    <a:pt x="542" y="782"/>
                    <a:pt x="542" y="782"/>
                    <a:pt x="542" y="782"/>
                  </a:cubicBezTo>
                  <a:cubicBezTo>
                    <a:pt x="546" y="660"/>
                    <a:pt x="583" y="562"/>
                    <a:pt x="616" y="497"/>
                  </a:cubicBezTo>
                  <a:cubicBezTo>
                    <a:pt x="676" y="528"/>
                    <a:pt x="676" y="528"/>
                    <a:pt x="676" y="528"/>
                  </a:cubicBezTo>
                  <a:cubicBezTo>
                    <a:pt x="646" y="586"/>
                    <a:pt x="613" y="673"/>
                    <a:pt x="610" y="782"/>
                  </a:cubicBezTo>
                  <a:cubicBezTo>
                    <a:pt x="845" y="782"/>
                    <a:pt x="845" y="782"/>
                    <a:pt x="845" y="782"/>
                  </a:cubicBezTo>
                  <a:cubicBezTo>
                    <a:pt x="841" y="673"/>
                    <a:pt x="808" y="585"/>
                    <a:pt x="778" y="527"/>
                  </a:cubicBezTo>
                  <a:cubicBezTo>
                    <a:pt x="838" y="496"/>
                    <a:pt x="838" y="496"/>
                    <a:pt x="838" y="496"/>
                  </a:cubicBezTo>
                  <a:cubicBezTo>
                    <a:pt x="872" y="561"/>
                    <a:pt x="909" y="660"/>
                    <a:pt x="913" y="782"/>
                  </a:cubicBezTo>
                  <a:cubicBezTo>
                    <a:pt x="1106" y="782"/>
                    <a:pt x="1106" y="782"/>
                    <a:pt x="1106" y="782"/>
                  </a:cubicBezTo>
                  <a:cubicBezTo>
                    <a:pt x="1089" y="588"/>
                    <a:pt x="926" y="435"/>
                    <a:pt x="727" y="435"/>
                  </a:cubicBezTo>
                  <a:cubicBezTo>
                    <a:pt x="518" y="435"/>
                    <a:pt x="347" y="606"/>
                    <a:pt x="347" y="815"/>
                  </a:cubicBezTo>
                  <a:cubicBezTo>
                    <a:pt x="347" y="1000"/>
                    <a:pt x="479" y="1154"/>
                    <a:pt x="653" y="1188"/>
                  </a:cubicBezTo>
                  <a:close/>
                  <a:moveTo>
                    <a:pt x="611" y="849"/>
                  </a:moveTo>
                  <a:cubicBezTo>
                    <a:pt x="618" y="947"/>
                    <a:pt x="651" y="1059"/>
                    <a:pt x="727" y="1181"/>
                  </a:cubicBezTo>
                  <a:cubicBezTo>
                    <a:pt x="803" y="1059"/>
                    <a:pt x="836" y="947"/>
                    <a:pt x="844" y="849"/>
                  </a:cubicBezTo>
                  <a:lnTo>
                    <a:pt x="611" y="849"/>
                  </a:lnTo>
                  <a:close/>
                  <a:moveTo>
                    <a:pt x="728" y="1430"/>
                  </a:moveTo>
                  <a:cubicBezTo>
                    <a:pt x="691" y="1430"/>
                    <a:pt x="662" y="1460"/>
                    <a:pt x="662" y="1497"/>
                  </a:cubicBezTo>
                  <a:cubicBezTo>
                    <a:pt x="662" y="1534"/>
                    <a:pt x="691" y="1563"/>
                    <a:pt x="728" y="1563"/>
                  </a:cubicBezTo>
                  <a:cubicBezTo>
                    <a:pt x="765" y="1563"/>
                    <a:pt x="795" y="1534"/>
                    <a:pt x="795" y="1497"/>
                  </a:cubicBezTo>
                  <a:cubicBezTo>
                    <a:pt x="795" y="1460"/>
                    <a:pt x="765" y="1430"/>
                    <a:pt x="728" y="1430"/>
                  </a:cubicBezTo>
                  <a:close/>
                  <a:moveTo>
                    <a:pt x="1106" y="849"/>
                  </a:moveTo>
                  <a:cubicBezTo>
                    <a:pt x="911" y="849"/>
                    <a:pt x="911" y="849"/>
                    <a:pt x="911" y="849"/>
                  </a:cubicBezTo>
                  <a:cubicBezTo>
                    <a:pt x="904" y="950"/>
                    <a:pt x="873" y="1065"/>
                    <a:pt x="801" y="1188"/>
                  </a:cubicBezTo>
                  <a:cubicBezTo>
                    <a:pt x="965" y="1156"/>
                    <a:pt x="1091" y="1018"/>
                    <a:pt x="1106" y="849"/>
                  </a:cubicBezTo>
                  <a:close/>
                  <a:moveTo>
                    <a:pt x="1382" y="1140"/>
                  </a:moveTo>
                  <a:cubicBezTo>
                    <a:pt x="1377" y="1123"/>
                    <a:pt x="1366" y="1109"/>
                    <a:pt x="1351" y="1100"/>
                  </a:cubicBezTo>
                  <a:cubicBezTo>
                    <a:pt x="1340" y="1094"/>
                    <a:pt x="1329" y="1091"/>
                    <a:pt x="1318" y="1091"/>
                  </a:cubicBezTo>
                  <a:cubicBezTo>
                    <a:pt x="1295" y="1091"/>
                    <a:pt x="1272" y="1103"/>
                    <a:pt x="1260" y="1124"/>
                  </a:cubicBezTo>
                  <a:cubicBezTo>
                    <a:pt x="1251" y="1139"/>
                    <a:pt x="1249" y="1157"/>
                    <a:pt x="1253" y="1174"/>
                  </a:cubicBezTo>
                  <a:cubicBezTo>
                    <a:pt x="1258" y="1192"/>
                    <a:pt x="1269" y="1206"/>
                    <a:pt x="1284" y="1215"/>
                  </a:cubicBezTo>
                  <a:cubicBezTo>
                    <a:pt x="1300" y="1224"/>
                    <a:pt x="1318" y="1226"/>
                    <a:pt x="1335" y="1222"/>
                  </a:cubicBezTo>
                  <a:cubicBezTo>
                    <a:pt x="1352" y="1217"/>
                    <a:pt x="1366" y="1206"/>
                    <a:pt x="1375" y="1191"/>
                  </a:cubicBezTo>
                  <a:cubicBezTo>
                    <a:pt x="1384" y="1175"/>
                    <a:pt x="1386" y="1157"/>
                    <a:pt x="1382" y="1140"/>
                  </a:cubicBezTo>
                  <a:close/>
                  <a:moveTo>
                    <a:pt x="173" y="685"/>
                  </a:moveTo>
                  <a:cubicBezTo>
                    <a:pt x="106" y="685"/>
                    <a:pt x="106" y="685"/>
                    <a:pt x="106" y="685"/>
                  </a:cubicBezTo>
                  <a:cubicBezTo>
                    <a:pt x="106" y="946"/>
                    <a:pt x="106" y="946"/>
                    <a:pt x="106" y="946"/>
                  </a:cubicBezTo>
                  <a:cubicBezTo>
                    <a:pt x="173" y="946"/>
                    <a:pt x="173" y="946"/>
                    <a:pt x="173" y="946"/>
                  </a:cubicBezTo>
                  <a:lnTo>
                    <a:pt x="173" y="685"/>
                  </a:lnTo>
                  <a:close/>
                  <a:moveTo>
                    <a:pt x="1283" y="946"/>
                  </a:moveTo>
                  <a:cubicBezTo>
                    <a:pt x="1350" y="946"/>
                    <a:pt x="1350" y="946"/>
                    <a:pt x="1350" y="946"/>
                  </a:cubicBezTo>
                  <a:cubicBezTo>
                    <a:pt x="1350" y="685"/>
                    <a:pt x="1350" y="685"/>
                    <a:pt x="1350" y="685"/>
                  </a:cubicBezTo>
                  <a:cubicBezTo>
                    <a:pt x="1283" y="685"/>
                    <a:pt x="1283" y="685"/>
                    <a:pt x="1283" y="685"/>
                  </a:cubicBezTo>
                  <a:lnTo>
                    <a:pt x="1283" y="9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0A0D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246165" y="0"/>
            <a:ext cx="1101747" cy="140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08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0041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E" sz="1800" b="1" dirty="0"/>
              <a:t>Mobile Service Provider 5G/4G virtual RAN deployment &amp; Edge Cloud B2B2X (Needs Some Updates)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400" dirty="0"/>
              <a:t>uCPE for Enterprise Network 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400" dirty="0"/>
              <a:t>Unmanned Aircraft System (Drones)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Cloud Storage Gateway (Storage at the Edge)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Open Caching – Stream/Store Data at the Edge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Smart City as Software Defined Closed-loop system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Augmented Reality – Sony Gaming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Analytics/Control at the Edge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Manage Retail Chain – </a:t>
            </a:r>
            <a:r>
              <a:rPr lang="en-GB" sz="1400" dirty="0" err="1"/>
              <a:t>Chich</a:t>
            </a:r>
            <a:r>
              <a:rPr lang="en-GB" sz="1400" dirty="0"/>
              <a:t>-fil-a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Smart Home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Data Collection – Smart Cooler/cold chain tracking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VPN Gateway service Delivery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Additional use cases</a:t>
            </a:r>
          </a:p>
          <a:p>
            <a:pPr marL="0" indent="0">
              <a:buNone/>
            </a:pPr>
            <a:r>
              <a:rPr lang="en-GB" sz="1400" dirty="0"/>
              <a:t>(</a:t>
            </a:r>
            <a:r>
              <a:rPr lang="en-GB" sz="1800" b="1" dirty="0"/>
              <a:t>Remote Surveillance</a:t>
            </a:r>
            <a:r>
              <a:rPr lang="en-GB" sz="1400" b="1" dirty="0"/>
              <a:t>, </a:t>
            </a:r>
            <a:r>
              <a:rPr lang="en-GB" sz="1400" dirty="0"/>
              <a:t>Unmanned Aerial System (Drones), Compliance Requirements, NFV, Respect Data Privacy, </a:t>
            </a:r>
            <a:r>
              <a:rPr lang="en-GB" sz="1400" b="1" dirty="0"/>
              <a:t>Industrial </a:t>
            </a:r>
            <a:r>
              <a:rPr lang="en-GB" sz="1800" b="1" dirty="0"/>
              <a:t>Control / Factory Automation</a:t>
            </a:r>
            <a:r>
              <a:rPr lang="en-GB" sz="1400" dirty="0"/>
              <a:t>, 5G Service Delivery over non-IP SDN-based Core, </a:t>
            </a:r>
            <a:r>
              <a:rPr lang="en-GB" sz="1800" b="1" dirty="0"/>
              <a:t>Automotive Edge Computing</a:t>
            </a:r>
            <a:r>
              <a:rPr lang="en-GB" sz="1400" dirty="0"/>
              <a:t>, Data Collection &amp; Analytics, Real time, Immersive, Network Efficiency)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Openstack – Edge Computing Group</a:t>
            </a:r>
          </a:p>
        </p:txBody>
      </p:sp>
    </p:spTree>
    <p:extLst>
      <p:ext uri="{BB962C8B-B14F-4D97-AF65-F5344CB8AC3E}">
        <p14:creationId xmlns:p14="http://schemas.microsoft.com/office/powerpoint/2010/main" val="21108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0041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E" sz="1800" dirty="0"/>
              <a:t>CRAN-CU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800" dirty="0"/>
              <a:t>UPF, SAE-GW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800" dirty="0"/>
              <a:t>Enterprise CPE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800" b="1" dirty="0"/>
              <a:t>Edge CDN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1800" dirty="0"/>
              <a:t>MEC/Edge Computing Service </a:t>
            </a:r>
            <a:r>
              <a:rPr lang="en-AE" sz="1800" i="1" dirty="0"/>
              <a:t>(Not clearly explained)</a:t>
            </a:r>
          </a:p>
          <a:p>
            <a:pPr marL="342900" indent="-342900">
              <a:buFont typeface="+mj-lt"/>
              <a:buAutoNum type="arabicPeriod"/>
            </a:pPr>
            <a:endParaRPr lang="en-AE" sz="1800" i="1" dirty="0"/>
          </a:p>
          <a:p>
            <a:pPr marL="342900" indent="-342900">
              <a:buFont typeface="+mj-lt"/>
              <a:buAutoNum type="arabicPeriod"/>
            </a:pPr>
            <a:endParaRPr lang="en-AE" sz="1800" i="1" dirty="0"/>
          </a:p>
          <a:p>
            <a:pPr marL="342900" indent="-342900">
              <a:buFont typeface="+mj-lt"/>
              <a:buAutoNum type="arabicPeriod"/>
            </a:pPr>
            <a:endParaRPr lang="en-AE" sz="1800" i="1" dirty="0"/>
          </a:p>
          <a:p>
            <a:pPr marL="342900" indent="-342900">
              <a:buFont typeface="+mj-lt"/>
              <a:buAutoNum type="arabicPeriod"/>
            </a:pPr>
            <a:endParaRPr lang="en-AE" sz="1800" i="1" dirty="0"/>
          </a:p>
          <a:p>
            <a:pPr marL="342900" indent="-342900">
              <a:buFont typeface="+mj-lt"/>
              <a:buAutoNum type="arabicPeriod"/>
            </a:pPr>
            <a:endParaRPr lang="en-AE" sz="1800" i="1" dirty="0"/>
          </a:p>
          <a:p>
            <a:pPr marL="0" indent="0">
              <a:buNone/>
            </a:pPr>
            <a:endParaRPr lang="en-AE" sz="1800" i="1" dirty="0"/>
          </a:p>
          <a:p>
            <a:pPr marL="0" indent="0">
              <a:buNone/>
            </a:pPr>
            <a:endParaRPr lang="en-AE" sz="1800" i="1" dirty="0"/>
          </a:p>
          <a:p>
            <a:pPr marL="0" indent="0">
              <a:buNone/>
            </a:pPr>
            <a:r>
              <a:rPr lang="en-AE" sz="1200" i="1" dirty="0"/>
              <a:t>Note- It seems that the exercise was not completed.</a:t>
            </a:r>
          </a:p>
          <a:p>
            <a:pPr marL="342900" indent="-342900">
              <a:buFont typeface="+mj-lt"/>
              <a:buAutoNum type="arabicPeriod"/>
            </a:pPr>
            <a:endParaRPr lang="en-AE" sz="18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OPNFV – Telco Edge Use Cases</a:t>
            </a:r>
          </a:p>
        </p:txBody>
      </p:sp>
    </p:spTree>
    <p:extLst>
      <p:ext uri="{BB962C8B-B14F-4D97-AF65-F5344CB8AC3E}">
        <p14:creationId xmlns:p14="http://schemas.microsoft.com/office/powerpoint/2010/main" val="28168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A22344-68D9-4FB7-B55C-19325092F4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08" t="16693" r="25636" b="22779"/>
          <a:stretch/>
        </p:blipFill>
        <p:spPr>
          <a:xfrm>
            <a:off x="5529945" y="3200399"/>
            <a:ext cx="1077685" cy="10123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151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774229"/>
            <a:ext cx="10431297" cy="2057443"/>
          </a:xfrm>
        </p:spPr>
        <p:txBody>
          <a:bodyPr/>
          <a:lstStyle/>
          <a:p>
            <a:r>
              <a:rPr lang="en-GB" sz="1600" dirty="0"/>
              <a:t>Commonly coupled with 5G. Seen as one of the ingredients of the ultra-low latency/</a:t>
            </a:r>
            <a:r>
              <a:rPr lang="en-GB" sz="1600" dirty="0" err="1"/>
              <a:t>eMBB</a:t>
            </a:r>
            <a:r>
              <a:rPr lang="en-GB" sz="1600" dirty="0"/>
              <a:t> Network Slice.</a:t>
            </a:r>
          </a:p>
          <a:p>
            <a:r>
              <a:rPr lang="en-GB" sz="1600" dirty="0"/>
              <a:t>Requirements for user plane Local Breakout / Termination. This requires that VASs, CDN, &amp; Any Gi-LAN applications are locally hosted at the Edge.</a:t>
            </a:r>
          </a:p>
          <a:p>
            <a:r>
              <a:rPr lang="en-GB" sz="1600" dirty="0"/>
              <a:t>Current focus is to provide PaaS for Operator’s application while having a real platform allowing 3</a:t>
            </a:r>
            <a:r>
              <a:rPr lang="en-GB" sz="1600" baseline="30000" dirty="0"/>
              <a:t>rd</a:t>
            </a:r>
            <a:r>
              <a:rPr lang="en-GB" sz="1600" dirty="0"/>
              <a:t> party Applications in roadmaps.</a:t>
            </a:r>
          </a:p>
          <a:p>
            <a:r>
              <a:rPr lang="en-GB" sz="1600" dirty="0"/>
              <a:t>Perfect fit for </a:t>
            </a:r>
            <a:r>
              <a:rPr lang="en-GB" sz="1600" dirty="0" err="1"/>
              <a:t>vRAN</a:t>
            </a:r>
            <a:r>
              <a:rPr lang="en-GB" sz="1600" dirty="0"/>
              <a:t> </a:t>
            </a:r>
            <a:r>
              <a:rPr lang="en-GB" sz="1600" dirty="0" err="1"/>
              <a:t>vDU</a:t>
            </a:r>
            <a:r>
              <a:rPr lang="en-GB" sz="1600" dirty="0"/>
              <a:t>/</a:t>
            </a:r>
            <a:r>
              <a:rPr lang="en-GB" sz="1600" dirty="0" err="1"/>
              <a:t>vCU</a:t>
            </a:r>
            <a:r>
              <a:rPr lang="en-GB" sz="1600" dirty="0"/>
              <a:t> placements preserving the latency requirements.</a:t>
            </a:r>
            <a:endParaRPr lang="en-GB" sz="1600" i="1" dirty="0"/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endParaRPr lang="en-AE" sz="1800" dirty="0"/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Telco Edge Basic Characterstics Vs Edge 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72A20-DDEB-6F4E-9E15-085C2AF50780}"/>
              </a:ext>
            </a:extLst>
          </p:cNvPr>
          <p:cNvSpPr/>
          <p:nvPr/>
        </p:nvSpPr>
        <p:spPr>
          <a:xfrm>
            <a:off x="4031958" y="4423069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1887-5842-3D4F-9FB3-619223D4FD1B}"/>
              </a:ext>
            </a:extLst>
          </p:cNvPr>
          <p:cNvSpPr/>
          <p:nvPr/>
        </p:nvSpPr>
        <p:spPr>
          <a:xfrm>
            <a:off x="3065456" y="5511680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Edge NFVI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24E24C6-3E26-C949-A2E3-FE9AFF798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69" y="5483083"/>
            <a:ext cx="518951" cy="518951"/>
          </a:xfrm>
          <a:prstGeom prst="rect">
            <a:avLst/>
          </a:prstGeom>
        </p:spPr>
      </p:pic>
      <p:pic>
        <p:nvPicPr>
          <p:cNvPr id="33" name="Obraz 22">
            <a:extLst>
              <a:ext uri="{FF2B5EF4-FFF2-40B4-BE49-F238E27FC236}">
                <a16:creationId xmlns:a16="http://schemas.microsoft.com/office/drawing/2014/main" id="{EFE66A5A-7625-324C-A744-E93BB40DF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7" y="5658015"/>
            <a:ext cx="367083" cy="3670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780725-5974-A247-B2C5-A311B9B25A8E}"/>
              </a:ext>
            </a:extLst>
          </p:cNvPr>
          <p:cNvSpPr/>
          <p:nvPr/>
        </p:nvSpPr>
        <p:spPr>
          <a:xfrm>
            <a:off x="4031958" y="5000253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CEA67-8B18-FF41-B013-7DED1A95ACA2}"/>
              </a:ext>
            </a:extLst>
          </p:cNvPr>
          <p:cNvSpPr/>
          <p:nvPr/>
        </p:nvSpPr>
        <p:spPr>
          <a:xfrm>
            <a:off x="3065456" y="4997755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5429-15A5-D84E-B15B-C4F205955BCE}"/>
              </a:ext>
            </a:extLst>
          </p:cNvPr>
          <p:cNvSpPr/>
          <p:nvPr/>
        </p:nvSpPr>
        <p:spPr>
          <a:xfrm>
            <a:off x="6146302" y="4997755"/>
            <a:ext cx="894867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VASs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F6AB71-69C6-124E-A82E-4D7B5AED7ED6}"/>
              </a:ext>
            </a:extLst>
          </p:cNvPr>
          <p:cNvSpPr/>
          <p:nvPr/>
        </p:nvSpPr>
        <p:spPr>
          <a:xfrm>
            <a:off x="8999065" y="4997755"/>
            <a:ext cx="761904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CDN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42A3F-DDEC-CF43-ABFD-E4899753C263}"/>
              </a:ext>
            </a:extLst>
          </p:cNvPr>
          <p:cNvSpPr/>
          <p:nvPr/>
        </p:nvSpPr>
        <p:spPr>
          <a:xfrm>
            <a:off x="7318490" y="4997755"/>
            <a:ext cx="1237800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3ADDC-2BAE-4340-9A57-6C6B340EBE1E}"/>
              </a:ext>
            </a:extLst>
          </p:cNvPr>
          <p:cNvSpPr/>
          <p:nvPr/>
        </p:nvSpPr>
        <p:spPr>
          <a:xfrm>
            <a:off x="9120080" y="3660223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(IoT)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5292D-CEA0-1D4D-A823-5F6779794370}"/>
              </a:ext>
            </a:extLst>
          </p:cNvPr>
          <p:cNvSpPr/>
          <p:nvPr/>
        </p:nvSpPr>
        <p:spPr>
          <a:xfrm>
            <a:off x="8341913" y="3660223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(V2X)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5FD77-603C-554F-A167-9AAB9347B72E}"/>
              </a:ext>
            </a:extLst>
          </p:cNvPr>
          <p:cNvSpPr/>
          <p:nvPr/>
        </p:nvSpPr>
        <p:spPr>
          <a:xfrm>
            <a:off x="6146302" y="3660223"/>
            <a:ext cx="894867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b="1" baseline="30000" dirty="0">
                <a:solidFill>
                  <a:schemeClr val="bg1"/>
                </a:solidFill>
                <a:latin typeface="Arial"/>
                <a:cs typeface="Arial"/>
              </a:rPr>
              <a:t>rd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Party APP</a:t>
            </a:r>
            <a:endParaRPr lang="en-US" sz="1400" b="1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95EB4-1C3B-014F-A4BF-517BCFBB66EC}"/>
              </a:ext>
            </a:extLst>
          </p:cNvPr>
          <p:cNvSpPr/>
          <p:nvPr/>
        </p:nvSpPr>
        <p:spPr>
          <a:xfrm>
            <a:off x="7563748" y="3660223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(VR)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94753-3CEC-FF4E-8282-8C8A758EA3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41169" y="3924780"/>
            <a:ext cx="46344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E192-0382-C541-9A62-996E763D8522}"/>
              </a:ext>
            </a:extLst>
          </p:cNvPr>
          <p:cNvSpPr/>
          <p:nvPr/>
        </p:nvSpPr>
        <p:spPr>
          <a:xfrm>
            <a:off x="2909455" y="2866992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381723-E37B-4447-9036-7E2DA30403AB}"/>
              </a:ext>
            </a:extLst>
          </p:cNvPr>
          <p:cNvSpPr/>
          <p:nvPr/>
        </p:nvSpPr>
        <p:spPr>
          <a:xfrm>
            <a:off x="6146302" y="4503514"/>
            <a:ext cx="3614667" cy="1800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400" b="1" dirty="0">
                <a:solidFill>
                  <a:schemeClr val="bg1"/>
                </a:solidFill>
                <a:latin typeface="Arial"/>
                <a:cs typeface="Arial"/>
              </a:rPr>
              <a:t>Traffic Steering / SFC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B42124-FB58-5449-92D7-2A8EB06349E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790413" y="4593545"/>
            <a:ext cx="135588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4AC1B7-A336-2B40-A688-698B4C4A5391}"/>
              </a:ext>
            </a:extLst>
          </p:cNvPr>
          <p:cNvCxnSpPr>
            <a:cxnSpLocks/>
          </p:cNvCxnSpPr>
          <p:nvPr/>
        </p:nvCxnSpPr>
        <p:spPr>
          <a:xfrm flipH="1" flipV="1">
            <a:off x="6457051" y="418933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ED5B0F-0CF1-0F4C-BBD6-3E4D4B106C17}"/>
              </a:ext>
            </a:extLst>
          </p:cNvPr>
          <p:cNvCxnSpPr>
            <a:cxnSpLocks/>
          </p:cNvCxnSpPr>
          <p:nvPr/>
        </p:nvCxnSpPr>
        <p:spPr>
          <a:xfrm flipH="1" flipV="1">
            <a:off x="6688773" y="418933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2A2064-1E82-044F-8F4B-36995AC99CA8}"/>
              </a:ext>
            </a:extLst>
          </p:cNvPr>
          <p:cNvCxnSpPr>
            <a:cxnSpLocks/>
          </p:cNvCxnSpPr>
          <p:nvPr/>
        </p:nvCxnSpPr>
        <p:spPr>
          <a:xfrm flipH="1" flipV="1">
            <a:off x="7758709" y="418933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5150E0-E1BB-3A49-BD8A-F7B543710CCB}"/>
              </a:ext>
            </a:extLst>
          </p:cNvPr>
          <p:cNvCxnSpPr>
            <a:cxnSpLocks/>
          </p:cNvCxnSpPr>
          <p:nvPr/>
        </p:nvCxnSpPr>
        <p:spPr>
          <a:xfrm flipH="1" flipV="1">
            <a:off x="7990431" y="418933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1F0EBA-E1ED-9E4F-A986-FC58999809B4}"/>
              </a:ext>
            </a:extLst>
          </p:cNvPr>
          <p:cNvCxnSpPr>
            <a:cxnSpLocks/>
          </p:cNvCxnSpPr>
          <p:nvPr/>
        </p:nvCxnSpPr>
        <p:spPr>
          <a:xfrm flipH="1" flipV="1">
            <a:off x="8566068" y="418672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2C1F80-D070-FD44-894B-D8ED56302A24}"/>
              </a:ext>
            </a:extLst>
          </p:cNvPr>
          <p:cNvCxnSpPr>
            <a:cxnSpLocks/>
          </p:cNvCxnSpPr>
          <p:nvPr/>
        </p:nvCxnSpPr>
        <p:spPr>
          <a:xfrm flipH="1" flipV="1">
            <a:off x="8797790" y="4186726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7EFAB9-B641-E743-B7D2-626516F08C1A}"/>
              </a:ext>
            </a:extLst>
          </p:cNvPr>
          <p:cNvCxnSpPr>
            <a:cxnSpLocks/>
          </p:cNvCxnSpPr>
          <p:nvPr/>
        </p:nvCxnSpPr>
        <p:spPr>
          <a:xfrm flipH="1" flipV="1">
            <a:off x="9324389" y="4188031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224007-F9EE-C940-8186-1975128AA77C}"/>
              </a:ext>
            </a:extLst>
          </p:cNvPr>
          <p:cNvCxnSpPr>
            <a:cxnSpLocks/>
          </p:cNvCxnSpPr>
          <p:nvPr/>
        </p:nvCxnSpPr>
        <p:spPr>
          <a:xfrm flipH="1" flipV="1">
            <a:off x="9556111" y="4188031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ED1AE7-B759-5F4E-A475-91BE8A9DFBE9}"/>
              </a:ext>
            </a:extLst>
          </p:cNvPr>
          <p:cNvCxnSpPr>
            <a:cxnSpLocks/>
          </p:cNvCxnSpPr>
          <p:nvPr/>
        </p:nvCxnSpPr>
        <p:spPr>
          <a:xfrm flipH="1" flipV="1">
            <a:off x="6457051" y="467648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6F95D9-63BF-F142-8A67-F2CD16128F3B}"/>
              </a:ext>
            </a:extLst>
          </p:cNvPr>
          <p:cNvCxnSpPr>
            <a:cxnSpLocks/>
          </p:cNvCxnSpPr>
          <p:nvPr/>
        </p:nvCxnSpPr>
        <p:spPr>
          <a:xfrm flipH="1" flipV="1">
            <a:off x="6688773" y="467648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82A138-412F-BD45-A682-ED9B5E7F390E}"/>
              </a:ext>
            </a:extLst>
          </p:cNvPr>
          <p:cNvCxnSpPr>
            <a:cxnSpLocks/>
          </p:cNvCxnSpPr>
          <p:nvPr/>
        </p:nvCxnSpPr>
        <p:spPr>
          <a:xfrm flipH="1" flipV="1">
            <a:off x="7773343" y="467648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ABF426-4D8D-7747-9FC3-CE1C22F1D1BD}"/>
              </a:ext>
            </a:extLst>
          </p:cNvPr>
          <p:cNvCxnSpPr>
            <a:cxnSpLocks/>
          </p:cNvCxnSpPr>
          <p:nvPr/>
        </p:nvCxnSpPr>
        <p:spPr>
          <a:xfrm flipH="1" flipV="1">
            <a:off x="8005065" y="467648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522E27-4BE8-8B48-BFDC-BC029D52AE2B}"/>
              </a:ext>
            </a:extLst>
          </p:cNvPr>
          <p:cNvCxnSpPr>
            <a:cxnSpLocks/>
          </p:cNvCxnSpPr>
          <p:nvPr/>
        </p:nvCxnSpPr>
        <p:spPr>
          <a:xfrm flipH="1" flipV="1">
            <a:off x="9324388" y="4675721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016A8C-48C4-1C4D-8C97-F32541C9C698}"/>
              </a:ext>
            </a:extLst>
          </p:cNvPr>
          <p:cNvCxnSpPr>
            <a:cxnSpLocks/>
          </p:cNvCxnSpPr>
          <p:nvPr/>
        </p:nvCxnSpPr>
        <p:spPr>
          <a:xfrm flipH="1" flipV="1">
            <a:off x="9556110" y="4675721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A99E86-3A67-6C48-8ABD-E29DDD30F700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4411186" y="4764021"/>
            <a:ext cx="0" cy="23623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7EB021-A4CE-1045-8F79-B385E2518135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3823911" y="5168231"/>
            <a:ext cx="208047" cy="249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D2BDDFD-AC18-A342-8145-41648F5AD13D}"/>
              </a:ext>
            </a:extLst>
          </p:cNvPr>
          <p:cNvSpPr/>
          <p:nvPr/>
        </p:nvSpPr>
        <p:spPr>
          <a:xfrm>
            <a:off x="1837078" y="5218141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DD4923-BCDC-D040-8826-E7068C281BAA}"/>
              </a:ext>
            </a:extLst>
          </p:cNvPr>
          <p:cNvSpPr/>
          <p:nvPr/>
        </p:nvSpPr>
        <p:spPr>
          <a:xfrm>
            <a:off x="1837078" y="5506147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FF465F-3F56-5941-BE27-A1AE21503F0F}"/>
              </a:ext>
            </a:extLst>
          </p:cNvPr>
          <p:cNvSpPr/>
          <p:nvPr/>
        </p:nvSpPr>
        <p:spPr>
          <a:xfrm>
            <a:off x="1837078" y="5794153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52794B-D743-324F-82DC-5707C09528C2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779018" y="3965201"/>
            <a:ext cx="624596" cy="1881284"/>
          </a:xfrm>
          <a:prstGeom prst="bentConnector2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A3AF06B-F18D-F044-AD62-8441C95D7243}"/>
              </a:ext>
            </a:extLst>
          </p:cNvPr>
          <p:cNvSpPr/>
          <p:nvPr/>
        </p:nvSpPr>
        <p:spPr>
          <a:xfrm>
            <a:off x="10299032" y="5483083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IaaS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4104F7-41F2-454D-B1C6-1F83CF5486EF}"/>
              </a:ext>
            </a:extLst>
          </p:cNvPr>
          <p:cNvSpPr/>
          <p:nvPr/>
        </p:nvSpPr>
        <p:spPr>
          <a:xfrm>
            <a:off x="10299032" y="4931045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PaaS</a:t>
            </a:r>
          </a:p>
        </p:txBody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FC44516A-F69B-A94F-9E24-AAAE12121401}"/>
              </a:ext>
            </a:extLst>
          </p:cNvPr>
          <p:cNvCxnSpPr>
            <a:cxnSpLocks/>
            <a:stCxn id="59" idx="3"/>
            <a:endCxn id="36" idx="1"/>
          </p:cNvCxnSpPr>
          <p:nvPr/>
        </p:nvCxnSpPr>
        <p:spPr>
          <a:xfrm flipV="1">
            <a:off x="2464269" y="5168231"/>
            <a:ext cx="601187" cy="741395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7A2DB43-992F-0348-AA86-82D24B1A59FB}"/>
              </a:ext>
            </a:extLst>
          </p:cNvPr>
          <p:cNvSpPr/>
          <p:nvPr/>
        </p:nvSpPr>
        <p:spPr>
          <a:xfrm>
            <a:off x="11132909" y="1975068"/>
            <a:ext cx="737499" cy="7611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x-none" b="1" baseline="300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lang="x-none" b="1" dirty="0">
                <a:solidFill>
                  <a:schemeClr val="bg1"/>
                </a:solidFill>
                <a:latin typeface="Arial"/>
                <a:cs typeface="Arial"/>
              </a:rPr>
              <a:t> SST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B74C3BE-8413-594F-8386-71773556CB82}"/>
              </a:ext>
            </a:extLst>
          </p:cNvPr>
          <p:cNvSpPr/>
          <p:nvPr/>
        </p:nvSpPr>
        <p:spPr>
          <a:xfrm>
            <a:off x="11132909" y="2902562"/>
            <a:ext cx="737499" cy="7611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x-none" b="1" baseline="30000" dirty="0">
                <a:solidFill>
                  <a:schemeClr val="bg1"/>
                </a:solidFill>
                <a:latin typeface="Arial"/>
                <a:cs typeface="Arial"/>
              </a:rPr>
              <a:t>24</a:t>
            </a:r>
            <a:r>
              <a:rPr lang="x-none" b="1" dirty="0">
                <a:solidFill>
                  <a:schemeClr val="bg1"/>
                </a:solidFill>
                <a:cs typeface="Arial"/>
              </a:rPr>
              <a:t> SD</a:t>
            </a:r>
            <a:r>
              <a:rPr lang="x-none" b="1" baseline="30000" dirty="0">
                <a:solidFill>
                  <a:schemeClr val="bg1"/>
                </a:solidFill>
                <a:latin typeface="Arial"/>
                <a:cs typeface="Arial"/>
              </a:rPr>
              <a:t>    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C3737E8-1221-CE49-8EAA-1ED74439FAC2}"/>
              </a:ext>
            </a:extLst>
          </p:cNvPr>
          <p:cNvSpPr/>
          <p:nvPr/>
        </p:nvSpPr>
        <p:spPr>
          <a:xfrm>
            <a:off x="11151266" y="3832442"/>
            <a:ext cx="737499" cy="7611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/>
                <a:cs typeface="Arial"/>
              </a:rPr>
              <a:t>4 stand. SST</a:t>
            </a:r>
            <a:endParaRPr lang="x-none" sz="1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6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4" grpId="0" animBg="1"/>
      <p:bldP spid="15" grpId="0" animBg="1"/>
      <p:bldP spid="16" grpId="0" animBg="1"/>
      <p:bldP spid="18" grpId="0" animBg="1"/>
      <p:bldP spid="7" grpId="0" animBg="1"/>
      <p:bldP spid="57" grpId="0" animBg="1"/>
      <p:bldP spid="58" grpId="0" animBg="1"/>
      <p:bldP spid="66" grpId="0" animBg="1"/>
      <p:bldP spid="67" grpId="0" animBg="1"/>
      <p:bldP spid="48" grpId="0" animBg="1"/>
      <p:bldP spid="49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516B63B3-20A8-D342-B556-12BD689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774229"/>
            <a:ext cx="10431297" cy="572253"/>
          </a:xfrm>
        </p:spPr>
        <p:txBody>
          <a:bodyPr/>
          <a:lstStyle/>
          <a:p>
            <a:r>
              <a:rPr lang="en-GB" b="1" dirty="0"/>
              <a:t>Edge Network Slice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endParaRPr lang="en-AE" sz="1800" dirty="0"/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  <a:p>
            <a:endParaRPr lang="en-AE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Telco Edge Basic Characterstics Vs Edge 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72A20-DDEB-6F4E-9E15-085C2AF50780}"/>
              </a:ext>
            </a:extLst>
          </p:cNvPr>
          <p:cNvSpPr/>
          <p:nvPr/>
        </p:nvSpPr>
        <p:spPr>
          <a:xfrm>
            <a:off x="3903622" y="3075532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1887-5842-3D4F-9FB3-619223D4FD1B}"/>
              </a:ext>
            </a:extLst>
          </p:cNvPr>
          <p:cNvSpPr/>
          <p:nvPr/>
        </p:nvSpPr>
        <p:spPr>
          <a:xfrm>
            <a:off x="2937120" y="4164143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Edge NFVI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24E24C6-3E26-C949-A2E3-FE9AFF798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3" y="4135546"/>
            <a:ext cx="518951" cy="518951"/>
          </a:xfrm>
          <a:prstGeom prst="rect">
            <a:avLst/>
          </a:prstGeom>
        </p:spPr>
      </p:pic>
      <p:pic>
        <p:nvPicPr>
          <p:cNvPr id="33" name="Obraz 22">
            <a:extLst>
              <a:ext uri="{FF2B5EF4-FFF2-40B4-BE49-F238E27FC236}">
                <a16:creationId xmlns:a16="http://schemas.microsoft.com/office/drawing/2014/main" id="{EFE66A5A-7625-324C-A744-E93BB40DF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51" y="4310478"/>
            <a:ext cx="367083" cy="3670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780725-5974-A247-B2C5-A311B9B25A8E}"/>
              </a:ext>
            </a:extLst>
          </p:cNvPr>
          <p:cNvSpPr/>
          <p:nvPr/>
        </p:nvSpPr>
        <p:spPr>
          <a:xfrm>
            <a:off x="3903622" y="3652716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CEA67-8B18-FF41-B013-7DED1A95ACA2}"/>
              </a:ext>
            </a:extLst>
          </p:cNvPr>
          <p:cNvSpPr/>
          <p:nvPr/>
        </p:nvSpPr>
        <p:spPr>
          <a:xfrm>
            <a:off x="2937120" y="3650218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5429-15A5-D84E-B15B-C4F205955BCE}"/>
              </a:ext>
            </a:extLst>
          </p:cNvPr>
          <p:cNvSpPr/>
          <p:nvPr/>
        </p:nvSpPr>
        <p:spPr>
          <a:xfrm>
            <a:off x="6017966" y="3650218"/>
            <a:ext cx="894867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VASs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F6AB71-69C6-124E-A82E-4D7B5AED7ED6}"/>
              </a:ext>
            </a:extLst>
          </p:cNvPr>
          <p:cNvSpPr/>
          <p:nvPr/>
        </p:nvSpPr>
        <p:spPr>
          <a:xfrm>
            <a:off x="8870729" y="3650218"/>
            <a:ext cx="761904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CDN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42A3F-DDEC-CF43-ABFD-E4899753C263}"/>
              </a:ext>
            </a:extLst>
          </p:cNvPr>
          <p:cNvSpPr/>
          <p:nvPr/>
        </p:nvSpPr>
        <p:spPr>
          <a:xfrm>
            <a:off x="7190154" y="3650218"/>
            <a:ext cx="1237800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3ADDC-2BAE-4340-9A57-6C6B340EBE1E}"/>
              </a:ext>
            </a:extLst>
          </p:cNvPr>
          <p:cNvSpPr/>
          <p:nvPr/>
        </p:nvSpPr>
        <p:spPr>
          <a:xfrm>
            <a:off x="8991744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(IoT)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5292D-CEA0-1D4D-A823-5F6779794370}"/>
              </a:ext>
            </a:extLst>
          </p:cNvPr>
          <p:cNvSpPr/>
          <p:nvPr/>
        </p:nvSpPr>
        <p:spPr>
          <a:xfrm>
            <a:off x="8213577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(V2X)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5FD77-603C-554F-A167-9AAB9347B72E}"/>
              </a:ext>
            </a:extLst>
          </p:cNvPr>
          <p:cNvSpPr/>
          <p:nvPr/>
        </p:nvSpPr>
        <p:spPr>
          <a:xfrm>
            <a:off x="6017966" y="2312686"/>
            <a:ext cx="894867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b="1" baseline="30000" dirty="0">
                <a:solidFill>
                  <a:schemeClr val="bg1"/>
                </a:solidFill>
                <a:latin typeface="Arial"/>
                <a:cs typeface="Arial"/>
              </a:rPr>
              <a:t>rd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Party APP</a:t>
            </a:r>
            <a:endParaRPr lang="en-US" sz="1400" b="1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95EB4-1C3B-014F-A4BF-517BCFBB66EC}"/>
              </a:ext>
            </a:extLst>
          </p:cNvPr>
          <p:cNvSpPr/>
          <p:nvPr/>
        </p:nvSpPr>
        <p:spPr>
          <a:xfrm>
            <a:off x="7435412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(VR)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94753-3CEC-FF4E-8282-8C8A758EA3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12833" y="2577243"/>
            <a:ext cx="46344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E192-0382-C541-9A62-996E763D8522}"/>
              </a:ext>
            </a:extLst>
          </p:cNvPr>
          <p:cNvSpPr/>
          <p:nvPr/>
        </p:nvSpPr>
        <p:spPr>
          <a:xfrm>
            <a:off x="2781119" y="1519455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381723-E37B-4447-9036-7E2DA30403AB}"/>
              </a:ext>
            </a:extLst>
          </p:cNvPr>
          <p:cNvSpPr/>
          <p:nvPr/>
        </p:nvSpPr>
        <p:spPr>
          <a:xfrm>
            <a:off x="6017966" y="3155977"/>
            <a:ext cx="3614667" cy="1800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400" b="1" dirty="0">
                <a:solidFill>
                  <a:schemeClr val="bg1"/>
                </a:solidFill>
                <a:latin typeface="Arial"/>
                <a:cs typeface="Arial"/>
              </a:rPr>
              <a:t>Traffic Steering / SFC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B42124-FB58-5449-92D7-2A8EB06349E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662077" y="3246008"/>
            <a:ext cx="135588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4AC1B7-A336-2B40-A688-698B4C4A5391}"/>
              </a:ext>
            </a:extLst>
          </p:cNvPr>
          <p:cNvCxnSpPr>
            <a:cxnSpLocks/>
          </p:cNvCxnSpPr>
          <p:nvPr/>
        </p:nvCxnSpPr>
        <p:spPr>
          <a:xfrm flipH="1" flipV="1">
            <a:off x="6328715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ED5B0F-0CF1-0F4C-BBD6-3E4D4B106C17}"/>
              </a:ext>
            </a:extLst>
          </p:cNvPr>
          <p:cNvCxnSpPr>
            <a:cxnSpLocks/>
          </p:cNvCxnSpPr>
          <p:nvPr/>
        </p:nvCxnSpPr>
        <p:spPr>
          <a:xfrm flipH="1" flipV="1">
            <a:off x="6560437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2A2064-1E82-044F-8F4B-36995AC99CA8}"/>
              </a:ext>
            </a:extLst>
          </p:cNvPr>
          <p:cNvCxnSpPr>
            <a:cxnSpLocks/>
          </p:cNvCxnSpPr>
          <p:nvPr/>
        </p:nvCxnSpPr>
        <p:spPr>
          <a:xfrm flipH="1" flipV="1">
            <a:off x="7630373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5150E0-E1BB-3A49-BD8A-F7B543710CCB}"/>
              </a:ext>
            </a:extLst>
          </p:cNvPr>
          <p:cNvCxnSpPr>
            <a:cxnSpLocks/>
          </p:cNvCxnSpPr>
          <p:nvPr/>
        </p:nvCxnSpPr>
        <p:spPr>
          <a:xfrm flipH="1" flipV="1">
            <a:off x="7862095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1F0EBA-E1ED-9E4F-A986-FC58999809B4}"/>
              </a:ext>
            </a:extLst>
          </p:cNvPr>
          <p:cNvCxnSpPr>
            <a:cxnSpLocks/>
          </p:cNvCxnSpPr>
          <p:nvPr/>
        </p:nvCxnSpPr>
        <p:spPr>
          <a:xfrm flipH="1" flipV="1">
            <a:off x="8437732" y="283918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2C1F80-D070-FD44-894B-D8ED56302A24}"/>
              </a:ext>
            </a:extLst>
          </p:cNvPr>
          <p:cNvCxnSpPr>
            <a:cxnSpLocks/>
          </p:cNvCxnSpPr>
          <p:nvPr/>
        </p:nvCxnSpPr>
        <p:spPr>
          <a:xfrm flipH="1" flipV="1">
            <a:off x="8669454" y="283918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7EFAB9-B641-E743-B7D2-626516F08C1A}"/>
              </a:ext>
            </a:extLst>
          </p:cNvPr>
          <p:cNvCxnSpPr>
            <a:cxnSpLocks/>
          </p:cNvCxnSpPr>
          <p:nvPr/>
        </p:nvCxnSpPr>
        <p:spPr>
          <a:xfrm flipH="1" flipV="1">
            <a:off x="9196053" y="284049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224007-F9EE-C940-8186-1975128AA77C}"/>
              </a:ext>
            </a:extLst>
          </p:cNvPr>
          <p:cNvCxnSpPr>
            <a:cxnSpLocks/>
          </p:cNvCxnSpPr>
          <p:nvPr/>
        </p:nvCxnSpPr>
        <p:spPr>
          <a:xfrm flipH="1" flipV="1">
            <a:off x="9427775" y="284049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ED1AE7-B759-5F4E-A475-91BE8A9DFBE9}"/>
              </a:ext>
            </a:extLst>
          </p:cNvPr>
          <p:cNvCxnSpPr>
            <a:cxnSpLocks/>
          </p:cNvCxnSpPr>
          <p:nvPr/>
        </p:nvCxnSpPr>
        <p:spPr>
          <a:xfrm flipH="1" flipV="1">
            <a:off x="6328715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6F95D9-63BF-F142-8A67-F2CD16128F3B}"/>
              </a:ext>
            </a:extLst>
          </p:cNvPr>
          <p:cNvCxnSpPr>
            <a:cxnSpLocks/>
          </p:cNvCxnSpPr>
          <p:nvPr/>
        </p:nvCxnSpPr>
        <p:spPr>
          <a:xfrm flipH="1" flipV="1">
            <a:off x="6560437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82A138-412F-BD45-A682-ED9B5E7F390E}"/>
              </a:ext>
            </a:extLst>
          </p:cNvPr>
          <p:cNvCxnSpPr>
            <a:cxnSpLocks/>
          </p:cNvCxnSpPr>
          <p:nvPr/>
        </p:nvCxnSpPr>
        <p:spPr>
          <a:xfrm flipH="1" flipV="1">
            <a:off x="7645007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ABF426-4D8D-7747-9FC3-CE1C22F1D1BD}"/>
              </a:ext>
            </a:extLst>
          </p:cNvPr>
          <p:cNvCxnSpPr>
            <a:cxnSpLocks/>
          </p:cNvCxnSpPr>
          <p:nvPr/>
        </p:nvCxnSpPr>
        <p:spPr>
          <a:xfrm flipH="1" flipV="1">
            <a:off x="7876729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522E27-4BE8-8B48-BFDC-BC029D52AE2B}"/>
              </a:ext>
            </a:extLst>
          </p:cNvPr>
          <p:cNvCxnSpPr>
            <a:cxnSpLocks/>
          </p:cNvCxnSpPr>
          <p:nvPr/>
        </p:nvCxnSpPr>
        <p:spPr>
          <a:xfrm flipH="1" flipV="1">
            <a:off x="9196052" y="332818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016A8C-48C4-1C4D-8C97-F32541C9C698}"/>
              </a:ext>
            </a:extLst>
          </p:cNvPr>
          <p:cNvCxnSpPr>
            <a:cxnSpLocks/>
          </p:cNvCxnSpPr>
          <p:nvPr/>
        </p:nvCxnSpPr>
        <p:spPr>
          <a:xfrm flipH="1" flipV="1">
            <a:off x="9427774" y="332818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A99E86-3A67-6C48-8ABD-E29DDD30F700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4282850" y="3416484"/>
            <a:ext cx="0" cy="23623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7EB021-A4CE-1045-8F79-B385E2518135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3695575" y="3820694"/>
            <a:ext cx="208047" cy="249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D2BDDFD-AC18-A342-8145-41648F5AD13D}"/>
              </a:ext>
            </a:extLst>
          </p:cNvPr>
          <p:cNvSpPr/>
          <p:nvPr/>
        </p:nvSpPr>
        <p:spPr>
          <a:xfrm>
            <a:off x="1708742" y="3870604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DD4923-BCDC-D040-8826-E7068C281BAA}"/>
              </a:ext>
            </a:extLst>
          </p:cNvPr>
          <p:cNvSpPr/>
          <p:nvPr/>
        </p:nvSpPr>
        <p:spPr>
          <a:xfrm>
            <a:off x="1708742" y="4158610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FF465F-3F56-5941-BE27-A1AE21503F0F}"/>
              </a:ext>
            </a:extLst>
          </p:cNvPr>
          <p:cNvSpPr/>
          <p:nvPr/>
        </p:nvSpPr>
        <p:spPr>
          <a:xfrm>
            <a:off x="1708742" y="4446616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52794B-D743-324F-82DC-5707C09528C2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650682" y="2617664"/>
            <a:ext cx="624596" cy="1881284"/>
          </a:xfrm>
          <a:prstGeom prst="bentConnector2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A3AF06B-F18D-F044-AD62-8441C95D7243}"/>
              </a:ext>
            </a:extLst>
          </p:cNvPr>
          <p:cNvSpPr/>
          <p:nvPr/>
        </p:nvSpPr>
        <p:spPr>
          <a:xfrm>
            <a:off x="10170696" y="4135546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IaaS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4104F7-41F2-454D-B1C6-1F83CF5486EF}"/>
              </a:ext>
            </a:extLst>
          </p:cNvPr>
          <p:cNvSpPr/>
          <p:nvPr/>
        </p:nvSpPr>
        <p:spPr>
          <a:xfrm>
            <a:off x="10170696" y="3583508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PaaS</a:t>
            </a:r>
          </a:p>
        </p:txBody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FC44516A-F69B-A94F-9E24-AAAE12121401}"/>
              </a:ext>
            </a:extLst>
          </p:cNvPr>
          <p:cNvCxnSpPr>
            <a:cxnSpLocks/>
            <a:stCxn id="59" idx="3"/>
            <a:endCxn id="36" idx="1"/>
          </p:cNvCxnSpPr>
          <p:nvPr/>
        </p:nvCxnSpPr>
        <p:spPr>
          <a:xfrm flipV="1">
            <a:off x="2335933" y="3820694"/>
            <a:ext cx="601187" cy="741395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F452D9-7201-0043-B577-914E19894619}"/>
              </a:ext>
            </a:extLst>
          </p:cNvPr>
          <p:cNvSpPr/>
          <p:nvPr/>
        </p:nvSpPr>
        <p:spPr>
          <a:xfrm>
            <a:off x="2862530" y="2577244"/>
            <a:ext cx="2034685" cy="30315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Standard 3GPP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Slice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CEC8AE-5D41-0542-901D-76DF78DDCEA9}"/>
              </a:ext>
            </a:extLst>
          </p:cNvPr>
          <p:cNvSpPr/>
          <p:nvPr/>
        </p:nvSpPr>
        <p:spPr>
          <a:xfrm>
            <a:off x="5703169" y="2157117"/>
            <a:ext cx="5969529" cy="8450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algn="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Part of </a:t>
            </a:r>
          </a:p>
          <a:p>
            <a:pPr algn="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Commercial </a:t>
            </a:r>
          </a:p>
          <a:p>
            <a:pPr algn="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Custom Slices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4E7821-B642-DB48-8F05-0FD202D30C68}"/>
              </a:ext>
            </a:extLst>
          </p:cNvPr>
          <p:cNvSpPr/>
          <p:nvPr/>
        </p:nvSpPr>
        <p:spPr>
          <a:xfrm>
            <a:off x="5744943" y="3413498"/>
            <a:ext cx="3975367" cy="26693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Part of Commercial Custom Slices 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8DA5E6-580B-5846-A030-59797C0DB643}"/>
              </a:ext>
            </a:extLst>
          </p:cNvPr>
          <p:cNvSpPr/>
          <p:nvPr/>
        </p:nvSpPr>
        <p:spPr>
          <a:xfrm>
            <a:off x="3787104" y="2860676"/>
            <a:ext cx="930068" cy="6846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0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Edge Use Cases – Current Focus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B72A20-DDEB-6F4E-9E15-085C2AF50780}"/>
              </a:ext>
            </a:extLst>
          </p:cNvPr>
          <p:cNvSpPr/>
          <p:nvPr/>
        </p:nvSpPr>
        <p:spPr>
          <a:xfrm>
            <a:off x="3903622" y="3075532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1887-5842-3D4F-9FB3-619223D4FD1B}"/>
              </a:ext>
            </a:extLst>
          </p:cNvPr>
          <p:cNvSpPr/>
          <p:nvPr/>
        </p:nvSpPr>
        <p:spPr>
          <a:xfrm>
            <a:off x="2937120" y="4164143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Edge NFVI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24E24C6-3E26-C949-A2E3-FE9AFF798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3" y="4135546"/>
            <a:ext cx="518951" cy="518951"/>
          </a:xfrm>
          <a:prstGeom prst="rect">
            <a:avLst/>
          </a:prstGeom>
        </p:spPr>
      </p:pic>
      <p:pic>
        <p:nvPicPr>
          <p:cNvPr id="33" name="Obraz 22">
            <a:extLst>
              <a:ext uri="{FF2B5EF4-FFF2-40B4-BE49-F238E27FC236}">
                <a16:creationId xmlns:a16="http://schemas.microsoft.com/office/drawing/2014/main" id="{EFE66A5A-7625-324C-A744-E93BB40DF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51" y="4310478"/>
            <a:ext cx="367083" cy="36708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780725-5974-A247-B2C5-A311B9B25A8E}"/>
              </a:ext>
            </a:extLst>
          </p:cNvPr>
          <p:cNvSpPr/>
          <p:nvPr/>
        </p:nvSpPr>
        <p:spPr>
          <a:xfrm>
            <a:off x="3903622" y="3652716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CEA67-8B18-FF41-B013-7DED1A95ACA2}"/>
              </a:ext>
            </a:extLst>
          </p:cNvPr>
          <p:cNvSpPr/>
          <p:nvPr/>
        </p:nvSpPr>
        <p:spPr>
          <a:xfrm>
            <a:off x="2937120" y="3650218"/>
            <a:ext cx="758455" cy="34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5429-15A5-D84E-B15B-C4F205955BCE}"/>
              </a:ext>
            </a:extLst>
          </p:cNvPr>
          <p:cNvSpPr/>
          <p:nvPr/>
        </p:nvSpPr>
        <p:spPr>
          <a:xfrm>
            <a:off x="6017966" y="3650218"/>
            <a:ext cx="894867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VASs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F6AB71-69C6-124E-A82E-4D7B5AED7ED6}"/>
              </a:ext>
            </a:extLst>
          </p:cNvPr>
          <p:cNvSpPr/>
          <p:nvPr/>
        </p:nvSpPr>
        <p:spPr>
          <a:xfrm>
            <a:off x="8870729" y="3650218"/>
            <a:ext cx="761904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CDN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42A3F-DDEC-CF43-ABFD-E4899753C263}"/>
              </a:ext>
            </a:extLst>
          </p:cNvPr>
          <p:cNvSpPr/>
          <p:nvPr/>
        </p:nvSpPr>
        <p:spPr>
          <a:xfrm>
            <a:off x="7190154" y="3650218"/>
            <a:ext cx="1237800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3ADDC-2BAE-4340-9A57-6C6B340EBE1E}"/>
              </a:ext>
            </a:extLst>
          </p:cNvPr>
          <p:cNvSpPr/>
          <p:nvPr/>
        </p:nvSpPr>
        <p:spPr>
          <a:xfrm>
            <a:off x="8991744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(IoT)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5292D-CEA0-1D4D-A823-5F6779794370}"/>
              </a:ext>
            </a:extLst>
          </p:cNvPr>
          <p:cNvSpPr/>
          <p:nvPr/>
        </p:nvSpPr>
        <p:spPr>
          <a:xfrm>
            <a:off x="8213577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(V2X)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5FD77-603C-554F-A167-9AAB9347B72E}"/>
              </a:ext>
            </a:extLst>
          </p:cNvPr>
          <p:cNvSpPr/>
          <p:nvPr/>
        </p:nvSpPr>
        <p:spPr>
          <a:xfrm>
            <a:off x="6017966" y="2312686"/>
            <a:ext cx="894867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b="1" baseline="30000" dirty="0">
                <a:solidFill>
                  <a:schemeClr val="bg1"/>
                </a:solidFill>
                <a:latin typeface="Arial"/>
                <a:cs typeface="Arial"/>
              </a:rPr>
              <a:t>rd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Party APP</a:t>
            </a:r>
            <a:endParaRPr lang="en-US" sz="1400" b="1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95EB4-1C3B-014F-A4BF-517BCFBB66EC}"/>
              </a:ext>
            </a:extLst>
          </p:cNvPr>
          <p:cNvSpPr/>
          <p:nvPr/>
        </p:nvSpPr>
        <p:spPr>
          <a:xfrm>
            <a:off x="7435412" y="2312686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(VR)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94753-3CEC-FF4E-8282-8C8A758EA36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12833" y="2577243"/>
            <a:ext cx="46344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E192-0382-C541-9A62-996E763D8522}"/>
              </a:ext>
            </a:extLst>
          </p:cNvPr>
          <p:cNvSpPr/>
          <p:nvPr/>
        </p:nvSpPr>
        <p:spPr>
          <a:xfrm>
            <a:off x="2781119" y="1519455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381723-E37B-4447-9036-7E2DA30403AB}"/>
              </a:ext>
            </a:extLst>
          </p:cNvPr>
          <p:cNvSpPr/>
          <p:nvPr/>
        </p:nvSpPr>
        <p:spPr>
          <a:xfrm>
            <a:off x="6017966" y="3155977"/>
            <a:ext cx="3614667" cy="1800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400" b="1" dirty="0">
                <a:solidFill>
                  <a:schemeClr val="bg1"/>
                </a:solidFill>
                <a:latin typeface="Arial"/>
                <a:cs typeface="Arial"/>
              </a:rPr>
              <a:t>Traffic Steering / SFC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B42124-FB58-5449-92D7-2A8EB06349E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662077" y="3246008"/>
            <a:ext cx="135588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4AC1B7-A336-2B40-A688-698B4C4A5391}"/>
              </a:ext>
            </a:extLst>
          </p:cNvPr>
          <p:cNvCxnSpPr>
            <a:cxnSpLocks/>
          </p:cNvCxnSpPr>
          <p:nvPr/>
        </p:nvCxnSpPr>
        <p:spPr>
          <a:xfrm flipH="1" flipV="1">
            <a:off x="6328715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ED5B0F-0CF1-0F4C-BBD6-3E4D4B106C17}"/>
              </a:ext>
            </a:extLst>
          </p:cNvPr>
          <p:cNvCxnSpPr>
            <a:cxnSpLocks/>
          </p:cNvCxnSpPr>
          <p:nvPr/>
        </p:nvCxnSpPr>
        <p:spPr>
          <a:xfrm flipH="1" flipV="1">
            <a:off x="6560437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2A2064-1E82-044F-8F4B-36995AC99CA8}"/>
              </a:ext>
            </a:extLst>
          </p:cNvPr>
          <p:cNvCxnSpPr>
            <a:cxnSpLocks/>
          </p:cNvCxnSpPr>
          <p:nvPr/>
        </p:nvCxnSpPr>
        <p:spPr>
          <a:xfrm flipH="1" flipV="1">
            <a:off x="7630373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5150E0-E1BB-3A49-BD8A-F7B543710CCB}"/>
              </a:ext>
            </a:extLst>
          </p:cNvPr>
          <p:cNvCxnSpPr>
            <a:cxnSpLocks/>
          </p:cNvCxnSpPr>
          <p:nvPr/>
        </p:nvCxnSpPr>
        <p:spPr>
          <a:xfrm flipH="1" flipV="1">
            <a:off x="7862095" y="284179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1F0EBA-E1ED-9E4F-A986-FC58999809B4}"/>
              </a:ext>
            </a:extLst>
          </p:cNvPr>
          <p:cNvCxnSpPr>
            <a:cxnSpLocks/>
          </p:cNvCxnSpPr>
          <p:nvPr/>
        </p:nvCxnSpPr>
        <p:spPr>
          <a:xfrm flipH="1" flipV="1">
            <a:off x="8437732" y="283918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2C1F80-D070-FD44-894B-D8ED56302A24}"/>
              </a:ext>
            </a:extLst>
          </p:cNvPr>
          <p:cNvCxnSpPr>
            <a:cxnSpLocks/>
          </p:cNvCxnSpPr>
          <p:nvPr/>
        </p:nvCxnSpPr>
        <p:spPr>
          <a:xfrm flipH="1" flipV="1">
            <a:off x="8669454" y="2839189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7EFAB9-B641-E743-B7D2-626516F08C1A}"/>
              </a:ext>
            </a:extLst>
          </p:cNvPr>
          <p:cNvCxnSpPr>
            <a:cxnSpLocks/>
          </p:cNvCxnSpPr>
          <p:nvPr/>
        </p:nvCxnSpPr>
        <p:spPr>
          <a:xfrm flipH="1" flipV="1">
            <a:off x="9196053" y="284049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224007-F9EE-C940-8186-1975128AA77C}"/>
              </a:ext>
            </a:extLst>
          </p:cNvPr>
          <p:cNvCxnSpPr>
            <a:cxnSpLocks/>
          </p:cNvCxnSpPr>
          <p:nvPr/>
        </p:nvCxnSpPr>
        <p:spPr>
          <a:xfrm flipH="1" flipV="1">
            <a:off x="9427775" y="284049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ED1AE7-B759-5F4E-A475-91BE8A9DFBE9}"/>
              </a:ext>
            </a:extLst>
          </p:cNvPr>
          <p:cNvCxnSpPr>
            <a:cxnSpLocks/>
          </p:cNvCxnSpPr>
          <p:nvPr/>
        </p:nvCxnSpPr>
        <p:spPr>
          <a:xfrm flipH="1" flipV="1">
            <a:off x="6328715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6F95D9-63BF-F142-8A67-F2CD16128F3B}"/>
              </a:ext>
            </a:extLst>
          </p:cNvPr>
          <p:cNvCxnSpPr>
            <a:cxnSpLocks/>
          </p:cNvCxnSpPr>
          <p:nvPr/>
        </p:nvCxnSpPr>
        <p:spPr>
          <a:xfrm flipH="1" flipV="1">
            <a:off x="6560437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82A138-412F-BD45-A682-ED9B5E7F390E}"/>
              </a:ext>
            </a:extLst>
          </p:cNvPr>
          <p:cNvCxnSpPr>
            <a:cxnSpLocks/>
          </p:cNvCxnSpPr>
          <p:nvPr/>
        </p:nvCxnSpPr>
        <p:spPr>
          <a:xfrm flipH="1" flipV="1">
            <a:off x="7645007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ABF426-4D8D-7747-9FC3-CE1C22F1D1BD}"/>
              </a:ext>
            </a:extLst>
          </p:cNvPr>
          <p:cNvCxnSpPr>
            <a:cxnSpLocks/>
          </p:cNvCxnSpPr>
          <p:nvPr/>
        </p:nvCxnSpPr>
        <p:spPr>
          <a:xfrm flipH="1" flipV="1">
            <a:off x="7876729" y="3328950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522E27-4BE8-8B48-BFDC-BC029D52AE2B}"/>
              </a:ext>
            </a:extLst>
          </p:cNvPr>
          <p:cNvCxnSpPr>
            <a:cxnSpLocks/>
          </p:cNvCxnSpPr>
          <p:nvPr/>
        </p:nvCxnSpPr>
        <p:spPr>
          <a:xfrm flipH="1" flipV="1">
            <a:off x="9196052" y="332818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016A8C-48C4-1C4D-8C97-F32541C9C698}"/>
              </a:ext>
            </a:extLst>
          </p:cNvPr>
          <p:cNvCxnSpPr>
            <a:cxnSpLocks/>
          </p:cNvCxnSpPr>
          <p:nvPr/>
        </p:nvCxnSpPr>
        <p:spPr>
          <a:xfrm flipH="1" flipV="1">
            <a:off x="9427774" y="3328184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A99E86-3A67-6C48-8ABD-E29DDD30F700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4282850" y="3416484"/>
            <a:ext cx="0" cy="23623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7EB021-A4CE-1045-8F79-B385E2518135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3695575" y="3820694"/>
            <a:ext cx="208047" cy="249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D2BDDFD-AC18-A342-8145-41648F5AD13D}"/>
              </a:ext>
            </a:extLst>
          </p:cNvPr>
          <p:cNvSpPr/>
          <p:nvPr/>
        </p:nvSpPr>
        <p:spPr>
          <a:xfrm>
            <a:off x="1708742" y="3870604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DD4923-BCDC-D040-8826-E7068C281BAA}"/>
              </a:ext>
            </a:extLst>
          </p:cNvPr>
          <p:cNvSpPr/>
          <p:nvPr/>
        </p:nvSpPr>
        <p:spPr>
          <a:xfrm>
            <a:off x="1708742" y="4158610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FF465F-3F56-5941-BE27-A1AE21503F0F}"/>
              </a:ext>
            </a:extLst>
          </p:cNvPr>
          <p:cNvSpPr/>
          <p:nvPr/>
        </p:nvSpPr>
        <p:spPr>
          <a:xfrm>
            <a:off x="1708742" y="4446616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52794B-D743-324F-82DC-5707C09528C2}"/>
              </a:ext>
            </a:extLst>
          </p:cNvPr>
          <p:cNvCxnSpPr>
            <a:cxnSpLocks/>
            <a:stCxn id="57" idx="0"/>
            <a:endCxn id="9" idx="1"/>
          </p:cNvCxnSpPr>
          <p:nvPr/>
        </p:nvCxnSpPr>
        <p:spPr>
          <a:xfrm rot="5400000" flipH="1" flipV="1">
            <a:off x="2650682" y="2617664"/>
            <a:ext cx="624596" cy="1881284"/>
          </a:xfrm>
          <a:prstGeom prst="bentConnector2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A3AF06B-F18D-F044-AD62-8441C95D7243}"/>
              </a:ext>
            </a:extLst>
          </p:cNvPr>
          <p:cNvSpPr/>
          <p:nvPr/>
        </p:nvSpPr>
        <p:spPr>
          <a:xfrm>
            <a:off x="10170696" y="4135546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IaaS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94104F7-41F2-454D-B1C6-1F83CF5486EF}"/>
              </a:ext>
            </a:extLst>
          </p:cNvPr>
          <p:cNvSpPr/>
          <p:nvPr/>
        </p:nvSpPr>
        <p:spPr>
          <a:xfrm>
            <a:off x="10170696" y="3583508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PaaS</a:t>
            </a:r>
          </a:p>
        </p:txBody>
      </p:sp>
      <p:cxnSp>
        <p:nvCxnSpPr>
          <p:cNvPr id="68" name="Straight Connector 59">
            <a:extLst>
              <a:ext uri="{FF2B5EF4-FFF2-40B4-BE49-F238E27FC236}">
                <a16:creationId xmlns:a16="http://schemas.microsoft.com/office/drawing/2014/main" id="{FC44516A-F69B-A94F-9E24-AAAE12121401}"/>
              </a:ext>
            </a:extLst>
          </p:cNvPr>
          <p:cNvCxnSpPr>
            <a:cxnSpLocks/>
            <a:stCxn id="59" idx="3"/>
            <a:endCxn id="36" idx="1"/>
          </p:cNvCxnSpPr>
          <p:nvPr/>
        </p:nvCxnSpPr>
        <p:spPr>
          <a:xfrm flipV="1">
            <a:off x="2335933" y="3820694"/>
            <a:ext cx="601187" cy="741395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F452D9-7201-0043-B577-914E19894619}"/>
              </a:ext>
            </a:extLst>
          </p:cNvPr>
          <p:cNvSpPr/>
          <p:nvPr/>
        </p:nvSpPr>
        <p:spPr>
          <a:xfrm>
            <a:off x="2862530" y="3506515"/>
            <a:ext cx="2034685" cy="18320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vRAN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1970D4-8128-0140-985B-B0E9A7C2AD10}"/>
              </a:ext>
            </a:extLst>
          </p:cNvPr>
          <p:cNvSpPr/>
          <p:nvPr/>
        </p:nvSpPr>
        <p:spPr>
          <a:xfrm>
            <a:off x="2760815" y="2069432"/>
            <a:ext cx="6959495" cy="39358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b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Edge Slice  + VAS/App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eMBB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Edge Slice + VAS/App (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uRLLC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Edge Slice + VAS/App (IoT)</a:t>
            </a:r>
          </a:p>
          <a:p>
            <a:pPr algn="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3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0041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err="1"/>
              <a:t>vRAN</a:t>
            </a:r>
            <a:r>
              <a:rPr lang="en-GB" dirty="0"/>
              <a:t> Use Case </a:t>
            </a:r>
            <a:r>
              <a:rPr lang="en-GB" sz="1400" dirty="0"/>
              <a:t>//Quick Win //</a:t>
            </a:r>
            <a:r>
              <a:rPr lang="en-GB" sz="1400" dirty="0" err="1"/>
              <a:t>OpenRAN</a:t>
            </a:r>
            <a:r>
              <a:rPr lang="en-GB" sz="1400" dirty="0"/>
              <a:t> (TIP) Potential Cooperation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Edge Network Slicing – UPF (Private 5G/Virtual Campus) </a:t>
            </a:r>
            <a:r>
              <a:rPr lang="en-GB" sz="1400" dirty="0"/>
              <a:t>//Trending use case //VNF/CNF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Edge Network Slicing with CDN </a:t>
            </a:r>
            <a:r>
              <a:rPr lang="en-GB" sz="1400" dirty="0"/>
              <a:t>//Perfect fit for the </a:t>
            </a:r>
            <a:r>
              <a:rPr lang="en-GB" sz="1400" dirty="0" err="1"/>
              <a:t>eMBB</a:t>
            </a:r>
            <a:r>
              <a:rPr lang="en-GB" sz="1400" dirty="0"/>
              <a:t> Slice use case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Edge Automotive use case (V2X) </a:t>
            </a:r>
            <a:r>
              <a:rPr lang="en-GB" sz="1400" dirty="0"/>
              <a:t>//Perfect fit for the </a:t>
            </a:r>
            <a:r>
              <a:rPr lang="en-GB" sz="1400" dirty="0" err="1"/>
              <a:t>uRLLC</a:t>
            </a:r>
            <a:r>
              <a:rPr lang="en-GB" sz="1400" dirty="0"/>
              <a:t> Slice use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Remote Surveillance with Video Analytics </a:t>
            </a:r>
            <a:r>
              <a:rPr lang="en-GB" sz="1400" dirty="0"/>
              <a:t>//Perfect fit for the mission critical (IoT) Slice use case</a:t>
            </a:r>
          </a:p>
          <a:p>
            <a:pPr marL="0" indent="0">
              <a:buNone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Use Cases proposal for Telco Edge</a:t>
            </a:r>
          </a:p>
        </p:txBody>
      </p:sp>
    </p:spTree>
    <p:extLst>
      <p:ext uri="{BB962C8B-B14F-4D97-AF65-F5344CB8AC3E}">
        <p14:creationId xmlns:p14="http://schemas.microsoft.com/office/powerpoint/2010/main" val="41971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00414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Edge Network Slicing with CDN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Use Case Screening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E73C9-07C4-4C45-977E-28BB290BFF77}"/>
              </a:ext>
            </a:extLst>
          </p:cNvPr>
          <p:cNvSpPr/>
          <p:nvPr/>
        </p:nvSpPr>
        <p:spPr>
          <a:xfrm>
            <a:off x="4060957" y="3467725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A8172-9349-634C-9496-49B36399AAB8}"/>
              </a:ext>
            </a:extLst>
          </p:cNvPr>
          <p:cNvSpPr/>
          <p:nvPr/>
        </p:nvSpPr>
        <p:spPr>
          <a:xfrm>
            <a:off x="3094455" y="4801996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Edge NFVI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841D-42E8-BC4E-9E70-7421AB9C2E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8" y="4773399"/>
            <a:ext cx="518951" cy="518951"/>
          </a:xfrm>
          <a:prstGeom prst="rect">
            <a:avLst/>
          </a:prstGeom>
        </p:spPr>
      </p:pic>
      <p:pic>
        <p:nvPicPr>
          <p:cNvPr id="7" name="Obraz 22">
            <a:extLst>
              <a:ext uri="{FF2B5EF4-FFF2-40B4-BE49-F238E27FC236}">
                <a16:creationId xmlns:a16="http://schemas.microsoft.com/office/drawing/2014/main" id="{BD6344BD-9DBF-114A-A90C-D86A703FA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6" y="4948331"/>
            <a:ext cx="367083" cy="3670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AFC41-D6CF-FC41-84ED-E0C7B5182521}"/>
              </a:ext>
            </a:extLst>
          </p:cNvPr>
          <p:cNvSpPr/>
          <p:nvPr/>
        </p:nvSpPr>
        <p:spPr>
          <a:xfrm>
            <a:off x="2938454" y="2157308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0219-2A5D-4E49-9721-BBFF01BFEC79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 flipV="1">
            <a:off x="4819412" y="3638197"/>
            <a:ext cx="1643250" cy="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8F9C7E-648F-A340-A5B9-FD6077186E18}"/>
              </a:ext>
            </a:extLst>
          </p:cNvPr>
          <p:cNvSpPr/>
          <p:nvPr/>
        </p:nvSpPr>
        <p:spPr>
          <a:xfrm>
            <a:off x="1866077" y="4508457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252D0-ED62-0342-A8F4-03A74EF031D1}"/>
              </a:ext>
            </a:extLst>
          </p:cNvPr>
          <p:cNvSpPr/>
          <p:nvPr/>
        </p:nvSpPr>
        <p:spPr>
          <a:xfrm>
            <a:off x="1866077" y="4796463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47CDDE-9CCC-9140-BE3B-44C0A04439CF}"/>
              </a:ext>
            </a:extLst>
          </p:cNvPr>
          <p:cNvSpPr/>
          <p:nvPr/>
        </p:nvSpPr>
        <p:spPr>
          <a:xfrm>
            <a:off x="1866077" y="5084469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40" name="Straight Connector 59">
            <a:extLst>
              <a:ext uri="{FF2B5EF4-FFF2-40B4-BE49-F238E27FC236}">
                <a16:creationId xmlns:a16="http://schemas.microsoft.com/office/drawing/2014/main" id="{D603C383-7E1F-954E-A78D-27511ACCE7F8}"/>
              </a:ext>
            </a:extLst>
          </p:cNvPr>
          <p:cNvCxnSpPr>
            <a:cxnSpLocks/>
            <a:stCxn id="37" idx="0"/>
            <a:endCxn id="4" idx="1"/>
          </p:cNvCxnSpPr>
          <p:nvPr/>
        </p:nvCxnSpPr>
        <p:spPr>
          <a:xfrm rot="5400000" flipH="1" flipV="1">
            <a:off x="2685187" y="3132687"/>
            <a:ext cx="870256" cy="1881284"/>
          </a:xfrm>
          <a:prstGeom prst="bentConnector2">
            <a:avLst/>
          </a:prstGeom>
          <a:ln w="952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2359F97-0FC6-8740-8217-7361B5D2E9CF}"/>
              </a:ext>
            </a:extLst>
          </p:cNvPr>
          <p:cNvSpPr/>
          <p:nvPr/>
        </p:nvSpPr>
        <p:spPr>
          <a:xfrm>
            <a:off x="10328031" y="4773399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IaaS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0945FD2-494C-C948-BBAC-AB1A7E95EF03}"/>
              </a:ext>
            </a:extLst>
          </p:cNvPr>
          <p:cNvSpPr/>
          <p:nvPr/>
        </p:nvSpPr>
        <p:spPr>
          <a:xfrm>
            <a:off x="10328031" y="4221361"/>
            <a:ext cx="1219200" cy="47437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b="1" dirty="0">
                <a:solidFill>
                  <a:schemeClr val="bg1"/>
                </a:solidFill>
                <a:latin typeface="Arial"/>
                <a:cs typeface="Arial"/>
              </a:rPr>
              <a:t>PaaS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F20E37-E397-764D-98D0-85F3AC35293A}"/>
              </a:ext>
            </a:extLst>
          </p:cNvPr>
          <p:cNvSpPr/>
          <p:nvPr/>
        </p:nvSpPr>
        <p:spPr>
          <a:xfrm>
            <a:off x="6462662" y="3467721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CDN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479801-47C8-304F-B9F5-53EA6D148209}"/>
              </a:ext>
            </a:extLst>
          </p:cNvPr>
          <p:cNvSpPr/>
          <p:nvPr/>
        </p:nvSpPr>
        <p:spPr>
          <a:xfrm>
            <a:off x="3892841" y="3062189"/>
            <a:ext cx="4964556" cy="9323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Network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Slice</a:t>
            </a:r>
          </a:p>
          <a:p>
            <a:pPr algn="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B88F712-D0CD-E244-8E0E-C9D331FEFEE8}"/>
              </a:ext>
            </a:extLst>
          </p:cNvPr>
          <p:cNvSpPr/>
          <p:nvPr/>
        </p:nvSpPr>
        <p:spPr>
          <a:xfrm>
            <a:off x="5029696" y="3508519"/>
            <a:ext cx="1321725" cy="2593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000" b="1" dirty="0">
                <a:solidFill>
                  <a:schemeClr val="bg1"/>
                </a:solidFill>
                <a:latin typeface="Arial"/>
                <a:cs typeface="Arial"/>
              </a:rPr>
              <a:t>Traffic Steering</a:t>
            </a:r>
          </a:p>
        </p:txBody>
      </p:sp>
    </p:spTree>
    <p:extLst>
      <p:ext uri="{BB962C8B-B14F-4D97-AF65-F5344CB8AC3E}">
        <p14:creationId xmlns:p14="http://schemas.microsoft.com/office/powerpoint/2010/main" val="35189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animBg="1"/>
      <p:bldP spid="41" grpId="0" animBg="1"/>
      <p:bldP spid="42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3889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Edge Network Slicing for Private 5G (Virtual Campus Network)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Use Case Screening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E73C9-07C4-4C45-977E-28BB290BFF77}"/>
              </a:ext>
            </a:extLst>
          </p:cNvPr>
          <p:cNvSpPr/>
          <p:nvPr/>
        </p:nvSpPr>
        <p:spPr>
          <a:xfrm>
            <a:off x="4060957" y="3467725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A8172-9349-634C-9496-49B36399AAB8}"/>
              </a:ext>
            </a:extLst>
          </p:cNvPr>
          <p:cNvSpPr/>
          <p:nvPr/>
        </p:nvSpPr>
        <p:spPr>
          <a:xfrm>
            <a:off x="3094455" y="4801996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Cloud Infrastructure (NFVI)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841D-42E8-BC4E-9E70-7421AB9C2E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8" y="4773399"/>
            <a:ext cx="518951" cy="518951"/>
          </a:xfrm>
          <a:prstGeom prst="rect">
            <a:avLst/>
          </a:prstGeom>
        </p:spPr>
      </p:pic>
      <p:pic>
        <p:nvPicPr>
          <p:cNvPr id="7" name="Obraz 22">
            <a:extLst>
              <a:ext uri="{FF2B5EF4-FFF2-40B4-BE49-F238E27FC236}">
                <a16:creationId xmlns:a16="http://schemas.microsoft.com/office/drawing/2014/main" id="{BD6344BD-9DBF-114A-A90C-D86A703FA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86" y="4948331"/>
            <a:ext cx="367083" cy="3670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AFC41-D6CF-FC41-84ED-E0C7B5182521}"/>
              </a:ext>
            </a:extLst>
          </p:cNvPr>
          <p:cNvSpPr/>
          <p:nvPr/>
        </p:nvSpPr>
        <p:spPr>
          <a:xfrm>
            <a:off x="2938454" y="2157308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 (Customer Premises)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0219-2A5D-4E49-9721-BBFF01BFEC7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9412" y="3638201"/>
            <a:ext cx="169057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8F9C7E-648F-A340-A5B9-FD6077186E18}"/>
              </a:ext>
            </a:extLst>
          </p:cNvPr>
          <p:cNvSpPr/>
          <p:nvPr/>
        </p:nvSpPr>
        <p:spPr>
          <a:xfrm>
            <a:off x="1866077" y="4508457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252D0-ED62-0342-A8F4-03A74EF031D1}"/>
              </a:ext>
            </a:extLst>
          </p:cNvPr>
          <p:cNvSpPr/>
          <p:nvPr/>
        </p:nvSpPr>
        <p:spPr>
          <a:xfrm>
            <a:off x="1866077" y="4796463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47CDDE-9CCC-9140-BE3B-44C0A04439CF}"/>
              </a:ext>
            </a:extLst>
          </p:cNvPr>
          <p:cNvSpPr/>
          <p:nvPr/>
        </p:nvSpPr>
        <p:spPr>
          <a:xfrm>
            <a:off x="1866077" y="5084469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40" name="Straight Connector 59">
            <a:extLst>
              <a:ext uri="{FF2B5EF4-FFF2-40B4-BE49-F238E27FC236}">
                <a16:creationId xmlns:a16="http://schemas.microsoft.com/office/drawing/2014/main" id="{D603C383-7E1F-954E-A78D-27511ACCE7F8}"/>
              </a:ext>
            </a:extLst>
          </p:cNvPr>
          <p:cNvCxnSpPr>
            <a:cxnSpLocks/>
            <a:stCxn id="37" idx="0"/>
            <a:endCxn id="4" idx="1"/>
          </p:cNvCxnSpPr>
          <p:nvPr/>
        </p:nvCxnSpPr>
        <p:spPr>
          <a:xfrm rot="5400000" flipH="1" flipV="1">
            <a:off x="2685187" y="3132687"/>
            <a:ext cx="870256" cy="1881284"/>
          </a:xfrm>
          <a:prstGeom prst="bentConnector2">
            <a:avLst/>
          </a:prstGeom>
          <a:ln w="9525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3479801-47C8-304F-B9F5-53EA6D148209}"/>
              </a:ext>
            </a:extLst>
          </p:cNvPr>
          <p:cNvSpPr/>
          <p:nvPr/>
        </p:nvSpPr>
        <p:spPr>
          <a:xfrm>
            <a:off x="3404973" y="2668192"/>
            <a:ext cx="2871452" cy="12814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Private 5G Network 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Slice</a:t>
            </a:r>
          </a:p>
          <a:p>
            <a:pPr algn="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ED8D97DF-2B49-404F-9411-CD00445C2A35}"/>
              </a:ext>
            </a:extLst>
          </p:cNvPr>
          <p:cNvSpPr/>
          <p:nvPr/>
        </p:nvSpPr>
        <p:spPr>
          <a:xfrm rot="5400000" flipH="1">
            <a:off x="6398981" y="1988843"/>
            <a:ext cx="241746" cy="716279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E9ABD-F823-8A40-B83E-7DD96AE77A91}"/>
              </a:ext>
            </a:extLst>
          </p:cNvPr>
          <p:cNvSpPr txBox="1"/>
          <p:nvPr/>
        </p:nvSpPr>
        <p:spPr>
          <a:xfrm>
            <a:off x="5574071" y="5754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/>
              <a:t>Customer Premises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F18084-8232-6B4A-89CC-6B6EDFAF01CE}"/>
              </a:ext>
            </a:extLst>
          </p:cNvPr>
          <p:cNvSpPr/>
          <p:nvPr/>
        </p:nvSpPr>
        <p:spPr>
          <a:xfrm>
            <a:off x="6394317" y="3536018"/>
            <a:ext cx="2746660" cy="2171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400" b="1" dirty="0">
                <a:solidFill>
                  <a:schemeClr val="bg1"/>
                </a:solidFill>
                <a:latin typeface="Arial"/>
                <a:cs typeface="Arial"/>
              </a:rPr>
              <a:t>Traffic Steering / SFC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2FAB90-2FED-164E-86D2-A56B652F7C3D}"/>
              </a:ext>
            </a:extLst>
          </p:cNvPr>
          <p:cNvSpPr/>
          <p:nvPr/>
        </p:nvSpPr>
        <p:spPr>
          <a:xfrm>
            <a:off x="6394317" y="2668192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A35B80-1CC1-9D41-86B1-6E2890BDE20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6714762" y="3197305"/>
            <a:ext cx="2944" cy="37372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8DDE3A9-2F67-EF4A-BB35-489CE972FA49}"/>
              </a:ext>
            </a:extLst>
          </p:cNvPr>
          <p:cNvSpPr/>
          <p:nvPr/>
        </p:nvSpPr>
        <p:spPr>
          <a:xfrm>
            <a:off x="7162892" y="2668192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E458E-14D4-0949-8B5C-454B6E801C34}"/>
              </a:ext>
            </a:extLst>
          </p:cNvPr>
          <p:cNvSpPr/>
          <p:nvPr/>
        </p:nvSpPr>
        <p:spPr>
          <a:xfrm>
            <a:off x="8517753" y="2668191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Arial"/>
                <a:cs typeface="Arial"/>
              </a:rPr>
              <a:t>AppN</a:t>
            </a:r>
            <a:endParaRPr lang="en-US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DA3163-8CF3-FE46-8963-8E8F00E1A561}"/>
              </a:ext>
            </a:extLst>
          </p:cNvPr>
          <p:cNvCxnSpPr>
            <a:cxnSpLocks/>
          </p:cNvCxnSpPr>
          <p:nvPr/>
        </p:nvCxnSpPr>
        <p:spPr>
          <a:xfrm>
            <a:off x="7936416" y="2945732"/>
            <a:ext cx="46344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6A00B4-33DD-9047-9306-C7318EABBD18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483337" y="3197305"/>
            <a:ext cx="0" cy="338713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6172A5-9D80-5549-AE03-59B437DDEEB7}"/>
              </a:ext>
            </a:extLst>
          </p:cNvPr>
          <p:cNvCxnSpPr>
            <a:cxnSpLocks/>
          </p:cNvCxnSpPr>
          <p:nvPr/>
        </p:nvCxnSpPr>
        <p:spPr>
          <a:xfrm flipV="1">
            <a:off x="8897777" y="3197305"/>
            <a:ext cx="0" cy="36278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3889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Edge Network Slicing for V2X (V2N - Remote Driving)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Use Case Screening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E73C9-07C4-4C45-977E-28BB290BFF77}"/>
              </a:ext>
            </a:extLst>
          </p:cNvPr>
          <p:cNvSpPr/>
          <p:nvPr/>
        </p:nvSpPr>
        <p:spPr>
          <a:xfrm>
            <a:off x="4060957" y="3467725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A8172-9349-634C-9496-49B36399AAB8}"/>
              </a:ext>
            </a:extLst>
          </p:cNvPr>
          <p:cNvSpPr/>
          <p:nvPr/>
        </p:nvSpPr>
        <p:spPr>
          <a:xfrm>
            <a:off x="3094455" y="4801996"/>
            <a:ext cx="382533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Cloud Infrastructure (NFVI)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841D-42E8-BC4E-9E70-7421AB9C2E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8" y="4773399"/>
            <a:ext cx="518951" cy="5189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EAFC41-D6CF-FC41-84ED-E0C7B5182521}"/>
              </a:ext>
            </a:extLst>
          </p:cNvPr>
          <p:cNvSpPr/>
          <p:nvPr/>
        </p:nvSpPr>
        <p:spPr>
          <a:xfrm>
            <a:off x="2938455" y="2157308"/>
            <a:ext cx="4339676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3C0219-2A5D-4E49-9721-BBFF01BFEC7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819412" y="3638200"/>
            <a:ext cx="1276588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8F9C7E-648F-A340-A5B9-FD6077186E18}"/>
              </a:ext>
            </a:extLst>
          </p:cNvPr>
          <p:cNvSpPr/>
          <p:nvPr/>
        </p:nvSpPr>
        <p:spPr>
          <a:xfrm>
            <a:off x="1866077" y="4508457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252D0-ED62-0342-A8F4-03A74EF031D1}"/>
              </a:ext>
            </a:extLst>
          </p:cNvPr>
          <p:cNvSpPr/>
          <p:nvPr/>
        </p:nvSpPr>
        <p:spPr>
          <a:xfrm>
            <a:off x="1866077" y="4796463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47CDDE-9CCC-9140-BE3B-44C0A04439CF}"/>
              </a:ext>
            </a:extLst>
          </p:cNvPr>
          <p:cNvSpPr/>
          <p:nvPr/>
        </p:nvSpPr>
        <p:spPr>
          <a:xfrm>
            <a:off x="1866077" y="5084469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40" name="Straight Connector 59">
            <a:extLst>
              <a:ext uri="{FF2B5EF4-FFF2-40B4-BE49-F238E27FC236}">
                <a16:creationId xmlns:a16="http://schemas.microsoft.com/office/drawing/2014/main" id="{D603C383-7E1F-954E-A78D-27511ACCE7F8}"/>
              </a:ext>
            </a:extLst>
          </p:cNvPr>
          <p:cNvCxnSpPr>
            <a:cxnSpLocks/>
            <a:stCxn id="37" idx="0"/>
            <a:endCxn id="4" idx="1"/>
          </p:cNvCxnSpPr>
          <p:nvPr/>
        </p:nvCxnSpPr>
        <p:spPr>
          <a:xfrm rot="5400000" flipH="1" flipV="1">
            <a:off x="2685187" y="3132687"/>
            <a:ext cx="870256" cy="1881284"/>
          </a:xfrm>
          <a:prstGeom prst="bentConnector2">
            <a:avLst/>
          </a:prstGeom>
          <a:ln w="952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3479801-47C8-304F-B9F5-53EA6D148209}"/>
              </a:ext>
            </a:extLst>
          </p:cNvPr>
          <p:cNvSpPr/>
          <p:nvPr/>
        </p:nvSpPr>
        <p:spPr>
          <a:xfrm>
            <a:off x="3404973" y="2668192"/>
            <a:ext cx="3514812" cy="15454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5G V2X Network Slice</a:t>
            </a:r>
          </a:p>
          <a:p>
            <a:pPr algn="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2FAB90-2FED-164E-86D2-A56B652F7C3D}"/>
              </a:ext>
            </a:extLst>
          </p:cNvPr>
          <p:cNvSpPr/>
          <p:nvPr/>
        </p:nvSpPr>
        <p:spPr>
          <a:xfrm>
            <a:off x="6070493" y="3373643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V2X 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832175-81CE-0D4D-A286-9A079E9F9BC3}"/>
              </a:ext>
            </a:extLst>
          </p:cNvPr>
          <p:cNvSpPr/>
          <p:nvPr/>
        </p:nvSpPr>
        <p:spPr>
          <a:xfrm>
            <a:off x="8120631" y="3373643"/>
            <a:ext cx="1678277" cy="529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Road Transport Authorities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47B3A3-4D06-9B4E-A10D-2C9B050C7DD5}"/>
              </a:ext>
            </a:extLst>
          </p:cNvPr>
          <p:cNvSpPr/>
          <p:nvPr/>
        </p:nvSpPr>
        <p:spPr>
          <a:xfrm>
            <a:off x="8120631" y="2403635"/>
            <a:ext cx="1678277" cy="5291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Automotive X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</a:p>
        </p:txBody>
      </p:sp>
      <p:sp>
        <p:nvSpPr>
          <p:cNvPr id="34" name="Freeform 292">
            <a:extLst>
              <a:ext uri="{FF2B5EF4-FFF2-40B4-BE49-F238E27FC236}">
                <a16:creationId xmlns:a16="http://schemas.microsoft.com/office/drawing/2014/main" id="{1B01DA63-A686-9044-A235-E72A72A11B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10464" y="5510400"/>
            <a:ext cx="331839" cy="280965"/>
          </a:xfrm>
          <a:custGeom>
            <a:avLst/>
            <a:gdLst>
              <a:gd name="T0" fmla="*/ 0 w 2580"/>
              <a:gd name="T1" fmla="*/ 1681 h 2187"/>
              <a:gd name="T2" fmla="*/ 1012 w 2580"/>
              <a:gd name="T3" fmla="*/ 1681 h 2187"/>
              <a:gd name="T4" fmla="*/ 506 w 2580"/>
              <a:gd name="T5" fmla="*/ 2079 h 2187"/>
              <a:gd name="T6" fmla="*/ 506 w 2580"/>
              <a:gd name="T7" fmla="*/ 1282 h 2187"/>
              <a:gd name="T8" fmla="*/ 506 w 2580"/>
              <a:gd name="T9" fmla="*/ 2079 h 2187"/>
              <a:gd name="T10" fmla="*/ 1569 w 2580"/>
              <a:gd name="T11" fmla="*/ 1681 h 2187"/>
              <a:gd name="T12" fmla="*/ 2580 w 2580"/>
              <a:gd name="T13" fmla="*/ 1681 h 2187"/>
              <a:gd name="T14" fmla="*/ 2075 w 2580"/>
              <a:gd name="T15" fmla="*/ 2079 h 2187"/>
              <a:gd name="T16" fmla="*/ 2075 w 2580"/>
              <a:gd name="T17" fmla="*/ 1282 h 2187"/>
              <a:gd name="T18" fmla="*/ 2075 w 2580"/>
              <a:gd name="T19" fmla="*/ 2079 h 2187"/>
              <a:gd name="T20" fmla="*/ 1539 w 2580"/>
              <a:gd name="T21" fmla="*/ 351 h 2187"/>
              <a:gd name="T22" fmla="*/ 1438 w 2580"/>
              <a:gd name="T23" fmla="*/ 331 h 2187"/>
              <a:gd name="T24" fmla="*/ 1206 w 2580"/>
              <a:gd name="T25" fmla="*/ 425 h 2187"/>
              <a:gd name="T26" fmla="*/ 745 w 2580"/>
              <a:gd name="T27" fmla="*/ 925 h 2187"/>
              <a:gd name="T28" fmla="*/ 1200 w 2580"/>
              <a:gd name="T29" fmla="*/ 1239 h 2187"/>
              <a:gd name="T30" fmla="*/ 1166 w 2580"/>
              <a:gd name="T31" fmla="*/ 1334 h 2187"/>
              <a:gd name="T32" fmla="*/ 838 w 2580"/>
              <a:gd name="T33" fmla="*/ 1126 h 2187"/>
              <a:gd name="T34" fmla="*/ 736 w 2580"/>
              <a:gd name="T35" fmla="*/ 683 h 2187"/>
              <a:gd name="T36" fmla="*/ 1138 w 2580"/>
              <a:gd name="T37" fmla="*/ 342 h 2187"/>
              <a:gd name="T38" fmla="*/ 1428 w 2580"/>
              <a:gd name="T39" fmla="*/ 224 h 2187"/>
              <a:gd name="T40" fmla="*/ 1730 w 2580"/>
              <a:gd name="T41" fmla="*/ 480 h 2187"/>
              <a:gd name="T42" fmla="*/ 1792 w 2580"/>
              <a:gd name="T43" fmla="*/ 789 h 2187"/>
              <a:gd name="T44" fmla="*/ 2234 w 2580"/>
              <a:gd name="T45" fmla="*/ 976 h 2187"/>
              <a:gd name="T46" fmla="*/ 1747 w 2580"/>
              <a:gd name="T47" fmla="*/ 888 h 2187"/>
              <a:gd name="T48" fmla="*/ 1637 w 2580"/>
              <a:gd name="T49" fmla="*/ 589 h 2187"/>
              <a:gd name="T50" fmla="*/ 1493 w 2580"/>
              <a:gd name="T51" fmla="*/ 688 h 2187"/>
              <a:gd name="T52" fmla="*/ 1476 w 2580"/>
              <a:gd name="T53" fmla="*/ 1120 h 2187"/>
              <a:gd name="T54" fmla="*/ 1312 w 2580"/>
              <a:gd name="T55" fmla="*/ 1930 h 2187"/>
              <a:gd name="T56" fmla="*/ 1247 w 2580"/>
              <a:gd name="T57" fmla="*/ 1969 h 2187"/>
              <a:gd name="T58" fmla="*/ 1385 w 2580"/>
              <a:gd name="T59" fmla="*/ 1185 h 2187"/>
              <a:gd name="T60" fmla="*/ 1044 w 2580"/>
              <a:gd name="T61" fmla="*/ 888 h 2187"/>
              <a:gd name="T62" fmla="*/ 1433 w 2580"/>
              <a:gd name="T63" fmla="*/ 599 h 2187"/>
              <a:gd name="T64" fmla="*/ 1493 w 2580"/>
              <a:gd name="T65" fmla="*/ 688 h 2187"/>
              <a:gd name="T66" fmla="*/ 2286 w 2580"/>
              <a:gd name="T67" fmla="*/ 256 h 2187"/>
              <a:gd name="T68" fmla="*/ 1773 w 2580"/>
              <a:gd name="T69" fmla="*/ 256 h 2187"/>
              <a:gd name="T70" fmla="*/ 2030 w 2580"/>
              <a:gd name="T71" fmla="*/ 107 h 2187"/>
              <a:gd name="T72" fmla="*/ 2030 w 2580"/>
              <a:gd name="T73" fmla="*/ 405 h 2187"/>
              <a:gd name="T74" fmla="*/ 2030 w 2580"/>
              <a:gd name="T75" fmla="*/ 107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80" h="2187">
                <a:moveTo>
                  <a:pt x="506" y="1175"/>
                </a:moveTo>
                <a:cubicBezTo>
                  <a:pt x="227" y="1175"/>
                  <a:pt x="0" y="1402"/>
                  <a:pt x="0" y="1681"/>
                </a:cubicBezTo>
                <a:cubicBezTo>
                  <a:pt x="0" y="1960"/>
                  <a:pt x="227" y="2187"/>
                  <a:pt x="506" y="2187"/>
                </a:cubicBezTo>
                <a:cubicBezTo>
                  <a:pt x="785" y="2187"/>
                  <a:pt x="1012" y="1960"/>
                  <a:pt x="1012" y="1681"/>
                </a:cubicBezTo>
                <a:cubicBezTo>
                  <a:pt x="1012" y="1402"/>
                  <a:pt x="785" y="1175"/>
                  <a:pt x="506" y="1175"/>
                </a:cubicBezTo>
                <a:close/>
                <a:moveTo>
                  <a:pt x="506" y="2079"/>
                </a:moveTo>
                <a:cubicBezTo>
                  <a:pt x="286" y="2079"/>
                  <a:pt x="107" y="1900"/>
                  <a:pt x="107" y="1681"/>
                </a:cubicBezTo>
                <a:cubicBezTo>
                  <a:pt x="107" y="1461"/>
                  <a:pt x="286" y="1282"/>
                  <a:pt x="506" y="1282"/>
                </a:cubicBezTo>
                <a:cubicBezTo>
                  <a:pt x="725" y="1282"/>
                  <a:pt x="904" y="1461"/>
                  <a:pt x="904" y="1681"/>
                </a:cubicBezTo>
                <a:cubicBezTo>
                  <a:pt x="904" y="1900"/>
                  <a:pt x="725" y="2079"/>
                  <a:pt x="506" y="2079"/>
                </a:cubicBezTo>
                <a:close/>
                <a:moveTo>
                  <a:pt x="2075" y="1175"/>
                </a:moveTo>
                <a:cubicBezTo>
                  <a:pt x="1796" y="1175"/>
                  <a:pt x="1569" y="1402"/>
                  <a:pt x="1569" y="1681"/>
                </a:cubicBezTo>
                <a:cubicBezTo>
                  <a:pt x="1569" y="1960"/>
                  <a:pt x="1796" y="2187"/>
                  <a:pt x="2075" y="2187"/>
                </a:cubicBezTo>
                <a:cubicBezTo>
                  <a:pt x="2354" y="2187"/>
                  <a:pt x="2580" y="1960"/>
                  <a:pt x="2580" y="1681"/>
                </a:cubicBezTo>
                <a:cubicBezTo>
                  <a:pt x="2580" y="1402"/>
                  <a:pt x="2354" y="1175"/>
                  <a:pt x="2075" y="1175"/>
                </a:cubicBezTo>
                <a:close/>
                <a:moveTo>
                  <a:pt x="2075" y="2079"/>
                </a:moveTo>
                <a:cubicBezTo>
                  <a:pt x="1855" y="2079"/>
                  <a:pt x="1676" y="1900"/>
                  <a:pt x="1676" y="1681"/>
                </a:cubicBezTo>
                <a:cubicBezTo>
                  <a:pt x="1676" y="1461"/>
                  <a:pt x="1855" y="1282"/>
                  <a:pt x="2075" y="1282"/>
                </a:cubicBezTo>
                <a:cubicBezTo>
                  <a:pt x="2294" y="1282"/>
                  <a:pt x="2473" y="1461"/>
                  <a:pt x="2473" y="1681"/>
                </a:cubicBezTo>
                <a:cubicBezTo>
                  <a:pt x="2473" y="1900"/>
                  <a:pt x="2294" y="2079"/>
                  <a:pt x="2075" y="2079"/>
                </a:cubicBezTo>
                <a:close/>
                <a:moveTo>
                  <a:pt x="1625" y="505"/>
                </a:moveTo>
                <a:cubicBezTo>
                  <a:pt x="1601" y="403"/>
                  <a:pt x="1539" y="352"/>
                  <a:pt x="1539" y="351"/>
                </a:cubicBezTo>
                <a:cubicBezTo>
                  <a:pt x="1536" y="349"/>
                  <a:pt x="1534" y="347"/>
                  <a:pt x="1532" y="344"/>
                </a:cubicBezTo>
                <a:cubicBezTo>
                  <a:pt x="1529" y="342"/>
                  <a:pt x="1505" y="325"/>
                  <a:pt x="1438" y="331"/>
                </a:cubicBezTo>
                <a:cubicBezTo>
                  <a:pt x="1428" y="332"/>
                  <a:pt x="1428" y="332"/>
                  <a:pt x="1428" y="332"/>
                </a:cubicBezTo>
                <a:cubicBezTo>
                  <a:pt x="1374" y="337"/>
                  <a:pt x="1313" y="342"/>
                  <a:pt x="1206" y="425"/>
                </a:cubicBezTo>
                <a:cubicBezTo>
                  <a:pt x="812" y="759"/>
                  <a:pt x="812" y="759"/>
                  <a:pt x="812" y="759"/>
                </a:cubicBezTo>
                <a:cubicBezTo>
                  <a:pt x="787" y="786"/>
                  <a:pt x="730" y="864"/>
                  <a:pt x="745" y="925"/>
                </a:cubicBezTo>
                <a:cubicBezTo>
                  <a:pt x="755" y="966"/>
                  <a:pt x="798" y="999"/>
                  <a:pt x="872" y="1024"/>
                </a:cubicBezTo>
                <a:cubicBezTo>
                  <a:pt x="882" y="1027"/>
                  <a:pt x="987" y="1063"/>
                  <a:pt x="1200" y="1239"/>
                </a:cubicBezTo>
                <a:cubicBezTo>
                  <a:pt x="1223" y="1258"/>
                  <a:pt x="1226" y="1292"/>
                  <a:pt x="1207" y="1315"/>
                </a:cubicBezTo>
                <a:cubicBezTo>
                  <a:pt x="1197" y="1328"/>
                  <a:pt x="1181" y="1334"/>
                  <a:pt x="1166" y="1334"/>
                </a:cubicBezTo>
                <a:cubicBezTo>
                  <a:pt x="1154" y="1334"/>
                  <a:pt x="1142" y="1330"/>
                  <a:pt x="1132" y="1322"/>
                </a:cubicBezTo>
                <a:cubicBezTo>
                  <a:pt x="935" y="1159"/>
                  <a:pt x="839" y="1126"/>
                  <a:pt x="838" y="1126"/>
                </a:cubicBezTo>
                <a:cubicBezTo>
                  <a:pt x="726" y="1089"/>
                  <a:pt x="660" y="1030"/>
                  <a:pt x="641" y="951"/>
                </a:cubicBezTo>
                <a:cubicBezTo>
                  <a:pt x="608" y="820"/>
                  <a:pt x="723" y="696"/>
                  <a:pt x="736" y="683"/>
                </a:cubicBezTo>
                <a:cubicBezTo>
                  <a:pt x="738" y="681"/>
                  <a:pt x="739" y="680"/>
                  <a:pt x="740" y="679"/>
                </a:cubicBezTo>
                <a:cubicBezTo>
                  <a:pt x="1138" y="342"/>
                  <a:pt x="1138" y="342"/>
                  <a:pt x="1138" y="342"/>
                </a:cubicBezTo>
                <a:cubicBezTo>
                  <a:pt x="1273" y="238"/>
                  <a:pt x="1357" y="231"/>
                  <a:pt x="1419" y="225"/>
                </a:cubicBezTo>
                <a:cubicBezTo>
                  <a:pt x="1428" y="224"/>
                  <a:pt x="1428" y="224"/>
                  <a:pt x="1428" y="224"/>
                </a:cubicBezTo>
                <a:cubicBezTo>
                  <a:pt x="1543" y="214"/>
                  <a:pt x="1593" y="253"/>
                  <a:pt x="1610" y="271"/>
                </a:cubicBezTo>
                <a:cubicBezTo>
                  <a:pt x="1629" y="287"/>
                  <a:pt x="1700" y="356"/>
                  <a:pt x="1730" y="480"/>
                </a:cubicBezTo>
                <a:cubicBezTo>
                  <a:pt x="1736" y="505"/>
                  <a:pt x="1739" y="538"/>
                  <a:pt x="1744" y="576"/>
                </a:cubicBezTo>
                <a:cubicBezTo>
                  <a:pt x="1752" y="642"/>
                  <a:pt x="1764" y="750"/>
                  <a:pt x="1792" y="789"/>
                </a:cubicBezTo>
                <a:cubicBezTo>
                  <a:pt x="1832" y="801"/>
                  <a:pt x="1955" y="838"/>
                  <a:pt x="2198" y="909"/>
                </a:cubicBezTo>
                <a:cubicBezTo>
                  <a:pt x="2226" y="918"/>
                  <a:pt x="2243" y="948"/>
                  <a:pt x="2234" y="976"/>
                </a:cubicBezTo>
                <a:cubicBezTo>
                  <a:pt x="2226" y="1005"/>
                  <a:pt x="2196" y="1021"/>
                  <a:pt x="2167" y="1013"/>
                </a:cubicBezTo>
                <a:cubicBezTo>
                  <a:pt x="1863" y="923"/>
                  <a:pt x="1747" y="888"/>
                  <a:pt x="1747" y="888"/>
                </a:cubicBezTo>
                <a:cubicBezTo>
                  <a:pt x="1739" y="885"/>
                  <a:pt x="1731" y="881"/>
                  <a:pt x="1725" y="876"/>
                </a:cubicBezTo>
                <a:cubicBezTo>
                  <a:pt x="1664" y="818"/>
                  <a:pt x="1650" y="696"/>
                  <a:pt x="1637" y="589"/>
                </a:cubicBezTo>
                <a:cubicBezTo>
                  <a:pt x="1633" y="555"/>
                  <a:pt x="1629" y="524"/>
                  <a:pt x="1625" y="505"/>
                </a:cubicBezTo>
                <a:close/>
                <a:moveTo>
                  <a:pt x="1493" y="688"/>
                </a:moveTo>
                <a:cubicBezTo>
                  <a:pt x="1189" y="893"/>
                  <a:pt x="1189" y="893"/>
                  <a:pt x="1189" y="893"/>
                </a:cubicBezTo>
                <a:cubicBezTo>
                  <a:pt x="1476" y="1120"/>
                  <a:pt x="1476" y="1120"/>
                  <a:pt x="1476" y="1120"/>
                </a:cubicBezTo>
                <a:cubicBezTo>
                  <a:pt x="1490" y="1131"/>
                  <a:pt x="1498" y="1148"/>
                  <a:pt x="1497" y="1166"/>
                </a:cubicBezTo>
                <a:cubicBezTo>
                  <a:pt x="1496" y="1176"/>
                  <a:pt x="1485" y="1280"/>
                  <a:pt x="1312" y="1930"/>
                </a:cubicBezTo>
                <a:cubicBezTo>
                  <a:pt x="1306" y="1955"/>
                  <a:pt x="1284" y="1970"/>
                  <a:pt x="1260" y="1970"/>
                </a:cubicBezTo>
                <a:cubicBezTo>
                  <a:pt x="1256" y="1970"/>
                  <a:pt x="1251" y="1970"/>
                  <a:pt x="1247" y="1969"/>
                </a:cubicBezTo>
                <a:cubicBezTo>
                  <a:pt x="1218" y="1961"/>
                  <a:pt x="1201" y="1932"/>
                  <a:pt x="1208" y="1903"/>
                </a:cubicBezTo>
                <a:cubicBezTo>
                  <a:pt x="1336" y="1422"/>
                  <a:pt x="1374" y="1245"/>
                  <a:pt x="1385" y="1185"/>
                </a:cubicBezTo>
                <a:cubicBezTo>
                  <a:pt x="1064" y="932"/>
                  <a:pt x="1064" y="932"/>
                  <a:pt x="1064" y="932"/>
                </a:cubicBezTo>
                <a:cubicBezTo>
                  <a:pt x="1051" y="921"/>
                  <a:pt x="1043" y="905"/>
                  <a:pt x="1044" y="888"/>
                </a:cubicBezTo>
                <a:cubicBezTo>
                  <a:pt x="1044" y="870"/>
                  <a:pt x="1053" y="855"/>
                  <a:pt x="1067" y="845"/>
                </a:cubicBezTo>
                <a:cubicBezTo>
                  <a:pt x="1433" y="599"/>
                  <a:pt x="1433" y="599"/>
                  <a:pt x="1433" y="599"/>
                </a:cubicBezTo>
                <a:cubicBezTo>
                  <a:pt x="1458" y="582"/>
                  <a:pt x="1491" y="589"/>
                  <a:pt x="1508" y="614"/>
                </a:cubicBezTo>
                <a:cubicBezTo>
                  <a:pt x="1524" y="638"/>
                  <a:pt x="1518" y="672"/>
                  <a:pt x="1493" y="688"/>
                </a:cubicBezTo>
                <a:close/>
                <a:moveTo>
                  <a:pt x="2030" y="513"/>
                </a:moveTo>
                <a:cubicBezTo>
                  <a:pt x="2171" y="513"/>
                  <a:pt x="2286" y="398"/>
                  <a:pt x="2286" y="256"/>
                </a:cubicBezTo>
                <a:cubicBezTo>
                  <a:pt x="2286" y="115"/>
                  <a:pt x="2171" y="0"/>
                  <a:pt x="2030" y="0"/>
                </a:cubicBezTo>
                <a:cubicBezTo>
                  <a:pt x="1888" y="0"/>
                  <a:pt x="1773" y="115"/>
                  <a:pt x="1773" y="256"/>
                </a:cubicBezTo>
                <a:cubicBezTo>
                  <a:pt x="1773" y="398"/>
                  <a:pt x="1888" y="513"/>
                  <a:pt x="2030" y="513"/>
                </a:cubicBezTo>
                <a:close/>
                <a:moveTo>
                  <a:pt x="2030" y="107"/>
                </a:moveTo>
                <a:cubicBezTo>
                  <a:pt x="2112" y="107"/>
                  <a:pt x="2179" y="174"/>
                  <a:pt x="2179" y="256"/>
                </a:cubicBezTo>
                <a:cubicBezTo>
                  <a:pt x="2179" y="339"/>
                  <a:pt x="2112" y="405"/>
                  <a:pt x="2030" y="405"/>
                </a:cubicBezTo>
                <a:cubicBezTo>
                  <a:pt x="1948" y="405"/>
                  <a:pt x="1881" y="339"/>
                  <a:pt x="1881" y="256"/>
                </a:cubicBezTo>
                <a:cubicBezTo>
                  <a:pt x="1881" y="174"/>
                  <a:pt x="1948" y="107"/>
                  <a:pt x="2030" y="10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8C07FDAE-9F5A-B44A-A235-6FF31CBB39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5026" y="5527188"/>
            <a:ext cx="477838" cy="276225"/>
          </a:xfrm>
          <a:custGeom>
            <a:avLst/>
            <a:gdLst>
              <a:gd name="T0" fmla="*/ 2660 w 2698"/>
              <a:gd name="T1" fmla="*/ 959 h 1556"/>
              <a:gd name="T2" fmla="*/ 1976 w 2698"/>
              <a:gd name="T3" fmla="*/ 497 h 1556"/>
              <a:gd name="T4" fmla="*/ 1671 w 2698"/>
              <a:gd name="T5" fmla="*/ 146 h 1556"/>
              <a:gd name="T6" fmla="*/ 1646 w 2698"/>
              <a:gd name="T7" fmla="*/ 129 h 1556"/>
              <a:gd name="T8" fmla="*/ 705 w 2698"/>
              <a:gd name="T9" fmla="*/ 149 h 1556"/>
              <a:gd name="T10" fmla="*/ 134 w 2698"/>
              <a:gd name="T11" fmla="*/ 623 h 1556"/>
              <a:gd name="T12" fmla="*/ 133 w 2698"/>
              <a:gd name="T13" fmla="*/ 632 h 1556"/>
              <a:gd name="T14" fmla="*/ 133 w 2698"/>
              <a:gd name="T15" fmla="*/ 878 h 1556"/>
              <a:gd name="T16" fmla="*/ 254 w 2698"/>
              <a:gd name="T17" fmla="*/ 1335 h 1556"/>
              <a:gd name="T18" fmla="*/ 302 w 2698"/>
              <a:gd name="T19" fmla="*/ 1239 h 1556"/>
              <a:gd name="T20" fmla="*/ 235 w 2698"/>
              <a:gd name="T21" fmla="*/ 912 h 1556"/>
              <a:gd name="T22" fmla="*/ 240 w 2698"/>
              <a:gd name="T23" fmla="*/ 889 h 1556"/>
              <a:gd name="T24" fmla="*/ 241 w 2698"/>
              <a:gd name="T25" fmla="*/ 638 h 1556"/>
              <a:gd name="T26" fmla="*/ 732 w 2698"/>
              <a:gd name="T27" fmla="*/ 253 h 1556"/>
              <a:gd name="T28" fmla="*/ 1043 w 2698"/>
              <a:gd name="T29" fmla="*/ 196 h 1556"/>
              <a:gd name="T30" fmla="*/ 1043 w 2698"/>
              <a:gd name="T31" fmla="*/ 533 h 1556"/>
              <a:gd name="T32" fmla="*/ 527 w 2698"/>
              <a:gd name="T33" fmla="*/ 533 h 1556"/>
              <a:gd name="T34" fmla="*/ 473 w 2698"/>
              <a:gd name="T35" fmla="*/ 587 h 1556"/>
              <a:gd name="T36" fmla="*/ 527 w 2698"/>
              <a:gd name="T37" fmla="*/ 640 h 1556"/>
              <a:gd name="T38" fmla="*/ 2055 w 2698"/>
              <a:gd name="T39" fmla="*/ 640 h 1556"/>
              <a:gd name="T40" fmla="*/ 2553 w 2698"/>
              <a:gd name="T41" fmla="*/ 974 h 1556"/>
              <a:gd name="T42" fmla="*/ 2555 w 2698"/>
              <a:gd name="T43" fmla="*/ 981 h 1556"/>
              <a:gd name="T44" fmla="*/ 2495 w 2698"/>
              <a:gd name="T45" fmla="*/ 1195 h 1556"/>
              <a:gd name="T46" fmla="*/ 2455 w 2698"/>
              <a:gd name="T47" fmla="*/ 1211 h 1556"/>
              <a:gd name="T48" fmla="*/ 2475 w 2698"/>
              <a:gd name="T49" fmla="*/ 1317 h 1556"/>
              <a:gd name="T50" fmla="*/ 2560 w 2698"/>
              <a:gd name="T51" fmla="*/ 1281 h 1556"/>
              <a:gd name="T52" fmla="*/ 2563 w 2698"/>
              <a:gd name="T53" fmla="*/ 1278 h 1556"/>
              <a:gd name="T54" fmla="*/ 2660 w 2698"/>
              <a:gd name="T55" fmla="*/ 959 h 1556"/>
              <a:gd name="T56" fmla="*/ 1151 w 2698"/>
              <a:gd name="T57" fmla="*/ 187 h 1556"/>
              <a:gd name="T58" fmla="*/ 1600 w 2698"/>
              <a:gd name="T59" fmla="*/ 228 h 1556"/>
              <a:gd name="T60" fmla="*/ 1865 w 2698"/>
              <a:gd name="T61" fmla="*/ 533 h 1556"/>
              <a:gd name="T62" fmla="*/ 1151 w 2698"/>
              <a:gd name="T63" fmla="*/ 533 h 1556"/>
              <a:gd name="T64" fmla="*/ 1151 w 2698"/>
              <a:gd name="T65" fmla="*/ 187 h 1556"/>
              <a:gd name="T66" fmla="*/ 2067 w 2698"/>
              <a:gd name="T67" fmla="*/ 1012 h 1556"/>
              <a:gd name="T68" fmla="*/ 1796 w 2698"/>
              <a:gd name="T69" fmla="*/ 1257 h 1556"/>
              <a:gd name="T70" fmla="*/ 938 w 2698"/>
              <a:gd name="T71" fmla="*/ 1257 h 1556"/>
              <a:gd name="T72" fmla="*/ 668 w 2698"/>
              <a:gd name="T73" fmla="*/ 1012 h 1556"/>
              <a:gd name="T74" fmla="*/ 396 w 2698"/>
              <a:gd name="T75" fmla="*/ 1284 h 1556"/>
              <a:gd name="T76" fmla="*/ 668 w 2698"/>
              <a:gd name="T77" fmla="*/ 1556 h 1556"/>
              <a:gd name="T78" fmla="*/ 927 w 2698"/>
              <a:gd name="T79" fmla="*/ 1364 h 1556"/>
              <a:gd name="T80" fmla="*/ 1807 w 2698"/>
              <a:gd name="T81" fmla="*/ 1364 h 1556"/>
              <a:gd name="T82" fmla="*/ 2067 w 2698"/>
              <a:gd name="T83" fmla="*/ 1556 h 1556"/>
              <a:gd name="T84" fmla="*/ 2338 w 2698"/>
              <a:gd name="T85" fmla="*/ 1284 h 1556"/>
              <a:gd name="T86" fmla="*/ 2067 w 2698"/>
              <a:gd name="T87" fmla="*/ 1012 h 1556"/>
              <a:gd name="T88" fmla="*/ 668 w 2698"/>
              <a:gd name="T89" fmla="*/ 1448 h 1556"/>
              <a:gd name="T90" fmla="*/ 504 w 2698"/>
              <a:gd name="T91" fmla="*/ 1284 h 1556"/>
              <a:gd name="T92" fmla="*/ 668 w 2698"/>
              <a:gd name="T93" fmla="*/ 1120 h 1556"/>
              <a:gd name="T94" fmla="*/ 832 w 2698"/>
              <a:gd name="T95" fmla="*/ 1284 h 1556"/>
              <a:gd name="T96" fmla="*/ 668 w 2698"/>
              <a:gd name="T97" fmla="*/ 1448 h 1556"/>
              <a:gd name="T98" fmla="*/ 2067 w 2698"/>
              <a:gd name="T99" fmla="*/ 1448 h 1556"/>
              <a:gd name="T100" fmla="*/ 1903 w 2698"/>
              <a:gd name="T101" fmla="*/ 1284 h 1556"/>
              <a:gd name="T102" fmla="*/ 2067 w 2698"/>
              <a:gd name="T103" fmla="*/ 1120 h 1556"/>
              <a:gd name="T104" fmla="*/ 2231 w 2698"/>
              <a:gd name="T105" fmla="*/ 1284 h 1556"/>
              <a:gd name="T106" fmla="*/ 2067 w 2698"/>
              <a:gd name="T107" fmla="*/ 1448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98" h="1556">
                <a:moveTo>
                  <a:pt x="2660" y="959"/>
                </a:moveTo>
                <a:cubicBezTo>
                  <a:pt x="2629" y="733"/>
                  <a:pt x="2114" y="543"/>
                  <a:pt x="1976" y="497"/>
                </a:cubicBezTo>
                <a:cubicBezTo>
                  <a:pt x="1671" y="146"/>
                  <a:pt x="1671" y="146"/>
                  <a:pt x="1671" y="146"/>
                </a:cubicBezTo>
                <a:cubicBezTo>
                  <a:pt x="1664" y="138"/>
                  <a:pt x="1656" y="132"/>
                  <a:pt x="1646" y="129"/>
                </a:cubicBezTo>
                <a:cubicBezTo>
                  <a:pt x="1232" y="0"/>
                  <a:pt x="723" y="144"/>
                  <a:pt x="705" y="149"/>
                </a:cubicBezTo>
                <a:cubicBezTo>
                  <a:pt x="203" y="267"/>
                  <a:pt x="137" y="608"/>
                  <a:pt x="134" y="623"/>
                </a:cubicBezTo>
                <a:cubicBezTo>
                  <a:pt x="133" y="626"/>
                  <a:pt x="133" y="629"/>
                  <a:pt x="133" y="632"/>
                </a:cubicBezTo>
                <a:cubicBezTo>
                  <a:pt x="133" y="878"/>
                  <a:pt x="133" y="878"/>
                  <a:pt x="133" y="878"/>
                </a:cubicBezTo>
                <a:cubicBezTo>
                  <a:pt x="0" y="1180"/>
                  <a:pt x="192" y="1304"/>
                  <a:pt x="254" y="1335"/>
                </a:cubicBezTo>
                <a:cubicBezTo>
                  <a:pt x="302" y="1239"/>
                  <a:pt x="302" y="1239"/>
                  <a:pt x="302" y="1239"/>
                </a:cubicBezTo>
                <a:cubicBezTo>
                  <a:pt x="221" y="1199"/>
                  <a:pt x="144" y="1110"/>
                  <a:pt x="235" y="912"/>
                </a:cubicBezTo>
                <a:cubicBezTo>
                  <a:pt x="239" y="905"/>
                  <a:pt x="240" y="897"/>
                  <a:pt x="240" y="889"/>
                </a:cubicBezTo>
                <a:cubicBezTo>
                  <a:pt x="241" y="638"/>
                  <a:pt x="241" y="638"/>
                  <a:pt x="241" y="638"/>
                </a:cubicBezTo>
                <a:cubicBezTo>
                  <a:pt x="249" y="601"/>
                  <a:pt x="323" y="349"/>
                  <a:pt x="732" y="253"/>
                </a:cubicBezTo>
                <a:cubicBezTo>
                  <a:pt x="734" y="253"/>
                  <a:pt x="865" y="216"/>
                  <a:pt x="1043" y="196"/>
                </a:cubicBezTo>
                <a:cubicBezTo>
                  <a:pt x="1043" y="533"/>
                  <a:pt x="1043" y="533"/>
                  <a:pt x="1043" y="533"/>
                </a:cubicBezTo>
                <a:cubicBezTo>
                  <a:pt x="527" y="533"/>
                  <a:pt x="527" y="533"/>
                  <a:pt x="527" y="533"/>
                </a:cubicBezTo>
                <a:cubicBezTo>
                  <a:pt x="497" y="533"/>
                  <a:pt x="473" y="557"/>
                  <a:pt x="473" y="587"/>
                </a:cubicBezTo>
                <a:cubicBezTo>
                  <a:pt x="473" y="616"/>
                  <a:pt x="497" y="640"/>
                  <a:pt x="527" y="640"/>
                </a:cubicBezTo>
                <a:cubicBezTo>
                  <a:pt x="2055" y="640"/>
                  <a:pt x="2055" y="640"/>
                  <a:pt x="2055" y="640"/>
                </a:cubicBezTo>
                <a:cubicBezTo>
                  <a:pt x="2285" y="732"/>
                  <a:pt x="2541" y="870"/>
                  <a:pt x="2553" y="974"/>
                </a:cubicBezTo>
                <a:cubicBezTo>
                  <a:pt x="2554" y="977"/>
                  <a:pt x="2554" y="979"/>
                  <a:pt x="2555" y="981"/>
                </a:cubicBezTo>
                <a:cubicBezTo>
                  <a:pt x="2555" y="982"/>
                  <a:pt x="2586" y="1114"/>
                  <a:pt x="2495" y="1195"/>
                </a:cubicBezTo>
                <a:cubicBezTo>
                  <a:pt x="2491" y="1198"/>
                  <a:pt x="2475" y="1207"/>
                  <a:pt x="2455" y="1211"/>
                </a:cubicBezTo>
                <a:cubicBezTo>
                  <a:pt x="2475" y="1317"/>
                  <a:pt x="2475" y="1317"/>
                  <a:pt x="2475" y="1317"/>
                </a:cubicBezTo>
                <a:cubicBezTo>
                  <a:pt x="2522" y="1308"/>
                  <a:pt x="2556" y="1284"/>
                  <a:pt x="2560" y="1281"/>
                </a:cubicBezTo>
                <a:cubicBezTo>
                  <a:pt x="2561" y="1280"/>
                  <a:pt x="2562" y="1279"/>
                  <a:pt x="2563" y="1278"/>
                </a:cubicBezTo>
                <a:cubicBezTo>
                  <a:pt x="2698" y="1163"/>
                  <a:pt x="2666" y="987"/>
                  <a:pt x="2660" y="959"/>
                </a:cubicBezTo>
                <a:close/>
                <a:moveTo>
                  <a:pt x="1151" y="187"/>
                </a:moveTo>
                <a:cubicBezTo>
                  <a:pt x="1294" y="178"/>
                  <a:pt x="1454" y="185"/>
                  <a:pt x="1600" y="228"/>
                </a:cubicBezTo>
                <a:cubicBezTo>
                  <a:pt x="1865" y="533"/>
                  <a:pt x="1865" y="533"/>
                  <a:pt x="1865" y="533"/>
                </a:cubicBezTo>
                <a:cubicBezTo>
                  <a:pt x="1151" y="533"/>
                  <a:pt x="1151" y="533"/>
                  <a:pt x="1151" y="533"/>
                </a:cubicBezTo>
                <a:lnTo>
                  <a:pt x="1151" y="187"/>
                </a:lnTo>
                <a:close/>
                <a:moveTo>
                  <a:pt x="2067" y="1012"/>
                </a:moveTo>
                <a:cubicBezTo>
                  <a:pt x="1926" y="1012"/>
                  <a:pt x="1810" y="1120"/>
                  <a:pt x="1796" y="1257"/>
                </a:cubicBezTo>
                <a:cubicBezTo>
                  <a:pt x="938" y="1257"/>
                  <a:pt x="938" y="1257"/>
                  <a:pt x="938" y="1257"/>
                </a:cubicBezTo>
                <a:cubicBezTo>
                  <a:pt x="924" y="1120"/>
                  <a:pt x="808" y="1012"/>
                  <a:pt x="668" y="1012"/>
                </a:cubicBezTo>
                <a:cubicBezTo>
                  <a:pt x="518" y="1012"/>
                  <a:pt x="396" y="1134"/>
                  <a:pt x="396" y="1284"/>
                </a:cubicBezTo>
                <a:cubicBezTo>
                  <a:pt x="396" y="1434"/>
                  <a:pt x="518" y="1556"/>
                  <a:pt x="668" y="1556"/>
                </a:cubicBezTo>
                <a:cubicBezTo>
                  <a:pt x="790" y="1556"/>
                  <a:pt x="893" y="1475"/>
                  <a:pt x="927" y="1364"/>
                </a:cubicBezTo>
                <a:cubicBezTo>
                  <a:pt x="1807" y="1364"/>
                  <a:pt x="1807" y="1364"/>
                  <a:pt x="1807" y="1364"/>
                </a:cubicBezTo>
                <a:cubicBezTo>
                  <a:pt x="1842" y="1475"/>
                  <a:pt x="1945" y="1556"/>
                  <a:pt x="2067" y="1556"/>
                </a:cubicBezTo>
                <a:cubicBezTo>
                  <a:pt x="2217" y="1556"/>
                  <a:pt x="2338" y="1434"/>
                  <a:pt x="2338" y="1284"/>
                </a:cubicBezTo>
                <a:cubicBezTo>
                  <a:pt x="2338" y="1134"/>
                  <a:pt x="2217" y="1012"/>
                  <a:pt x="2067" y="1012"/>
                </a:cubicBezTo>
                <a:close/>
                <a:moveTo>
                  <a:pt x="668" y="1448"/>
                </a:moveTo>
                <a:cubicBezTo>
                  <a:pt x="577" y="1448"/>
                  <a:pt x="504" y="1374"/>
                  <a:pt x="504" y="1284"/>
                </a:cubicBezTo>
                <a:cubicBezTo>
                  <a:pt x="504" y="1193"/>
                  <a:pt x="577" y="1120"/>
                  <a:pt x="668" y="1120"/>
                </a:cubicBezTo>
                <a:cubicBezTo>
                  <a:pt x="758" y="1120"/>
                  <a:pt x="832" y="1193"/>
                  <a:pt x="832" y="1284"/>
                </a:cubicBezTo>
                <a:cubicBezTo>
                  <a:pt x="832" y="1374"/>
                  <a:pt x="758" y="1448"/>
                  <a:pt x="668" y="1448"/>
                </a:cubicBezTo>
                <a:close/>
                <a:moveTo>
                  <a:pt x="2067" y="1448"/>
                </a:moveTo>
                <a:cubicBezTo>
                  <a:pt x="1976" y="1448"/>
                  <a:pt x="1903" y="1374"/>
                  <a:pt x="1903" y="1284"/>
                </a:cubicBezTo>
                <a:cubicBezTo>
                  <a:pt x="1903" y="1193"/>
                  <a:pt x="1976" y="1120"/>
                  <a:pt x="2067" y="1120"/>
                </a:cubicBezTo>
                <a:cubicBezTo>
                  <a:pt x="2157" y="1120"/>
                  <a:pt x="2231" y="1193"/>
                  <a:pt x="2231" y="1284"/>
                </a:cubicBezTo>
                <a:cubicBezTo>
                  <a:pt x="2231" y="1374"/>
                  <a:pt x="2157" y="1448"/>
                  <a:pt x="2067" y="14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C6F31A-8344-344C-B8C1-6C283D152CEF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6711382" y="3638200"/>
            <a:ext cx="1409249" cy="0"/>
          </a:xfrm>
          <a:prstGeom prst="line">
            <a:avLst/>
          </a:prstGeom>
          <a:ln w="952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F6D809-97D7-1E45-B70A-F83725D5FFF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6711382" y="2668192"/>
            <a:ext cx="1409249" cy="970008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89">
            <a:extLst>
              <a:ext uri="{FF2B5EF4-FFF2-40B4-BE49-F238E27FC236}">
                <a16:creationId xmlns:a16="http://schemas.microsoft.com/office/drawing/2014/main" id="{3431221F-B592-604D-898C-DE7F6C7AA7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32027" y="5524013"/>
            <a:ext cx="457200" cy="279400"/>
          </a:xfrm>
          <a:custGeom>
            <a:avLst/>
            <a:gdLst>
              <a:gd name="T0" fmla="*/ 1723 w 2594"/>
              <a:gd name="T1" fmla="*/ 779 h 1587"/>
              <a:gd name="T2" fmla="*/ 1650 w 2594"/>
              <a:gd name="T3" fmla="*/ 801 h 1587"/>
              <a:gd name="T4" fmla="*/ 1657 w 2594"/>
              <a:gd name="T5" fmla="*/ 681 h 1587"/>
              <a:gd name="T6" fmla="*/ 1795 w 2594"/>
              <a:gd name="T7" fmla="*/ 338 h 1587"/>
              <a:gd name="T8" fmla="*/ 1525 w 2594"/>
              <a:gd name="T9" fmla="*/ 341 h 1587"/>
              <a:gd name="T10" fmla="*/ 1444 w 2594"/>
              <a:gd name="T11" fmla="*/ 436 h 1587"/>
              <a:gd name="T12" fmla="*/ 503 w 2594"/>
              <a:gd name="T13" fmla="*/ 467 h 1587"/>
              <a:gd name="T14" fmla="*/ 393 w 2594"/>
              <a:gd name="T15" fmla="*/ 534 h 1587"/>
              <a:gd name="T16" fmla="*/ 921 w 2594"/>
              <a:gd name="T17" fmla="*/ 813 h 1587"/>
              <a:gd name="T18" fmla="*/ 1338 w 2594"/>
              <a:gd name="T19" fmla="*/ 1117 h 1587"/>
              <a:gd name="T20" fmla="*/ 1505 w 2594"/>
              <a:gd name="T21" fmla="*/ 963 h 1587"/>
              <a:gd name="T22" fmla="*/ 1286 w 2594"/>
              <a:gd name="T23" fmla="*/ 892 h 1587"/>
              <a:gd name="T24" fmla="*/ 1268 w 2594"/>
              <a:gd name="T25" fmla="*/ 786 h 1587"/>
              <a:gd name="T26" fmla="*/ 1627 w 2594"/>
              <a:gd name="T27" fmla="*/ 963 h 1587"/>
              <a:gd name="T28" fmla="*/ 1601 w 2594"/>
              <a:gd name="T29" fmla="*/ 1012 h 1587"/>
              <a:gd name="T30" fmla="*/ 1009 w 2594"/>
              <a:gd name="T31" fmla="*/ 1225 h 1587"/>
              <a:gd name="T32" fmla="*/ 968 w 2594"/>
              <a:gd name="T33" fmla="*/ 1207 h 1587"/>
              <a:gd name="T34" fmla="*/ 956 w 2594"/>
              <a:gd name="T35" fmla="*/ 1092 h 1587"/>
              <a:gd name="T36" fmla="*/ 794 w 2594"/>
              <a:gd name="T37" fmla="*/ 1282 h 1587"/>
              <a:gd name="T38" fmla="*/ 410 w 2594"/>
              <a:gd name="T39" fmla="*/ 1587 h 1587"/>
              <a:gd name="T40" fmla="*/ 73 w 2594"/>
              <a:gd name="T41" fmla="*/ 1399 h 1587"/>
              <a:gd name="T42" fmla="*/ 500 w 2594"/>
              <a:gd name="T43" fmla="*/ 806 h 1587"/>
              <a:gd name="T44" fmla="*/ 682 w 2594"/>
              <a:gd name="T45" fmla="*/ 978 h 1587"/>
              <a:gd name="T46" fmla="*/ 476 w 2594"/>
              <a:gd name="T47" fmla="*/ 911 h 1587"/>
              <a:gd name="T48" fmla="*/ 164 w 2594"/>
              <a:gd name="T49" fmla="*/ 1342 h 1587"/>
              <a:gd name="T50" fmla="*/ 561 w 2594"/>
              <a:gd name="T51" fmla="*/ 1436 h 1587"/>
              <a:gd name="T52" fmla="*/ 696 w 2594"/>
              <a:gd name="T53" fmla="*/ 1165 h 1587"/>
              <a:gd name="T54" fmla="*/ 409 w 2594"/>
              <a:gd name="T55" fmla="*/ 1245 h 1587"/>
              <a:gd name="T56" fmla="*/ 394 w 2594"/>
              <a:gd name="T57" fmla="*/ 1139 h 1587"/>
              <a:gd name="T58" fmla="*/ 867 w 2594"/>
              <a:gd name="T59" fmla="*/ 906 h 1587"/>
              <a:gd name="T60" fmla="*/ 315 w 2594"/>
              <a:gd name="T61" fmla="*/ 616 h 1587"/>
              <a:gd name="T62" fmla="*/ 285 w 2594"/>
              <a:gd name="T63" fmla="*/ 467 h 1587"/>
              <a:gd name="T64" fmla="*/ 38 w 2594"/>
              <a:gd name="T65" fmla="*/ 414 h 1587"/>
              <a:gd name="T66" fmla="*/ 519 w 2594"/>
              <a:gd name="T67" fmla="*/ 360 h 1587"/>
              <a:gd name="T68" fmla="*/ 1382 w 2594"/>
              <a:gd name="T69" fmla="*/ 348 h 1587"/>
              <a:gd name="T70" fmla="*/ 1495 w 2594"/>
              <a:gd name="T71" fmla="*/ 235 h 1587"/>
              <a:gd name="T72" fmla="*/ 1565 w 2594"/>
              <a:gd name="T73" fmla="*/ 107 h 1587"/>
              <a:gd name="T74" fmla="*/ 1365 w 2594"/>
              <a:gd name="T75" fmla="*/ 54 h 1587"/>
              <a:gd name="T76" fmla="*/ 1599 w 2594"/>
              <a:gd name="T77" fmla="*/ 0 h 1587"/>
              <a:gd name="T78" fmla="*/ 1742 w 2594"/>
              <a:gd name="T79" fmla="*/ 228 h 1587"/>
              <a:gd name="T80" fmla="*/ 1875 w 2594"/>
              <a:gd name="T81" fmla="*/ 260 h 1587"/>
              <a:gd name="T82" fmla="*/ 2374 w 2594"/>
              <a:gd name="T83" fmla="*/ 511 h 1587"/>
              <a:gd name="T84" fmla="*/ 2324 w 2594"/>
              <a:gd name="T85" fmla="*/ 606 h 1587"/>
              <a:gd name="T86" fmla="*/ 2198 w 2594"/>
              <a:gd name="T87" fmla="*/ 795 h 1587"/>
              <a:gd name="T88" fmla="*/ 1997 w 2594"/>
              <a:gd name="T89" fmla="*/ 702 h 1587"/>
              <a:gd name="T90" fmla="*/ 1902 w 2594"/>
              <a:gd name="T91" fmla="*/ 753 h 1587"/>
              <a:gd name="T92" fmla="*/ 2199 w 2594"/>
              <a:gd name="T93" fmla="*/ 1245 h 1587"/>
              <a:gd name="T94" fmla="*/ 2246 w 2594"/>
              <a:gd name="T95" fmla="*/ 1165 h 1587"/>
              <a:gd name="T96" fmla="*/ 2198 w 2594"/>
              <a:gd name="T97" fmla="*/ 903 h 1587"/>
              <a:gd name="T98" fmla="*/ 2198 w 2594"/>
              <a:gd name="T99" fmla="*/ 1479 h 1587"/>
              <a:gd name="T100" fmla="*/ 1936 w 2594"/>
              <a:gd name="T101" fmla="*/ 1071 h 1587"/>
              <a:gd name="T102" fmla="*/ 1928 w 2594"/>
              <a:gd name="T103" fmla="*/ 975 h 1587"/>
              <a:gd name="T104" fmla="*/ 1838 w 2594"/>
              <a:gd name="T105" fmla="*/ 1027 h 1587"/>
              <a:gd name="T106" fmla="*/ 2198 w 2594"/>
              <a:gd name="T107" fmla="*/ 1586 h 1587"/>
              <a:gd name="T108" fmla="*/ 2198 w 2594"/>
              <a:gd name="T109" fmla="*/ 795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94" h="1587">
                <a:moveTo>
                  <a:pt x="1745" y="743"/>
                </a:moveTo>
                <a:cubicBezTo>
                  <a:pt x="1745" y="744"/>
                  <a:pt x="1735" y="758"/>
                  <a:pt x="1723" y="779"/>
                </a:cubicBezTo>
                <a:cubicBezTo>
                  <a:pt x="1713" y="797"/>
                  <a:pt x="1695" y="807"/>
                  <a:pt x="1676" y="807"/>
                </a:cubicBezTo>
                <a:cubicBezTo>
                  <a:pt x="1667" y="807"/>
                  <a:pt x="1658" y="805"/>
                  <a:pt x="1650" y="801"/>
                </a:cubicBezTo>
                <a:cubicBezTo>
                  <a:pt x="1624" y="786"/>
                  <a:pt x="1615" y="754"/>
                  <a:pt x="1629" y="728"/>
                </a:cubicBezTo>
                <a:cubicBezTo>
                  <a:pt x="1644" y="701"/>
                  <a:pt x="1657" y="682"/>
                  <a:pt x="1657" y="681"/>
                </a:cubicBezTo>
                <a:cubicBezTo>
                  <a:pt x="1724" y="585"/>
                  <a:pt x="1801" y="525"/>
                  <a:pt x="1878" y="490"/>
                </a:cubicBezTo>
                <a:cubicBezTo>
                  <a:pt x="1795" y="338"/>
                  <a:pt x="1795" y="338"/>
                  <a:pt x="1795" y="338"/>
                </a:cubicBezTo>
                <a:cubicBezTo>
                  <a:pt x="1680" y="333"/>
                  <a:pt x="1680" y="333"/>
                  <a:pt x="1680" y="333"/>
                </a:cubicBezTo>
                <a:cubicBezTo>
                  <a:pt x="1525" y="341"/>
                  <a:pt x="1525" y="341"/>
                  <a:pt x="1525" y="341"/>
                </a:cubicBezTo>
                <a:cubicBezTo>
                  <a:pt x="1460" y="423"/>
                  <a:pt x="1460" y="423"/>
                  <a:pt x="1460" y="423"/>
                </a:cubicBezTo>
                <a:cubicBezTo>
                  <a:pt x="1456" y="428"/>
                  <a:pt x="1450" y="433"/>
                  <a:pt x="1444" y="436"/>
                </a:cubicBezTo>
                <a:cubicBezTo>
                  <a:pt x="1250" y="546"/>
                  <a:pt x="1075" y="581"/>
                  <a:pt x="929" y="581"/>
                </a:cubicBezTo>
                <a:cubicBezTo>
                  <a:pt x="705" y="581"/>
                  <a:pt x="551" y="497"/>
                  <a:pt x="503" y="467"/>
                </a:cubicBezTo>
                <a:cubicBezTo>
                  <a:pt x="393" y="467"/>
                  <a:pt x="393" y="467"/>
                  <a:pt x="393" y="467"/>
                </a:cubicBezTo>
                <a:cubicBezTo>
                  <a:pt x="393" y="534"/>
                  <a:pt x="393" y="534"/>
                  <a:pt x="393" y="534"/>
                </a:cubicBezTo>
                <a:cubicBezTo>
                  <a:pt x="437" y="556"/>
                  <a:pt x="473" y="574"/>
                  <a:pt x="506" y="590"/>
                </a:cubicBezTo>
                <a:cubicBezTo>
                  <a:pt x="617" y="644"/>
                  <a:pt x="690" y="679"/>
                  <a:pt x="921" y="813"/>
                </a:cubicBezTo>
                <a:cubicBezTo>
                  <a:pt x="1044" y="884"/>
                  <a:pt x="1064" y="1033"/>
                  <a:pt x="1065" y="1117"/>
                </a:cubicBezTo>
                <a:cubicBezTo>
                  <a:pt x="1338" y="1117"/>
                  <a:pt x="1338" y="1117"/>
                  <a:pt x="1338" y="1117"/>
                </a:cubicBezTo>
                <a:cubicBezTo>
                  <a:pt x="1438" y="1117"/>
                  <a:pt x="1502" y="970"/>
                  <a:pt x="1502" y="968"/>
                </a:cubicBezTo>
                <a:cubicBezTo>
                  <a:pt x="1503" y="966"/>
                  <a:pt x="1504" y="965"/>
                  <a:pt x="1505" y="963"/>
                </a:cubicBezTo>
                <a:cubicBezTo>
                  <a:pt x="1513" y="948"/>
                  <a:pt x="1513" y="948"/>
                  <a:pt x="1513" y="948"/>
                </a:cubicBezTo>
                <a:cubicBezTo>
                  <a:pt x="1416" y="872"/>
                  <a:pt x="1287" y="892"/>
                  <a:pt x="1286" y="892"/>
                </a:cubicBezTo>
                <a:cubicBezTo>
                  <a:pt x="1256" y="897"/>
                  <a:pt x="1229" y="877"/>
                  <a:pt x="1224" y="848"/>
                </a:cubicBezTo>
                <a:cubicBezTo>
                  <a:pt x="1219" y="819"/>
                  <a:pt x="1239" y="791"/>
                  <a:pt x="1268" y="786"/>
                </a:cubicBezTo>
                <a:cubicBezTo>
                  <a:pt x="1277" y="785"/>
                  <a:pt x="1482" y="752"/>
                  <a:pt x="1619" y="901"/>
                </a:cubicBezTo>
                <a:cubicBezTo>
                  <a:pt x="1635" y="918"/>
                  <a:pt x="1638" y="942"/>
                  <a:pt x="1627" y="963"/>
                </a:cubicBezTo>
                <a:cubicBezTo>
                  <a:pt x="1627" y="963"/>
                  <a:pt x="1626" y="966"/>
                  <a:pt x="1625" y="966"/>
                </a:cubicBezTo>
                <a:cubicBezTo>
                  <a:pt x="1601" y="1012"/>
                  <a:pt x="1601" y="1012"/>
                  <a:pt x="1601" y="1012"/>
                </a:cubicBezTo>
                <a:cubicBezTo>
                  <a:pt x="1589" y="1039"/>
                  <a:pt x="1503" y="1225"/>
                  <a:pt x="1338" y="1225"/>
                </a:cubicBezTo>
                <a:cubicBezTo>
                  <a:pt x="1009" y="1225"/>
                  <a:pt x="1009" y="1225"/>
                  <a:pt x="1009" y="1225"/>
                </a:cubicBezTo>
                <a:cubicBezTo>
                  <a:pt x="1009" y="1225"/>
                  <a:pt x="1009" y="1225"/>
                  <a:pt x="1009" y="1225"/>
                </a:cubicBezTo>
                <a:cubicBezTo>
                  <a:pt x="993" y="1225"/>
                  <a:pt x="979" y="1218"/>
                  <a:pt x="968" y="1207"/>
                </a:cubicBezTo>
                <a:cubicBezTo>
                  <a:pt x="958" y="1195"/>
                  <a:pt x="953" y="1180"/>
                  <a:pt x="955" y="1165"/>
                </a:cubicBezTo>
                <a:cubicBezTo>
                  <a:pt x="955" y="1164"/>
                  <a:pt x="959" y="1133"/>
                  <a:pt x="956" y="1092"/>
                </a:cubicBezTo>
                <a:cubicBezTo>
                  <a:pt x="801" y="1136"/>
                  <a:pt x="801" y="1136"/>
                  <a:pt x="801" y="1136"/>
                </a:cubicBezTo>
                <a:cubicBezTo>
                  <a:pt x="808" y="1184"/>
                  <a:pt x="806" y="1234"/>
                  <a:pt x="794" y="1282"/>
                </a:cubicBezTo>
                <a:cubicBezTo>
                  <a:pt x="770" y="1385"/>
                  <a:pt x="707" y="1472"/>
                  <a:pt x="617" y="1528"/>
                </a:cubicBezTo>
                <a:cubicBezTo>
                  <a:pt x="554" y="1567"/>
                  <a:pt x="483" y="1587"/>
                  <a:pt x="410" y="1587"/>
                </a:cubicBezTo>
                <a:cubicBezTo>
                  <a:pt x="379" y="1587"/>
                  <a:pt x="349" y="1583"/>
                  <a:pt x="318" y="1576"/>
                </a:cubicBezTo>
                <a:cubicBezTo>
                  <a:pt x="215" y="1552"/>
                  <a:pt x="128" y="1489"/>
                  <a:pt x="73" y="1399"/>
                </a:cubicBezTo>
                <a:cubicBezTo>
                  <a:pt x="17" y="1309"/>
                  <a:pt x="0" y="1203"/>
                  <a:pt x="24" y="1100"/>
                </a:cubicBezTo>
                <a:cubicBezTo>
                  <a:pt x="75" y="888"/>
                  <a:pt x="288" y="756"/>
                  <a:pt x="500" y="806"/>
                </a:cubicBezTo>
                <a:cubicBezTo>
                  <a:pt x="568" y="822"/>
                  <a:pt x="630" y="855"/>
                  <a:pt x="680" y="902"/>
                </a:cubicBezTo>
                <a:cubicBezTo>
                  <a:pt x="702" y="923"/>
                  <a:pt x="703" y="957"/>
                  <a:pt x="682" y="978"/>
                </a:cubicBezTo>
                <a:cubicBezTo>
                  <a:pt x="662" y="1000"/>
                  <a:pt x="628" y="1001"/>
                  <a:pt x="606" y="981"/>
                </a:cubicBezTo>
                <a:cubicBezTo>
                  <a:pt x="570" y="946"/>
                  <a:pt x="525" y="922"/>
                  <a:pt x="476" y="911"/>
                </a:cubicBezTo>
                <a:cubicBezTo>
                  <a:pt x="321" y="874"/>
                  <a:pt x="166" y="970"/>
                  <a:pt x="129" y="1125"/>
                </a:cubicBezTo>
                <a:cubicBezTo>
                  <a:pt x="111" y="1200"/>
                  <a:pt x="124" y="1277"/>
                  <a:pt x="164" y="1342"/>
                </a:cubicBezTo>
                <a:cubicBezTo>
                  <a:pt x="205" y="1408"/>
                  <a:pt x="268" y="1454"/>
                  <a:pt x="343" y="1471"/>
                </a:cubicBezTo>
                <a:cubicBezTo>
                  <a:pt x="418" y="1489"/>
                  <a:pt x="495" y="1477"/>
                  <a:pt x="561" y="1436"/>
                </a:cubicBezTo>
                <a:cubicBezTo>
                  <a:pt x="626" y="1396"/>
                  <a:pt x="672" y="1332"/>
                  <a:pt x="690" y="1257"/>
                </a:cubicBezTo>
                <a:cubicBezTo>
                  <a:pt x="697" y="1227"/>
                  <a:pt x="699" y="1196"/>
                  <a:pt x="696" y="1165"/>
                </a:cubicBezTo>
                <a:cubicBezTo>
                  <a:pt x="424" y="1243"/>
                  <a:pt x="424" y="1243"/>
                  <a:pt x="424" y="1243"/>
                </a:cubicBezTo>
                <a:cubicBezTo>
                  <a:pt x="419" y="1244"/>
                  <a:pt x="414" y="1245"/>
                  <a:pt x="409" y="1245"/>
                </a:cubicBezTo>
                <a:cubicBezTo>
                  <a:pt x="386" y="1245"/>
                  <a:pt x="364" y="1229"/>
                  <a:pt x="357" y="1205"/>
                </a:cubicBezTo>
                <a:cubicBezTo>
                  <a:pt x="349" y="1177"/>
                  <a:pt x="366" y="1147"/>
                  <a:pt x="394" y="1139"/>
                </a:cubicBezTo>
                <a:cubicBezTo>
                  <a:pt x="933" y="986"/>
                  <a:pt x="933" y="986"/>
                  <a:pt x="933" y="986"/>
                </a:cubicBezTo>
                <a:cubicBezTo>
                  <a:pt x="920" y="954"/>
                  <a:pt x="899" y="924"/>
                  <a:pt x="867" y="906"/>
                </a:cubicBezTo>
                <a:cubicBezTo>
                  <a:pt x="639" y="774"/>
                  <a:pt x="567" y="739"/>
                  <a:pt x="459" y="686"/>
                </a:cubicBezTo>
                <a:cubicBezTo>
                  <a:pt x="419" y="667"/>
                  <a:pt x="374" y="645"/>
                  <a:pt x="315" y="616"/>
                </a:cubicBezTo>
                <a:cubicBezTo>
                  <a:pt x="297" y="606"/>
                  <a:pt x="285" y="588"/>
                  <a:pt x="285" y="568"/>
                </a:cubicBezTo>
                <a:cubicBezTo>
                  <a:pt x="285" y="467"/>
                  <a:pt x="285" y="467"/>
                  <a:pt x="285" y="467"/>
                </a:cubicBezTo>
                <a:cubicBezTo>
                  <a:pt x="92" y="467"/>
                  <a:pt x="92" y="467"/>
                  <a:pt x="92" y="467"/>
                </a:cubicBezTo>
                <a:cubicBezTo>
                  <a:pt x="62" y="467"/>
                  <a:pt x="38" y="443"/>
                  <a:pt x="38" y="414"/>
                </a:cubicBezTo>
                <a:cubicBezTo>
                  <a:pt x="38" y="384"/>
                  <a:pt x="62" y="360"/>
                  <a:pt x="92" y="360"/>
                </a:cubicBezTo>
                <a:cubicBezTo>
                  <a:pt x="519" y="360"/>
                  <a:pt x="519" y="360"/>
                  <a:pt x="519" y="360"/>
                </a:cubicBezTo>
                <a:cubicBezTo>
                  <a:pt x="530" y="360"/>
                  <a:pt x="541" y="363"/>
                  <a:pt x="550" y="370"/>
                </a:cubicBezTo>
                <a:cubicBezTo>
                  <a:pt x="565" y="380"/>
                  <a:pt x="903" y="612"/>
                  <a:pt x="1382" y="348"/>
                </a:cubicBezTo>
                <a:cubicBezTo>
                  <a:pt x="1455" y="255"/>
                  <a:pt x="1455" y="255"/>
                  <a:pt x="1455" y="255"/>
                </a:cubicBezTo>
                <a:cubicBezTo>
                  <a:pt x="1465" y="243"/>
                  <a:pt x="1479" y="236"/>
                  <a:pt x="1495" y="235"/>
                </a:cubicBezTo>
                <a:cubicBezTo>
                  <a:pt x="1623" y="228"/>
                  <a:pt x="1623" y="228"/>
                  <a:pt x="1623" y="228"/>
                </a:cubicBezTo>
                <a:cubicBezTo>
                  <a:pt x="1565" y="107"/>
                  <a:pt x="1565" y="107"/>
                  <a:pt x="1565" y="107"/>
                </a:cubicBezTo>
                <a:cubicBezTo>
                  <a:pt x="1419" y="107"/>
                  <a:pt x="1419" y="107"/>
                  <a:pt x="1419" y="107"/>
                </a:cubicBezTo>
                <a:cubicBezTo>
                  <a:pt x="1389" y="107"/>
                  <a:pt x="1365" y="83"/>
                  <a:pt x="1365" y="54"/>
                </a:cubicBezTo>
                <a:cubicBezTo>
                  <a:pt x="1365" y="24"/>
                  <a:pt x="1389" y="0"/>
                  <a:pt x="1419" y="0"/>
                </a:cubicBezTo>
                <a:cubicBezTo>
                  <a:pt x="1599" y="0"/>
                  <a:pt x="1599" y="0"/>
                  <a:pt x="1599" y="0"/>
                </a:cubicBezTo>
                <a:cubicBezTo>
                  <a:pt x="1620" y="0"/>
                  <a:pt x="1639" y="12"/>
                  <a:pt x="1648" y="30"/>
                </a:cubicBezTo>
                <a:cubicBezTo>
                  <a:pt x="1742" y="228"/>
                  <a:pt x="1742" y="228"/>
                  <a:pt x="1742" y="228"/>
                </a:cubicBezTo>
                <a:cubicBezTo>
                  <a:pt x="1831" y="232"/>
                  <a:pt x="1831" y="232"/>
                  <a:pt x="1831" y="232"/>
                </a:cubicBezTo>
                <a:cubicBezTo>
                  <a:pt x="1850" y="233"/>
                  <a:pt x="1866" y="244"/>
                  <a:pt x="1875" y="260"/>
                </a:cubicBezTo>
                <a:cubicBezTo>
                  <a:pt x="1982" y="456"/>
                  <a:pt x="1982" y="456"/>
                  <a:pt x="1982" y="456"/>
                </a:cubicBezTo>
                <a:cubicBezTo>
                  <a:pt x="2186" y="415"/>
                  <a:pt x="2371" y="510"/>
                  <a:pt x="2374" y="511"/>
                </a:cubicBezTo>
                <a:cubicBezTo>
                  <a:pt x="2400" y="525"/>
                  <a:pt x="2410" y="558"/>
                  <a:pt x="2396" y="584"/>
                </a:cubicBezTo>
                <a:cubicBezTo>
                  <a:pt x="2382" y="610"/>
                  <a:pt x="2350" y="620"/>
                  <a:pt x="2324" y="606"/>
                </a:cubicBezTo>
                <a:cubicBezTo>
                  <a:pt x="2309" y="599"/>
                  <a:pt x="1966" y="424"/>
                  <a:pt x="1745" y="743"/>
                </a:cubicBezTo>
                <a:close/>
                <a:moveTo>
                  <a:pt x="2198" y="795"/>
                </a:moveTo>
                <a:cubicBezTo>
                  <a:pt x="2151" y="795"/>
                  <a:pt x="2104" y="804"/>
                  <a:pt x="2060" y="820"/>
                </a:cubicBezTo>
                <a:cubicBezTo>
                  <a:pt x="1997" y="702"/>
                  <a:pt x="1997" y="702"/>
                  <a:pt x="1997" y="702"/>
                </a:cubicBezTo>
                <a:cubicBezTo>
                  <a:pt x="1996" y="702"/>
                  <a:pt x="1996" y="702"/>
                  <a:pt x="1996" y="702"/>
                </a:cubicBezTo>
                <a:cubicBezTo>
                  <a:pt x="1902" y="753"/>
                  <a:pt x="1902" y="753"/>
                  <a:pt x="1902" y="753"/>
                </a:cubicBezTo>
                <a:cubicBezTo>
                  <a:pt x="2151" y="1216"/>
                  <a:pt x="2151" y="1216"/>
                  <a:pt x="2151" y="1216"/>
                </a:cubicBezTo>
                <a:cubicBezTo>
                  <a:pt x="2161" y="1234"/>
                  <a:pt x="2179" y="1245"/>
                  <a:pt x="2199" y="1245"/>
                </a:cubicBezTo>
                <a:cubicBezTo>
                  <a:pt x="2207" y="1245"/>
                  <a:pt x="2216" y="1242"/>
                  <a:pt x="2224" y="1238"/>
                </a:cubicBezTo>
                <a:cubicBezTo>
                  <a:pt x="2250" y="1224"/>
                  <a:pt x="2260" y="1191"/>
                  <a:pt x="2246" y="1165"/>
                </a:cubicBezTo>
                <a:cubicBezTo>
                  <a:pt x="2112" y="917"/>
                  <a:pt x="2112" y="917"/>
                  <a:pt x="2112" y="917"/>
                </a:cubicBezTo>
                <a:cubicBezTo>
                  <a:pt x="2140" y="908"/>
                  <a:pt x="2169" y="903"/>
                  <a:pt x="2198" y="903"/>
                </a:cubicBezTo>
                <a:cubicBezTo>
                  <a:pt x="2357" y="903"/>
                  <a:pt x="2487" y="1032"/>
                  <a:pt x="2487" y="1191"/>
                </a:cubicBezTo>
                <a:cubicBezTo>
                  <a:pt x="2487" y="1350"/>
                  <a:pt x="2357" y="1479"/>
                  <a:pt x="2198" y="1479"/>
                </a:cubicBezTo>
                <a:cubicBezTo>
                  <a:pt x="2040" y="1479"/>
                  <a:pt x="1910" y="1350"/>
                  <a:pt x="1910" y="1191"/>
                </a:cubicBezTo>
                <a:cubicBezTo>
                  <a:pt x="1910" y="1149"/>
                  <a:pt x="1919" y="1109"/>
                  <a:pt x="1936" y="1071"/>
                </a:cubicBezTo>
                <a:cubicBezTo>
                  <a:pt x="1940" y="1064"/>
                  <a:pt x="1944" y="1056"/>
                  <a:pt x="1948" y="1049"/>
                </a:cubicBezTo>
                <a:cubicBezTo>
                  <a:pt x="1962" y="1023"/>
                  <a:pt x="1953" y="990"/>
                  <a:pt x="1928" y="975"/>
                </a:cubicBezTo>
                <a:cubicBezTo>
                  <a:pt x="1902" y="961"/>
                  <a:pt x="1869" y="970"/>
                  <a:pt x="1854" y="996"/>
                </a:cubicBezTo>
                <a:cubicBezTo>
                  <a:pt x="1849" y="1006"/>
                  <a:pt x="1843" y="1016"/>
                  <a:pt x="1838" y="1027"/>
                </a:cubicBezTo>
                <a:cubicBezTo>
                  <a:pt x="1815" y="1078"/>
                  <a:pt x="1803" y="1134"/>
                  <a:pt x="1803" y="1191"/>
                </a:cubicBezTo>
                <a:cubicBezTo>
                  <a:pt x="1803" y="1409"/>
                  <a:pt x="1980" y="1586"/>
                  <a:pt x="2198" y="1586"/>
                </a:cubicBezTo>
                <a:cubicBezTo>
                  <a:pt x="2417" y="1586"/>
                  <a:pt x="2594" y="1409"/>
                  <a:pt x="2594" y="1191"/>
                </a:cubicBezTo>
                <a:cubicBezTo>
                  <a:pt x="2594" y="973"/>
                  <a:pt x="2417" y="795"/>
                  <a:pt x="2198" y="7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A96957-66F9-D249-982E-86EED97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03" y="926926"/>
            <a:ext cx="10305828" cy="53889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err="1"/>
              <a:t>vRAN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AE" sz="1400" dirty="0"/>
          </a:p>
          <a:p>
            <a:pPr marL="0" indent="0">
              <a:buNone/>
            </a:pPr>
            <a:endParaRPr 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6F805-510F-184C-967B-A011D0E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03" y="295577"/>
            <a:ext cx="9702032" cy="443332"/>
          </a:xfrm>
        </p:spPr>
        <p:txBody>
          <a:bodyPr/>
          <a:lstStyle/>
          <a:p>
            <a:r>
              <a:rPr lang="en-AE" dirty="0"/>
              <a:t>Use Case Screening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85843E-AD43-CA4B-8206-19B38C002B87}"/>
              </a:ext>
            </a:extLst>
          </p:cNvPr>
          <p:cNvSpPr/>
          <p:nvPr/>
        </p:nvSpPr>
        <p:spPr>
          <a:xfrm>
            <a:off x="4244574" y="3126233"/>
            <a:ext cx="758455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UPF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C3757-9E12-E44C-B99A-F413F073FEE3}"/>
              </a:ext>
            </a:extLst>
          </p:cNvPr>
          <p:cNvSpPr/>
          <p:nvPr/>
        </p:nvSpPr>
        <p:spPr>
          <a:xfrm>
            <a:off x="3278072" y="4528456"/>
            <a:ext cx="6783190" cy="340885"/>
          </a:xfrm>
          <a:prstGeom prst="rect">
            <a:avLst/>
          </a:prstGeom>
          <a:solidFill>
            <a:srgbClr val="6B99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Edge NFVI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6A4A40-F4CE-8B48-A8C1-FCD5ADD88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5" y="4499859"/>
            <a:ext cx="518951" cy="518951"/>
          </a:xfrm>
          <a:prstGeom prst="rect">
            <a:avLst/>
          </a:prstGeom>
        </p:spPr>
      </p:pic>
      <p:pic>
        <p:nvPicPr>
          <p:cNvPr id="26" name="Obraz 22">
            <a:extLst>
              <a:ext uri="{FF2B5EF4-FFF2-40B4-BE49-F238E27FC236}">
                <a16:creationId xmlns:a16="http://schemas.microsoft.com/office/drawing/2014/main" id="{10F0E793-D9BC-D14B-82AF-2F39A0B3E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3" y="4674791"/>
            <a:ext cx="367083" cy="3670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F88B5C1-8172-7044-B723-DBFF9D02B10E}"/>
              </a:ext>
            </a:extLst>
          </p:cNvPr>
          <p:cNvSpPr/>
          <p:nvPr/>
        </p:nvSpPr>
        <p:spPr>
          <a:xfrm>
            <a:off x="4244574" y="4017029"/>
            <a:ext cx="758455" cy="3409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78C42-FC9A-7244-91EF-EC4060ED3E59}"/>
              </a:ext>
            </a:extLst>
          </p:cNvPr>
          <p:cNvSpPr/>
          <p:nvPr/>
        </p:nvSpPr>
        <p:spPr>
          <a:xfrm>
            <a:off x="3278072" y="4014531"/>
            <a:ext cx="758455" cy="3409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09114-F30B-274C-8CAA-763A3996B533}"/>
              </a:ext>
            </a:extLst>
          </p:cNvPr>
          <p:cNvSpPr/>
          <p:nvPr/>
        </p:nvSpPr>
        <p:spPr>
          <a:xfrm>
            <a:off x="6358918" y="3700631"/>
            <a:ext cx="894867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VASs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B905C-07FC-AB4A-A79E-01E1A54BF02C}"/>
              </a:ext>
            </a:extLst>
          </p:cNvPr>
          <p:cNvSpPr/>
          <p:nvPr/>
        </p:nvSpPr>
        <p:spPr>
          <a:xfrm>
            <a:off x="9211681" y="3700631"/>
            <a:ext cx="761904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CDN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B8ED76-A4A9-4242-AA7A-035094DDE308}"/>
              </a:ext>
            </a:extLst>
          </p:cNvPr>
          <p:cNvSpPr/>
          <p:nvPr/>
        </p:nvSpPr>
        <p:spPr>
          <a:xfrm>
            <a:off x="7531106" y="3700631"/>
            <a:ext cx="1237800" cy="34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Analytics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50FF8B-BD5A-E247-B94A-CD068E29CFF7}"/>
              </a:ext>
            </a:extLst>
          </p:cNvPr>
          <p:cNvSpPr/>
          <p:nvPr/>
        </p:nvSpPr>
        <p:spPr>
          <a:xfrm>
            <a:off x="9332696" y="2363099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(IoT)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521F5D-5043-6D44-909C-99A6B33751C8}"/>
              </a:ext>
            </a:extLst>
          </p:cNvPr>
          <p:cNvSpPr/>
          <p:nvPr/>
        </p:nvSpPr>
        <p:spPr>
          <a:xfrm>
            <a:off x="8554529" y="2363099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(V2X)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7D28C-26A0-534E-87AE-0C7AA485B7E0}"/>
              </a:ext>
            </a:extLst>
          </p:cNvPr>
          <p:cNvSpPr/>
          <p:nvPr/>
        </p:nvSpPr>
        <p:spPr>
          <a:xfrm>
            <a:off x="6358918" y="2363099"/>
            <a:ext cx="894867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b="1" baseline="30000" dirty="0">
                <a:solidFill>
                  <a:schemeClr val="bg1"/>
                </a:solidFill>
                <a:latin typeface="Arial"/>
                <a:cs typeface="Arial"/>
              </a:rPr>
              <a:t>rd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Party APP</a:t>
            </a:r>
            <a:endParaRPr lang="en-US" sz="1400" b="1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AFCECA-FCEC-1744-A593-10BDA1E41DBB}"/>
              </a:ext>
            </a:extLst>
          </p:cNvPr>
          <p:cNvSpPr/>
          <p:nvPr/>
        </p:nvSpPr>
        <p:spPr>
          <a:xfrm>
            <a:off x="7776364" y="2363099"/>
            <a:ext cx="640889" cy="5291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App (VR)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87AF88-99CF-EF4F-8928-C9F87B8B985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253785" y="2627656"/>
            <a:ext cx="46344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1C6673-2C91-4A45-B09E-0AD0DE476CE5}"/>
              </a:ext>
            </a:extLst>
          </p:cNvPr>
          <p:cNvSpPr/>
          <p:nvPr/>
        </p:nvSpPr>
        <p:spPr>
          <a:xfrm>
            <a:off x="3122071" y="1883768"/>
            <a:ext cx="7162799" cy="30904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Telco Edge Environment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6AFE703-07CC-E442-BAD2-20B35DD3DEE2}"/>
              </a:ext>
            </a:extLst>
          </p:cNvPr>
          <p:cNvSpPr/>
          <p:nvPr/>
        </p:nvSpPr>
        <p:spPr>
          <a:xfrm>
            <a:off x="6358918" y="3206390"/>
            <a:ext cx="3614667" cy="1800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E" sz="1400" b="1" dirty="0">
                <a:solidFill>
                  <a:schemeClr val="bg1"/>
                </a:solidFill>
                <a:latin typeface="Arial"/>
                <a:cs typeface="Arial"/>
              </a:rPr>
              <a:t>Traffic Steering / SFC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4AC98A-9759-074B-A5D1-62A9B4B6A3AF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5003029" y="3296421"/>
            <a:ext cx="1355889" cy="28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4FD55F-7E77-0F4E-9F47-6AB9CD99E99A}"/>
              </a:ext>
            </a:extLst>
          </p:cNvPr>
          <p:cNvCxnSpPr>
            <a:cxnSpLocks/>
          </p:cNvCxnSpPr>
          <p:nvPr/>
        </p:nvCxnSpPr>
        <p:spPr>
          <a:xfrm flipH="1" flipV="1">
            <a:off x="6669667" y="289221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87D0E4-832F-8640-AF91-302D3560D12B}"/>
              </a:ext>
            </a:extLst>
          </p:cNvPr>
          <p:cNvCxnSpPr>
            <a:cxnSpLocks/>
          </p:cNvCxnSpPr>
          <p:nvPr/>
        </p:nvCxnSpPr>
        <p:spPr>
          <a:xfrm flipH="1" flipV="1">
            <a:off x="6901389" y="289221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9C49CD-4CAB-9B42-8D16-7D34DFC09F8B}"/>
              </a:ext>
            </a:extLst>
          </p:cNvPr>
          <p:cNvCxnSpPr>
            <a:cxnSpLocks/>
          </p:cNvCxnSpPr>
          <p:nvPr/>
        </p:nvCxnSpPr>
        <p:spPr>
          <a:xfrm flipH="1" flipV="1">
            <a:off x="7971325" y="289221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25B1D2-6CEE-4444-8453-158FCCBAB7D8}"/>
              </a:ext>
            </a:extLst>
          </p:cNvPr>
          <p:cNvCxnSpPr>
            <a:cxnSpLocks/>
          </p:cNvCxnSpPr>
          <p:nvPr/>
        </p:nvCxnSpPr>
        <p:spPr>
          <a:xfrm flipH="1" flipV="1">
            <a:off x="8203047" y="289221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2AEF8D-A0F8-1941-8DC3-4784BB8FAD22}"/>
              </a:ext>
            </a:extLst>
          </p:cNvPr>
          <p:cNvCxnSpPr>
            <a:cxnSpLocks/>
          </p:cNvCxnSpPr>
          <p:nvPr/>
        </p:nvCxnSpPr>
        <p:spPr>
          <a:xfrm flipH="1" flipV="1">
            <a:off x="8778684" y="288960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F25F4C-9E1D-414F-A886-ACD95914CB6D}"/>
              </a:ext>
            </a:extLst>
          </p:cNvPr>
          <p:cNvCxnSpPr>
            <a:cxnSpLocks/>
          </p:cNvCxnSpPr>
          <p:nvPr/>
        </p:nvCxnSpPr>
        <p:spPr>
          <a:xfrm flipH="1" flipV="1">
            <a:off x="9010406" y="2889602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A83144-8F4F-D540-87AA-A34C98CD61BE}"/>
              </a:ext>
            </a:extLst>
          </p:cNvPr>
          <p:cNvCxnSpPr>
            <a:cxnSpLocks/>
          </p:cNvCxnSpPr>
          <p:nvPr/>
        </p:nvCxnSpPr>
        <p:spPr>
          <a:xfrm flipH="1" flipV="1">
            <a:off x="9537005" y="289090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FEF2CF-0234-1044-AE79-6C996FF54229}"/>
              </a:ext>
            </a:extLst>
          </p:cNvPr>
          <p:cNvCxnSpPr>
            <a:cxnSpLocks/>
          </p:cNvCxnSpPr>
          <p:nvPr/>
        </p:nvCxnSpPr>
        <p:spPr>
          <a:xfrm flipH="1" flipV="1">
            <a:off x="9768727" y="289090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E484A7-CCC9-4741-B2E7-D0E630B9A30A}"/>
              </a:ext>
            </a:extLst>
          </p:cNvPr>
          <p:cNvCxnSpPr>
            <a:cxnSpLocks/>
          </p:cNvCxnSpPr>
          <p:nvPr/>
        </p:nvCxnSpPr>
        <p:spPr>
          <a:xfrm flipH="1" flipV="1">
            <a:off x="6669667" y="3379363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0C9B8B-A1E6-324B-A4E5-2C952F5D5113}"/>
              </a:ext>
            </a:extLst>
          </p:cNvPr>
          <p:cNvCxnSpPr>
            <a:cxnSpLocks/>
          </p:cNvCxnSpPr>
          <p:nvPr/>
        </p:nvCxnSpPr>
        <p:spPr>
          <a:xfrm flipH="1" flipV="1">
            <a:off x="6901389" y="3379363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DBCF22-B00E-6B43-B679-7FFEFF567361}"/>
              </a:ext>
            </a:extLst>
          </p:cNvPr>
          <p:cNvCxnSpPr>
            <a:cxnSpLocks/>
          </p:cNvCxnSpPr>
          <p:nvPr/>
        </p:nvCxnSpPr>
        <p:spPr>
          <a:xfrm flipH="1" flipV="1">
            <a:off x="7985959" y="3379363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A51592-D484-E94F-AF80-A93DE7F268F2}"/>
              </a:ext>
            </a:extLst>
          </p:cNvPr>
          <p:cNvCxnSpPr>
            <a:cxnSpLocks/>
          </p:cNvCxnSpPr>
          <p:nvPr/>
        </p:nvCxnSpPr>
        <p:spPr>
          <a:xfrm flipH="1" flipV="1">
            <a:off x="8217681" y="3379363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39DE6F-4AD0-C344-8686-B58F52A41335}"/>
              </a:ext>
            </a:extLst>
          </p:cNvPr>
          <p:cNvCxnSpPr>
            <a:cxnSpLocks/>
          </p:cNvCxnSpPr>
          <p:nvPr/>
        </p:nvCxnSpPr>
        <p:spPr>
          <a:xfrm flipH="1" flipV="1">
            <a:off x="9537004" y="337859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F61114-C331-D741-A239-6286D7C4E2B2}"/>
              </a:ext>
            </a:extLst>
          </p:cNvPr>
          <p:cNvCxnSpPr>
            <a:cxnSpLocks/>
          </p:cNvCxnSpPr>
          <p:nvPr/>
        </p:nvCxnSpPr>
        <p:spPr>
          <a:xfrm flipH="1" flipV="1">
            <a:off x="9768726" y="3378597"/>
            <a:ext cx="1" cy="3141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75C41C-3A61-0542-9832-BA7F3472456B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4623802" y="3467185"/>
            <a:ext cx="0" cy="54984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2B38FE-CF37-0A4E-893D-9883B99F4A4D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4036527" y="4185007"/>
            <a:ext cx="208047" cy="249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B960C7D-A455-B948-B77B-BBF79F181CEA}"/>
              </a:ext>
            </a:extLst>
          </p:cNvPr>
          <p:cNvSpPr/>
          <p:nvPr/>
        </p:nvSpPr>
        <p:spPr>
          <a:xfrm>
            <a:off x="2049694" y="4810929"/>
            <a:ext cx="627191" cy="23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RU</a:t>
            </a:r>
          </a:p>
        </p:txBody>
      </p:sp>
      <p:cxnSp>
        <p:nvCxnSpPr>
          <p:cNvPr id="72" name="Straight Connector 59">
            <a:extLst>
              <a:ext uri="{FF2B5EF4-FFF2-40B4-BE49-F238E27FC236}">
                <a16:creationId xmlns:a16="http://schemas.microsoft.com/office/drawing/2014/main" id="{D9E7C821-C135-3C41-A51A-AB62A65975CA}"/>
              </a:ext>
            </a:extLst>
          </p:cNvPr>
          <p:cNvCxnSpPr>
            <a:cxnSpLocks/>
            <a:stCxn id="70" idx="3"/>
            <a:endCxn id="28" idx="1"/>
          </p:cNvCxnSpPr>
          <p:nvPr/>
        </p:nvCxnSpPr>
        <p:spPr>
          <a:xfrm flipV="1">
            <a:off x="2676885" y="4185007"/>
            <a:ext cx="601187" cy="741395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E8581-6753-7B46-ADB7-F4A6F8CB97AE}"/>
              </a:ext>
            </a:extLst>
          </p:cNvPr>
          <p:cNvSpPr/>
          <p:nvPr/>
        </p:nvSpPr>
        <p:spPr>
          <a:xfrm>
            <a:off x="3225169" y="3637373"/>
            <a:ext cx="2690974" cy="8278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vRAN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43" grpId="0" animBg="1"/>
      <p:bldP spid="46" grpId="0" animBg="1"/>
      <p:bldP spid="47" grpId="0" animBg="1"/>
      <p:bldP spid="50" grpId="0" animBg="1"/>
    </p:bldLst>
  </p:timing>
</p:sld>
</file>

<file path=ppt/theme/theme1.xml><?xml version="1.0" encoding="utf-8"?>
<a:theme xmlns:a="http://schemas.openxmlformats.org/drawingml/2006/main" name="NTC-Template-SDN-NFV (1)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84700987407E4DA2EC1A5570AA57BB" ma:contentTypeVersion="13" ma:contentTypeDescription="Create a new document." ma:contentTypeScope="" ma:versionID="021c8417dad308d8f438930e648e8b25">
  <xsd:schema xmlns:xsd="http://www.w3.org/2001/XMLSchema" xmlns:xs="http://www.w3.org/2001/XMLSchema" xmlns:p="http://schemas.microsoft.com/office/2006/metadata/properties" xmlns:ns3="75c253f1-265e-43ae-a9ce-0396ea9e29aa" xmlns:ns4="c9e7bf3b-e123-4c71-8e0b-f780191d4157" targetNamespace="http://schemas.microsoft.com/office/2006/metadata/properties" ma:root="true" ma:fieldsID="512703201025466026c04652cc14268c" ns3:_="" ns4:_="">
    <xsd:import namespace="75c253f1-265e-43ae-a9ce-0396ea9e29aa"/>
    <xsd:import namespace="c9e7bf3b-e123-4c71-8e0b-f780191d41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253f1-265e-43ae-a9ce-0396ea9e2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7bf3b-e123-4c71-8e0b-f780191d41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F3F718-3E79-47E4-A3E5-FA2F7A3E00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FEABE6-BF26-4305-878D-B50E006E29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c253f1-265e-43ae-a9ce-0396ea9e29aa"/>
    <ds:schemaRef ds:uri="c9e7bf3b-e123-4c71-8e0b-f780191d4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32F5EC-776F-4A07-B25C-9971F6537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14920</TotalTime>
  <Words>778</Words>
  <Application>Microsoft Macintosh PowerPoint</Application>
  <PresentationFormat>Widescreen</PresentationFormat>
  <Paragraphs>273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Gibson</vt:lpstr>
      <vt:lpstr>Gibson Light</vt:lpstr>
      <vt:lpstr>NTC-Template-SDN-NFV (1)</vt:lpstr>
      <vt:lpstr>PowerPoint Presentation</vt:lpstr>
      <vt:lpstr>Telco Edge Basic Characterstics Vs Edge Use Cases</vt:lpstr>
      <vt:lpstr>Telco Edge Basic Characterstics Vs Edge Use Cases</vt:lpstr>
      <vt:lpstr>Edge Use Cases – Current Focus</vt:lpstr>
      <vt:lpstr>Use Cases proposal for Telco Edge</vt:lpstr>
      <vt:lpstr>Use Case Screening</vt:lpstr>
      <vt:lpstr>Use Case Screening</vt:lpstr>
      <vt:lpstr>Use Case Screening</vt:lpstr>
      <vt:lpstr>Use Case Screening</vt:lpstr>
      <vt:lpstr>Openstack – Edge Computing Group</vt:lpstr>
      <vt:lpstr>OPNFV – Telco Edge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NEC/Juniper Contribution</dc:title>
  <dc:creator>Islam Aldashash</dc:creator>
  <cp:lastModifiedBy>Karim Rabie</cp:lastModifiedBy>
  <cp:revision>257</cp:revision>
  <dcterms:created xsi:type="dcterms:W3CDTF">2019-06-19T05:26:56Z</dcterms:created>
  <dcterms:modified xsi:type="dcterms:W3CDTF">2020-05-27T19:26:02Z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0x010100B884700987407E4DA2EC1A5570AA57BB</vt:lpwstr>
  </property>
</Properties>
</file>