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39" r:id="rId1"/>
  </p:sldMasterIdLst>
  <p:notesMasterIdLst>
    <p:notesMasterId r:id="rId3"/>
  </p:notesMasterIdLst>
  <p:handoutMasterIdLst>
    <p:handoutMasterId r:id="rId4"/>
  </p:handoutMasterIdLst>
  <p:sldIdLst>
    <p:sldId id="17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LTRAN, JONATHAN" initials="BJ" lastIdx="4" clrIdx="6">
    <p:extLst>
      <p:ext uri="{19B8F6BF-5375-455C-9EA6-DF929625EA0E}">
        <p15:presenceInfo xmlns:p15="http://schemas.microsoft.com/office/powerpoint/2012/main" userId="S-1-5-21-2057499049-1289676208-1959431660-9019098" providerId="AD"/>
      </p:ext>
    </p:extLst>
  </p:cmAuthor>
  <p:cmAuthor id="1" name="Ray Paik" initials="RP" lastIdx="1" clrIdx="0">
    <p:extLst>
      <p:ext uri="{19B8F6BF-5375-455C-9EA6-DF929625EA0E}">
        <p15:presenceInfo xmlns:p15="http://schemas.microsoft.com/office/powerpoint/2012/main" userId="Ray Paik" providerId="None"/>
      </p:ext>
    </p:extLst>
  </p:cmAuthor>
  <p:cmAuthor id="8" name="TENNANT, RICK" initials="TR" lastIdx="13" clrIdx="7">
    <p:extLst>
      <p:ext uri="{19B8F6BF-5375-455C-9EA6-DF929625EA0E}">
        <p15:presenceInfo xmlns:p15="http://schemas.microsoft.com/office/powerpoint/2012/main" userId="S-1-5-21-2057499049-1289676208-1959431660-6035214" providerId="AD"/>
      </p:ext>
    </p:extLst>
  </p:cmAuthor>
  <p:cmAuthor id="2" name="Lisa Caywood" initials="" lastIdx="3" clrIdx="1"/>
  <p:cmAuthor id="9" name="COTTRELL, MARK" initials="CM" lastIdx="15" clrIdx="8">
    <p:extLst>
      <p:ext uri="{19B8F6BF-5375-455C-9EA6-DF929625EA0E}">
        <p15:presenceInfo xmlns:p15="http://schemas.microsoft.com/office/powerpoint/2012/main" userId="S::mc2472@att.com::277df84e-cb6f-4b54-9925-96f7b61c834e" providerId="AD"/>
      </p:ext>
    </p:extLst>
  </p:cmAuthor>
  <p:cmAuthor id="3" name="Dave Neary" initials="" lastIdx="3" clrIdx="2"/>
  <p:cmAuthor id="4" name="Rabi, Abdel, Vodafone Group" initials="RAVG" lastIdx="4" clrIdx="3">
    <p:extLst>
      <p:ext uri="{19B8F6BF-5375-455C-9EA6-DF929625EA0E}">
        <p15:presenceInfo xmlns:p15="http://schemas.microsoft.com/office/powerpoint/2012/main" userId="S-1-5-21-329068152-1383384898-682003330-11820213" providerId="AD"/>
      </p:ext>
    </p:extLst>
  </p:cmAuthor>
  <p:cmAuthor id="5" name="Al Blackburn" initials="AB" lastIdx="2" clrIdx="4">
    <p:extLst>
      <p:ext uri="{19B8F6BF-5375-455C-9EA6-DF929625EA0E}">
        <p15:presenceInfo xmlns:p15="http://schemas.microsoft.com/office/powerpoint/2012/main" userId="8bb2501cd7ece6f0" providerId="Windows Live"/>
      </p:ext>
    </p:extLst>
  </p:cmAuthor>
  <p:cmAuthor id="6" name="Rabi, Abdel, Vodafone Group" initials="RAVG [2]" lastIdx="10" clrIdx="5">
    <p:extLst>
      <p:ext uri="{19B8F6BF-5375-455C-9EA6-DF929625EA0E}">
        <p15:presenceInfo xmlns:p15="http://schemas.microsoft.com/office/powerpoint/2012/main" userId="S::abdel.rabi@vodafone.com::004305ab-5d28-4345-84dd-83f5658ac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5"/>
    <a:srgbClr val="014B7E"/>
    <a:srgbClr val="1798D5"/>
    <a:srgbClr val="073960"/>
    <a:srgbClr val="5DBCBB"/>
    <a:srgbClr val="ADD8CD"/>
    <a:srgbClr val="0E6E74"/>
    <a:srgbClr val="A4CC8F"/>
    <a:srgbClr val="F6AD90"/>
    <a:srgbClr val="BA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6" autoAdjust="0"/>
    <p:restoredTop sz="83946" autoAdjust="0"/>
  </p:normalViewPr>
  <p:slideViewPr>
    <p:cSldViewPr snapToGrid="0">
      <p:cViewPr varScale="1">
        <p:scale>
          <a:sx n="106" d="100"/>
          <a:sy n="106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10" y="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3B98B-670F-4CAC-8AE4-86E6A4BEC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42D9C-CA2F-43A8-BD17-82801BB6F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D138-B943-41D0-AA25-3E31E4B54343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B32F-DDC7-4894-A21D-2FFA09EA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5E36-587A-4348-B8FA-1F84CEB34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22B8-1506-4F66-A1F8-3CD461C11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8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98FF-CEE4-BE40-BBB8-249814B584D6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F527C-4AEA-214A-BB9D-D3E857055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459" y="5285512"/>
            <a:ext cx="5029200" cy="300175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4926539"/>
            <a:ext cx="1048603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2550"/>
      </p:ext>
    </p:extLst>
  </p:cSld>
  <p:clrMapOvr>
    <a:masterClrMapping/>
  </p:clrMapOvr>
  <p:transition>
    <p:wipe dir="r"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CFCA6-CFBD-B141-AD51-819E452F0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1F546-87F4-7C46-95B1-28D715FA4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716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D2EFA-7F6B-184C-A540-406CC8E16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D171-C685-874E-8922-9533C4F04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829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5364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899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72379-2C5F-E74A-9D2A-AC16D0921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F064C-24B3-A043-B575-1806B2F09BE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234FA-FAD0-B44B-9AB8-CB3D30646B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500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 Full Width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10934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2059"/>
      </p:ext>
    </p:extLst>
  </p:cSld>
  <p:clrMapOvr>
    <a:masterClrMapping/>
  </p:clrMapOvr>
  <p:transition>
    <p:wipe dir="r"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wo Column">
  <p:cSld name="1_Text Two Colum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26649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4998"/>
      </p:ext>
    </p:extLst>
  </p:cSld>
  <p:clrMapOvr>
    <a:masterClrMapping/>
  </p:clrMapOvr>
  <p:transition>
    <p:fade thruBlk="1"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721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1892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455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7C9C6-5CCC-8A4E-A90A-EB22EC12F4ED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441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949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71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511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36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273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3435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36454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90714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71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86F16-98B6-3E4A-86AC-CBB0B93EC7C4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786EBA-17D3-DF46-9FAD-9313E8F22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13D85-2D8A-0A4E-99D5-B28CECD404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18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913EAA-D820-D545-A927-A9593515823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A11DD-7F9A-8148-9DA6-62E9ED9FC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A318F-C12F-B14F-9CD9-B25ED37AD2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94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F9FF99-98ED-B24C-B150-F7E101A13477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D077D31-D315-1049-9ED3-34C8519233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55BC2-6D3B-B04E-AFD2-A8AFAC72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1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8621E1-7184-5B4E-AE3F-77A07C94DFD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2B916-E1DF-3743-96E7-ADE2C3DDC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4E574-16F6-A142-B062-CB9B62705E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838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EC5E-4E01-9840-8684-1BF49CFF1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02CEE-C1BB-9243-B1CC-CA92BDABA9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563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23571-6D43-3049-946A-04B87C4C318E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5177D8B-BDB4-894D-A65F-BB812AB81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1B7D44-17B5-FC49-8694-6D2D249634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4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D4988-10E2-6B4C-975A-728EFEED2B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B7615-F9E4-1F48-9E31-E95F8135D4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80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45517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37" r:id="rId17"/>
    <p:sldLayoutId id="2147483838" r:id="rId18"/>
    <p:sldLayoutId id="2147483671" r:id="rId19"/>
    <p:sldLayoutId id="2147483672" r:id="rId20"/>
    <p:sldLayoutId id="2147483673" r:id="rId21"/>
    <p:sldLayoutId id="2147483661" r:id="rId22"/>
    <p:sldLayoutId id="2147483660" r:id="rId23"/>
    <p:sldLayoutId id="2147483664" r:id="rId24"/>
    <p:sldLayoutId id="2147483666" r:id="rId25"/>
    <p:sldLayoutId id="2147483662" r:id="rId26"/>
    <p:sldLayoutId id="2147483655" r:id="rId27"/>
    <p:sldLayoutId id="2147483667" r:id="rId28"/>
    <p:sldLayoutId id="2147483670" r:id="rId29"/>
  </p:sldLayoutIdLst>
  <p:transition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5C79-0E85-0B47-86C1-06C9EC99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Relation to ETSI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E9E63-3632-2343-B196-A522D3F9C44F}"/>
              </a:ext>
            </a:extLst>
          </p:cNvPr>
          <p:cNvSpPr txBox="1">
            <a:spLocks/>
          </p:cNvSpPr>
          <p:nvPr/>
        </p:nvSpPr>
        <p:spPr>
          <a:xfrm>
            <a:off x="451008" y="1600570"/>
            <a:ext cx="11225625" cy="5003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168FDF"/>
              </a:buClr>
              <a:buFont typeface="HelveticaNeueLT Pro 35 Th" panose="020B0403020202020204" pitchFamily="34" charset="0"/>
              <a:buChar char="›"/>
              <a:defRPr sz="2800" kern="1200">
                <a:solidFill>
                  <a:schemeClr val="tx1">
                    <a:lumMod val="75000"/>
                  </a:schemeClr>
                </a:solidFill>
                <a:latin typeface="Gill Sans Light" pitchFamily="50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168FDF"/>
              </a:buClr>
              <a:buFont typeface="HelveticaNeueLT Pro 35 Th" panose="020B0403020202020204" pitchFamily="34" charset="0"/>
              <a:buChar char="›"/>
              <a:defRPr sz="2600" kern="1200">
                <a:solidFill>
                  <a:schemeClr val="tx1">
                    <a:lumMod val="75000"/>
                  </a:schemeClr>
                </a:solidFill>
                <a:latin typeface="Gill Sans Light" pitchFamily="50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168FDF"/>
              </a:buClr>
              <a:buFont typeface="HelveticaNeueLT Pro 35 Th" panose="020B0403020202020204" pitchFamily="34" charset="0"/>
              <a:buChar char="›"/>
              <a:defRPr sz="2400" kern="1200">
                <a:solidFill>
                  <a:schemeClr val="tx1">
                    <a:lumMod val="75000"/>
                  </a:schemeClr>
                </a:solidFill>
                <a:latin typeface="Gill Sans Light" pitchFamily="50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168FDF"/>
              </a:buClr>
              <a:buFont typeface="HelveticaNeueLT Pro 35 Th" panose="020B0403020202020204" pitchFamily="34" charset="0"/>
              <a:buChar char="›"/>
              <a:defRPr sz="2200" kern="1200">
                <a:solidFill>
                  <a:schemeClr val="tx1">
                    <a:lumMod val="75000"/>
                  </a:schemeClr>
                </a:solidFill>
                <a:latin typeface="Gill Sans Light" pitchFamily="50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168FDF"/>
              </a:buClr>
              <a:buFont typeface="HelveticaNeueLT Pro 35 Th" panose="020B0403020202020204" pitchFamily="34" charset="0"/>
              <a:buChar char="›"/>
              <a:defRPr sz="2000" kern="1200">
                <a:solidFill>
                  <a:schemeClr val="tx1">
                    <a:lumMod val="75000"/>
                  </a:schemeClr>
                </a:solidFill>
                <a:latin typeface="Gill Sans Light" pitchFamily="50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99"/>
              <a:t>NFV Architectural Framework (NFV002) defines several building blocks, of which not all are described in NFV documents. </a:t>
            </a:r>
          </a:p>
          <a:p>
            <a:r>
              <a:rPr lang="de-DE" sz="1999"/>
              <a:t>NFV documents focus on Mangement and</a:t>
            </a:r>
            <a:br>
              <a:rPr lang="de-DE" sz="1999"/>
            </a:br>
            <a:r>
              <a:rPr lang="de-DE" sz="1999"/>
              <a:t>Orchestration (NFV-MANO).</a:t>
            </a:r>
          </a:p>
          <a:p>
            <a:r>
              <a:rPr lang="de-DE" sz="1999"/>
              <a:t>This creates some difficulty for operators</a:t>
            </a:r>
            <a:br>
              <a:rPr lang="de-DE" sz="1999"/>
            </a:br>
            <a:r>
              <a:rPr lang="de-DE" sz="1999"/>
              <a:t>who want to deploy networks using NFV.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de-DE" sz="1999"/>
              <a:t>Compatibility at reference points</a:t>
            </a:r>
            <a:br>
              <a:rPr lang="de-DE" sz="1999"/>
            </a:br>
            <a:r>
              <a:rPr lang="de-DE" sz="1999"/>
              <a:t>which are not standardized in NFV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de-DE" sz="1999"/>
              <a:t>High number of variants for functional</a:t>
            </a:r>
            <a:br>
              <a:rPr lang="de-DE" sz="1999"/>
            </a:br>
            <a:r>
              <a:rPr lang="de-DE" sz="1999"/>
              <a:t>blocks not defined by NFV, e.g. NFVI</a:t>
            </a:r>
          </a:p>
          <a:p>
            <a:r>
              <a:rPr lang="de-DE" sz="1999"/>
              <a:t>CNTT is a community-driven activity try to </a:t>
            </a:r>
            <a:br>
              <a:rPr lang="de-DE" sz="1999"/>
            </a:br>
            <a:r>
              <a:rPr lang="de-DE" sz="1999"/>
              <a:t>address these painpoints.</a:t>
            </a:r>
            <a:endParaRPr lang="de-DE" sz="199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7348-FD9D-3541-9ADF-78672CAC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61" y="2311820"/>
            <a:ext cx="6694446" cy="39684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98627F-694C-2447-96A2-9D7CB683D1D0}"/>
              </a:ext>
            </a:extLst>
          </p:cNvPr>
          <p:cNvSpPr/>
          <p:nvPr/>
        </p:nvSpPr>
        <p:spPr>
          <a:xfrm>
            <a:off x="10744200" y="5892800"/>
            <a:ext cx="932433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08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ference Model Rel 2.0 scope v1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Reference Model Rel 2.0 scope v1</Template>
  <TotalTime>18864</TotalTime>
  <Words>93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Gill Sans</vt:lpstr>
      <vt:lpstr>Gill Sans Light</vt:lpstr>
      <vt:lpstr>Helvetica Neue</vt:lpstr>
      <vt:lpstr>HelveticaNeueLT Pro 25 UltLt</vt:lpstr>
      <vt:lpstr>HelveticaNeueLT Pro 35 Th</vt:lpstr>
      <vt:lpstr>Reference Model Rel 2.0 scope v1</vt:lpstr>
      <vt:lpstr>CNTT | Relation to ETSI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NFVI Telco Taskforce    Paris Face-To-Face Sessions  Overview &amp; Level Setting  Mark Cottrell,  AT&amp;T Rabi Abdel, Vodafone Group</dc:title>
  <dc:creator>Rabi, Abdel, Vodafone Group</dc:creator>
  <cp:lastModifiedBy>Rabi, Abdel, Vodafone Group</cp:lastModifiedBy>
  <cp:revision>2284</cp:revision>
  <cp:lastPrinted>2019-10-01T13:19:48Z</cp:lastPrinted>
  <dcterms:created xsi:type="dcterms:W3CDTF">2019-07-18T19:43:28Z</dcterms:created>
  <dcterms:modified xsi:type="dcterms:W3CDTF">2020-04-08T09:31:26Z</dcterms:modified>
</cp:coreProperties>
</file>