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80" d="100"/>
          <a:sy n="80" d="100"/>
        </p:scale>
        <p:origin x="-83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CB6A9-347E-496D-990B-890324B9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E419B6-DA5F-4AF0-9762-72945F111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8ABB0E-0BA4-4E25-8735-E050C14D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9E5D6F-C26A-4F1F-B3CA-C4A94793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7127FB-B795-434A-97AA-968AB90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7A18D-11C5-4DFB-BD60-3A0DCD57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265780-8565-4A68-BD03-60F87CB5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B73330-9ACF-476F-8E97-E1E6987B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143CB8-9FD2-445C-B8E0-5822A21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FEA6B8-8462-4691-8C33-CC9F08AC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FA7CE15-0469-41E5-9D27-0FC2D96E8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654AAC-766F-45F1-8A54-D64E1949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B4F1E3-EC94-4888-9CA1-E6B3A600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E58CE-9D87-4379-91AA-861356CE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C510C6-00CB-46A6-917D-1107C0B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52BF5-199B-4A25-B8CE-1302A0E4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A102CC-22C5-4092-8C37-273D1FCF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6B9D17-72FB-49A1-8515-78331822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054BB-223B-4A5C-A455-B945DC00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257777-9A44-4ACD-93BF-BF346917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E129B5-0152-466A-933C-4ACE41FC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2675C8-060D-4DCC-A3AB-5955395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2A87D6-B611-4A09-AF86-62C1700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6DECB7-59C1-44A6-AC72-4231DD5B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6BF6D-A63A-4DD9-94BD-E77A77A8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1DFCC-D9EF-4D90-A6A8-7D4A1E9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A2EA-D272-4C63-9B5B-0D0C6EAFF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B5BD61-3189-4B60-96F0-6716BBB4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E58906-E1FA-4818-9100-6B367197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29E5B8-B851-45F5-83EB-CF8E62EE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5E4EAC-CD38-4628-AEC3-7C172C4F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6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7A41B-13B9-4456-A288-25AC5FDA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39D82A-FE11-4D9F-A9E0-22064106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6115B7-996D-468A-BBE7-0E2CAD05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0546D99-0563-42CE-9912-8B5E78EB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C979B3-3E12-4860-80EC-335E310A4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22BDCD-FA59-40D4-85B4-DDD5125B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D39E33-F216-4583-A48A-48AB1FF1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C32187-D928-44ED-82FD-F18D6611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06D07-6348-401C-88CB-6230AD15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7AB86F-43CC-42C3-8A0A-B6D2EB7B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9B21A7-2761-4BDC-A8DA-7470A9C7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0EB6EF-7B36-47D3-98EB-5089E2D2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A536ECD-1E16-4B24-B495-440B8A81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69630F-5067-488D-8819-90E08809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3478B0-B6A8-4520-A74F-B2697C0C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8D98D-FCF1-4891-8F0C-FAAE2791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2C03BF-88D9-4FA5-AA6C-3368A90B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941CDA-2963-47C0-81C4-775983C26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BCA8C2-6D60-49FB-AA60-DC897414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C0CF57-4D2F-4B85-8A61-4E5BE4BD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7F6034-6DEB-49B0-88B2-B8963C89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B5BF7-CF0B-45C0-ACB8-11DE8000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FD1D01A-87A8-4264-BCDE-028B82A7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B84B81-4E2E-4DD3-A7DA-94156793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422B22-4A2A-48DE-AFC2-0F695C29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363050-C8FD-4837-B1AD-79688A68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770B32-6A69-4C51-90F0-DA84DFF6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71E459C-BBF8-46A7-B971-99F9B7F2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DCAFBC-4B15-4190-928A-30B57B88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7FCF56-6767-44ED-B534-C3866B2A9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296B0-A3BE-4153-B04C-CAE562EABC96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0FEF51-3B9D-44FB-B6BD-AD99E0942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4113D7-4460-4381-9EFA-01A4002A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9133-BE5B-45BE-BFA1-43498447745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E0AA632-5E93-4045-B03F-12548B3DC723}"/>
              </a:ext>
            </a:extLst>
          </p:cNvPr>
          <p:cNvGrpSpPr/>
          <p:nvPr/>
        </p:nvGrpSpPr>
        <p:grpSpPr>
          <a:xfrm>
            <a:off x="240632" y="1939935"/>
            <a:ext cx="1985210" cy="4278176"/>
            <a:chOff x="240632" y="1251284"/>
            <a:chExt cx="2261936" cy="4349429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BAE110CF-482B-4400-9DC8-9A2FB60F67ED}"/>
                </a:ext>
              </a:extLst>
            </p:cNvPr>
            <p:cNvSpPr/>
            <p:nvPr/>
          </p:nvSpPr>
          <p:spPr>
            <a:xfrm>
              <a:off x="240632" y="1251284"/>
              <a:ext cx="2261936" cy="3729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C4129632-CDE4-4723-BA80-6C61ED2FD34D}"/>
                </a:ext>
              </a:extLst>
            </p:cNvPr>
            <p:cNvSpPr/>
            <p:nvPr/>
          </p:nvSpPr>
          <p:spPr>
            <a:xfrm>
              <a:off x="517358" y="3753852"/>
              <a:ext cx="1708484" cy="721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Infrastructure Resources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9ADC817-30CA-4F22-B8A9-42851EC4E1AD}"/>
                </a:ext>
              </a:extLst>
            </p:cNvPr>
            <p:cNvSpPr/>
            <p:nvPr/>
          </p:nvSpPr>
          <p:spPr>
            <a:xfrm>
              <a:off x="517358" y="2403308"/>
              <a:ext cx="1708484" cy="10948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Software Layer</a:t>
              </a:r>
            </a:p>
            <a:p>
              <a:pPr algn="ctr"/>
              <a:r>
                <a:rPr lang="en-US" sz="1000" dirty="0"/>
                <a:t>Technology Agnostic Virtualization and orchestration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D6D76EF-796D-40D4-8045-60AD3E342192}"/>
                </a:ext>
              </a:extLst>
            </p:cNvPr>
            <p:cNvSpPr/>
            <p:nvPr/>
          </p:nvSpPr>
          <p:spPr>
            <a:xfrm>
              <a:off x="517358" y="1425742"/>
              <a:ext cx="1708484" cy="721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Virtual Infrastructure Resources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D02654E-A76B-44B2-B5ED-3C43A99756AA}"/>
                </a:ext>
              </a:extLst>
            </p:cNvPr>
            <p:cNvSpPr txBox="1"/>
            <p:nvPr/>
          </p:nvSpPr>
          <p:spPr>
            <a:xfrm>
              <a:off x="702987" y="5262159"/>
              <a:ext cx="1636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Reference Model</a:t>
              </a:r>
            </a:p>
          </p:txBody>
        </p:sp>
      </p:grpSp>
      <p:sp>
        <p:nvSpPr>
          <p:cNvPr id="11" name="Right Brace 10">
            <a:extLst>
              <a:ext uri="{FF2B5EF4-FFF2-40B4-BE49-F238E27FC236}">
                <a16:creationId xmlns="" xmlns:a16="http://schemas.microsoft.com/office/drawing/2014/main" id="{4257D629-A91B-407A-B1FC-05FE3791C7A1}"/>
              </a:ext>
            </a:extLst>
          </p:cNvPr>
          <p:cNvSpPr/>
          <p:nvPr/>
        </p:nvSpPr>
        <p:spPr>
          <a:xfrm>
            <a:off x="2382037" y="2619987"/>
            <a:ext cx="433567" cy="1943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DC0C6E2-2235-4CFC-8F1F-FA5984A7BECC}"/>
              </a:ext>
            </a:extLst>
          </p:cNvPr>
          <p:cNvSpPr txBox="1"/>
          <p:nvPr/>
        </p:nvSpPr>
        <p:spPr>
          <a:xfrm>
            <a:off x="2598821" y="2708714"/>
            <a:ext cx="139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Technology Agnostic Requirements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BBECF88D-E7D8-4B2B-9ADD-1F9384FB5CE5}"/>
              </a:ext>
            </a:extLst>
          </p:cNvPr>
          <p:cNvSpPr/>
          <p:nvPr/>
        </p:nvSpPr>
        <p:spPr>
          <a:xfrm>
            <a:off x="3156993" y="3484601"/>
            <a:ext cx="878305" cy="1955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505C54-5F24-431F-8DBA-54802F1E893F}"/>
              </a:ext>
            </a:extLst>
          </p:cNvPr>
          <p:cNvSpPr/>
          <p:nvPr/>
        </p:nvSpPr>
        <p:spPr>
          <a:xfrm>
            <a:off x="4186518" y="1367653"/>
            <a:ext cx="1936376" cy="4593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363A1AD-5DC6-4CCD-ACA3-B0E3770F93A1}"/>
              </a:ext>
            </a:extLst>
          </p:cNvPr>
          <p:cNvSpPr/>
          <p:nvPr/>
        </p:nvSpPr>
        <p:spPr>
          <a:xfrm>
            <a:off x="4378804" y="5091507"/>
            <a:ext cx="1598028" cy="30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Physical Infrastructure Resources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3136CBC-9619-4E5B-B5BC-44DC941C7EEE}"/>
              </a:ext>
            </a:extLst>
          </p:cNvPr>
          <p:cNvSpPr/>
          <p:nvPr/>
        </p:nvSpPr>
        <p:spPr>
          <a:xfrm>
            <a:off x="4378804" y="4541525"/>
            <a:ext cx="1598028" cy="384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Operating System </a:t>
            </a:r>
            <a:r>
              <a:rPr lang="en-US" sz="1050" dirty="0" smtClean="0"/>
              <a:t>and Hypervisor Kernel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961F70-0A9D-4D6E-9CE5-335D303619E2}"/>
              </a:ext>
            </a:extLst>
          </p:cNvPr>
          <p:cNvSpPr/>
          <p:nvPr/>
        </p:nvSpPr>
        <p:spPr>
          <a:xfrm>
            <a:off x="4370949" y="3602729"/>
            <a:ext cx="1606641" cy="30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Networking  services</a:t>
            </a:r>
          </a:p>
          <a:p>
            <a:pPr algn="ctr"/>
            <a:r>
              <a:rPr lang="en-US" sz="700" dirty="0" smtClean="0"/>
              <a:t>(virtual switch, distributed switch )</a:t>
            </a:r>
            <a:endParaRPr lang="en-US" sz="7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19348D4-1EAF-4A96-9047-8D99B7045BDB}"/>
              </a:ext>
            </a:extLst>
          </p:cNvPr>
          <p:cNvSpPr/>
          <p:nvPr/>
        </p:nvSpPr>
        <p:spPr>
          <a:xfrm>
            <a:off x="4378804" y="4033391"/>
            <a:ext cx="1598028" cy="30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Virtualisation API</a:t>
            </a:r>
            <a:endParaRPr lang="en-GB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E076BDC-E614-411A-B906-469671FE467F}"/>
              </a:ext>
            </a:extLst>
          </p:cNvPr>
          <p:cNvSpPr/>
          <p:nvPr/>
        </p:nvSpPr>
        <p:spPr>
          <a:xfrm>
            <a:off x="4378804" y="2979669"/>
            <a:ext cx="1598028" cy="5005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OpenStack </a:t>
            </a:r>
            <a:r>
              <a:rPr lang="en-US" sz="1050" dirty="0"/>
              <a:t>Services</a:t>
            </a:r>
          </a:p>
          <a:p>
            <a:pPr algn="ctr"/>
            <a:r>
              <a:rPr lang="en-US" sz="700" dirty="0" smtClean="0"/>
              <a:t>(Keystone</a:t>
            </a:r>
            <a:r>
              <a:rPr lang="en-US" sz="700" dirty="0"/>
              <a:t>, Glance, Nova, Neutron, Cinder, Swift, </a:t>
            </a:r>
            <a:r>
              <a:rPr lang="en-US" sz="700" dirty="0" smtClean="0"/>
              <a:t>..)</a:t>
            </a:r>
            <a:endParaRPr lang="en-US" sz="7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E0BFE2-41AF-434C-987D-25FC7E545D59}"/>
              </a:ext>
            </a:extLst>
          </p:cNvPr>
          <p:cNvSpPr txBox="1"/>
          <p:nvPr/>
        </p:nvSpPr>
        <p:spPr>
          <a:xfrm>
            <a:off x="4443977" y="5575905"/>
            <a:ext cx="1815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Controller </a:t>
            </a:r>
            <a:r>
              <a:rPr lang="en-US" sz="1200" b="1" dirty="0"/>
              <a:t>node(s)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99B8BB68-6B34-498F-870F-D89A6398E684}"/>
              </a:ext>
            </a:extLst>
          </p:cNvPr>
          <p:cNvGrpSpPr/>
          <p:nvPr/>
        </p:nvGrpSpPr>
        <p:grpSpPr>
          <a:xfrm>
            <a:off x="6236766" y="1378819"/>
            <a:ext cx="1905710" cy="4600008"/>
            <a:chOff x="8644690" y="1245269"/>
            <a:chExt cx="2761248" cy="4716379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F474013-CC9B-4273-9278-D9911D15BDC8}"/>
                </a:ext>
              </a:extLst>
            </p:cNvPr>
            <p:cNvSpPr/>
            <p:nvPr/>
          </p:nvSpPr>
          <p:spPr>
            <a:xfrm>
              <a:off x="8644690" y="1245269"/>
              <a:ext cx="2761248" cy="47163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B33857-2C1E-47A6-AF1C-84631751D56A}"/>
                </a:ext>
              </a:extLst>
            </p:cNvPr>
            <p:cNvSpPr txBox="1"/>
            <p:nvPr/>
          </p:nvSpPr>
          <p:spPr>
            <a:xfrm>
              <a:off x="9268660" y="5596650"/>
              <a:ext cx="1867501" cy="284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Compute </a:t>
              </a:r>
              <a:r>
                <a:rPr lang="en-US" sz="1200" b="1" dirty="0" smtClean="0"/>
                <a:t>node(s)</a:t>
              </a:r>
              <a:endParaRPr lang="en-US" sz="12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88E4A577-2592-4EF4-BC39-7B11B1FDD250}"/>
                </a:ext>
              </a:extLst>
            </p:cNvPr>
            <p:cNvSpPr/>
            <p:nvPr/>
          </p:nvSpPr>
          <p:spPr>
            <a:xfrm>
              <a:off x="8713871" y="1327115"/>
              <a:ext cx="2586790" cy="12704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2"/>
                </a:solidFill>
              </a:endParaRPr>
            </a:p>
            <a:p>
              <a:pPr algn="ctr"/>
              <a:endParaRPr lang="en-US" sz="1100" dirty="0">
                <a:solidFill>
                  <a:schemeClr val="accent2"/>
                </a:solidFill>
              </a:endParaRPr>
            </a:p>
            <a:p>
              <a:pPr algn="ctr"/>
              <a:endParaRPr lang="en-US" sz="1100" dirty="0">
                <a:solidFill>
                  <a:schemeClr val="accent2"/>
                </a:solidFill>
              </a:endParaRPr>
            </a:p>
            <a:p>
              <a:pPr algn="ctr"/>
              <a:endParaRPr lang="en-US" sz="1100" dirty="0">
                <a:solidFill>
                  <a:schemeClr val="accent2"/>
                </a:solidFill>
              </a:endParaRPr>
            </a:p>
            <a:p>
              <a:pPr algn="ctr"/>
              <a:endParaRPr 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862D81F7-9577-4164-9899-FAB3EEFD1B41}"/>
                </a:ext>
              </a:extLst>
            </p:cNvPr>
            <p:cNvSpPr/>
            <p:nvPr/>
          </p:nvSpPr>
          <p:spPr>
            <a:xfrm>
              <a:off x="8738859" y="2785579"/>
              <a:ext cx="2586790" cy="5011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OpenStack </a:t>
              </a:r>
              <a:r>
                <a:rPr lang="en-US" sz="1050" dirty="0"/>
                <a:t>C</a:t>
              </a:r>
              <a:r>
                <a:rPr lang="en-US" sz="1050" dirty="0" smtClean="0"/>
                <a:t>ompute Services</a:t>
              </a:r>
            </a:p>
            <a:p>
              <a:pPr algn="ctr"/>
              <a:r>
                <a:rPr lang="en-US" sz="700" dirty="0" smtClean="0"/>
                <a:t>(Nova-compute</a:t>
              </a:r>
              <a:r>
                <a:rPr lang="en-US" sz="700" dirty="0"/>
                <a:t>, neutron-agent, </a:t>
              </a:r>
              <a:r>
                <a:rPr lang="en-US" sz="700" dirty="0" smtClean="0"/>
                <a:t>monitoring-agent)</a:t>
              </a:r>
              <a:endParaRPr lang="en-US" sz="7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28CF87F8-22A6-49AF-826C-F56F01065954}"/>
                </a:ext>
              </a:extLst>
            </p:cNvPr>
            <p:cNvGrpSpPr/>
            <p:nvPr/>
          </p:nvGrpSpPr>
          <p:grpSpPr>
            <a:xfrm>
              <a:off x="8860742" y="1367653"/>
              <a:ext cx="843242" cy="1045537"/>
              <a:chOff x="3921780" y="784895"/>
              <a:chExt cx="843242" cy="10455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64D84AF3-A19D-4E10-84DE-ACF46543A2A3}"/>
                  </a:ext>
                </a:extLst>
              </p:cNvPr>
              <p:cNvSpPr/>
              <p:nvPr/>
            </p:nvSpPr>
            <p:spPr>
              <a:xfrm>
                <a:off x="3921780" y="784895"/>
                <a:ext cx="843242" cy="10455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/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1050" dirty="0"/>
                  <a:t>Project (Tenant) 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2DCF2B3E-16C0-4C90-B95E-3E272EAAA584}"/>
                  </a:ext>
                </a:extLst>
              </p:cNvPr>
              <p:cNvSpPr/>
              <p:nvPr/>
            </p:nvSpPr>
            <p:spPr>
              <a:xfrm>
                <a:off x="3949366" y="885725"/>
                <a:ext cx="394035" cy="32485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VM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E2192052-2885-4EB0-9174-3E084116CEB4}"/>
                  </a:ext>
                </a:extLst>
              </p:cNvPr>
              <p:cNvSpPr/>
              <p:nvPr/>
            </p:nvSpPr>
            <p:spPr>
              <a:xfrm>
                <a:off x="3949366" y="1393993"/>
                <a:ext cx="394035" cy="32485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VM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970082FE-2FAC-44E9-B1CF-6869131FE23E}"/>
                </a:ext>
              </a:extLst>
            </p:cNvPr>
            <p:cNvGrpSpPr/>
            <p:nvPr/>
          </p:nvGrpSpPr>
          <p:grpSpPr>
            <a:xfrm>
              <a:off x="10346987" y="1367653"/>
              <a:ext cx="843242" cy="1045537"/>
              <a:chOff x="3921780" y="784895"/>
              <a:chExt cx="843242" cy="104553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28B1367F-8C39-42B1-9894-89648F559DA4}"/>
                  </a:ext>
                </a:extLst>
              </p:cNvPr>
              <p:cNvSpPr/>
              <p:nvPr/>
            </p:nvSpPr>
            <p:spPr>
              <a:xfrm>
                <a:off x="3921780" y="784895"/>
                <a:ext cx="843242" cy="10455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/>
              </a:p>
              <a:p>
                <a:pPr algn="ctr"/>
                <a:endParaRPr lang="en-US" sz="1050" dirty="0"/>
              </a:p>
              <a:p>
                <a:pPr algn="ctr"/>
                <a:r>
                  <a:rPr lang="en-US" sz="1050" dirty="0"/>
                  <a:t>Project (Tenant) B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2CE753E9-C307-4AEA-8D8C-8A4EFB44B3C5}"/>
                  </a:ext>
                </a:extLst>
              </p:cNvPr>
              <p:cNvSpPr/>
              <p:nvPr/>
            </p:nvSpPr>
            <p:spPr>
              <a:xfrm>
                <a:off x="3949366" y="885725"/>
                <a:ext cx="394035" cy="32485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VM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B0B4C80E-7A63-45A4-B2A1-3DE351A2B97E}"/>
                  </a:ext>
                </a:extLst>
              </p:cNvPr>
              <p:cNvSpPr/>
              <p:nvPr/>
            </p:nvSpPr>
            <p:spPr>
              <a:xfrm>
                <a:off x="3949366" y="1393993"/>
                <a:ext cx="394035" cy="32485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VM</a:t>
                </a:r>
              </a:p>
            </p:txBody>
          </p:sp>
        </p:grpSp>
      </p:grp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D7B330AD-7CF8-447C-B09E-0793F85B440F}"/>
              </a:ext>
            </a:extLst>
          </p:cNvPr>
          <p:cNvCxnSpPr/>
          <p:nvPr/>
        </p:nvCxnSpPr>
        <p:spPr>
          <a:xfrm>
            <a:off x="3596145" y="853637"/>
            <a:ext cx="0" cy="501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95A9DD5-EBA7-4D62-A925-6244EFDDF09E}"/>
              </a:ext>
            </a:extLst>
          </p:cNvPr>
          <p:cNvSpPr txBox="1"/>
          <p:nvPr/>
        </p:nvSpPr>
        <p:spPr>
          <a:xfrm>
            <a:off x="7280500" y="6129158"/>
            <a:ext cx="272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Reference </a:t>
            </a:r>
            <a:r>
              <a:rPr lang="en-US" sz="1600" b="1" dirty="0" smtClean="0"/>
              <a:t>Architecture</a:t>
            </a:r>
            <a:endParaRPr lang="en-US" sz="16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2505C54-5F24-431F-8DBA-54802F1E893F}"/>
              </a:ext>
            </a:extLst>
          </p:cNvPr>
          <p:cNvSpPr/>
          <p:nvPr/>
        </p:nvSpPr>
        <p:spPr>
          <a:xfrm>
            <a:off x="10208346" y="1381529"/>
            <a:ext cx="1812753" cy="4613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8363A1AD-5DC6-4CCD-ACA3-B0E3770F93A1}"/>
              </a:ext>
            </a:extLst>
          </p:cNvPr>
          <p:cNvSpPr/>
          <p:nvPr/>
        </p:nvSpPr>
        <p:spPr>
          <a:xfrm>
            <a:off x="10295576" y="5109471"/>
            <a:ext cx="1698222" cy="3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Physical Infrastructure Resources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3136CBC-9619-4E5B-B5BC-44DC941C7EEE}"/>
              </a:ext>
            </a:extLst>
          </p:cNvPr>
          <p:cNvSpPr/>
          <p:nvPr/>
        </p:nvSpPr>
        <p:spPr>
          <a:xfrm>
            <a:off x="10295576" y="4559132"/>
            <a:ext cx="1698222" cy="38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Operating </a:t>
            </a:r>
            <a:r>
              <a:rPr lang="en-US" sz="1050" dirty="0" smtClean="0"/>
              <a:t>System Kernel</a:t>
            </a:r>
            <a:endParaRPr lang="en-US" sz="1050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7961F70-0A9D-4D6E-9CE5-335D303619E2}"/>
              </a:ext>
            </a:extLst>
          </p:cNvPr>
          <p:cNvSpPr/>
          <p:nvPr/>
        </p:nvSpPr>
        <p:spPr>
          <a:xfrm>
            <a:off x="10295576" y="3563763"/>
            <a:ext cx="1698222" cy="3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Overlay Networks</a:t>
            </a:r>
            <a:endParaRPr lang="en-US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19348D4-1EAF-4A96-9047-8D99B7045BDB}"/>
              </a:ext>
            </a:extLst>
          </p:cNvPr>
          <p:cNvSpPr/>
          <p:nvPr/>
        </p:nvSpPr>
        <p:spPr>
          <a:xfrm>
            <a:off x="10295576" y="4051355"/>
            <a:ext cx="1698222" cy="3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Storage API</a:t>
            </a:r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8AA32F9C-36BA-4EE2-A16E-ABB58ECF93ED}"/>
              </a:ext>
            </a:extLst>
          </p:cNvPr>
          <p:cNvSpPr/>
          <p:nvPr/>
        </p:nvSpPr>
        <p:spPr>
          <a:xfrm>
            <a:off x="10295576" y="2888865"/>
            <a:ext cx="1698222" cy="44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Storage </a:t>
            </a:r>
            <a:r>
              <a:rPr lang="en-US" sz="1050" dirty="0"/>
              <a:t>services (</a:t>
            </a:r>
            <a:r>
              <a:rPr lang="en-US" sz="1050" dirty="0" smtClean="0"/>
              <a:t>Block/Object)</a:t>
            </a:r>
            <a:endParaRPr lang="en-US" sz="1050" dirty="0"/>
          </a:p>
          <a:p>
            <a:pPr algn="ctr"/>
            <a:r>
              <a:rPr lang="en-US" sz="1050" dirty="0"/>
              <a:t>SDS </a:t>
            </a:r>
          </a:p>
        </p:txBody>
      </p:sp>
      <p:sp>
        <p:nvSpPr>
          <p:cNvPr id="59" name="TextBox 23">
            <a:extLst>
              <a:ext uri="{FF2B5EF4-FFF2-40B4-BE49-F238E27FC236}">
                <a16:creationId xmlns="" xmlns:a16="http://schemas.microsoft.com/office/drawing/2014/main" id="{89E0BFE2-41AF-434C-987D-25FC7E545D59}"/>
              </a:ext>
            </a:extLst>
          </p:cNvPr>
          <p:cNvSpPr txBox="1"/>
          <p:nvPr/>
        </p:nvSpPr>
        <p:spPr>
          <a:xfrm>
            <a:off x="10534390" y="5608624"/>
            <a:ext cx="1220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Storage </a:t>
            </a:r>
            <a:r>
              <a:rPr lang="en-US" sz="1200" b="1" dirty="0"/>
              <a:t>node(s)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6E076BDC-E614-411A-B906-469671FE467F}"/>
              </a:ext>
            </a:extLst>
          </p:cNvPr>
          <p:cNvSpPr/>
          <p:nvPr/>
        </p:nvSpPr>
        <p:spPr>
          <a:xfrm>
            <a:off x="4378804" y="2584211"/>
            <a:ext cx="1598028" cy="30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Monitoring Services</a:t>
            </a:r>
            <a:endParaRPr lang="en-US" sz="1050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6E076BDC-E614-411A-B906-469671FE467F}"/>
              </a:ext>
            </a:extLst>
          </p:cNvPr>
          <p:cNvSpPr/>
          <p:nvPr/>
        </p:nvSpPr>
        <p:spPr>
          <a:xfrm>
            <a:off x="4378804" y="2200629"/>
            <a:ext cx="1598028" cy="30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Installer</a:t>
            </a:r>
            <a:endParaRPr lang="en-US" sz="1050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E076BDC-E614-411A-B906-469671FE467F}"/>
              </a:ext>
            </a:extLst>
          </p:cNvPr>
          <p:cNvSpPr/>
          <p:nvPr/>
        </p:nvSpPr>
        <p:spPr>
          <a:xfrm>
            <a:off x="4379039" y="1688121"/>
            <a:ext cx="1597769" cy="42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Additional Services</a:t>
            </a:r>
          </a:p>
          <a:p>
            <a:pPr algn="ctr"/>
            <a:r>
              <a:rPr lang="en-US" sz="700" dirty="0" smtClean="0"/>
              <a:t>(containerized services, security, ntp, dns, </a:t>
            </a:r>
            <a:r>
              <a:rPr lang="en-GB" sz="700" dirty="0" smtClean="0"/>
              <a:t>loadbalancer</a:t>
            </a:r>
            <a:r>
              <a:rPr lang="en-US" sz="700" dirty="0" smtClean="0"/>
              <a:t>…)</a:t>
            </a:r>
            <a:endParaRPr lang="en-US" sz="700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363A1AD-5DC6-4CCD-ACA3-B0E3770F93A1}"/>
              </a:ext>
            </a:extLst>
          </p:cNvPr>
          <p:cNvSpPr/>
          <p:nvPr/>
        </p:nvSpPr>
        <p:spPr>
          <a:xfrm>
            <a:off x="6266826" y="5106156"/>
            <a:ext cx="1785306" cy="3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Physical Infrastructure Resources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A3136CBC-9619-4E5B-B5BC-44DC941C7EEE}"/>
              </a:ext>
            </a:extLst>
          </p:cNvPr>
          <p:cNvSpPr/>
          <p:nvPr/>
        </p:nvSpPr>
        <p:spPr>
          <a:xfrm>
            <a:off x="6266826" y="4565022"/>
            <a:ext cx="1785306" cy="38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Operating System </a:t>
            </a:r>
            <a:r>
              <a:rPr lang="en-US" sz="1050" dirty="0" smtClean="0"/>
              <a:t>and Hypervisor Kernel</a:t>
            </a:r>
            <a:endParaRPr lang="en-US" sz="1050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219348D4-1EAF-4A96-9047-8D99B7045BDB}"/>
              </a:ext>
            </a:extLst>
          </p:cNvPr>
          <p:cNvSpPr/>
          <p:nvPr/>
        </p:nvSpPr>
        <p:spPr>
          <a:xfrm>
            <a:off x="6266826" y="4074935"/>
            <a:ext cx="1785306" cy="3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Virtualisation API</a:t>
            </a:r>
            <a:endParaRPr lang="en-GB" sz="1050" dirty="0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07961F70-0A9D-4D6E-9CE5-335D303619E2}"/>
              </a:ext>
            </a:extLst>
          </p:cNvPr>
          <p:cNvSpPr/>
          <p:nvPr/>
        </p:nvSpPr>
        <p:spPr>
          <a:xfrm>
            <a:off x="6259886" y="3524588"/>
            <a:ext cx="1785306" cy="41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Networking services</a:t>
            </a:r>
          </a:p>
          <a:p>
            <a:pPr algn="ctr"/>
            <a:r>
              <a:rPr lang="en-US" sz="700" dirty="0" smtClean="0"/>
              <a:t>(virtual switch, distributed switch )</a:t>
            </a:r>
            <a:endParaRPr lang="en-US" sz="700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62505C54-5F24-431F-8DBA-54802F1E893F}"/>
              </a:ext>
            </a:extLst>
          </p:cNvPr>
          <p:cNvSpPr/>
          <p:nvPr/>
        </p:nvSpPr>
        <p:spPr>
          <a:xfrm>
            <a:off x="8285352" y="1373246"/>
            <a:ext cx="1812753" cy="4613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8363A1AD-5DC6-4CCD-ACA3-B0E3770F93A1}"/>
              </a:ext>
            </a:extLst>
          </p:cNvPr>
          <p:cNvSpPr/>
          <p:nvPr/>
        </p:nvSpPr>
        <p:spPr>
          <a:xfrm>
            <a:off x="8342618" y="5109471"/>
            <a:ext cx="1698222" cy="3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Physical Infrastructure Resources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A3136CBC-9619-4E5B-B5BC-44DC941C7EEE}"/>
              </a:ext>
            </a:extLst>
          </p:cNvPr>
          <p:cNvSpPr/>
          <p:nvPr/>
        </p:nvSpPr>
        <p:spPr>
          <a:xfrm>
            <a:off x="8342618" y="4559132"/>
            <a:ext cx="1698222" cy="38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Operating System and Hypervisor Kernel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219348D4-1EAF-4A96-9047-8D99B7045BDB}"/>
              </a:ext>
            </a:extLst>
          </p:cNvPr>
          <p:cNvSpPr/>
          <p:nvPr/>
        </p:nvSpPr>
        <p:spPr>
          <a:xfrm>
            <a:off x="8342618" y="4051269"/>
            <a:ext cx="1698222" cy="3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Virtualisation API</a:t>
            </a:r>
            <a:endParaRPr lang="en-GB" sz="1050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AA32F9C-36BA-4EE2-A16E-ABB58ECF93ED}"/>
              </a:ext>
            </a:extLst>
          </p:cNvPr>
          <p:cNvSpPr/>
          <p:nvPr/>
        </p:nvSpPr>
        <p:spPr>
          <a:xfrm>
            <a:off x="8342618" y="3480251"/>
            <a:ext cx="1698222" cy="4271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OpenStack </a:t>
            </a:r>
            <a:r>
              <a:rPr lang="en-US" sz="1050" dirty="0" smtClean="0"/>
              <a:t>Network Services</a:t>
            </a:r>
            <a:endParaRPr lang="en-US" sz="1050" dirty="0"/>
          </a:p>
          <a:p>
            <a:pPr algn="ctr"/>
            <a:r>
              <a:rPr lang="en-US" sz="600" dirty="0" smtClean="0"/>
              <a:t>(Neutron: L2-agent, L3-agent, DHCP-agent…)</a:t>
            </a:r>
            <a:endParaRPr lang="en-US" sz="600" dirty="0"/>
          </a:p>
        </p:txBody>
      </p:sp>
      <p:sp>
        <p:nvSpPr>
          <p:cNvPr id="72" name="TextBox 23">
            <a:extLst>
              <a:ext uri="{FF2B5EF4-FFF2-40B4-BE49-F238E27FC236}">
                <a16:creationId xmlns="" xmlns:a16="http://schemas.microsoft.com/office/drawing/2014/main" id="{89E0BFE2-41AF-434C-987D-25FC7E545D59}"/>
              </a:ext>
            </a:extLst>
          </p:cNvPr>
          <p:cNvSpPr txBox="1"/>
          <p:nvPr/>
        </p:nvSpPr>
        <p:spPr>
          <a:xfrm>
            <a:off x="8516409" y="5611670"/>
            <a:ext cx="142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Network </a:t>
            </a:r>
            <a:r>
              <a:rPr lang="en-US" sz="1200" b="1" dirty="0"/>
              <a:t>node(s)</a:t>
            </a:r>
          </a:p>
        </p:txBody>
      </p:sp>
    </p:spTree>
    <p:extLst>
      <p:ext uri="{BB962C8B-B14F-4D97-AF65-F5344CB8AC3E}">
        <p14:creationId xmlns:p14="http://schemas.microsoft.com/office/powerpoint/2010/main" val="11032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165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SEVILLA Karine IMT/OLN</cp:lastModifiedBy>
  <cp:revision>23</cp:revision>
  <dcterms:created xsi:type="dcterms:W3CDTF">2019-08-19T02:16:39Z</dcterms:created>
  <dcterms:modified xsi:type="dcterms:W3CDTF">2019-09-17T12:58:04Z</dcterms:modified>
</cp:coreProperties>
</file>