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28"/>
  </p:notesMasterIdLst>
  <p:sldIdLst>
    <p:sldId id="256" r:id="rId3"/>
    <p:sldId id="268" r:id="rId4"/>
    <p:sldId id="269" r:id="rId5"/>
    <p:sldId id="283" r:id="rId6"/>
    <p:sldId id="284" r:id="rId7"/>
    <p:sldId id="270" r:id="rId8"/>
    <p:sldId id="271" r:id="rId9"/>
    <p:sldId id="272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6" r:id="rId19"/>
    <p:sldId id="287" r:id="rId20"/>
    <p:sldId id="282" r:id="rId21"/>
    <p:sldId id="289" r:id="rId22"/>
    <p:sldId id="290" r:id="rId23"/>
    <p:sldId id="291" r:id="rId24"/>
    <p:sldId id="292" r:id="rId25"/>
    <p:sldId id="293" r:id="rId26"/>
    <p:sldId id="25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bi, Abdel, Vodafone Group" initials="RAVG" lastIdx="2" clrIdx="0">
    <p:extLst>
      <p:ext uri="{19B8F6BF-5375-455C-9EA6-DF929625EA0E}">
        <p15:presenceInfo xmlns:p15="http://schemas.microsoft.com/office/powerpoint/2012/main" userId="S-1-5-21-329068152-1383384898-682003330-118202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295497"/>
    <a:srgbClr val="00ACBA"/>
    <a:srgbClr val="939393"/>
    <a:srgbClr val="0A3B61"/>
    <a:srgbClr val="009FDB"/>
    <a:srgbClr val="0A3A61"/>
    <a:srgbClr val="FFC000"/>
    <a:srgbClr val="0096D5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7" autoAdjust="0"/>
    <p:restoredTop sz="95097" autoAdjust="0"/>
  </p:normalViewPr>
  <p:slideViewPr>
    <p:cSldViewPr snapToGrid="0">
      <p:cViewPr varScale="1">
        <p:scale>
          <a:sx n="79" d="100"/>
          <a:sy n="79" d="100"/>
        </p:scale>
        <p:origin x="730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0692A-B8F2-48F6-B218-A4958D7E8758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ABD91-820C-4FDF-A69B-FB4E2190F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33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6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99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246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8219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337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5084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670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532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375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465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63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702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561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7911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310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5990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1127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457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1369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256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3017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4435" y="274639"/>
            <a:ext cx="8718551" cy="8899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607F-D0CB-4AC6-9566-046428C59115}" type="datetime3">
              <a:rPr lang="en-US" smtClean="0"/>
              <a:t>24 June 2019</a:t>
            </a:fld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Confidentiality Level in slide footer 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34435" y="1164611"/>
            <a:ext cx="11523133" cy="48043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2000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2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3605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10933886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CE71A50-D938-42E3-8E1A-1DB0FA8967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F62F3F-A8E9-401F-BC54-733A8DBC8A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7346" y="6286052"/>
            <a:ext cx="1997570" cy="18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05382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85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30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80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69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25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16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25DCB4-1894-45C1-AC80-BB1CC7AB7AF3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MSIPCMContentMarking" descr="{&quot;HashCode&quot;:-1699574231,&quot;Placement&quot;:&quot;Footer&quot;}"/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70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221206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668E7-1494-4367-8917-840B541A68C2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MSIPCMContentMarking" descr="{&quot;HashCode&quot;:-1699574231,&quot;Placement&quot;:&quot;Footer&quot;}"/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70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338058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ntt-n.github.io/CNTT/" TargetMode="External"/><Relationship Id="rId2" Type="http://schemas.openxmlformats.org/officeDocument/2006/relationships/hyperlink" Target="https://github.com/cntt-n/CNTT" TargetMode="External"/><Relationship Id="rId1" Type="http://schemas.openxmlformats.org/officeDocument/2006/relationships/slideLayout" Target="../slideLayouts/slideLayout29.xml"/><Relationship Id="rId5" Type="http://schemas.openxmlformats.org/officeDocument/2006/relationships/hyperlink" Target="https://guides.github.com/features/mastering-markdown/" TargetMode="External"/><Relationship Id="rId4" Type="http://schemas.openxmlformats.org/officeDocument/2006/relationships/hyperlink" Target="https://guides.github.co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cntt-n/CNTT" TargetMode="Externa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prstClr val="white"/>
                </a:solidFill>
                <a:latin typeface="ATT Aleck Sans Black" panose="020B0803020203020204" pitchFamily="34" charset="0"/>
                <a:cs typeface="ATT Aleck Sans Black" panose="020B0803020203020204" pitchFamily="34" charset="0"/>
              </a:rPr>
              <a:t>CNTT Technology WG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GitHub Contribution guidelines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759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 smtClean="0"/>
              <a:t>CNTT Technology WG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| GitHub – Create Pull Request.</a:t>
            </a:r>
            <a:endParaRPr lang="en-GB" sz="2667" b="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5408" y="1215736"/>
            <a:ext cx="10006447" cy="592282"/>
            <a:chOff x="675408" y="1215736"/>
            <a:chExt cx="10006447" cy="592282"/>
          </a:xfrm>
        </p:grpSpPr>
        <p:sp>
          <p:nvSpPr>
            <p:cNvPr id="4" name="Oval 3"/>
            <p:cNvSpPr/>
            <p:nvPr/>
          </p:nvSpPr>
          <p:spPr>
            <a:xfrm>
              <a:off x="675408" y="1215736"/>
              <a:ext cx="571500" cy="5922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40091" y="1267690"/>
              <a:ext cx="93417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Create Pull Request for review.</a:t>
              </a:r>
              <a:endParaRPr lang="en-GB" sz="2800" dirty="0" smtClean="0">
                <a:solidFill>
                  <a:srgbClr val="00B050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091" y="1989590"/>
            <a:ext cx="9089139" cy="480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1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 smtClean="0"/>
              <a:t>CNTT Technology WG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| GitHub – Wait for Comments/Approvals</a:t>
            </a:r>
            <a:endParaRPr lang="en-GB" sz="2667" b="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5408" y="1215736"/>
            <a:ext cx="10868891" cy="592282"/>
            <a:chOff x="675408" y="1215736"/>
            <a:chExt cx="10868891" cy="592282"/>
          </a:xfrm>
        </p:grpSpPr>
        <p:sp>
          <p:nvSpPr>
            <p:cNvPr id="4" name="Oval 3"/>
            <p:cNvSpPr/>
            <p:nvPr/>
          </p:nvSpPr>
          <p:spPr>
            <a:xfrm>
              <a:off x="675408" y="1215736"/>
              <a:ext cx="571500" cy="5922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40090" y="1267690"/>
              <a:ext cx="102042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At any time, Check any open Pull Requests for comments and status.</a:t>
              </a:r>
              <a:endParaRPr lang="en-GB" sz="2800" dirty="0" smtClean="0">
                <a:solidFill>
                  <a:srgbClr val="00B050"/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08" y="2006698"/>
            <a:ext cx="10737802" cy="461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75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 smtClean="0"/>
              <a:t>CNTT Technology WG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| GitHub – Receive/Reply to Comments</a:t>
            </a:r>
            <a:endParaRPr lang="en-GB" sz="2667" b="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5408" y="1215736"/>
            <a:ext cx="10868891" cy="592282"/>
            <a:chOff x="675408" y="1215736"/>
            <a:chExt cx="10868891" cy="592282"/>
          </a:xfrm>
        </p:grpSpPr>
        <p:sp>
          <p:nvSpPr>
            <p:cNvPr id="4" name="Oval 3"/>
            <p:cNvSpPr/>
            <p:nvPr/>
          </p:nvSpPr>
          <p:spPr>
            <a:xfrm>
              <a:off x="675408" y="1215736"/>
              <a:ext cx="571500" cy="5922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9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40090" y="1267690"/>
              <a:ext cx="102042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Receive Comments from others.</a:t>
              </a:r>
              <a:endParaRPr lang="en-GB" sz="2800" dirty="0" smtClean="0">
                <a:solidFill>
                  <a:srgbClr val="00B050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314" y="1989591"/>
            <a:ext cx="8827177" cy="486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 smtClean="0"/>
              <a:t>CNTT Technology WG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| GitHub – Update Pull Request</a:t>
            </a:r>
            <a:endParaRPr lang="en-GB" sz="2667" b="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5408" y="1215736"/>
            <a:ext cx="10868891" cy="592282"/>
            <a:chOff x="675408" y="1215736"/>
            <a:chExt cx="10868891" cy="592282"/>
          </a:xfrm>
        </p:grpSpPr>
        <p:sp>
          <p:nvSpPr>
            <p:cNvPr id="4" name="Oval 3"/>
            <p:cNvSpPr/>
            <p:nvPr/>
          </p:nvSpPr>
          <p:spPr>
            <a:xfrm>
              <a:off x="675408" y="1215736"/>
              <a:ext cx="571500" cy="5922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10</a:t>
              </a:r>
              <a:endParaRPr lang="en-GB" sz="1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40090" y="1267690"/>
              <a:ext cx="102042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Make necessary changes for Pull Request (as a new commit).</a:t>
              </a:r>
              <a:endParaRPr lang="en-GB" sz="2800" dirty="0" smtClean="0">
                <a:solidFill>
                  <a:srgbClr val="00B050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090" y="1989590"/>
            <a:ext cx="9051695" cy="474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69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 smtClean="0"/>
              <a:t>CNTT Technology WG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| GitHub – commit new changes</a:t>
            </a:r>
            <a:endParaRPr lang="en-GB" sz="2667" b="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5408" y="1215736"/>
            <a:ext cx="10868891" cy="592282"/>
            <a:chOff x="675408" y="1215736"/>
            <a:chExt cx="10868891" cy="592282"/>
          </a:xfrm>
        </p:grpSpPr>
        <p:sp>
          <p:nvSpPr>
            <p:cNvPr id="4" name="Oval 3"/>
            <p:cNvSpPr/>
            <p:nvPr/>
          </p:nvSpPr>
          <p:spPr>
            <a:xfrm>
              <a:off x="675408" y="1215736"/>
              <a:ext cx="571500" cy="5922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11</a:t>
              </a:r>
              <a:endParaRPr lang="en-GB" sz="1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40090" y="1267690"/>
              <a:ext cx="102042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Commit new Changes to same branch (associated with Pull Request).</a:t>
              </a:r>
              <a:endParaRPr lang="en-GB" sz="2800" dirty="0" smtClean="0">
                <a:solidFill>
                  <a:srgbClr val="00B050"/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09" y="2183570"/>
            <a:ext cx="11737397" cy="402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 smtClean="0"/>
              <a:t>CNTT Technology WG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| GitHub – Address All comments</a:t>
            </a:r>
            <a:endParaRPr lang="en-GB" sz="2667" b="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5408" y="1215736"/>
            <a:ext cx="10868891" cy="1006061"/>
            <a:chOff x="675408" y="1215736"/>
            <a:chExt cx="10868891" cy="1006061"/>
          </a:xfrm>
        </p:grpSpPr>
        <p:sp>
          <p:nvSpPr>
            <p:cNvPr id="4" name="Oval 3"/>
            <p:cNvSpPr/>
            <p:nvPr/>
          </p:nvSpPr>
          <p:spPr>
            <a:xfrm>
              <a:off x="675408" y="1215736"/>
              <a:ext cx="571500" cy="5922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12</a:t>
              </a:r>
              <a:endParaRPr lang="en-GB" sz="1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40090" y="1267690"/>
              <a:ext cx="102042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You can add as many commits as needed (to reflect comments from team)</a:t>
              </a:r>
              <a:endParaRPr lang="en-GB" sz="2800" dirty="0" smtClean="0">
                <a:solidFill>
                  <a:srgbClr val="00B050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672" y="2066129"/>
            <a:ext cx="6606454" cy="470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52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 smtClean="0"/>
              <a:t>CNTT Technology WG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| Merge &amp; Clean-ups</a:t>
            </a:r>
            <a:endParaRPr lang="en-GB" sz="2667" b="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5408" y="1215736"/>
            <a:ext cx="10868891" cy="592282"/>
            <a:chOff x="675408" y="1215736"/>
            <a:chExt cx="10868891" cy="592282"/>
          </a:xfrm>
        </p:grpSpPr>
        <p:sp>
          <p:nvSpPr>
            <p:cNvPr id="4" name="Oval 3"/>
            <p:cNvSpPr/>
            <p:nvPr/>
          </p:nvSpPr>
          <p:spPr>
            <a:xfrm>
              <a:off x="675408" y="1215736"/>
              <a:ext cx="571500" cy="5922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13</a:t>
              </a:r>
              <a:endParaRPr lang="en-GB" sz="1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40090" y="1267690"/>
              <a:ext cx="102042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Pull Request will be Approved and Merged into Master .</a:t>
              </a:r>
              <a:endParaRPr lang="en-GB" sz="2800" dirty="0" smtClean="0">
                <a:solidFill>
                  <a:srgbClr val="00B05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75408" y="2006698"/>
            <a:ext cx="10868891" cy="1006061"/>
            <a:chOff x="675408" y="1215736"/>
            <a:chExt cx="10868891" cy="1006061"/>
          </a:xfrm>
        </p:grpSpPr>
        <p:sp>
          <p:nvSpPr>
            <p:cNvPr id="8" name="Oval 7"/>
            <p:cNvSpPr/>
            <p:nvPr/>
          </p:nvSpPr>
          <p:spPr>
            <a:xfrm>
              <a:off x="675408" y="1215736"/>
              <a:ext cx="571500" cy="5922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14</a:t>
              </a:r>
              <a:endParaRPr lang="en-GB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40090" y="1267690"/>
              <a:ext cx="102042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You can now delete your </a:t>
              </a:r>
              <a:r>
                <a:rPr lang="en-GB" sz="2800" dirty="0" smtClean="0"/>
                <a:t>account local </a:t>
              </a:r>
              <a:r>
                <a:rPr lang="en-GB" sz="2800" dirty="0" smtClean="0"/>
                <a:t>branch once approved &amp; </a:t>
              </a:r>
              <a:r>
                <a:rPr lang="en-GB" sz="2800" dirty="0" smtClean="0"/>
                <a:t>merged (optional).</a:t>
              </a:r>
              <a:endParaRPr lang="en-GB" sz="2800" dirty="0" smtClean="0">
                <a:solidFill>
                  <a:srgbClr val="00B050"/>
                </a:solidFill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82" y="3280501"/>
            <a:ext cx="116109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43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 smtClean="0"/>
              <a:t>CNTT Technology WG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Upload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an image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file</a:t>
            </a:r>
            <a:endParaRPr lang="en-GB" sz="2667" b="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5408" y="1215736"/>
            <a:ext cx="10868891" cy="1006061"/>
            <a:chOff x="675408" y="1215736"/>
            <a:chExt cx="10868891" cy="1006061"/>
          </a:xfrm>
        </p:grpSpPr>
        <p:sp>
          <p:nvSpPr>
            <p:cNvPr id="4" name="Oval 3"/>
            <p:cNvSpPr/>
            <p:nvPr/>
          </p:nvSpPr>
          <p:spPr>
            <a:xfrm>
              <a:off x="675408" y="1215736"/>
              <a:ext cx="571500" cy="5922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latin typeface="Vodafone Rg" panose="020B0606080202020204" pitchFamily="34" charset="0"/>
                </a:rPr>
                <a:t>15</a:t>
              </a:r>
              <a:endParaRPr lang="en-GB" sz="1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40090" y="1267690"/>
              <a:ext cx="102042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Fork CNTT master into your own account, by clicking on </a:t>
              </a:r>
              <a:r>
                <a:rPr lang="en-GB" sz="2800" b="1" dirty="0" smtClean="0"/>
                <a:t>fork</a:t>
              </a:r>
              <a:r>
                <a:rPr lang="en-GB" sz="2800" dirty="0" smtClean="0"/>
                <a:t> </a:t>
              </a:r>
              <a:r>
                <a:rPr lang="en-GB" dirty="0" smtClean="0"/>
                <a:t>(if you don’t already have a local branch)</a:t>
              </a:r>
              <a:r>
                <a:rPr lang="en-GB" sz="2800" dirty="0" smtClean="0"/>
                <a:t>.</a:t>
              </a:r>
              <a:endParaRPr lang="en-GB" sz="2800" dirty="0" smtClean="0">
                <a:solidFill>
                  <a:srgbClr val="00B050"/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08" y="2318228"/>
            <a:ext cx="11009015" cy="421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4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 smtClean="0"/>
              <a:t>CNTT Technology WG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Upload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an image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file 2</a:t>
            </a:r>
            <a:endParaRPr lang="en-GB" sz="2667" b="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5408" y="1215736"/>
            <a:ext cx="10868891" cy="1006061"/>
            <a:chOff x="675408" y="1215736"/>
            <a:chExt cx="10868891" cy="1006061"/>
          </a:xfrm>
        </p:grpSpPr>
        <p:sp>
          <p:nvSpPr>
            <p:cNvPr id="4" name="Oval 3"/>
            <p:cNvSpPr/>
            <p:nvPr/>
          </p:nvSpPr>
          <p:spPr>
            <a:xfrm>
              <a:off x="675408" y="1215736"/>
              <a:ext cx="571500" cy="5922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latin typeface="Vodafone Rg" panose="020B0606080202020204" pitchFamily="34" charset="0"/>
                </a:rPr>
                <a:t>16</a:t>
              </a:r>
              <a:endParaRPr lang="en-GB" sz="1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40090" y="1267690"/>
              <a:ext cx="102042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Check if you already have a local branch into your account and navigate to your own branch.</a:t>
              </a:r>
              <a:endParaRPr lang="en-GB" sz="2800" dirty="0" smtClean="0">
                <a:solidFill>
                  <a:srgbClr val="00B050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131" y="2221797"/>
            <a:ext cx="10267747" cy="432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98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 smtClean="0"/>
              <a:t>CNTT Technology WG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Upload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an image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file - 3</a:t>
            </a:r>
            <a:endParaRPr lang="en-GB" sz="2667" b="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5408" y="1215736"/>
            <a:ext cx="11182609" cy="592282"/>
            <a:chOff x="675408" y="1215736"/>
            <a:chExt cx="11182609" cy="592282"/>
          </a:xfrm>
        </p:grpSpPr>
        <p:sp>
          <p:nvSpPr>
            <p:cNvPr id="4" name="Oval 3"/>
            <p:cNvSpPr/>
            <p:nvPr/>
          </p:nvSpPr>
          <p:spPr>
            <a:xfrm>
              <a:off x="675408" y="1215736"/>
              <a:ext cx="571500" cy="5922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latin typeface="Vodafone Rg" panose="020B0606080202020204" pitchFamily="34" charset="0"/>
                </a:rPr>
                <a:t>17</a:t>
              </a:r>
              <a:endParaRPr lang="en-GB" sz="1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40090" y="1267690"/>
              <a:ext cx="105179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Navigate to </a:t>
              </a:r>
              <a:r>
                <a:rPr lang="en-GB" sz="2800" b="1" dirty="0" smtClean="0"/>
                <a:t>figures</a:t>
              </a:r>
              <a:r>
                <a:rPr lang="en-GB" sz="2800" dirty="0" smtClean="0"/>
                <a:t> directory within </a:t>
              </a:r>
              <a:r>
                <a:rPr lang="en-GB" sz="2800" b="1" dirty="0" smtClean="0">
                  <a:solidFill>
                    <a:srgbClr val="FF0000"/>
                  </a:solidFill>
                </a:rPr>
                <a:t>your own branch </a:t>
              </a:r>
              <a:r>
                <a:rPr lang="en-GB" sz="1600" b="1" dirty="0" smtClean="0"/>
                <a:t>and upload your file in there</a:t>
              </a:r>
              <a:r>
                <a:rPr lang="en-GB" sz="1600" dirty="0" smtClean="0"/>
                <a:t>.</a:t>
              </a:r>
              <a:endParaRPr lang="en-GB" sz="1600" dirty="0" smtClean="0">
                <a:solidFill>
                  <a:srgbClr val="00B050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8" y="1989590"/>
            <a:ext cx="8940023" cy="46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5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 smtClean="0"/>
              <a:t>CNTT Technology WG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| GitHub – important links</a:t>
            </a:r>
            <a:endParaRPr lang="en-GB" sz="2667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6082" y="2013626"/>
            <a:ext cx="781932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GitHub CNTT repository</a:t>
            </a:r>
            <a:r>
              <a:rPr lang="en-GB" dirty="0" smtClean="0"/>
              <a:t>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github.com/cntt-n/CNTT</a:t>
            </a:r>
            <a:endParaRPr lang="en-GB" dirty="0" smtClean="0"/>
          </a:p>
          <a:p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GitHub CNTT Web</a:t>
            </a:r>
            <a:r>
              <a:rPr lang="en-GB" dirty="0"/>
              <a:t>: </a:t>
            </a:r>
            <a:r>
              <a:rPr lang="en-GB" dirty="0">
                <a:hlinkClick r:id="rId3"/>
              </a:rPr>
              <a:t>https://cntt-n.github.io/CNTT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>
                <a:solidFill>
                  <a:srgbClr val="FF0000"/>
                </a:solidFill>
              </a:rPr>
              <a:t>GitHub Guidelines:</a:t>
            </a:r>
            <a:r>
              <a:rPr lang="en-GB" dirty="0" smtClean="0"/>
              <a:t> </a:t>
            </a:r>
            <a:r>
              <a:rPr lang="en-GB" dirty="0">
                <a:hlinkClick r:id="rId4"/>
              </a:rPr>
              <a:t>https://guides.github.com</a:t>
            </a:r>
            <a:r>
              <a:rPr lang="en-GB" dirty="0" smtClean="0">
                <a:hlinkClick r:id="rId4"/>
              </a:rPr>
              <a:t>/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>
                <a:solidFill>
                  <a:srgbClr val="FF0000"/>
                </a:solidFill>
              </a:rPr>
              <a:t>Mastering Markdown:</a:t>
            </a:r>
            <a:r>
              <a:rPr lang="en-GB" dirty="0" smtClean="0"/>
              <a:t> </a:t>
            </a:r>
            <a:r>
              <a:rPr lang="en-GB" dirty="0">
                <a:hlinkClick r:id="rId5"/>
              </a:rPr>
              <a:t>https://guides.github.com/features/mastering-markdown</a:t>
            </a:r>
            <a:r>
              <a:rPr lang="en-GB" dirty="0" smtClean="0">
                <a:hlinkClick r:id="rId5"/>
              </a:rPr>
              <a:t>/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728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 smtClean="0"/>
              <a:t>CNTT Technology WG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Upload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an image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file - 4</a:t>
            </a:r>
            <a:endParaRPr lang="en-GB" sz="2667" b="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5408" y="1215736"/>
            <a:ext cx="11182609" cy="592282"/>
            <a:chOff x="675408" y="1215736"/>
            <a:chExt cx="11182609" cy="592282"/>
          </a:xfrm>
        </p:grpSpPr>
        <p:sp>
          <p:nvSpPr>
            <p:cNvPr id="4" name="Oval 3"/>
            <p:cNvSpPr/>
            <p:nvPr/>
          </p:nvSpPr>
          <p:spPr>
            <a:xfrm>
              <a:off x="675408" y="1215736"/>
              <a:ext cx="571500" cy="5922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latin typeface="Vodafone Rg" panose="020B0606080202020204" pitchFamily="34" charset="0"/>
                </a:rPr>
                <a:t>18</a:t>
              </a:r>
              <a:endParaRPr lang="en-GB" sz="1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40090" y="1267690"/>
              <a:ext cx="105179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Commit file directly into master branch (within your own branch)</a:t>
              </a:r>
              <a:r>
                <a:rPr lang="en-GB" sz="1600" dirty="0" smtClean="0"/>
                <a:t>.</a:t>
              </a:r>
              <a:endParaRPr lang="en-GB" sz="1600" dirty="0" smtClean="0">
                <a:solidFill>
                  <a:srgbClr val="00B050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54" y="2173252"/>
            <a:ext cx="11678663" cy="402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0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 smtClean="0"/>
              <a:t>CNTT Technology WG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Upload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an image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file - 5</a:t>
            </a:r>
            <a:endParaRPr lang="en-GB" sz="2667" b="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5408" y="1215736"/>
            <a:ext cx="11182609" cy="592282"/>
            <a:chOff x="675408" y="1215736"/>
            <a:chExt cx="11182609" cy="592282"/>
          </a:xfrm>
        </p:grpSpPr>
        <p:sp>
          <p:nvSpPr>
            <p:cNvPr id="4" name="Oval 3"/>
            <p:cNvSpPr/>
            <p:nvPr/>
          </p:nvSpPr>
          <p:spPr>
            <a:xfrm>
              <a:off x="675408" y="1215736"/>
              <a:ext cx="571500" cy="5922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latin typeface="Vodafone Rg" panose="020B0606080202020204" pitchFamily="34" charset="0"/>
                </a:rPr>
                <a:t>19</a:t>
              </a:r>
              <a:endParaRPr lang="en-GB" sz="1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40090" y="1267690"/>
              <a:ext cx="105179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Navigate Back to </a:t>
              </a:r>
              <a:r>
                <a:rPr lang="en-GB" sz="2800" b="1" dirty="0" err="1" smtClean="0"/>
                <a:t>cntt</a:t>
              </a:r>
              <a:r>
                <a:rPr lang="en-GB" sz="2800" b="1" dirty="0" smtClean="0"/>
                <a:t>-n/CNTT</a:t>
              </a:r>
              <a:r>
                <a:rPr lang="en-GB" sz="2800" dirty="0" smtClean="0"/>
                <a:t> repository. </a:t>
              </a:r>
              <a:r>
                <a:rPr lang="en-GB" sz="2000" dirty="0" smtClean="0"/>
                <a:t>By clicking on </a:t>
              </a:r>
              <a:r>
                <a:rPr lang="en-GB" sz="2000" b="1" dirty="0" err="1" smtClean="0"/>
                <a:t>cntt</a:t>
              </a:r>
              <a:r>
                <a:rPr lang="en-GB" sz="2000" b="1" dirty="0" smtClean="0"/>
                <a:t>-n/</a:t>
              </a:r>
              <a:r>
                <a:rPr lang="en-GB" sz="2000" b="1" dirty="0" err="1" smtClean="0"/>
                <a:t>cntt</a:t>
              </a:r>
              <a:endParaRPr lang="en-GB" sz="1200" dirty="0" smtClean="0">
                <a:solidFill>
                  <a:srgbClr val="00B050"/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090" y="1903216"/>
            <a:ext cx="9550794" cy="472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2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 smtClean="0"/>
              <a:t>CNTT Technology WG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Upload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an image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file - 6</a:t>
            </a:r>
            <a:endParaRPr lang="en-GB" sz="2667" b="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5408" y="1215736"/>
            <a:ext cx="11182609" cy="592282"/>
            <a:chOff x="675408" y="1215736"/>
            <a:chExt cx="11182609" cy="592282"/>
          </a:xfrm>
        </p:grpSpPr>
        <p:sp>
          <p:nvSpPr>
            <p:cNvPr id="4" name="Oval 3"/>
            <p:cNvSpPr/>
            <p:nvPr/>
          </p:nvSpPr>
          <p:spPr>
            <a:xfrm>
              <a:off x="675408" y="1215736"/>
              <a:ext cx="571500" cy="5922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latin typeface="Vodafone Rg" panose="020B0606080202020204" pitchFamily="34" charset="0"/>
                </a:rPr>
                <a:t>20</a:t>
              </a:r>
              <a:endParaRPr lang="en-GB" sz="1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40090" y="1267690"/>
              <a:ext cx="105179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Manually Create a Pull Request</a:t>
              </a:r>
              <a:endParaRPr lang="en-GB" sz="1200" dirty="0" smtClean="0">
                <a:solidFill>
                  <a:srgbClr val="00B050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58" y="2006698"/>
            <a:ext cx="9627382" cy="46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3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 smtClean="0"/>
              <a:t>CNTT Technology WG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Upload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an image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file - 7</a:t>
            </a:r>
            <a:endParaRPr lang="en-GB" sz="2667" b="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5408" y="1215736"/>
            <a:ext cx="11182609" cy="592282"/>
            <a:chOff x="675408" y="1215736"/>
            <a:chExt cx="11182609" cy="592282"/>
          </a:xfrm>
        </p:grpSpPr>
        <p:sp>
          <p:nvSpPr>
            <p:cNvPr id="4" name="Oval 3"/>
            <p:cNvSpPr/>
            <p:nvPr/>
          </p:nvSpPr>
          <p:spPr>
            <a:xfrm>
              <a:off x="675408" y="1215736"/>
              <a:ext cx="571500" cy="5922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latin typeface="Vodafone Rg" panose="020B0606080202020204" pitchFamily="34" charset="0"/>
                </a:rPr>
                <a:t>21</a:t>
              </a:r>
              <a:endParaRPr lang="en-GB" sz="1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40090" y="1267690"/>
              <a:ext cx="105179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Compare Changes to create Pull Request </a:t>
              </a:r>
              <a:r>
                <a:rPr lang="en-GB" sz="2000" dirty="0" smtClean="0"/>
                <a:t>(use “compare across forks” option)</a:t>
              </a:r>
              <a:endParaRPr lang="en-GB" sz="1200" dirty="0" smtClean="0">
                <a:solidFill>
                  <a:srgbClr val="00B050"/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138" y="1989590"/>
            <a:ext cx="8917093" cy="476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9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 smtClean="0"/>
              <a:t>CNTT Technology WG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Upload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an image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file - 8</a:t>
            </a:r>
            <a:endParaRPr lang="en-GB" sz="2667" b="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5408" y="1215736"/>
            <a:ext cx="11425801" cy="882951"/>
            <a:chOff x="675408" y="1215736"/>
            <a:chExt cx="11425801" cy="882951"/>
          </a:xfrm>
        </p:grpSpPr>
        <p:sp>
          <p:nvSpPr>
            <p:cNvPr id="4" name="Oval 3"/>
            <p:cNvSpPr/>
            <p:nvPr/>
          </p:nvSpPr>
          <p:spPr>
            <a:xfrm>
              <a:off x="675408" y="1215736"/>
              <a:ext cx="571500" cy="5922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latin typeface="Vodafone Rg" panose="020B0606080202020204" pitchFamily="34" charset="0"/>
                </a:rPr>
                <a:t>22</a:t>
              </a:r>
              <a:endParaRPr lang="en-GB" sz="1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40090" y="1267690"/>
              <a:ext cx="107611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C</a:t>
              </a:r>
              <a:r>
                <a:rPr lang="en-GB" sz="2800" dirty="0" smtClean="0"/>
                <a:t>rate pull request from all commits to your local branch </a:t>
              </a:r>
              <a:r>
                <a:rPr lang="en-GB" sz="2000" dirty="0" smtClean="0"/>
                <a:t>(including file uploads, </a:t>
              </a:r>
              <a:r>
                <a:rPr lang="en-GB" sz="2000" dirty="0" err="1" smtClean="0"/>
                <a:t>etc</a:t>
              </a:r>
              <a:r>
                <a:rPr lang="en-GB" sz="2000" dirty="0" smtClean="0"/>
                <a:t>)</a:t>
              </a:r>
              <a:endParaRPr lang="en-GB" sz="1200" dirty="0" smtClean="0">
                <a:solidFill>
                  <a:srgbClr val="00B050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157" y="2189600"/>
            <a:ext cx="7623947" cy="459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4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35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 smtClean="0"/>
              <a:t>CNTT Technology WG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| GitHub</a:t>
            </a:r>
            <a:endParaRPr lang="en-GB" sz="2667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6082" y="1322962"/>
            <a:ext cx="112017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Y</a:t>
            </a:r>
            <a:r>
              <a:rPr lang="en-GB" sz="2800" dirty="0" smtClean="0"/>
              <a:t>ou can always use third party software tools to manage </a:t>
            </a:r>
            <a:r>
              <a:rPr lang="en-GB" sz="2800" dirty="0" err="1" smtClean="0"/>
              <a:t>Github</a:t>
            </a:r>
            <a:r>
              <a:rPr lang="en-GB" sz="2800" dirty="0" smtClean="0"/>
              <a:t> repository or to make a commit, pull request, or add a comment.</a:t>
            </a:r>
          </a:p>
          <a:p>
            <a:endParaRPr lang="en-GB" sz="2800" dirty="0"/>
          </a:p>
          <a:p>
            <a:r>
              <a:rPr lang="en-GB" sz="2800" dirty="0" smtClean="0"/>
              <a:t>You can also use a dedicated Editor for Markdown</a:t>
            </a:r>
          </a:p>
          <a:p>
            <a:endParaRPr lang="en-GB" sz="2800" dirty="0">
              <a:solidFill>
                <a:srgbClr val="FF0000"/>
              </a:solidFill>
            </a:endParaRPr>
          </a:p>
          <a:p>
            <a:r>
              <a:rPr lang="en-GB" sz="2800" dirty="0" smtClean="0">
                <a:solidFill>
                  <a:srgbClr val="00B050"/>
                </a:solidFill>
              </a:rPr>
              <a:t>These slides are guidelines to use the GitHub web interface.</a:t>
            </a:r>
          </a:p>
        </p:txBody>
      </p:sp>
    </p:spTree>
    <p:extLst>
      <p:ext uri="{BB962C8B-B14F-4D97-AF65-F5344CB8AC3E}">
        <p14:creationId xmlns:p14="http://schemas.microsoft.com/office/powerpoint/2010/main" val="380596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3" t="15149" r="24808" b="17447"/>
          <a:stretch/>
        </p:blipFill>
        <p:spPr bwMode="auto">
          <a:xfrm>
            <a:off x="5236704" y="5010006"/>
            <a:ext cx="703379" cy="68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 smtClean="0"/>
              <a:t>CNTT Technology WG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GitHub basics</a:t>
            </a:r>
            <a:endParaRPr lang="en-GB" sz="2667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6082" y="1322962"/>
            <a:ext cx="112017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For easier interaction with GitHub, it is important to understand the basics of </a:t>
            </a:r>
            <a:r>
              <a:rPr lang="en-GB" sz="2800" dirty="0" err="1" smtClean="0"/>
              <a:t>Github</a:t>
            </a:r>
            <a:r>
              <a:rPr lang="en-GB" sz="2800" dirty="0" smtClean="0"/>
              <a:t> and how we are planning to use it.</a:t>
            </a:r>
            <a:endParaRPr lang="en-GB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953599" y="3064213"/>
            <a:ext cx="20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</a:t>
            </a:r>
            <a:r>
              <a:rPr lang="en-GB" b="1" dirty="0" err="1" smtClean="0"/>
              <a:t>ntt</a:t>
            </a:r>
            <a:r>
              <a:rPr lang="en-GB" b="1" dirty="0" smtClean="0"/>
              <a:t>-n/CNTT master</a:t>
            </a:r>
            <a:endParaRPr lang="en-GB" b="1" dirty="0"/>
          </a:p>
        </p:txBody>
      </p:sp>
      <p:sp>
        <p:nvSpPr>
          <p:cNvPr id="4" name="Oval 3"/>
          <p:cNvSpPr/>
          <p:nvPr/>
        </p:nvSpPr>
        <p:spPr>
          <a:xfrm>
            <a:off x="2188576" y="3433545"/>
            <a:ext cx="379379" cy="359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590" y="4975166"/>
            <a:ext cx="457350" cy="5390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50587" y="550328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user</a:t>
            </a:r>
            <a:endParaRPr lang="en-GB" b="1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418542" y="3900791"/>
            <a:ext cx="0" cy="9241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 flipH="1" flipV="1">
            <a:off x="2567955" y="2250708"/>
            <a:ext cx="2451520" cy="3102326"/>
          </a:xfrm>
          <a:prstGeom prst="arc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3545208" y="5507760"/>
            <a:ext cx="1115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Local branch</a:t>
            </a:r>
            <a:endParaRPr lang="en-GB" sz="1400" b="1" dirty="0"/>
          </a:p>
        </p:txBody>
      </p:sp>
      <p:sp>
        <p:nvSpPr>
          <p:cNvPr id="14" name="Oval 13"/>
          <p:cNvSpPr/>
          <p:nvPr/>
        </p:nvSpPr>
        <p:spPr>
          <a:xfrm>
            <a:off x="3936313" y="5173072"/>
            <a:ext cx="379379" cy="359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 rot="3190743">
            <a:off x="2800432" y="4567569"/>
            <a:ext cx="464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rgbClr val="5B9BD5"/>
                </a:solidFill>
              </a:rPr>
              <a:t>Fork</a:t>
            </a:r>
            <a:endParaRPr lang="en-GB" sz="1200" b="1" dirty="0">
              <a:solidFill>
                <a:srgbClr val="5B9BD5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853530" y="3441948"/>
            <a:ext cx="379379" cy="359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523364" y="5353033"/>
            <a:ext cx="7393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940362" y="5341569"/>
            <a:ext cx="7393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861096" y="5154342"/>
            <a:ext cx="379379" cy="359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6341786" y="5542171"/>
            <a:ext cx="1418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Modified branch</a:t>
            </a:r>
            <a:endParaRPr lang="en-GB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876523" y="5691709"/>
            <a:ext cx="1414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Edits &amp; Commits</a:t>
            </a:r>
            <a:endParaRPr lang="en-GB" sz="1400" b="1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747554" y="3613505"/>
            <a:ext cx="3993716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 rot="21219981" flipH="1">
            <a:off x="7273931" y="3742427"/>
            <a:ext cx="5303169" cy="2538973"/>
          </a:xfrm>
          <a:prstGeom prst="arc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9782143" y="3424020"/>
            <a:ext cx="379379" cy="359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/>
          <p:cNvCxnSpPr>
            <a:stCxn id="16" idx="4"/>
            <a:endCxn id="21" idx="0"/>
          </p:cNvCxnSpPr>
          <p:nvPr/>
        </p:nvCxnSpPr>
        <p:spPr>
          <a:xfrm>
            <a:off x="7043220" y="3801871"/>
            <a:ext cx="7566" cy="135247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6200000">
            <a:off x="6687430" y="4381644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Diff</a:t>
            </a:r>
            <a:endParaRPr lang="en-GB" sz="1200" b="1" dirty="0"/>
          </a:p>
        </p:txBody>
      </p:sp>
      <p:sp>
        <p:nvSpPr>
          <p:cNvPr id="35" name="TextBox 34"/>
          <p:cNvSpPr txBox="1"/>
          <p:nvPr/>
        </p:nvSpPr>
        <p:spPr>
          <a:xfrm rot="19969941">
            <a:off x="7807334" y="4248640"/>
            <a:ext cx="978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rgbClr val="5B9BD5"/>
                </a:solidFill>
              </a:rPr>
              <a:t>Pull Request</a:t>
            </a:r>
            <a:endParaRPr lang="en-GB" sz="1200" b="1" dirty="0">
              <a:solidFill>
                <a:srgbClr val="5B9BD5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329645" y="3608317"/>
            <a:ext cx="2339651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438888" y="5507761"/>
            <a:ext cx="1115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Local branch</a:t>
            </a:r>
            <a:endParaRPr lang="en-GB" sz="1400" b="1" dirty="0"/>
          </a:p>
        </p:txBody>
      </p:sp>
      <p:sp>
        <p:nvSpPr>
          <p:cNvPr id="40" name="Oval 39"/>
          <p:cNvSpPr/>
          <p:nvPr/>
        </p:nvSpPr>
        <p:spPr>
          <a:xfrm>
            <a:off x="9818651" y="5149155"/>
            <a:ext cx="379379" cy="359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480573" y="5370330"/>
            <a:ext cx="23015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75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 smtClean="0"/>
              <a:t>CNTT Technology WG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Contribution Modes</a:t>
            </a:r>
            <a:endParaRPr lang="en-GB" sz="2667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6082" y="1322962"/>
            <a:ext cx="11201736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dirty="0" smtClean="0"/>
              <a:t>Any update to master will need Pull Request to push changes from local branch into master branch, this can be done by two ways: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/>
              <a:t>Editing a file </a:t>
            </a:r>
            <a:r>
              <a:rPr lang="en-GB" sz="2800" dirty="0" smtClean="0">
                <a:solidFill>
                  <a:srgbClr val="FF0000"/>
                </a:solidFill>
              </a:rPr>
              <a:t>directly</a:t>
            </a:r>
            <a:r>
              <a:rPr lang="en-GB" sz="2800" dirty="0" smtClean="0"/>
              <a:t> form </a:t>
            </a:r>
            <a:r>
              <a:rPr lang="en-GB" sz="2800" b="1" dirty="0" err="1" smtClean="0"/>
              <a:t>cntt</a:t>
            </a:r>
            <a:r>
              <a:rPr lang="en-GB" sz="2800" b="1" dirty="0" smtClean="0"/>
              <a:t>-n/CNTT</a:t>
            </a:r>
            <a:r>
              <a:rPr lang="en-GB" sz="2800" dirty="0" smtClean="0"/>
              <a:t> repository’s master branch and commit changes will allow you to create Pull Request.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000" dirty="0" smtClean="0"/>
              <a:t>This will also create a local branch (forked form master) in your account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/>
              <a:t>Master can be </a:t>
            </a:r>
            <a:r>
              <a:rPr lang="en-GB" sz="2800" dirty="0" smtClean="0">
                <a:solidFill>
                  <a:srgbClr val="FF0000"/>
                </a:solidFill>
              </a:rPr>
              <a:t>manually</a:t>
            </a:r>
            <a:r>
              <a:rPr lang="en-GB" sz="2800" dirty="0" smtClean="0"/>
              <a:t> forked, changes can be made to your account local branch and a Pull </a:t>
            </a:r>
            <a:r>
              <a:rPr lang="en-GB" sz="2800" dirty="0"/>
              <a:t>R</a:t>
            </a:r>
            <a:r>
              <a:rPr lang="en-GB" sz="2800" dirty="0" smtClean="0"/>
              <a:t>equest can be created manually (by diffing local branch against </a:t>
            </a:r>
            <a:r>
              <a:rPr lang="en-GB" sz="2800" dirty="0" err="1" smtClean="0"/>
              <a:t>cntt</a:t>
            </a:r>
            <a:r>
              <a:rPr lang="en-GB" sz="2800" dirty="0" smtClean="0"/>
              <a:t>-n/</a:t>
            </a:r>
            <a:r>
              <a:rPr lang="en-GB" sz="2800" dirty="0" err="1" smtClean="0"/>
              <a:t>cntt</a:t>
            </a:r>
            <a:r>
              <a:rPr lang="en-GB" sz="2800" dirty="0" smtClean="0"/>
              <a:t> master).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/>
              <a:t>This is needed to </a:t>
            </a:r>
            <a:r>
              <a:rPr lang="en-GB" sz="2000" dirty="0" smtClean="0">
                <a:solidFill>
                  <a:srgbClr val="FF0000"/>
                </a:solidFill>
              </a:rPr>
              <a:t>upload files (such as images) </a:t>
            </a:r>
            <a:r>
              <a:rPr lang="en-GB" sz="2000" dirty="0" smtClean="0"/>
              <a:t>and easier for bulk changes.</a:t>
            </a:r>
          </a:p>
        </p:txBody>
      </p:sp>
    </p:spTree>
    <p:extLst>
      <p:ext uri="{BB962C8B-B14F-4D97-AF65-F5344CB8AC3E}">
        <p14:creationId xmlns:p14="http://schemas.microsoft.com/office/powerpoint/2010/main" val="53848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 smtClean="0"/>
              <a:t>CNTT Technology WG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| GitHub – Editing a file for a new commit.</a:t>
            </a:r>
            <a:endParaRPr lang="en-GB" sz="2667" b="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5408" y="1215736"/>
            <a:ext cx="7398328" cy="592282"/>
            <a:chOff x="675408" y="1215736"/>
            <a:chExt cx="7398328" cy="592282"/>
          </a:xfrm>
        </p:grpSpPr>
        <p:sp>
          <p:nvSpPr>
            <p:cNvPr id="4" name="Oval 3"/>
            <p:cNvSpPr/>
            <p:nvPr/>
          </p:nvSpPr>
          <p:spPr>
            <a:xfrm>
              <a:off x="675408" y="1215736"/>
              <a:ext cx="571500" cy="5922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40091" y="1267690"/>
              <a:ext cx="67336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Navigate to </a:t>
              </a:r>
              <a:r>
                <a:rPr lang="en-GB" sz="2800" dirty="0">
                  <a:hlinkClick r:id="rId2"/>
                </a:rPr>
                <a:t>https://</a:t>
              </a:r>
              <a:r>
                <a:rPr lang="en-GB" sz="2800" dirty="0" smtClean="0">
                  <a:hlinkClick r:id="rId2"/>
                </a:rPr>
                <a:t>github.com/cntt-n/CNTT</a:t>
              </a:r>
              <a:r>
                <a:rPr lang="en-GB" sz="2800" dirty="0" smtClean="0"/>
                <a:t> </a:t>
              </a:r>
              <a:endParaRPr lang="en-GB" sz="2800" dirty="0" smtClean="0">
                <a:solidFill>
                  <a:srgbClr val="00B05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75408" y="2126673"/>
            <a:ext cx="11097492" cy="592282"/>
            <a:chOff x="675408" y="1215736"/>
            <a:chExt cx="11097492" cy="592282"/>
          </a:xfrm>
        </p:grpSpPr>
        <p:sp>
          <p:nvSpPr>
            <p:cNvPr id="9" name="Oval 8"/>
            <p:cNvSpPr/>
            <p:nvPr/>
          </p:nvSpPr>
          <p:spPr>
            <a:xfrm>
              <a:off x="675408" y="1215736"/>
              <a:ext cx="571500" cy="5922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40091" y="1267690"/>
              <a:ext cx="104328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Login (or signup if you don’t have an account (it will take 1 minute)</a:t>
              </a:r>
              <a:endParaRPr lang="en-GB" sz="2800" dirty="0" smtClean="0">
                <a:solidFill>
                  <a:srgbClr val="00B050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158" y="3106672"/>
            <a:ext cx="9592541" cy="357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2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 smtClean="0"/>
              <a:t>CNTT Technology WG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| GitHub – Editing a file for a new commit.</a:t>
            </a:r>
            <a:endParaRPr lang="en-GB" sz="2667" b="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5408" y="1215736"/>
            <a:ext cx="10006447" cy="592282"/>
            <a:chOff x="675408" y="1215736"/>
            <a:chExt cx="10006447" cy="592282"/>
          </a:xfrm>
        </p:grpSpPr>
        <p:sp>
          <p:nvSpPr>
            <p:cNvPr id="4" name="Oval 3"/>
            <p:cNvSpPr/>
            <p:nvPr/>
          </p:nvSpPr>
          <p:spPr>
            <a:xfrm>
              <a:off x="675408" y="1215736"/>
              <a:ext cx="571500" cy="5922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40091" y="1267690"/>
              <a:ext cx="93417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Navigate to file of interest and click edit symbol</a:t>
              </a:r>
              <a:endParaRPr lang="en-GB" sz="2800" dirty="0" smtClean="0">
                <a:solidFill>
                  <a:srgbClr val="00B050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08" y="2006698"/>
            <a:ext cx="10258343" cy="452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 smtClean="0"/>
              <a:t>CNTT Technology WG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| GitHub – Editing a file for a new commit.</a:t>
            </a:r>
            <a:endParaRPr lang="en-GB" sz="2667" b="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5408" y="1215736"/>
            <a:ext cx="10006447" cy="592282"/>
            <a:chOff x="675408" y="1215736"/>
            <a:chExt cx="10006447" cy="592282"/>
          </a:xfrm>
        </p:grpSpPr>
        <p:sp>
          <p:nvSpPr>
            <p:cNvPr id="4" name="Oval 3"/>
            <p:cNvSpPr/>
            <p:nvPr/>
          </p:nvSpPr>
          <p:spPr>
            <a:xfrm>
              <a:off x="675408" y="1215736"/>
              <a:ext cx="571500" cy="5922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40091" y="1267690"/>
              <a:ext cx="93417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Add your Changes in Markdown format.</a:t>
              </a:r>
              <a:endParaRPr lang="en-GB" sz="2800" dirty="0" smtClean="0">
                <a:solidFill>
                  <a:srgbClr val="00B050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091" y="1989590"/>
            <a:ext cx="8312728" cy="481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7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 smtClean="0"/>
              <a:t>CNTT Technology WG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| GitHub – Editing a file for a new commit.</a:t>
            </a:r>
            <a:endParaRPr lang="en-GB" sz="2667" b="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5408" y="1215736"/>
            <a:ext cx="10006447" cy="592282"/>
            <a:chOff x="675408" y="1215736"/>
            <a:chExt cx="10006447" cy="592282"/>
          </a:xfrm>
        </p:grpSpPr>
        <p:sp>
          <p:nvSpPr>
            <p:cNvPr id="4" name="Oval 3"/>
            <p:cNvSpPr/>
            <p:nvPr/>
          </p:nvSpPr>
          <p:spPr>
            <a:xfrm>
              <a:off x="675408" y="1215736"/>
              <a:ext cx="571500" cy="5922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40091" y="1267690"/>
              <a:ext cx="93417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Add your Commit message.</a:t>
              </a:r>
              <a:endParaRPr lang="en-GB" sz="2800" dirty="0" smtClean="0">
                <a:solidFill>
                  <a:srgbClr val="00B050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906077"/>
            <a:ext cx="10140660" cy="395192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75408" y="1954744"/>
            <a:ext cx="10006447" cy="592282"/>
            <a:chOff x="675408" y="1215736"/>
            <a:chExt cx="10006447" cy="592282"/>
          </a:xfrm>
        </p:grpSpPr>
        <p:sp>
          <p:nvSpPr>
            <p:cNvPr id="10" name="Oval 9"/>
            <p:cNvSpPr/>
            <p:nvPr/>
          </p:nvSpPr>
          <p:spPr>
            <a:xfrm>
              <a:off x="675408" y="1215736"/>
              <a:ext cx="571500" cy="5922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40091" y="1267690"/>
              <a:ext cx="93417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Click Commit Changes (or propose file change).</a:t>
              </a:r>
              <a:endParaRPr lang="en-GB" sz="2800" dirty="0" smtClean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641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730</Words>
  <Application>Microsoft Office PowerPoint</Application>
  <PresentationFormat>Widescreen</PresentationFormat>
  <Paragraphs>101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ATT Aleck Sans Black</vt:lpstr>
      <vt:lpstr>Calibri</vt:lpstr>
      <vt:lpstr>Calibri Light</vt:lpstr>
      <vt:lpstr>Century Gothic</vt:lpstr>
      <vt:lpstr>Vodafone Rg</vt:lpstr>
      <vt:lpstr>Wingdings</vt:lpstr>
      <vt:lpstr>Wingdings 3</vt:lpstr>
      <vt:lpstr>Slice</vt:lpstr>
      <vt:lpstr>Office Theme</vt:lpstr>
      <vt:lpstr>CNTT Technology WG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Vodafone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COMMON TELCO NFVi</dc:title>
  <dc:creator>Abdel Rabi</dc:creator>
  <cp:lastModifiedBy>Rabi, Abdel, Vodafone Group</cp:lastModifiedBy>
  <cp:revision>277</cp:revision>
  <cp:lastPrinted>2019-06-10T19:38:38Z</cp:lastPrinted>
  <dcterms:created xsi:type="dcterms:W3CDTF">2019-04-17T12:51:25Z</dcterms:created>
  <dcterms:modified xsi:type="dcterms:W3CDTF">2019-06-24T13:38:06Z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iteId">
    <vt:lpwstr>68283f3b-8487-4c86-adb3-a5228f18b893</vt:lpwstr>
  </property>
  <property fmtid="{D5CDD505-2E9C-101B-9397-08002B2CF9AE}" pid="4" name="MSIP_Label_0359f705-2ba0-454b-9cfc-6ce5bcaac040_Owner">
    <vt:lpwstr>abdel.rabi@vodafone.com</vt:lpwstr>
  </property>
  <property fmtid="{D5CDD505-2E9C-101B-9397-08002B2CF9AE}" pid="5" name="MSIP_Label_0359f705-2ba0-454b-9cfc-6ce5bcaac040_SetDate">
    <vt:lpwstr>2019-04-17T12:54:06.0829064Z</vt:lpwstr>
  </property>
  <property fmtid="{D5CDD505-2E9C-101B-9397-08002B2CF9AE}" pid="6" name="MSIP_Label_0359f705-2ba0-454b-9cfc-6ce5bcaac040_Name">
    <vt:lpwstr>C2 General</vt:lpwstr>
  </property>
  <property fmtid="{D5CDD505-2E9C-101B-9397-08002B2CF9AE}" pid="7" name="MSIP_Label_0359f705-2ba0-454b-9cfc-6ce5bcaac040_Application">
    <vt:lpwstr>Microsoft Azure Information Protection</vt:lpwstr>
  </property>
  <property fmtid="{D5CDD505-2E9C-101B-9397-08002B2CF9AE}" pid="8" name="MSIP_Label_0359f705-2ba0-454b-9cfc-6ce5bcaac040_Extended_MSFT_Method">
    <vt:lpwstr>Automatic</vt:lpwstr>
  </property>
  <property fmtid="{D5CDD505-2E9C-101B-9397-08002B2CF9AE}" pid="9" name="Sensitivity">
    <vt:lpwstr>C2 General</vt:lpwstr>
  </property>
</Properties>
</file>