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9" r:id="rId3"/>
    <p:sldId id="282" r:id="rId4"/>
    <p:sldId id="283" r:id="rId5"/>
    <p:sldId id="285" r:id="rId6"/>
    <p:sldId id="28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B2EB91-A866-4C7C-A6F4-16CEA0C9C1C8}" v="196" dt="2021-10-17T09:09:11.0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34" autoAdjust="0"/>
    <p:restoredTop sz="94660"/>
  </p:normalViewPr>
  <p:slideViewPr>
    <p:cSldViewPr snapToGrid="0">
      <p:cViewPr varScale="1">
        <p:scale>
          <a:sx n="76" d="100"/>
          <a:sy n="76" d="100"/>
        </p:scale>
        <p:origin x="6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Hartley" userId="a170d456-558b-4bfb-8993-eab8e1306763" providerId="ADAL" clId="{86375D26-2995-4C28-B10D-3822659D4D2B}"/>
    <pc:docChg chg="delSld">
      <pc:chgData name="John Hartley" userId="a170d456-558b-4bfb-8993-eab8e1306763" providerId="ADAL" clId="{86375D26-2995-4C28-B10D-3822659D4D2B}" dt="2021-09-08T21:32:28.042" v="0" actId="47"/>
      <pc:docMkLst>
        <pc:docMk/>
      </pc:docMkLst>
      <pc:sldChg chg="del">
        <pc:chgData name="John Hartley" userId="a170d456-558b-4bfb-8993-eab8e1306763" providerId="ADAL" clId="{86375D26-2995-4C28-B10D-3822659D4D2B}" dt="2021-09-08T21:32:28.042" v="0" actId="47"/>
        <pc:sldMkLst>
          <pc:docMk/>
          <pc:sldMk cId="3729088671" sldId="1448943289"/>
        </pc:sldMkLst>
      </pc:sldChg>
    </pc:docChg>
  </pc:docChgLst>
  <pc:docChgLst>
    <pc:chgData name="John Hartley" userId="a170d456-558b-4bfb-8993-eab8e1306763" providerId="ADAL" clId="{A3B2EB91-A866-4C7C-A6F4-16CEA0C9C1C8}"/>
    <pc:docChg chg="undo custSel addSld delSld modSld sldOrd">
      <pc:chgData name="John Hartley" userId="a170d456-558b-4bfb-8993-eab8e1306763" providerId="ADAL" clId="{A3B2EB91-A866-4C7C-A6F4-16CEA0C9C1C8}" dt="2021-10-20T04:32:52.870" v="1105" actId="20577"/>
      <pc:docMkLst>
        <pc:docMk/>
      </pc:docMkLst>
      <pc:sldChg chg="addSp modSp mod">
        <pc:chgData name="John Hartley" userId="a170d456-558b-4bfb-8993-eab8e1306763" providerId="ADAL" clId="{A3B2EB91-A866-4C7C-A6F4-16CEA0C9C1C8}" dt="2021-10-14T01:58:37.499" v="107" actId="1076"/>
        <pc:sldMkLst>
          <pc:docMk/>
          <pc:sldMk cId="3911340787" sldId="279"/>
        </pc:sldMkLst>
        <pc:spChg chg="add mod">
          <ac:chgData name="John Hartley" userId="a170d456-558b-4bfb-8993-eab8e1306763" providerId="ADAL" clId="{A3B2EB91-A866-4C7C-A6F4-16CEA0C9C1C8}" dt="2021-10-14T01:58:37.499" v="107" actId="1076"/>
          <ac:spMkLst>
            <pc:docMk/>
            <pc:sldMk cId="3911340787" sldId="279"/>
            <ac:spMk id="20" creationId="{E513BF3D-2201-488A-99F8-F240A5D95DE1}"/>
          </ac:spMkLst>
        </pc:spChg>
      </pc:sldChg>
      <pc:sldChg chg="del">
        <pc:chgData name="John Hartley" userId="a170d456-558b-4bfb-8993-eab8e1306763" providerId="ADAL" clId="{A3B2EB91-A866-4C7C-A6F4-16CEA0C9C1C8}" dt="2021-10-13T23:40:30.540" v="1" actId="47"/>
        <pc:sldMkLst>
          <pc:docMk/>
          <pc:sldMk cId="3096110710" sldId="281"/>
        </pc:sldMkLst>
      </pc:sldChg>
      <pc:sldChg chg="modSp add mod">
        <pc:chgData name="John Hartley" userId="a170d456-558b-4bfb-8993-eab8e1306763" providerId="ADAL" clId="{A3B2EB91-A866-4C7C-A6F4-16CEA0C9C1C8}" dt="2021-10-20T04:32:24.561" v="1099" actId="20577"/>
        <pc:sldMkLst>
          <pc:docMk/>
          <pc:sldMk cId="2929704388" sldId="282"/>
        </pc:sldMkLst>
        <pc:spChg chg="mod">
          <ac:chgData name="John Hartley" userId="a170d456-558b-4bfb-8993-eab8e1306763" providerId="ADAL" clId="{A3B2EB91-A866-4C7C-A6F4-16CEA0C9C1C8}" dt="2021-10-20T04:32:24.561" v="1099" actId="20577"/>
          <ac:spMkLst>
            <pc:docMk/>
            <pc:sldMk cId="2929704388" sldId="282"/>
            <ac:spMk id="34" creationId="{3152A984-D84F-4950-8067-2408F99CBAA8}"/>
          </ac:spMkLst>
        </pc:spChg>
      </pc:sldChg>
      <pc:sldChg chg="addSp delSp modSp mod">
        <pc:chgData name="John Hartley" userId="a170d456-558b-4bfb-8993-eab8e1306763" providerId="ADAL" clId="{A3B2EB91-A866-4C7C-A6F4-16CEA0C9C1C8}" dt="2021-10-20T04:32:36.042" v="1101" actId="20577"/>
        <pc:sldMkLst>
          <pc:docMk/>
          <pc:sldMk cId="2967695380" sldId="283"/>
        </pc:sldMkLst>
        <pc:spChg chg="mod">
          <ac:chgData name="John Hartley" userId="a170d456-558b-4bfb-8993-eab8e1306763" providerId="ADAL" clId="{A3B2EB91-A866-4C7C-A6F4-16CEA0C9C1C8}" dt="2021-10-14T01:53:14.486" v="92" actId="1076"/>
          <ac:spMkLst>
            <pc:docMk/>
            <pc:sldMk cId="2967695380" sldId="283"/>
            <ac:spMk id="10" creationId="{00000000-0000-0000-0000-000000000000}"/>
          </ac:spMkLst>
        </pc:spChg>
        <pc:spChg chg="add mod">
          <ac:chgData name="John Hartley" userId="a170d456-558b-4bfb-8993-eab8e1306763" providerId="ADAL" clId="{A3B2EB91-A866-4C7C-A6F4-16CEA0C9C1C8}" dt="2021-10-14T01:56:02.887" v="100" actId="692"/>
          <ac:spMkLst>
            <pc:docMk/>
            <pc:sldMk cId="2967695380" sldId="283"/>
            <ac:spMk id="11" creationId="{3B318FAD-ED71-421B-94A7-F3823844AF4D}"/>
          </ac:spMkLst>
        </pc:spChg>
        <pc:spChg chg="add mod">
          <ac:chgData name="John Hartley" userId="a170d456-558b-4bfb-8993-eab8e1306763" providerId="ADAL" clId="{A3B2EB91-A866-4C7C-A6F4-16CEA0C9C1C8}" dt="2021-10-17T09:05:37.018" v="1055" actId="20577"/>
          <ac:spMkLst>
            <pc:docMk/>
            <pc:sldMk cId="2967695380" sldId="283"/>
            <ac:spMk id="12" creationId="{96A31081-EF40-4029-8C4B-AB4F53DF68BA}"/>
          </ac:spMkLst>
        </pc:spChg>
        <pc:spChg chg="mod">
          <ac:chgData name="John Hartley" userId="a170d456-558b-4bfb-8993-eab8e1306763" providerId="ADAL" clId="{A3B2EB91-A866-4C7C-A6F4-16CEA0C9C1C8}" dt="2021-10-20T04:32:36.042" v="1101" actId="20577"/>
          <ac:spMkLst>
            <pc:docMk/>
            <pc:sldMk cId="2967695380" sldId="283"/>
            <ac:spMk id="34" creationId="{3152A984-D84F-4950-8067-2408F99CBAA8}"/>
          </ac:spMkLst>
        </pc:spChg>
        <pc:spChg chg="mod">
          <ac:chgData name="John Hartley" userId="a170d456-558b-4bfb-8993-eab8e1306763" providerId="ADAL" clId="{A3B2EB91-A866-4C7C-A6F4-16CEA0C9C1C8}" dt="2021-10-14T01:52:45.998" v="88" actId="1076"/>
          <ac:spMkLst>
            <pc:docMk/>
            <pc:sldMk cId="2967695380" sldId="283"/>
            <ac:spMk id="35" creationId="{C1125179-A83C-4315-A7C0-1C9221156C71}"/>
          </ac:spMkLst>
        </pc:spChg>
        <pc:spChg chg="add mod">
          <ac:chgData name="John Hartley" userId="a170d456-558b-4bfb-8993-eab8e1306763" providerId="ADAL" clId="{A3B2EB91-A866-4C7C-A6F4-16CEA0C9C1C8}" dt="2021-10-14T03:09:09.523" v="418" actId="206"/>
          <ac:spMkLst>
            <pc:docMk/>
            <pc:sldMk cId="2967695380" sldId="283"/>
            <ac:spMk id="86" creationId="{CEEA67BB-369F-434F-89C5-C901836A7727}"/>
          </ac:spMkLst>
        </pc:spChg>
        <pc:spChg chg="add mod">
          <ac:chgData name="John Hartley" userId="a170d456-558b-4bfb-8993-eab8e1306763" providerId="ADAL" clId="{A3B2EB91-A866-4C7C-A6F4-16CEA0C9C1C8}" dt="2021-10-17T09:11:01.895" v="1073" actId="692"/>
          <ac:spMkLst>
            <pc:docMk/>
            <pc:sldMk cId="2967695380" sldId="283"/>
            <ac:spMk id="87" creationId="{D2D98295-F30C-4182-AA4C-E4DFDFBE41C4}"/>
          </ac:spMkLst>
        </pc:spChg>
        <pc:spChg chg="add mod">
          <ac:chgData name="John Hartley" userId="a170d456-558b-4bfb-8993-eab8e1306763" providerId="ADAL" clId="{A3B2EB91-A866-4C7C-A6F4-16CEA0C9C1C8}" dt="2021-10-14T02:47:07.145" v="291" actId="1035"/>
          <ac:spMkLst>
            <pc:docMk/>
            <pc:sldMk cId="2967695380" sldId="283"/>
            <ac:spMk id="88" creationId="{3A8CC135-70C0-4B94-822C-1726656A9903}"/>
          </ac:spMkLst>
        </pc:spChg>
        <pc:spChg chg="add del mod">
          <ac:chgData name="John Hartley" userId="a170d456-558b-4bfb-8993-eab8e1306763" providerId="ADAL" clId="{A3B2EB91-A866-4C7C-A6F4-16CEA0C9C1C8}" dt="2021-10-14T01:58:30.131" v="105" actId="21"/>
          <ac:spMkLst>
            <pc:docMk/>
            <pc:sldMk cId="2967695380" sldId="283"/>
            <ac:spMk id="90" creationId="{76C2DA18-D17C-48C0-9AD5-45836870348A}"/>
          </ac:spMkLst>
        </pc:spChg>
        <pc:spChg chg="add mod">
          <ac:chgData name="John Hartley" userId="a170d456-558b-4bfb-8993-eab8e1306763" providerId="ADAL" clId="{A3B2EB91-A866-4C7C-A6F4-16CEA0C9C1C8}" dt="2021-10-14T02:47:37.011" v="320" actId="1037"/>
          <ac:spMkLst>
            <pc:docMk/>
            <pc:sldMk cId="2967695380" sldId="283"/>
            <ac:spMk id="91" creationId="{4E981ECE-A6FD-4FAF-A8B9-23CEA33ECC84}"/>
          </ac:spMkLst>
        </pc:spChg>
        <pc:spChg chg="add mod">
          <ac:chgData name="John Hartley" userId="a170d456-558b-4bfb-8993-eab8e1306763" providerId="ADAL" clId="{A3B2EB91-A866-4C7C-A6F4-16CEA0C9C1C8}" dt="2021-10-14T02:47:31.272" v="315" actId="1036"/>
          <ac:spMkLst>
            <pc:docMk/>
            <pc:sldMk cId="2967695380" sldId="283"/>
            <ac:spMk id="92" creationId="{F1819CC2-BABE-45F7-AD31-A05C57CBCC01}"/>
          </ac:spMkLst>
        </pc:spChg>
        <pc:spChg chg="add mod">
          <ac:chgData name="John Hartley" userId="a170d456-558b-4bfb-8993-eab8e1306763" providerId="ADAL" clId="{A3B2EB91-A866-4C7C-A6F4-16CEA0C9C1C8}" dt="2021-10-14T02:47:47.262" v="323" actId="1035"/>
          <ac:spMkLst>
            <pc:docMk/>
            <pc:sldMk cId="2967695380" sldId="283"/>
            <ac:spMk id="93" creationId="{2BB8B12F-C0D2-417F-B395-BF6F7DFEC98C}"/>
          </ac:spMkLst>
        </pc:spChg>
        <pc:spChg chg="add mod">
          <ac:chgData name="John Hartley" userId="a170d456-558b-4bfb-8993-eab8e1306763" providerId="ADAL" clId="{A3B2EB91-A866-4C7C-A6F4-16CEA0C9C1C8}" dt="2021-10-14T03:04:38.212" v="417" actId="1036"/>
          <ac:spMkLst>
            <pc:docMk/>
            <pc:sldMk cId="2967695380" sldId="283"/>
            <ac:spMk id="94" creationId="{F5B585A1-4DDF-449B-9FF1-C1ABF393F874}"/>
          </ac:spMkLst>
        </pc:spChg>
      </pc:sldChg>
      <pc:sldChg chg="addSp delSp modSp mod">
        <pc:chgData name="John Hartley" userId="a170d456-558b-4bfb-8993-eab8e1306763" providerId="ADAL" clId="{A3B2EB91-A866-4C7C-A6F4-16CEA0C9C1C8}" dt="2021-10-20T04:32:52.870" v="1105" actId="20577"/>
        <pc:sldMkLst>
          <pc:docMk/>
          <pc:sldMk cId="2980911122" sldId="284"/>
        </pc:sldMkLst>
        <pc:spChg chg="mod">
          <ac:chgData name="John Hartley" userId="a170d456-558b-4bfb-8993-eab8e1306763" providerId="ADAL" clId="{A3B2EB91-A866-4C7C-A6F4-16CEA0C9C1C8}" dt="2021-10-20T04:32:52.870" v="1105" actId="20577"/>
          <ac:spMkLst>
            <pc:docMk/>
            <pc:sldMk cId="2980911122" sldId="284"/>
            <ac:spMk id="34" creationId="{3152A984-D84F-4950-8067-2408F99CBAA8}"/>
          </ac:spMkLst>
        </pc:spChg>
        <pc:spChg chg="mod">
          <ac:chgData name="John Hartley" userId="a170d456-558b-4bfb-8993-eab8e1306763" providerId="ADAL" clId="{A3B2EB91-A866-4C7C-A6F4-16CEA0C9C1C8}" dt="2021-10-15T03:24:03.150" v="767" actId="1076"/>
          <ac:spMkLst>
            <pc:docMk/>
            <pc:sldMk cId="2980911122" sldId="284"/>
            <ac:spMk id="44" creationId="{B436638C-9875-47E1-AFFE-D3563A0445EB}"/>
          </ac:spMkLst>
        </pc:spChg>
        <pc:spChg chg="del mod">
          <ac:chgData name="John Hartley" userId="a170d456-558b-4bfb-8993-eab8e1306763" providerId="ADAL" clId="{A3B2EB91-A866-4C7C-A6F4-16CEA0C9C1C8}" dt="2021-10-15T03:24:39.766" v="772" actId="478"/>
          <ac:spMkLst>
            <pc:docMk/>
            <pc:sldMk cId="2980911122" sldId="284"/>
            <ac:spMk id="86" creationId="{CEEA67BB-369F-434F-89C5-C901836A7727}"/>
          </ac:spMkLst>
        </pc:spChg>
        <pc:spChg chg="mod">
          <ac:chgData name="John Hartley" userId="a170d456-558b-4bfb-8993-eab8e1306763" providerId="ADAL" clId="{A3B2EB91-A866-4C7C-A6F4-16CEA0C9C1C8}" dt="2021-10-15T03:21:57.483" v="759" actId="206"/>
          <ac:spMkLst>
            <pc:docMk/>
            <pc:sldMk cId="2980911122" sldId="284"/>
            <ac:spMk id="87" creationId="{D2D98295-F30C-4182-AA4C-E4DFDFBE41C4}"/>
          </ac:spMkLst>
        </pc:spChg>
        <pc:spChg chg="mod">
          <ac:chgData name="John Hartley" userId="a170d456-558b-4bfb-8993-eab8e1306763" providerId="ADAL" clId="{A3B2EB91-A866-4C7C-A6F4-16CEA0C9C1C8}" dt="2021-10-15T03:24:59.628" v="773" actId="14100"/>
          <ac:spMkLst>
            <pc:docMk/>
            <pc:sldMk cId="2980911122" sldId="284"/>
            <ac:spMk id="88" creationId="{3A8CC135-70C0-4B94-822C-1726656A9903}"/>
          </ac:spMkLst>
        </pc:spChg>
        <pc:spChg chg="add mod">
          <ac:chgData name="John Hartley" userId="a170d456-558b-4bfb-8993-eab8e1306763" providerId="ADAL" clId="{A3B2EB91-A866-4C7C-A6F4-16CEA0C9C1C8}" dt="2021-10-17T08:57:48.089" v="848" actId="20577"/>
          <ac:spMkLst>
            <pc:docMk/>
            <pc:sldMk cId="2980911122" sldId="284"/>
            <ac:spMk id="90" creationId="{80C52825-82AE-4074-BA34-104D0481619A}"/>
          </ac:spMkLst>
        </pc:spChg>
        <pc:spChg chg="mod">
          <ac:chgData name="John Hartley" userId="a170d456-558b-4bfb-8993-eab8e1306763" providerId="ADAL" clId="{A3B2EB91-A866-4C7C-A6F4-16CEA0C9C1C8}" dt="2021-10-15T03:22:10.220" v="760" actId="1076"/>
          <ac:spMkLst>
            <pc:docMk/>
            <pc:sldMk cId="2980911122" sldId="284"/>
            <ac:spMk id="92" creationId="{F1819CC2-BABE-45F7-AD31-A05C57CBCC01}"/>
          </ac:spMkLst>
        </pc:spChg>
        <pc:spChg chg="mod">
          <ac:chgData name="John Hartley" userId="a170d456-558b-4bfb-8993-eab8e1306763" providerId="ADAL" clId="{A3B2EB91-A866-4C7C-A6F4-16CEA0C9C1C8}" dt="2021-10-15T03:24:31.140" v="770" actId="1076"/>
          <ac:spMkLst>
            <pc:docMk/>
            <pc:sldMk cId="2980911122" sldId="284"/>
            <ac:spMk id="93" creationId="{2BB8B12F-C0D2-417F-B395-BF6F7DFEC98C}"/>
          </ac:spMkLst>
        </pc:spChg>
        <pc:spChg chg="del mod">
          <ac:chgData name="John Hartley" userId="a170d456-558b-4bfb-8993-eab8e1306763" providerId="ADAL" clId="{A3B2EB91-A866-4C7C-A6F4-16CEA0C9C1C8}" dt="2021-10-15T03:24:36.604" v="771" actId="21"/>
          <ac:spMkLst>
            <pc:docMk/>
            <pc:sldMk cId="2980911122" sldId="284"/>
            <ac:spMk id="94" creationId="{F5B585A1-4DDF-449B-9FF1-C1ABF393F874}"/>
          </ac:spMkLst>
        </pc:spChg>
      </pc:sldChg>
      <pc:sldChg chg="addSp modSp mod ord">
        <pc:chgData name="John Hartley" userId="a170d456-558b-4bfb-8993-eab8e1306763" providerId="ADAL" clId="{A3B2EB91-A866-4C7C-A6F4-16CEA0C9C1C8}" dt="2021-10-20T04:32:43.906" v="1103" actId="20577"/>
        <pc:sldMkLst>
          <pc:docMk/>
          <pc:sldMk cId="2580202130" sldId="285"/>
        </pc:sldMkLst>
        <pc:spChg chg="mod">
          <ac:chgData name="John Hartley" userId="a170d456-558b-4bfb-8993-eab8e1306763" providerId="ADAL" clId="{A3B2EB91-A866-4C7C-A6F4-16CEA0C9C1C8}" dt="2021-10-20T04:32:43.906" v="1103" actId="20577"/>
          <ac:spMkLst>
            <pc:docMk/>
            <pc:sldMk cId="2580202130" sldId="285"/>
            <ac:spMk id="34" creationId="{3152A984-D84F-4950-8067-2408F99CBAA8}"/>
          </ac:spMkLst>
        </pc:spChg>
        <pc:spChg chg="mod">
          <ac:chgData name="John Hartley" userId="a170d456-558b-4bfb-8993-eab8e1306763" providerId="ADAL" clId="{A3B2EB91-A866-4C7C-A6F4-16CEA0C9C1C8}" dt="2021-10-17T09:10:46.230" v="1072" actId="692"/>
          <ac:spMkLst>
            <pc:docMk/>
            <pc:sldMk cId="2580202130" sldId="285"/>
            <ac:spMk id="88" creationId="{3A8CC135-70C0-4B94-822C-1726656A9903}"/>
          </ac:spMkLst>
        </pc:spChg>
        <pc:spChg chg="add mod">
          <ac:chgData name="John Hartley" userId="a170d456-558b-4bfb-8993-eab8e1306763" providerId="ADAL" clId="{A3B2EB91-A866-4C7C-A6F4-16CEA0C9C1C8}" dt="2021-10-17T09:03:56.543" v="1007" actId="20577"/>
          <ac:spMkLst>
            <pc:docMk/>
            <pc:sldMk cId="2580202130" sldId="285"/>
            <ac:spMk id="90" creationId="{4296BBB3-95DC-45A8-8AFA-099467CC4A68}"/>
          </ac:spMkLst>
        </pc:spChg>
        <pc:spChg chg="mod">
          <ac:chgData name="John Hartley" userId="a170d456-558b-4bfb-8993-eab8e1306763" providerId="ADAL" clId="{A3B2EB91-A866-4C7C-A6F4-16CEA0C9C1C8}" dt="2021-10-14T03:37:16.547" v="434" actId="1035"/>
          <ac:spMkLst>
            <pc:docMk/>
            <pc:sldMk cId="2580202130" sldId="285"/>
            <ac:spMk id="91" creationId="{4E981ECE-A6FD-4FAF-A8B9-23CEA33ECC84}"/>
          </ac:spMkLst>
        </pc:spChg>
        <pc:spChg chg="mod">
          <ac:chgData name="John Hartley" userId="a170d456-558b-4bfb-8993-eab8e1306763" providerId="ADAL" clId="{A3B2EB91-A866-4C7C-A6F4-16CEA0C9C1C8}" dt="2021-10-17T09:03:46.685" v="999" actId="1037"/>
          <ac:spMkLst>
            <pc:docMk/>
            <pc:sldMk cId="2580202130" sldId="285"/>
            <ac:spMk id="94" creationId="{F5B585A1-4DDF-449B-9FF1-C1ABF393F874}"/>
          </ac:spMkLst>
        </pc:spChg>
        <pc:spChg chg="add mod">
          <ac:chgData name="John Hartley" userId="a170d456-558b-4bfb-8993-eab8e1306763" providerId="ADAL" clId="{A3B2EB91-A866-4C7C-A6F4-16CEA0C9C1C8}" dt="2021-10-17T09:10:35.549" v="1071" actId="692"/>
          <ac:spMkLst>
            <pc:docMk/>
            <pc:sldMk cId="2580202130" sldId="285"/>
            <ac:spMk id="95" creationId="{853BD663-3B14-46C0-9D2B-F66C7978F7F3}"/>
          </ac:spMkLst>
        </pc:spChg>
        <pc:spChg chg="add mod">
          <ac:chgData name="John Hartley" userId="a170d456-558b-4bfb-8993-eab8e1306763" providerId="ADAL" clId="{A3B2EB91-A866-4C7C-A6F4-16CEA0C9C1C8}" dt="2021-10-17T09:09:33.947" v="1068" actId="14100"/>
          <ac:spMkLst>
            <pc:docMk/>
            <pc:sldMk cId="2580202130" sldId="285"/>
            <ac:spMk id="96" creationId="{5C9EB81D-EE97-424A-963D-532DF3F6E34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64028-6453-456A-AAE2-2D6FFC83C7C6}" type="datetimeFigureOut">
              <a:rPr lang="en-GB" smtClean="0"/>
              <a:t>20/10/2021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4DB4F-0EB7-411C-9D86-D5C211451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1920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64028-6453-456A-AAE2-2D6FFC83C7C6}" type="datetimeFigureOut">
              <a:rPr lang="en-GB" smtClean="0"/>
              <a:t>20/10/2021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4DB4F-0EB7-411C-9D86-D5C211451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9766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64028-6453-456A-AAE2-2D6FFC83C7C6}" type="datetimeFigureOut">
              <a:rPr lang="en-GB" smtClean="0"/>
              <a:t>20/10/2021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4DB4F-0EB7-411C-9D86-D5C211451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0341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64028-6453-456A-AAE2-2D6FFC83C7C6}" type="datetimeFigureOut">
              <a:rPr lang="en-GB" smtClean="0"/>
              <a:t>20/10/2021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4DB4F-0EB7-411C-9D86-D5C211451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0586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64028-6453-456A-AAE2-2D6FFC83C7C6}" type="datetimeFigureOut">
              <a:rPr lang="en-GB" smtClean="0"/>
              <a:t>20/10/2021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4DB4F-0EB7-411C-9D86-D5C211451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699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64028-6453-456A-AAE2-2D6FFC83C7C6}" type="datetimeFigureOut">
              <a:rPr lang="en-GB" smtClean="0"/>
              <a:t>20/10/2021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4DB4F-0EB7-411C-9D86-D5C211451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9801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64028-6453-456A-AAE2-2D6FFC83C7C6}" type="datetimeFigureOut">
              <a:rPr lang="en-GB" smtClean="0"/>
              <a:t>20/10/2021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4DB4F-0EB7-411C-9D86-D5C211451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9814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64028-6453-456A-AAE2-2D6FFC83C7C6}" type="datetimeFigureOut">
              <a:rPr lang="en-GB" smtClean="0"/>
              <a:t>20/10/2021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4DB4F-0EB7-411C-9D86-D5C211451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2693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64028-6453-456A-AAE2-2D6FFC83C7C6}" type="datetimeFigureOut">
              <a:rPr lang="en-GB" smtClean="0"/>
              <a:t>20/10/2021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4DB4F-0EB7-411C-9D86-D5C211451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6910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64028-6453-456A-AAE2-2D6FFC83C7C6}" type="datetimeFigureOut">
              <a:rPr lang="en-GB" smtClean="0"/>
              <a:t>20/10/2021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4DB4F-0EB7-411C-9D86-D5C211451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8855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64028-6453-456A-AAE2-2D6FFC83C7C6}" type="datetimeFigureOut">
              <a:rPr lang="en-GB" smtClean="0"/>
              <a:t>20/10/2021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4DB4F-0EB7-411C-9D86-D5C211451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9836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64028-6453-456A-AAE2-2D6FFC83C7C6}" type="datetimeFigureOut">
              <a:rPr lang="en-GB" smtClean="0"/>
              <a:t>20/10/2021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4DB4F-0EB7-411C-9D86-D5C211451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3132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err="1"/>
              <a:t>Anuket</a:t>
            </a:r>
            <a:r>
              <a:rPr lang="en-AU"/>
              <a:t> Storage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20058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67893" y="1330043"/>
            <a:ext cx="4378034" cy="15309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72000" tIns="18000" rIns="18000" bIns="18000" rtlCol="0" anchor="t"/>
          <a:lstStyle/>
          <a:p>
            <a:r>
              <a:rPr lang="en-AU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Consumption</a:t>
            </a:r>
          </a:p>
          <a:p>
            <a:r>
              <a:rPr lang="en-AU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</a:p>
        </p:txBody>
      </p:sp>
      <p:sp>
        <p:nvSpPr>
          <p:cNvPr id="2" name="Rectangle 1"/>
          <p:cNvSpPr/>
          <p:nvPr/>
        </p:nvSpPr>
        <p:spPr>
          <a:xfrm>
            <a:off x="6601123" y="1828803"/>
            <a:ext cx="552666" cy="37913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AU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Ultra High Performance</a:t>
            </a:r>
          </a:p>
        </p:txBody>
      </p:sp>
      <p:sp>
        <p:nvSpPr>
          <p:cNvPr id="3" name="Rectangle 2"/>
          <p:cNvSpPr/>
          <p:nvPr/>
        </p:nvSpPr>
        <p:spPr>
          <a:xfrm>
            <a:off x="5544173" y="2576950"/>
            <a:ext cx="773507" cy="304316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AU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Enterprise Transactional</a:t>
            </a:r>
          </a:p>
        </p:txBody>
      </p:sp>
      <p:sp>
        <p:nvSpPr>
          <p:cNvPr id="4" name="Rectangle 3"/>
          <p:cNvSpPr/>
          <p:nvPr/>
        </p:nvSpPr>
        <p:spPr>
          <a:xfrm>
            <a:off x="4367700" y="3782296"/>
            <a:ext cx="905050" cy="183781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AU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</a:p>
        </p:txBody>
      </p:sp>
      <p:sp>
        <p:nvSpPr>
          <p:cNvPr id="5" name="Rectangle 4"/>
          <p:cNvSpPr/>
          <p:nvPr/>
        </p:nvSpPr>
        <p:spPr>
          <a:xfrm>
            <a:off x="2973222" y="4655135"/>
            <a:ext cx="1177645" cy="96497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AU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Capacity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784767" y="1191492"/>
            <a:ext cx="13854" cy="438705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2812473" y="5735782"/>
            <a:ext cx="4433454" cy="2287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 9"/>
          <p:cNvSpPr>
            <a:spLocks noChangeArrowheads="1"/>
          </p:cNvSpPr>
          <p:nvPr/>
        </p:nvSpPr>
        <p:spPr bwMode="auto">
          <a:xfrm>
            <a:off x="2254939" y="1825226"/>
            <a:ext cx="401301" cy="328936"/>
          </a:xfrm>
          <a:custGeom>
            <a:avLst/>
            <a:gdLst>
              <a:gd name="T0" fmla="*/ 1165 w 1284"/>
              <a:gd name="T1" fmla="*/ 764 h 1169"/>
              <a:gd name="T2" fmla="*/ 1283 w 1284"/>
              <a:gd name="T3" fmla="*/ 819 h 1169"/>
              <a:gd name="T4" fmla="*/ 118 w 1284"/>
              <a:gd name="T5" fmla="*/ 936 h 1169"/>
              <a:gd name="T6" fmla="*/ 0 w 1284"/>
              <a:gd name="T7" fmla="*/ 819 h 1169"/>
              <a:gd name="T8" fmla="*/ 25 w 1284"/>
              <a:gd name="T9" fmla="*/ 737 h 1169"/>
              <a:gd name="T10" fmla="*/ 194 w 1284"/>
              <a:gd name="T11" fmla="*/ 764 h 1169"/>
              <a:gd name="T12" fmla="*/ 1036 w 1284"/>
              <a:gd name="T13" fmla="*/ 849 h 1169"/>
              <a:gd name="T14" fmla="*/ 1195 w 1284"/>
              <a:gd name="T15" fmla="*/ 455 h 1169"/>
              <a:gd name="T16" fmla="*/ 1037 w 1284"/>
              <a:gd name="T17" fmla="*/ 87 h 1169"/>
              <a:gd name="T18" fmla="*/ 88 w 1284"/>
              <a:gd name="T19" fmla="*/ 248 h 1169"/>
              <a:gd name="T20" fmla="*/ 246 w 1284"/>
              <a:gd name="T21" fmla="*/ 617 h 1169"/>
              <a:gd name="T22" fmla="*/ 1195 w 1284"/>
              <a:gd name="T23" fmla="*/ 455 h 1169"/>
              <a:gd name="T24" fmla="*/ 1283 w 1284"/>
              <a:gd name="T25" fmla="*/ 117 h 1169"/>
              <a:gd name="T26" fmla="*/ 1165 w 1284"/>
              <a:gd name="T27" fmla="*/ 705 h 1169"/>
              <a:gd name="T28" fmla="*/ 42 w 1284"/>
              <a:gd name="T29" fmla="*/ 679 h 1169"/>
              <a:gd name="T30" fmla="*/ 0 w 1284"/>
              <a:gd name="T31" fmla="*/ 117 h 1169"/>
              <a:gd name="T32" fmla="*/ 1165 w 1284"/>
              <a:gd name="T33" fmla="*/ 0 h 1169"/>
              <a:gd name="T34" fmla="*/ 726 w 1284"/>
              <a:gd name="T35" fmla="*/ 400 h 1169"/>
              <a:gd name="T36" fmla="*/ 616 w 1284"/>
              <a:gd name="T37" fmla="*/ 295 h 1169"/>
              <a:gd name="T38" fmla="*/ 705 w 1284"/>
              <a:gd name="T39" fmla="*/ 287 h 1169"/>
              <a:gd name="T40" fmla="*/ 661 w 1284"/>
              <a:gd name="T41" fmla="*/ 231 h 1169"/>
              <a:gd name="T42" fmla="*/ 622 w 1284"/>
              <a:gd name="T43" fmla="*/ 197 h 1169"/>
              <a:gd name="T44" fmla="*/ 557 w 1284"/>
              <a:gd name="T45" fmla="*/ 302 h 1169"/>
              <a:gd name="T46" fmla="*/ 667 w 1284"/>
              <a:gd name="T47" fmla="*/ 406 h 1169"/>
              <a:gd name="T48" fmla="*/ 567 w 1284"/>
              <a:gd name="T49" fmla="*/ 413 h 1169"/>
              <a:gd name="T50" fmla="*/ 621 w 1284"/>
              <a:gd name="T51" fmla="*/ 474 h 1169"/>
              <a:gd name="T52" fmla="*/ 658 w 1284"/>
              <a:gd name="T53" fmla="*/ 510 h 1169"/>
              <a:gd name="T54" fmla="*/ 641 w 1284"/>
              <a:gd name="T55" fmla="*/ 144 h 1169"/>
              <a:gd name="T56" fmla="*/ 641 w 1284"/>
              <a:gd name="T57" fmla="*/ 560 h 1169"/>
              <a:gd name="T58" fmla="*/ 641 w 1284"/>
              <a:gd name="T59" fmla="*/ 144 h 1169"/>
              <a:gd name="T60" fmla="*/ 1165 w 1284"/>
              <a:gd name="T61" fmla="*/ 995 h 1169"/>
              <a:gd name="T62" fmla="*/ 1283 w 1284"/>
              <a:gd name="T63" fmla="*/ 1050 h 1169"/>
              <a:gd name="T64" fmla="*/ 118 w 1284"/>
              <a:gd name="T65" fmla="*/ 1168 h 1169"/>
              <a:gd name="T66" fmla="*/ 0 w 1284"/>
              <a:gd name="T67" fmla="*/ 1050 h 1169"/>
              <a:gd name="T68" fmla="*/ 25 w 1284"/>
              <a:gd name="T69" fmla="*/ 969 h 1169"/>
              <a:gd name="T70" fmla="*/ 194 w 1284"/>
              <a:gd name="T71" fmla="*/ 995 h 1169"/>
              <a:gd name="T72" fmla="*/ 1036 w 1284"/>
              <a:gd name="T73" fmla="*/ 108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284" h="1169">
                <a:moveTo>
                  <a:pt x="1085" y="764"/>
                </a:moveTo>
                <a:lnTo>
                  <a:pt x="1165" y="764"/>
                </a:lnTo>
                <a:cubicBezTo>
                  <a:pt x="1211" y="764"/>
                  <a:pt x="1252" y="746"/>
                  <a:pt x="1283" y="718"/>
                </a:cubicBezTo>
                <a:lnTo>
                  <a:pt x="1283" y="819"/>
                </a:lnTo>
                <a:cubicBezTo>
                  <a:pt x="1283" y="884"/>
                  <a:pt x="1230" y="936"/>
                  <a:pt x="1165" y="936"/>
                </a:cubicBezTo>
                <a:lnTo>
                  <a:pt x="118" y="936"/>
                </a:lnTo>
                <a:cubicBezTo>
                  <a:pt x="90" y="936"/>
                  <a:pt x="57" y="923"/>
                  <a:pt x="42" y="910"/>
                </a:cubicBezTo>
                <a:cubicBezTo>
                  <a:pt x="23" y="894"/>
                  <a:pt x="0" y="855"/>
                  <a:pt x="0" y="819"/>
                </a:cubicBezTo>
                <a:lnTo>
                  <a:pt x="0" y="737"/>
                </a:lnTo>
                <a:lnTo>
                  <a:pt x="25" y="737"/>
                </a:lnTo>
                <a:cubicBezTo>
                  <a:pt x="53" y="754"/>
                  <a:pt x="85" y="764"/>
                  <a:pt x="118" y="764"/>
                </a:cubicBezTo>
                <a:lnTo>
                  <a:pt x="194" y="764"/>
                </a:lnTo>
                <a:cubicBezTo>
                  <a:pt x="216" y="788"/>
                  <a:pt x="234" y="816"/>
                  <a:pt x="246" y="849"/>
                </a:cubicBezTo>
                <a:lnTo>
                  <a:pt x="1036" y="849"/>
                </a:lnTo>
                <a:cubicBezTo>
                  <a:pt x="1048" y="816"/>
                  <a:pt x="1064" y="788"/>
                  <a:pt x="1085" y="764"/>
                </a:cubicBezTo>
                <a:close/>
                <a:moveTo>
                  <a:pt x="1195" y="455"/>
                </a:moveTo>
                <a:lnTo>
                  <a:pt x="1195" y="249"/>
                </a:lnTo>
                <a:cubicBezTo>
                  <a:pt x="1125" y="226"/>
                  <a:pt x="1065" y="172"/>
                  <a:pt x="1037" y="87"/>
                </a:cubicBezTo>
                <a:lnTo>
                  <a:pt x="246" y="87"/>
                </a:lnTo>
                <a:cubicBezTo>
                  <a:pt x="216" y="167"/>
                  <a:pt x="155" y="223"/>
                  <a:pt x="88" y="248"/>
                </a:cubicBezTo>
                <a:lnTo>
                  <a:pt x="88" y="457"/>
                </a:lnTo>
                <a:cubicBezTo>
                  <a:pt x="154" y="482"/>
                  <a:pt x="217" y="539"/>
                  <a:pt x="246" y="617"/>
                </a:cubicBezTo>
                <a:lnTo>
                  <a:pt x="1036" y="617"/>
                </a:lnTo>
                <a:cubicBezTo>
                  <a:pt x="1065" y="537"/>
                  <a:pt x="1126" y="480"/>
                  <a:pt x="1195" y="455"/>
                </a:cubicBezTo>
                <a:close/>
                <a:moveTo>
                  <a:pt x="1165" y="0"/>
                </a:moveTo>
                <a:cubicBezTo>
                  <a:pt x="1230" y="0"/>
                  <a:pt x="1283" y="52"/>
                  <a:pt x="1283" y="117"/>
                </a:cubicBezTo>
                <a:lnTo>
                  <a:pt x="1283" y="587"/>
                </a:lnTo>
                <a:cubicBezTo>
                  <a:pt x="1283" y="652"/>
                  <a:pt x="1230" y="705"/>
                  <a:pt x="1165" y="705"/>
                </a:cubicBezTo>
                <a:lnTo>
                  <a:pt x="118" y="705"/>
                </a:lnTo>
                <a:cubicBezTo>
                  <a:pt x="90" y="705"/>
                  <a:pt x="57" y="692"/>
                  <a:pt x="42" y="679"/>
                </a:cubicBezTo>
                <a:cubicBezTo>
                  <a:pt x="23" y="662"/>
                  <a:pt x="0" y="623"/>
                  <a:pt x="0" y="587"/>
                </a:cubicBezTo>
                <a:lnTo>
                  <a:pt x="0" y="117"/>
                </a:lnTo>
                <a:cubicBezTo>
                  <a:pt x="0" y="52"/>
                  <a:pt x="53" y="0"/>
                  <a:pt x="118" y="0"/>
                </a:cubicBezTo>
                <a:lnTo>
                  <a:pt x="1165" y="0"/>
                </a:lnTo>
                <a:close/>
                <a:moveTo>
                  <a:pt x="658" y="471"/>
                </a:moveTo>
                <a:cubicBezTo>
                  <a:pt x="702" y="464"/>
                  <a:pt x="726" y="434"/>
                  <a:pt x="726" y="400"/>
                </a:cubicBezTo>
                <a:cubicBezTo>
                  <a:pt x="726" y="366"/>
                  <a:pt x="708" y="344"/>
                  <a:pt x="662" y="328"/>
                </a:cubicBezTo>
                <a:cubicBezTo>
                  <a:pt x="630" y="316"/>
                  <a:pt x="616" y="308"/>
                  <a:pt x="616" y="295"/>
                </a:cubicBezTo>
                <a:cubicBezTo>
                  <a:pt x="616" y="284"/>
                  <a:pt x="624" y="274"/>
                  <a:pt x="649" y="274"/>
                </a:cubicBezTo>
                <a:cubicBezTo>
                  <a:pt x="677" y="274"/>
                  <a:pt x="695" y="283"/>
                  <a:pt x="705" y="287"/>
                </a:cubicBezTo>
                <a:lnTo>
                  <a:pt x="716" y="243"/>
                </a:lnTo>
                <a:cubicBezTo>
                  <a:pt x="703" y="237"/>
                  <a:pt x="685" y="232"/>
                  <a:pt x="661" y="231"/>
                </a:cubicBezTo>
                <a:lnTo>
                  <a:pt x="661" y="197"/>
                </a:lnTo>
                <a:lnTo>
                  <a:pt x="622" y="197"/>
                </a:lnTo>
                <a:lnTo>
                  <a:pt x="622" y="233"/>
                </a:lnTo>
                <a:cubicBezTo>
                  <a:pt x="581" y="241"/>
                  <a:pt x="557" y="268"/>
                  <a:pt x="557" y="302"/>
                </a:cubicBezTo>
                <a:cubicBezTo>
                  <a:pt x="557" y="339"/>
                  <a:pt x="585" y="358"/>
                  <a:pt x="627" y="372"/>
                </a:cubicBezTo>
                <a:cubicBezTo>
                  <a:pt x="655" y="382"/>
                  <a:pt x="667" y="391"/>
                  <a:pt x="667" y="406"/>
                </a:cubicBezTo>
                <a:cubicBezTo>
                  <a:pt x="667" y="421"/>
                  <a:pt x="652" y="429"/>
                  <a:pt x="630" y="429"/>
                </a:cubicBezTo>
                <a:cubicBezTo>
                  <a:pt x="605" y="429"/>
                  <a:pt x="583" y="421"/>
                  <a:pt x="567" y="413"/>
                </a:cubicBezTo>
                <a:lnTo>
                  <a:pt x="555" y="457"/>
                </a:lnTo>
                <a:cubicBezTo>
                  <a:pt x="570" y="466"/>
                  <a:pt x="595" y="473"/>
                  <a:pt x="621" y="474"/>
                </a:cubicBezTo>
                <a:lnTo>
                  <a:pt x="621" y="510"/>
                </a:lnTo>
                <a:lnTo>
                  <a:pt x="658" y="510"/>
                </a:lnTo>
                <a:lnTo>
                  <a:pt x="658" y="471"/>
                </a:lnTo>
                <a:close/>
                <a:moveTo>
                  <a:pt x="641" y="144"/>
                </a:moveTo>
                <a:cubicBezTo>
                  <a:pt x="756" y="144"/>
                  <a:pt x="849" y="237"/>
                  <a:pt x="849" y="352"/>
                </a:cubicBezTo>
                <a:cubicBezTo>
                  <a:pt x="849" y="467"/>
                  <a:pt x="756" y="560"/>
                  <a:pt x="641" y="560"/>
                </a:cubicBezTo>
                <a:cubicBezTo>
                  <a:pt x="526" y="560"/>
                  <a:pt x="432" y="467"/>
                  <a:pt x="432" y="352"/>
                </a:cubicBezTo>
                <a:cubicBezTo>
                  <a:pt x="432" y="237"/>
                  <a:pt x="526" y="144"/>
                  <a:pt x="641" y="144"/>
                </a:cubicBezTo>
                <a:close/>
                <a:moveTo>
                  <a:pt x="1085" y="995"/>
                </a:moveTo>
                <a:lnTo>
                  <a:pt x="1165" y="995"/>
                </a:lnTo>
                <a:cubicBezTo>
                  <a:pt x="1211" y="995"/>
                  <a:pt x="1252" y="978"/>
                  <a:pt x="1283" y="950"/>
                </a:cubicBezTo>
                <a:lnTo>
                  <a:pt x="1283" y="1050"/>
                </a:lnTo>
                <a:cubicBezTo>
                  <a:pt x="1283" y="1115"/>
                  <a:pt x="1230" y="1168"/>
                  <a:pt x="1165" y="1168"/>
                </a:cubicBezTo>
                <a:lnTo>
                  <a:pt x="118" y="1168"/>
                </a:lnTo>
                <a:cubicBezTo>
                  <a:pt x="90" y="1168"/>
                  <a:pt x="57" y="1155"/>
                  <a:pt x="42" y="1142"/>
                </a:cubicBezTo>
                <a:cubicBezTo>
                  <a:pt x="23" y="1125"/>
                  <a:pt x="0" y="1086"/>
                  <a:pt x="0" y="1050"/>
                </a:cubicBezTo>
                <a:lnTo>
                  <a:pt x="0" y="969"/>
                </a:lnTo>
                <a:lnTo>
                  <a:pt x="25" y="969"/>
                </a:lnTo>
                <a:cubicBezTo>
                  <a:pt x="53" y="986"/>
                  <a:pt x="85" y="995"/>
                  <a:pt x="118" y="995"/>
                </a:cubicBezTo>
                <a:lnTo>
                  <a:pt x="194" y="995"/>
                </a:lnTo>
                <a:cubicBezTo>
                  <a:pt x="216" y="1019"/>
                  <a:pt x="234" y="1048"/>
                  <a:pt x="246" y="1080"/>
                </a:cubicBezTo>
                <a:lnTo>
                  <a:pt x="1036" y="1080"/>
                </a:lnTo>
                <a:cubicBezTo>
                  <a:pt x="1048" y="1048"/>
                  <a:pt x="1064" y="1019"/>
                  <a:pt x="1085" y="99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889"/>
          </a:p>
        </p:txBody>
      </p:sp>
      <p:sp>
        <p:nvSpPr>
          <p:cNvPr id="11" name="Freeform 10"/>
          <p:cNvSpPr>
            <a:spLocks noChangeArrowheads="1"/>
          </p:cNvSpPr>
          <p:nvPr/>
        </p:nvSpPr>
        <p:spPr bwMode="auto">
          <a:xfrm>
            <a:off x="6649153" y="5832758"/>
            <a:ext cx="375099" cy="361209"/>
          </a:xfrm>
          <a:custGeom>
            <a:avLst/>
            <a:gdLst>
              <a:gd name="T0" fmla="*/ 1195 w 1201"/>
              <a:gd name="T1" fmla="*/ 0 h 1285"/>
              <a:gd name="T2" fmla="*/ 1200 w 1201"/>
              <a:gd name="T3" fmla="*/ 847 h 1285"/>
              <a:gd name="T4" fmla="*/ 1173 w 1201"/>
              <a:gd name="T5" fmla="*/ 864 h 1285"/>
              <a:gd name="T6" fmla="*/ 928 w 1201"/>
              <a:gd name="T7" fmla="*/ 923 h 1285"/>
              <a:gd name="T8" fmla="*/ 776 w 1201"/>
              <a:gd name="T9" fmla="*/ 896 h 1285"/>
              <a:gd name="T10" fmla="*/ 603 w 1201"/>
              <a:gd name="T11" fmla="*/ 869 h 1285"/>
              <a:gd name="T12" fmla="*/ 368 w 1201"/>
              <a:gd name="T13" fmla="*/ 976 h 1285"/>
              <a:gd name="T14" fmla="*/ 464 w 1201"/>
              <a:gd name="T15" fmla="*/ 1248 h 1285"/>
              <a:gd name="T16" fmla="*/ 361 w 1201"/>
              <a:gd name="T17" fmla="*/ 1284 h 1285"/>
              <a:gd name="T18" fmla="*/ 282 w 1201"/>
              <a:gd name="T19" fmla="*/ 1059 h 1285"/>
              <a:gd name="T20" fmla="*/ 282 w 1201"/>
              <a:gd name="T21" fmla="*/ 1059 h 1285"/>
              <a:gd name="T22" fmla="*/ 0 w 1201"/>
              <a:gd name="T23" fmla="*/ 266 h 1285"/>
              <a:gd name="T24" fmla="*/ 16 w 1201"/>
              <a:gd name="T25" fmla="*/ 250 h 1285"/>
              <a:gd name="T26" fmla="*/ 489 w 1201"/>
              <a:gd name="T27" fmla="*/ 60 h 1285"/>
              <a:gd name="T28" fmla="*/ 722 w 1201"/>
              <a:gd name="T29" fmla="*/ 125 h 1285"/>
              <a:gd name="T30" fmla="*/ 874 w 1201"/>
              <a:gd name="T31" fmla="*/ 169 h 1285"/>
              <a:gd name="T32" fmla="*/ 1113 w 1201"/>
              <a:gd name="T33" fmla="*/ 71 h 1285"/>
              <a:gd name="T34" fmla="*/ 1195 w 1201"/>
              <a:gd name="T35" fmla="*/ 0 h 1285"/>
              <a:gd name="T36" fmla="*/ 923 w 1201"/>
              <a:gd name="T37" fmla="*/ 820 h 1285"/>
              <a:gd name="T38" fmla="*/ 995 w 1201"/>
              <a:gd name="T39" fmla="*/ 813 h 1285"/>
              <a:gd name="T40" fmla="*/ 983 w 1201"/>
              <a:gd name="T41" fmla="*/ 636 h 1285"/>
              <a:gd name="T42" fmla="*/ 983 w 1201"/>
              <a:gd name="T43" fmla="*/ 636 h 1285"/>
              <a:gd name="T44" fmla="*/ 983 w 1201"/>
              <a:gd name="T45" fmla="*/ 636 h 1285"/>
              <a:gd name="T46" fmla="*/ 1097 w 1201"/>
              <a:gd name="T47" fmla="*/ 598 h 1285"/>
              <a:gd name="T48" fmla="*/ 1097 w 1201"/>
              <a:gd name="T49" fmla="*/ 367 h 1285"/>
              <a:gd name="T50" fmla="*/ 967 w 1201"/>
              <a:gd name="T51" fmla="*/ 429 h 1285"/>
              <a:gd name="T52" fmla="*/ 954 w 1201"/>
              <a:gd name="T53" fmla="*/ 257 h 1285"/>
              <a:gd name="T54" fmla="*/ 880 w 1201"/>
              <a:gd name="T55" fmla="*/ 266 h 1285"/>
              <a:gd name="T56" fmla="*/ 727 w 1201"/>
              <a:gd name="T57" fmla="*/ 231 h 1285"/>
              <a:gd name="T58" fmla="*/ 766 w 1201"/>
              <a:gd name="T59" fmla="*/ 402 h 1285"/>
              <a:gd name="T60" fmla="*/ 581 w 1201"/>
              <a:gd name="T61" fmla="*/ 337 h 1285"/>
              <a:gd name="T62" fmla="*/ 535 w 1201"/>
              <a:gd name="T63" fmla="*/ 161 h 1285"/>
              <a:gd name="T64" fmla="*/ 494 w 1201"/>
              <a:gd name="T65" fmla="*/ 158 h 1285"/>
              <a:gd name="T66" fmla="*/ 274 w 1201"/>
              <a:gd name="T67" fmla="*/ 200 h 1285"/>
              <a:gd name="T68" fmla="*/ 342 w 1201"/>
              <a:gd name="T69" fmla="*/ 370 h 1285"/>
              <a:gd name="T70" fmla="*/ 186 w 1201"/>
              <a:gd name="T71" fmla="*/ 457 h 1285"/>
              <a:gd name="T72" fmla="*/ 273 w 1201"/>
              <a:gd name="T73" fmla="*/ 705 h 1285"/>
              <a:gd name="T74" fmla="*/ 423 w 1201"/>
              <a:gd name="T75" fmla="*/ 608 h 1285"/>
              <a:gd name="T76" fmla="*/ 492 w 1201"/>
              <a:gd name="T77" fmla="*/ 783 h 1285"/>
              <a:gd name="T78" fmla="*/ 592 w 1201"/>
              <a:gd name="T79" fmla="*/ 766 h 1285"/>
              <a:gd name="T80" fmla="*/ 696 w 1201"/>
              <a:gd name="T81" fmla="*/ 774 h 1285"/>
              <a:gd name="T82" fmla="*/ 646 w 1201"/>
              <a:gd name="T83" fmla="*/ 592 h 1285"/>
              <a:gd name="T84" fmla="*/ 820 w 1201"/>
              <a:gd name="T85" fmla="*/ 636 h 1285"/>
              <a:gd name="T86" fmla="*/ 861 w 1201"/>
              <a:gd name="T87" fmla="*/ 814 h 1285"/>
              <a:gd name="T88" fmla="*/ 923 w 1201"/>
              <a:gd name="T89" fmla="*/ 820 h 1285"/>
              <a:gd name="T90" fmla="*/ 983 w 1201"/>
              <a:gd name="T91" fmla="*/ 636 h 1285"/>
              <a:gd name="T92" fmla="*/ 983 w 1201"/>
              <a:gd name="T93" fmla="*/ 636 h 1285"/>
              <a:gd name="T94" fmla="*/ 901 w 1201"/>
              <a:gd name="T95" fmla="*/ 641 h 1285"/>
              <a:gd name="T96" fmla="*/ 815 w 1201"/>
              <a:gd name="T97" fmla="*/ 630 h 1285"/>
              <a:gd name="T98" fmla="*/ 766 w 1201"/>
              <a:gd name="T99" fmla="*/ 408 h 1285"/>
              <a:gd name="T100" fmla="*/ 890 w 1201"/>
              <a:gd name="T101" fmla="*/ 440 h 1285"/>
              <a:gd name="T102" fmla="*/ 967 w 1201"/>
              <a:gd name="T103" fmla="*/ 429 h 1285"/>
              <a:gd name="T104" fmla="*/ 983 w 1201"/>
              <a:gd name="T105" fmla="*/ 636 h 1285"/>
              <a:gd name="T106" fmla="*/ 537 w 1201"/>
              <a:gd name="T107" fmla="*/ 337 h 1285"/>
              <a:gd name="T108" fmla="*/ 581 w 1201"/>
              <a:gd name="T109" fmla="*/ 337 h 1285"/>
              <a:gd name="T110" fmla="*/ 646 w 1201"/>
              <a:gd name="T111" fmla="*/ 587 h 1285"/>
              <a:gd name="T112" fmla="*/ 548 w 1201"/>
              <a:gd name="T113" fmla="*/ 581 h 1285"/>
              <a:gd name="T114" fmla="*/ 429 w 1201"/>
              <a:gd name="T115" fmla="*/ 608 h 1285"/>
              <a:gd name="T116" fmla="*/ 337 w 1201"/>
              <a:gd name="T117" fmla="*/ 375 h 1285"/>
              <a:gd name="T118" fmla="*/ 537 w 1201"/>
              <a:gd name="T119" fmla="*/ 337 h 1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201" h="1285">
                <a:moveTo>
                  <a:pt x="1195" y="0"/>
                </a:moveTo>
                <a:lnTo>
                  <a:pt x="1200" y="847"/>
                </a:lnTo>
                <a:lnTo>
                  <a:pt x="1173" y="864"/>
                </a:lnTo>
                <a:cubicBezTo>
                  <a:pt x="1167" y="864"/>
                  <a:pt x="1059" y="923"/>
                  <a:pt x="928" y="923"/>
                </a:cubicBezTo>
                <a:cubicBezTo>
                  <a:pt x="863" y="923"/>
                  <a:pt x="820" y="907"/>
                  <a:pt x="776" y="896"/>
                </a:cubicBezTo>
                <a:cubicBezTo>
                  <a:pt x="733" y="885"/>
                  <a:pt x="684" y="869"/>
                  <a:pt x="603" y="869"/>
                </a:cubicBezTo>
                <a:cubicBezTo>
                  <a:pt x="507" y="869"/>
                  <a:pt x="413" y="938"/>
                  <a:pt x="368" y="976"/>
                </a:cubicBezTo>
                <a:lnTo>
                  <a:pt x="464" y="1248"/>
                </a:lnTo>
                <a:lnTo>
                  <a:pt x="361" y="1284"/>
                </a:lnTo>
                <a:lnTo>
                  <a:pt x="282" y="1059"/>
                </a:lnTo>
                <a:lnTo>
                  <a:pt x="282" y="1059"/>
                </a:lnTo>
                <a:lnTo>
                  <a:pt x="0" y="266"/>
                </a:lnTo>
                <a:lnTo>
                  <a:pt x="16" y="250"/>
                </a:lnTo>
                <a:cubicBezTo>
                  <a:pt x="27" y="239"/>
                  <a:pt x="195" y="60"/>
                  <a:pt x="489" y="60"/>
                </a:cubicBezTo>
                <a:cubicBezTo>
                  <a:pt x="592" y="60"/>
                  <a:pt x="662" y="98"/>
                  <a:pt x="722" y="125"/>
                </a:cubicBezTo>
                <a:cubicBezTo>
                  <a:pt x="776" y="147"/>
                  <a:pt x="820" y="169"/>
                  <a:pt x="874" y="169"/>
                </a:cubicBezTo>
                <a:cubicBezTo>
                  <a:pt x="994" y="169"/>
                  <a:pt x="1113" y="71"/>
                  <a:pt x="1113" y="71"/>
                </a:cubicBezTo>
                <a:lnTo>
                  <a:pt x="1195" y="0"/>
                </a:lnTo>
                <a:close/>
                <a:moveTo>
                  <a:pt x="923" y="820"/>
                </a:moveTo>
                <a:cubicBezTo>
                  <a:pt x="948" y="820"/>
                  <a:pt x="972" y="817"/>
                  <a:pt x="995" y="813"/>
                </a:cubicBezTo>
                <a:lnTo>
                  <a:pt x="983" y="636"/>
                </a:lnTo>
                <a:lnTo>
                  <a:pt x="983" y="636"/>
                </a:lnTo>
                <a:lnTo>
                  <a:pt x="983" y="636"/>
                </a:lnTo>
                <a:cubicBezTo>
                  <a:pt x="986" y="635"/>
                  <a:pt x="1038" y="624"/>
                  <a:pt x="1097" y="598"/>
                </a:cubicBezTo>
                <a:lnTo>
                  <a:pt x="1097" y="367"/>
                </a:lnTo>
                <a:cubicBezTo>
                  <a:pt x="1024" y="414"/>
                  <a:pt x="967" y="429"/>
                  <a:pt x="967" y="429"/>
                </a:cubicBezTo>
                <a:lnTo>
                  <a:pt x="954" y="257"/>
                </a:lnTo>
                <a:cubicBezTo>
                  <a:pt x="930" y="263"/>
                  <a:pt x="905" y="266"/>
                  <a:pt x="880" y="266"/>
                </a:cubicBezTo>
                <a:cubicBezTo>
                  <a:pt x="818" y="266"/>
                  <a:pt x="772" y="251"/>
                  <a:pt x="727" y="231"/>
                </a:cubicBezTo>
                <a:lnTo>
                  <a:pt x="766" y="402"/>
                </a:lnTo>
                <a:cubicBezTo>
                  <a:pt x="766" y="402"/>
                  <a:pt x="630" y="337"/>
                  <a:pt x="581" y="337"/>
                </a:cubicBezTo>
                <a:lnTo>
                  <a:pt x="535" y="161"/>
                </a:lnTo>
                <a:cubicBezTo>
                  <a:pt x="522" y="160"/>
                  <a:pt x="509" y="158"/>
                  <a:pt x="494" y="158"/>
                </a:cubicBezTo>
                <a:cubicBezTo>
                  <a:pt x="407" y="158"/>
                  <a:pt x="334" y="176"/>
                  <a:pt x="274" y="200"/>
                </a:cubicBezTo>
                <a:lnTo>
                  <a:pt x="342" y="370"/>
                </a:lnTo>
                <a:cubicBezTo>
                  <a:pt x="342" y="370"/>
                  <a:pt x="265" y="397"/>
                  <a:pt x="186" y="457"/>
                </a:cubicBezTo>
                <a:lnTo>
                  <a:pt x="273" y="705"/>
                </a:lnTo>
                <a:cubicBezTo>
                  <a:pt x="312" y="673"/>
                  <a:pt x="369" y="631"/>
                  <a:pt x="423" y="608"/>
                </a:cubicBezTo>
                <a:lnTo>
                  <a:pt x="492" y="783"/>
                </a:lnTo>
                <a:cubicBezTo>
                  <a:pt x="524" y="773"/>
                  <a:pt x="557" y="766"/>
                  <a:pt x="592" y="766"/>
                </a:cubicBezTo>
                <a:cubicBezTo>
                  <a:pt x="633" y="766"/>
                  <a:pt x="667" y="769"/>
                  <a:pt x="696" y="774"/>
                </a:cubicBezTo>
                <a:lnTo>
                  <a:pt x="646" y="592"/>
                </a:lnTo>
                <a:cubicBezTo>
                  <a:pt x="684" y="592"/>
                  <a:pt x="766" y="619"/>
                  <a:pt x="820" y="636"/>
                </a:cubicBezTo>
                <a:lnTo>
                  <a:pt x="861" y="814"/>
                </a:lnTo>
                <a:cubicBezTo>
                  <a:pt x="880" y="818"/>
                  <a:pt x="900" y="820"/>
                  <a:pt x="923" y="820"/>
                </a:cubicBezTo>
                <a:close/>
                <a:moveTo>
                  <a:pt x="983" y="636"/>
                </a:moveTo>
                <a:lnTo>
                  <a:pt x="983" y="636"/>
                </a:lnTo>
                <a:cubicBezTo>
                  <a:pt x="980" y="636"/>
                  <a:pt x="938" y="641"/>
                  <a:pt x="901" y="641"/>
                </a:cubicBezTo>
                <a:cubicBezTo>
                  <a:pt x="863" y="641"/>
                  <a:pt x="815" y="630"/>
                  <a:pt x="815" y="630"/>
                </a:cubicBezTo>
                <a:lnTo>
                  <a:pt x="766" y="408"/>
                </a:lnTo>
                <a:cubicBezTo>
                  <a:pt x="766" y="408"/>
                  <a:pt x="831" y="440"/>
                  <a:pt x="890" y="440"/>
                </a:cubicBezTo>
                <a:cubicBezTo>
                  <a:pt x="934" y="440"/>
                  <a:pt x="967" y="429"/>
                  <a:pt x="967" y="429"/>
                </a:cubicBezTo>
                <a:lnTo>
                  <a:pt x="983" y="636"/>
                </a:lnTo>
                <a:close/>
                <a:moveTo>
                  <a:pt x="537" y="337"/>
                </a:moveTo>
                <a:lnTo>
                  <a:pt x="581" y="337"/>
                </a:lnTo>
                <a:lnTo>
                  <a:pt x="646" y="587"/>
                </a:lnTo>
                <a:cubicBezTo>
                  <a:pt x="646" y="587"/>
                  <a:pt x="597" y="581"/>
                  <a:pt x="548" y="581"/>
                </a:cubicBezTo>
                <a:cubicBezTo>
                  <a:pt x="500" y="581"/>
                  <a:pt x="429" y="608"/>
                  <a:pt x="429" y="608"/>
                </a:cubicBezTo>
                <a:lnTo>
                  <a:pt x="337" y="375"/>
                </a:lnTo>
                <a:cubicBezTo>
                  <a:pt x="337" y="375"/>
                  <a:pt x="429" y="337"/>
                  <a:pt x="537" y="33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889"/>
          </a:p>
        </p:txBody>
      </p:sp>
      <p:sp>
        <p:nvSpPr>
          <p:cNvPr id="12" name="TextBox 11"/>
          <p:cNvSpPr txBox="1"/>
          <p:nvPr/>
        </p:nvSpPr>
        <p:spPr>
          <a:xfrm>
            <a:off x="4955080" y="5810783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latin typeface="Arial" panose="020B0604020202020204" pitchFamily="34" charset="0"/>
                <a:cs typeface="Arial" panose="020B0604020202020204" pitchFamily="34" charset="0"/>
              </a:rPr>
              <a:t>Performance</a:t>
            </a:r>
          </a:p>
        </p:txBody>
      </p:sp>
      <p:sp>
        <p:nvSpPr>
          <p:cNvPr id="13" name="TextBox 12"/>
          <p:cNvSpPr txBox="1"/>
          <p:nvPr/>
        </p:nvSpPr>
        <p:spPr>
          <a:xfrm rot="5400000">
            <a:off x="2106776" y="232751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latin typeface="Arial" panose="020B0604020202020204" pitchFamily="34" charset="0"/>
                <a:cs typeface="Arial" panose="020B0604020202020204" pitchFamily="34" charset="0"/>
              </a:rPr>
              <a:t>Cost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765963" y="1398517"/>
            <a:ext cx="2387825" cy="3745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8000" tIns="18000" rIns="18000" bIns="18000" rtlCol="0" anchor="ctr"/>
          <a:lstStyle/>
          <a:p>
            <a:pPr algn="ctr"/>
            <a:r>
              <a:rPr lang="en-AU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VIM – Platform Native (OpenStack / Kubernetes)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948702" y="2182282"/>
            <a:ext cx="3147298" cy="25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8000" tIns="18000" rIns="18000" bIns="18000" rtlCol="0" anchor="ctr"/>
          <a:lstStyle/>
          <a:p>
            <a:pPr algn="ctr"/>
            <a:r>
              <a:rPr lang="en-AU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 Storage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107279" y="1825223"/>
            <a:ext cx="1988721" cy="25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8000" tIns="18000" rIns="18000" bIns="18000" rtlCol="0" anchor="ctr"/>
          <a:lstStyle/>
          <a:p>
            <a:pPr algn="ctr"/>
            <a:r>
              <a:rPr lang="en-AU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Shared Storage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948702" y="2538942"/>
            <a:ext cx="1158577" cy="25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8000" tIns="18000" rIns="18000" bIns="18000" rtlCol="0" anchor="ctr"/>
          <a:lstStyle/>
          <a:p>
            <a:pPr algn="ctr"/>
            <a:r>
              <a:rPr lang="en-AU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Archival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3006021" y="4533621"/>
            <a:ext cx="996784" cy="5844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080636" y="4270758"/>
            <a:ext cx="8801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>
                <a:latin typeface="Arial" panose="020B0604020202020204" pitchFamily="34" charset="0"/>
                <a:cs typeface="Arial" panose="020B0604020202020204" pitchFamily="34" charset="0"/>
              </a:rPr>
              <a:t>Tera-Byte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513BF3D-2201-488A-99F8-F240A5D95DE1}"/>
              </a:ext>
            </a:extLst>
          </p:cNvPr>
          <p:cNvSpPr txBox="1"/>
          <p:nvPr/>
        </p:nvSpPr>
        <p:spPr bwMode="auto">
          <a:xfrm>
            <a:off x="9857469" y="277092"/>
            <a:ext cx="2145944" cy="914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Wingdings" panose="05000000000000000000" pitchFamily="2" charset="2"/>
              </a:rPr>
              <a:t></a:t>
            </a:r>
          </a:p>
        </p:txBody>
      </p:sp>
    </p:spTree>
    <p:extLst>
      <p:ext uri="{BB962C8B-B14F-4D97-AF65-F5344CB8AC3E}">
        <p14:creationId xmlns:p14="http://schemas.microsoft.com/office/powerpoint/2010/main" val="3911340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9A046827-E4E6-4E1B-90A0-DCBE41A8C119}"/>
              </a:ext>
            </a:extLst>
          </p:cNvPr>
          <p:cNvSpPr/>
          <p:nvPr/>
        </p:nvSpPr>
        <p:spPr>
          <a:xfrm>
            <a:off x="1560379" y="419074"/>
            <a:ext cx="10289630" cy="16569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553ACBB-0FF4-4FA7-9AF9-5DAEB1F99F86}"/>
              </a:ext>
            </a:extLst>
          </p:cNvPr>
          <p:cNvSpPr/>
          <p:nvPr/>
        </p:nvSpPr>
        <p:spPr>
          <a:xfrm>
            <a:off x="1560379" y="2106506"/>
            <a:ext cx="10289630" cy="15636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24242F-8584-483C-8F76-DC01A3A557B0}"/>
              </a:ext>
            </a:extLst>
          </p:cNvPr>
          <p:cNvSpPr/>
          <p:nvPr/>
        </p:nvSpPr>
        <p:spPr>
          <a:xfrm>
            <a:off x="1560379" y="3680168"/>
            <a:ext cx="10289630" cy="121465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438547" y="476500"/>
            <a:ext cx="539972" cy="434774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800" dirty="0">
                <a:solidFill>
                  <a:schemeClr val="tx1"/>
                </a:solidFill>
              </a:rPr>
              <a:t>BOOTP / PXE / TFTP / HTTP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773049" y="4527957"/>
            <a:ext cx="552900" cy="31642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800" dirty="0" err="1">
                <a:solidFill>
                  <a:schemeClr val="tx1"/>
                </a:solidFill>
              </a:rPr>
              <a:t>NVMe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766943" y="4149858"/>
            <a:ext cx="552901" cy="31642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800" dirty="0">
                <a:solidFill>
                  <a:schemeClr val="tx1"/>
                </a:solidFill>
              </a:rPr>
              <a:t>SAS/SATA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197752" y="476498"/>
            <a:ext cx="500434" cy="436480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800" dirty="0">
                <a:solidFill>
                  <a:schemeClr val="tx1"/>
                </a:solidFill>
              </a:rPr>
              <a:t>iSCSI / FCIP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6390395" y="3754578"/>
            <a:ext cx="552900" cy="108672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800" dirty="0">
                <a:solidFill>
                  <a:schemeClr val="tx1"/>
                </a:solidFill>
              </a:rPr>
              <a:t>PCIe / HBA / RAID / Direct / SAN / NAS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2642263" y="5047929"/>
            <a:ext cx="2405474" cy="329473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1000" b="1" dirty="0">
                <a:solidFill>
                  <a:schemeClr val="tx1"/>
                </a:solidFill>
              </a:rPr>
              <a:t>File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1560379" y="5037803"/>
            <a:ext cx="1040683" cy="342023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1000" b="1">
                <a:solidFill>
                  <a:schemeClr val="tx1"/>
                </a:solidFill>
              </a:rPr>
              <a:t>Object</a:t>
            </a:r>
            <a:endParaRPr lang="en-AU" sz="1000" b="1" dirty="0">
              <a:solidFill>
                <a:schemeClr val="tx1"/>
              </a:solidFill>
            </a:endParaRPr>
          </a:p>
        </p:txBody>
      </p:sp>
      <p:sp>
        <p:nvSpPr>
          <p:cNvPr id="28" name="Rounded Rectangle 16">
            <a:extLst>
              <a:ext uri="{FF2B5EF4-FFF2-40B4-BE49-F238E27FC236}">
                <a16:creationId xmlns:a16="http://schemas.microsoft.com/office/drawing/2014/main" id="{F794E101-6546-4196-9306-95EA70A8B0AA}"/>
              </a:ext>
            </a:extLst>
          </p:cNvPr>
          <p:cNvSpPr/>
          <p:nvPr/>
        </p:nvSpPr>
        <p:spPr>
          <a:xfrm>
            <a:off x="5145286" y="5054860"/>
            <a:ext cx="1870796" cy="32496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1000" b="1" dirty="0">
                <a:solidFill>
                  <a:schemeClr val="tx1"/>
                </a:solidFill>
              </a:rPr>
              <a:t>Block</a:t>
            </a:r>
          </a:p>
        </p:txBody>
      </p:sp>
      <p:sp>
        <p:nvSpPr>
          <p:cNvPr id="30" name="Rounded Rectangle 16">
            <a:extLst>
              <a:ext uri="{FF2B5EF4-FFF2-40B4-BE49-F238E27FC236}">
                <a16:creationId xmlns:a16="http://schemas.microsoft.com/office/drawing/2014/main" id="{039E1EBF-2458-4032-ACA8-C1550D9A518B}"/>
              </a:ext>
            </a:extLst>
          </p:cNvPr>
          <p:cNvSpPr/>
          <p:nvPr/>
        </p:nvSpPr>
        <p:spPr>
          <a:xfrm>
            <a:off x="7949839" y="5042802"/>
            <a:ext cx="559603" cy="33702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b="1" dirty="0">
                <a:solidFill>
                  <a:schemeClr val="tx1"/>
                </a:solidFill>
              </a:rPr>
              <a:t>Block</a:t>
            </a:r>
          </a:p>
        </p:txBody>
      </p:sp>
      <p:sp>
        <p:nvSpPr>
          <p:cNvPr id="31" name="Rounded Rectangle 9">
            <a:extLst>
              <a:ext uri="{FF2B5EF4-FFF2-40B4-BE49-F238E27FC236}">
                <a16:creationId xmlns:a16="http://schemas.microsoft.com/office/drawing/2014/main" id="{047DEC22-4403-43D2-A431-C997A423C300}"/>
              </a:ext>
            </a:extLst>
          </p:cNvPr>
          <p:cNvSpPr/>
          <p:nvPr/>
        </p:nvSpPr>
        <p:spPr>
          <a:xfrm>
            <a:off x="7990286" y="494128"/>
            <a:ext cx="419841" cy="308800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800" dirty="0">
                <a:solidFill>
                  <a:schemeClr val="tx1"/>
                </a:solidFill>
              </a:rPr>
              <a:t>iSCSI / FCIP</a:t>
            </a:r>
          </a:p>
        </p:txBody>
      </p:sp>
      <p:sp>
        <p:nvSpPr>
          <p:cNvPr id="32" name="Rounded Rectangle 16">
            <a:extLst>
              <a:ext uri="{FF2B5EF4-FFF2-40B4-BE49-F238E27FC236}">
                <a16:creationId xmlns:a16="http://schemas.microsoft.com/office/drawing/2014/main" id="{DE538DB9-35A1-4CE8-856B-C8285FC783E8}"/>
              </a:ext>
            </a:extLst>
          </p:cNvPr>
          <p:cNvSpPr/>
          <p:nvPr/>
        </p:nvSpPr>
        <p:spPr>
          <a:xfrm>
            <a:off x="8576514" y="5046461"/>
            <a:ext cx="2148888" cy="33702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1000" b="1" dirty="0">
                <a:solidFill>
                  <a:schemeClr val="tx1"/>
                </a:solidFill>
              </a:rPr>
              <a:t>File</a:t>
            </a:r>
          </a:p>
        </p:txBody>
      </p:sp>
      <p:sp>
        <p:nvSpPr>
          <p:cNvPr id="33" name="Rounded Rectangle 17">
            <a:extLst>
              <a:ext uri="{FF2B5EF4-FFF2-40B4-BE49-F238E27FC236}">
                <a16:creationId xmlns:a16="http://schemas.microsoft.com/office/drawing/2014/main" id="{214AAF1B-9A89-4DAE-89A3-7A559FCEFA23}"/>
              </a:ext>
            </a:extLst>
          </p:cNvPr>
          <p:cNvSpPr/>
          <p:nvPr/>
        </p:nvSpPr>
        <p:spPr>
          <a:xfrm>
            <a:off x="10804021" y="5046460"/>
            <a:ext cx="1045988" cy="337023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1000" b="1">
                <a:solidFill>
                  <a:schemeClr val="tx1"/>
                </a:solidFill>
              </a:rPr>
              <a:t>Object</a:t>
            </a:r>
            <a:endParaRPr lang="en-AU" sz="1000" b="1" dirty="0">
              <a:solidFill>
                <a:schemeClr val="tx1"/>
              </a:solidFill>
            </a:endParaRPr>
          </a:p>
        </p:txBody>
      </p:sp>
      <p:sp>
        <p:nvSpPr>
          <p:cNvPr id="34" name="Rounded Rectangle 9">
            <a:extLst>
              <a:ext uri="{FF2B5EF4-FFF2-40B4-BE49-F238E27FC236}">
                <a16:creationId xmlns:a16="http://schemas.microsoft.com/office/drawing/2014/main" id="{3152A984-D84F-4950-8067-2408F99CBAA8}"/>
              </a:ext>
            </a:extLst>
          </p:cNvPr>
          <p:cNvSpPr/>
          <p:nvPr/>
        </p:nvSpPr>
        <p:spPr>
          <a:xfrm>
            <a:off x="3752727" y="494130"/>
            <a:ext cx="539972" cy="434024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800" dirty="0">
                <a:solidFill>
                  <a:schemeClr val="tx1"/>
                </a:solidFill>
              </a:rPr>
              <a:t>File System</a:t>
            </a:r>
          </a:p>
          <a:p>
            <a:pPr algn="ctr"/>
            <a:r>
              <a:rPr lang="en-AU" sz="800" dirty="0">
                <a:solidFill>
                  <a:schemeClr val="tx1"/>
                </a:solidFill>
              </a:rPr>
              <a:t>(FAT / </a:t>
            </a:r>
            <a:r>
              <a:rPr lang="en-AU" sz="800" dirty="0" err="1">
                <a:solidFill>
                  <a:schemeClr val="tx1"/>
                </a:solidFill>
              </a:rPr>
              <a:t>EXTx</a:t>
            </a:r>
            <a:r>
              <a:rPr lang="en-AU" sz="800" dirty="0">
                <a:solidFill>
                  <a:schemeClr val="tx1"/>
                </a:solidFill>
              </a:rPr>
              <a:t> / XFS / HPFS+ / NTFS / UFS2 / ZFS / RAW / QCOW / VMDK )</a:t>
            </a:r>
          </a:p>
        </p:txBody>
      </p:sp>
      <p:sp>
        <p:nvSpPr>
          <p:cNvPr id="35" name="Rounded Rectangle 9">
            <a:extLst>
              <a:ext uri="{FF2B5EF4-FFF2-40B4-BE49-F238E27FC236}">
                <a16:creationId xmlns:a16="http://schemas.microsoft.com/office/drawing/2014/main" id="{C1125179-A83C-4315-A7C0-1C9221156C71}"/>
              </a:ext>
            </a:extLst>
          </p:cNvPr>
          <p:cNvSpPr/>
          <p:nvPr/>
        </p:nvSpPr>
        <p:spPr>
          <a:xfrm>
            <a:off x="9222891" y="476498"/>
            <a:ext cx="550694" cy="310563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800" dirty="0">
                <a:solidFill>
                  <a:schemeClr val="tx1"/>
                </a:solidFill>
              </a:rPr>
              <a:t>File System</a:t>
            </a:r>
          </a:p>
          <a:p>
            <a:pPr algn="ctr"/>
            <a:r>
              <a:rPr lang="en-AU" sz="800" dirty="0">
                <a:solidFill>
                  <a:schemeClr val="tx1"/>
                </a:solidFill>
              </a:rPr>
              <a:t>/ FAT / </a:t>
            </a:r>
            <a:r>
              <a:rPr lang="en-AU" sz="800" dirty="0" err="1">
                <a:solidFill>
                  <a:schemeClr val="tx1"/>
                </a:solidFill>
              </a:rPr>
              <a:t>EXTx</a:t>
            </a:r>
            <a:r>
              <a:rPr lang="en-AU" sz="800" dirty="0">
                <a:solidFill>
                  <a:schemeClr val="tx1"/>
                </a:solidFill>
              </a:rPr>
              <a:t> / XFS / HPFS+ / NTFS / UFS2 / ZFS /  QCOW / VMDK</a:t>
            </a:r>
          </a:p>
        </p:txBody>
      </p:sp>
      <p:sp>
        <p:nvSpPr>
          <p:cNvPr id="36" name="Rounded Rectangle 9">
            <a:extLst>
              <a:ext uri="{FF2B5EF4-FFF2-40B4-BE49-F238E27FC236}">
                <a16:creationId xmlns:a16="http://schemas.microsoft.com/office/drawing/2014/main" id="{A5964751-3BA8-4617-9F36-4E584E2E7E34}"/>
              </a:ext>
            </a:extLst>
          </p:cNvPr>
          <p:cNvSpPr/>
          <p:nvPr/>
        </p:nvSpPr>
        <p:spPr>
          <a:xfrm>
            <a:off x="9867948" y="472964"/>
            <a:ext cx="458056" cy="310917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800" dirty="0">
                <a:solidFill>
                  <a:schemeClr val="tx1"/>
                </a:solidFill>
              </a:rPr>
              <a:t>NAS / CIFS / NFS / Virtual NAS</a:t>
            </a:r>
          </a:p>
        </p:txBody>
      </p:sp>
      <p:sp>
        <p:nvSpPr>
          <p:cNvPr id="37" name="Rounded Rectangle 17">
            <a:extLst>
              <a:ext uri="{FF2B5EF4-FFF2-40B4-BE49-F238E27FC236}">
                <a16:creationId xmlns:a16="http://schemas.microsoft.com/office/drawing/2014/main" id="{0204DBAE-7F80-4EEE-BD8B-75B6B4503536}"/>
              </a:ext>
            </a:extLst>
          </p:cNvPr>
          <p:cNvSpPr/>
          <p:nvPr/>
        </p:nvSpPr>
        <p:spPr>
          <a:xfrm>
            <a:off x="1560379" y="5432629"/>
            <a:ext cx="5466997" cy="35023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1000" b="1" dirty="0">
                <a:solidFill>
                  <a:schemeClr val="tx1"/>
                </a:solidFill>
              </a:rPr>
              <a:t>Consumes</a:t>
            </a:r>
          </a:p>
        </p:txBody>
      </p:sp>
      <p:sp>
        <p:nvSpPr>
          <p:cNvPr id="38" name="Rounded Rectangle 17">
            <a:extLst>
              <a:ext uri="{FF2B5EF4-FFF2-40B4-BE49-F238E27FC236}">
                <a16:creationId xmlns:a16="http://schemas.microsoft.com/office/drawing/2014/main" id="{D2C6A225-8806-4D9F-9B8C-40B6AA4AB7D8}"/>
              </a:ext>
            </a:extLst>
          </p:cNvPr>
          <p:cNvSpPr/>
          <p:nvPr/>
        </p:nvSpPr>
        <p:spPr>
          <a:xfrm>
            <a:off x="7949839" y="5431452"/>
            <a:ext cx="3900170" cy="35023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1000" b="1" dirty="0">
                <a:solidFill>
                  <a:schemeClr val="tx1"/>
                </a:solidFill>
              </a:rPr>
              <a:t>Provides</a:t>
            </a:r>
          </a:p>
        </p:txBody>
      </p:sp>
      <p:sp>
        <p:nvSpPr>
          <p:cNvPr id="39" name="Rounded Rectangle 9">
            <a:extLst>
              <a:ext uri="{FF2B5EF4-FFF2-40B4-BE49-F238E27FC236}">
                <a16:creationId xmlns:a16="http://schemas.microsoft.com/office/drawing/2014/main" id="{D44BD0DE-9CAD-4325-BE59-3536F00AA72A}"/>
              </a:ext>
            </a:extLst>
          </p:cNvPr>
          <p:cNvSpPr/>
          <p:nvPr/>
        </p:nvSpPr>
        <p:spPr>
          <a:xfrm>
            <a:off x="3165765" y="494128"/>
            <a:ext cx="468709" cy="434023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800" dirty="0">
                <a:solidFill>
                  <a:schemeClr val="tx1"/>
                </a:solidFill>
              </a:rPr>
              <a:t>NAS / CIFS / NFS /  Virtual  NAS</a:t>
            </a:r>
          </a:p>
        </p:txBody>
      </p:sp>
      <p:sp>
        <p:nvSpPr>
          <p:cNvPr id="40" name="Rounded Rectangle 8">
            <a:extLst>
              <a:ext uri="{FF2B5EF4-FFF2-40B4-BE49-F238E27FC236}">
                <a16:creationId xmlns:a16="http://schemas.microsoft.com/office/drawing/2014/main" id="{C9DED489-4987-419B-BF45-B13AE417441E}"/>
              </a:ext>
            </a:extLst>
          </p:cNvPr>
          <p:cNvSpPr/>
          <p:nvPr/>
        </p:nvSpPr>
        <p:spPr>
          <a:xfrm>
            <a:off x="5768071" y="3759208"/>
            <a:ext cx="552901" cy="31642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800" dirty="0">
                <a:solidFill>
                  <a:schemeClr val="tx1"/>
                </a:solidFill>
              </a:rPr>
              <a:t>FC-AL</a:t>
            </a:r>
          </a:p>
        </p:txBody>
      </p:sp>
      <p:sp>
        <p:nvSpPr>
          <p:cNvPr id="41" name="Rounded Rectangle 9">
            <a:extLst>
              <a:ext uri="{FF2B5EF4-FFF2-40B4-BE49-F238E27FC236}">
                <a16:creationId xmlns:a16="http://schemas.microsoft.com/office/drawing/2014/main" id="{A4FA8E16-CA29-4F9A-BDB0-B2908947B2AD}"/>
              </a:ext>
            </a:extLst>
          </p:cNvPr>
          <p:cNvSpPr/>
          <p:nvPr/>
        </p:nvSpPr>
        <p:spPr>
          <a:xfrm>
            <a:off x="2367640" y="494129"/>
            <a:ext cx="562089" cy="308800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800" dirty="0">
                <a:solidFill>
                  <a:schemeClr val="tx1"/>
                </a:solidFill>
              </a:rPr>
              <a:t>Software Defined Storage / NAS/  </a:t>
            </a:r>
            <a:r>
              <a:rPr lang="en-AU" sz="800" dirty="0" err="1">
                <a:solidFill>
                  <a:schemeClr val="tx1"/>
                </a:solidFill>
              </a:rPr>
              <a:t>Ceph</a:t>
            </a:r>
            <a:r>
              <a:rPr lang="en-AU" sz="800" dirty="0">
                <a:solidFill>
                  <a:schemeClr val="tx1"/>
                </a:solidFill>
              </a:rPr>
              <a:t> / RADOS / </a:t>
            </a:r>
            <a:r>
              <a:rPr lang="en-AU" sz="800" dirty="0" err="1">
                <a:solidFill>
                  <a:schemeClr val="tx1"/>
                </a:solidFill>
              </a:rPr>
              <a:t>ScaleIO</a:t>
            </a:r>
            <a:r>
              <a:rPr lang="en-AU" sz="8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3" name="Rounded Rectangle 9">
            <a:extLst>
              <a:ext uri="{FF2B5EF4-FFF2-40B4-BE49-F238E27FC236}">
                <a16:creationId xmlns:a16="http://schemas.microsoft.com/office/drawing/2014/main" id="{4A4F6644-9477-4D43-8463-74B89B21E820}"/>
              </a:ext>
            </a:extLst>
          </p:cNvPr>
          <p:cNvSpPr/>
          <p:nvPr/>
        </p:nvSpPr>
        <p:spPr>
          <a:xfrm>
            <a:off x="10493937" y="476498"/>
            <a:ext cx="587250" cy="309701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800" dirty="0">
                <a:solidFill>
                  <a:schemeClr val="tx1"/>
                </a:solidFill>
              </a:rPr>
              <a:t>Software Define Storage / NAS/  </a:t>
            </a:r>
            <a:r>
              <a:rPr lang="en-AU" sz="800" dirty="0" err="1">
                <a:solidFill>
                  <a:schemeClr val="tx1"/>
                </a:solidFill>
              </a:rPr>
              <a:t>Ceph</a:t>
            </a:r>
            <a:r>
              <a:rPr lang="en-AU" sz="800" dirty="0">
                <a:solidFill>
                  <a:schemeClr val="tx1"/>
                </a:solidFill>
              </a:rPr>
              <a:t> / RADOS  / </a:t>
            </a:r>
            <a:r>
              <a:rPr lang="en-AU" sz="800" dirty="0" err="1">
                <a:solidFill>
                  <a:schemeClr val="tx1"/>
                </a:solidFill>
              </a:rPr>
              <a:t>ScaleO</a:t>
            </a:r>
            <a:r>
              <a:rPr lang="en-AU" sz="8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4" name="Rounded Rectangle 9">
            <a:extLst>
              <a:ext uri="{FF2B5EF4-FFF2-40B4-BE49-F238E27FC236}">
                <a16:creationId xmlns:a16="http://schemas.microsoft.com/office/drawing/2014/main" id="{B436638C-9875-47E1-AFFE-D3563A0445EB}"/>
              </a:ext>
            </a:extLst>
          </p:cNvPr>
          <p:cNvSpPr/>
          <p:nvPr/>
        </p:nvSpPr>
        <p:spPr>
          <a:xfrm>
            <a:off x="11155659" y="472963"/>
            <a:ext cx="587250" cy="31162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800" dirty="0">
                <a:solidFill>
                  <a:schemeClr val="tx1"/>
                </a:solidFill>
              </a:rPr>
              <a:t>App  Server / Registry  / HTTP/S / XML / JSON / IBLOB / mage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1CDE445-3766-4820-B280-45EF97ECC21F}"/>
              </a:ext>
            </a:extLst>
          </p:cNvPr>
          <p:cNvCxnSpPr>
            <a:cxnSpLocks/>
          </p:cNvCxnSpPr>
          <p:nvPr/>
        </p:nvCxnSpPr>
        <p:spPr>
          <a:xfrm flipH="1">
            <a:off x="8071328" y="6650347"/>
            <a:ext cx="684854" cy="21562"/>
          </a:xfrm>
          <a:prstGeom prst="straightConnector1">
            <a:avLst/>
          </a:prstGeom>
          <a:ln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C0D40E6-A410-42A3-8DE4-B1DD80A270CA}"/>
              </a:ext>
            </a:extLst>
          </p:cNvPr>
          <p:cNvCxnSpPr>
            <a:cxnSpLocks/>
          </p:cNvCxnSpPr>
          <p:nvPr/>
        </p:nvCxnSpPr>
        <p:spPr>
          <a:xfrm>
            <a:off x="8865744" y="6650347"/>
            <a:ext cx="2984265" cy="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7528FF31-BC81-4A53-95A2-D3304DCF5B20}"/>
              </a:ext>
            </a:extLst>
          </p:cNvPr>
          <p:cNvSpPr txBox="1"/>
          <p:nvPr/>
        </p:nvSpPr>
        <p:spPr>
          <a:xfrm>
            <a:off x="8198581" y="6463862"/>
            <a:ext cx="430015" cy="372967"/>
          </a:xfrm>
          <a:prstGeom prst="rect">
            <a:avLst/>
          </a:prstGeom>
          <a:solidFill>
            <a:schemeClr val="bg1"/>
          </a:solidFill>
        </p:spPr>
        <p:txBody>
          <a:bodyPr wrap="square" lIns="3600" tIns="3600" rIns="3600" bIns="3600" rtlCol="0">
            <a:spAutoFit/>
          </a:bodyPr>
          <a:lstStyle/>
          <a:p>
            <a:r>
              <a:rPr lang="en-AU" sz="1200" dirty="0"/>
              <a:t>non-shared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B8505F4-581C-4E49-97A4-0B282EA084CD}"/>
              </a:ext>
            </a:extLst>
          </p:cNvPr>
          <p:cNvSpPr txBox="1"/>
          <p:nvPr/>
        </p:nvSpPr>
        <p:spPr>
          <a:xfrm>
            <a:off x="10467693" y="6556016"/>
            <a:ext cx="430015" cy="191936"/>
          </a:xfrm>
          <a:prstGeom prst="rect">
            <a:avLst/>
          </a:prstGeom>
          <a:solidFill>
            <a:schemeClr val="bg1"/>
          </a:solidFill>
        </p:spPr>
        <p:txBody>
          <a:bodyPr wrap="none" lIns="3600" tIns="3600" rIns="3600" bIns="3600" rtlCol="0">
            <a:spAutoFit/>
          </a:bodyPr>
          <a:lstStyle/>
          <a:p>
            <a:r>
              <a:rPr lang="en-AU" sz="1200" dirty="0"/>
              <a:t>shared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C4F2941-466B-4C4E-AF12-43400EEA33A9}"/>
              </a:ext>
            </a:extLst>
          </p:cNvPr>
          <p:cNvCxnSpPr>
            <a:cxnSpLocks/>
          </p:cNvCxnSpPr>
          <p:nvPr/>
        </p:nvCxnSpPr>
        <p:spPr>
          <a:xfrm flipH="1">
            <a:off x="8071325" y="6433697"/>
            <a:ext cx="3778684" cy="20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B4F5098-351D-437B-8EE8-A1C8CE3B28A2}"/>
              </a:ext>
            </a:extLst>
          </p:cNvPr>
          <p:cNvSpPr txBox="1"/>
          <p:nvPr/>
        </p:nvSpPr>
        <p:spPr>
          <a:xfrm>
            <a:off x="8576515" y="6332261"/>
            <a:ext cx="1524032" cy="191936"/>
          </a:xfrm>
          <a:prstGeom prst="rect">
            <a:avLst/>
          </a:prstGeom>
          <a:solidFill>
            <a:schemeClr val="bg1"/>
          </a:solidFill>
        </p:spPr>
        <p:txBody>
          <a:bodyPr wrap="none" lIns="3600" tIns="3600" rIns="3600" bIns="3600" rtlCol="0">
            <a:spAutoFit/>
          </a:bodyPr>
          <a:lstStyle/>
          <a:p>
            <a:r>
              <a:rPr lang="en-AU" sz="1200" dirty="0"/>
              <a:t>Increasing IOPs (to host)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CD866F-FD52-4B4B-B6C7-5C581C67BB08}"/>
              </a:ext>
            </a:extLst>
          </p:cNvPr>
          <p:cNvCxnSpPr>
            <a:cxnSpLocks/>
          </p:cNvCxnSpPr>
          <p:nvPr/>
        </p:nvCxnSpPr>
        <p:spPr>
          <a:xfrm>
            <a:off x="7979776" y="6262456"/>
            <a:ext cx="3870233" cy="2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E7FA146-0382-4D16-864E-81CCA7899439}"/>
              </a:ext>
            </a:extLst>
          </p:cNvPr>
          <p:cNvSpPr txBox="1"/>
          <p:nvPr/>
        </p:nvSpPr>
        <p:spPr>
          <a:xfrm>
            <a:off x="9887095" y="6157273"/>
            <a:ext cx="1154700" cy="191936"/>
          </a:xfrm>
          <a:prstGeom prst="rect">
            <a:avLst/>
          </a:prstGeom>
          <a:solidFill>
            <a:schemeClr val="bg1"/>
          </a:solidFill>
        </p:spPr>
        <p:txBody>
          <a:bodyPr wrap="none" lIns="3600" tIns="3600" rIns="3600" bIns="3600" rtlCol="0">
            <a:spAutoFit/>
          </a:bodyPr>
          <a:lstStyle/>
          <a:p>
            <a:r>
              <a:rPr lang="en-AU" sz="1200" dirty="0"/>
              <a:t>Increasing Latency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6138795-D3C7-4385-8915-386C069CDBFF}"/>
              </a:ext>
            </a:extLst>
          </p:cNvPr>
          <p:cNvCxnSpPr>
            <a:cxnSpLocks/>
          </p:cNvCxnSpPr>
          <p:nvPr/>
        </p:nvCxnSpPr>
        <p:spPr>
          <a:xfrm flipH="1">
            <a:off x="1560380" y="6671909"/>
            <a:ext cx="3386982" cy="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CFA32CF-44D2-4D5A-B701-AF83E473B304}"/>
              </a:ext>
            </a:extLst>
          </p:cNvPr>
          <p:cNvCxnSpPr>
            <a:cxnSpLocks/>
          </p:cNvCxnSpPr>
          <p:nvPr/>
        </p:nvCxnSpPr>
        <p:spPr>
          <a:xfrm>
            <a:off x="5047737" y="6671909"/>
            <a:ext cx="1883431" cy="0"/>
          </a:xfrm>
          <a:prstGeom prst="straightConnector1">
            <a:avLst/>
          </a:prstGeom>
          <a:ln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29124815-326A-452D-9E42-B21122F6E352}"/>
              </a:ext>
            </a:extLst>
          </p:cNvPr>
          <p:cNvSpPr txBox="1"/>
          <p:nvPr/>
        </p:nvSpPr>
        <p:spPr>
          <a:xfrm>
            <a:off x="5641538" y="6566526"/>
            <a:ext cx="718555" cy="191936"/>
          </a:xfrm>
          <a:prstGeom prst="rect">
            <a:avLst/>
          </a:prstGeom>
          <a:solidFill>
            <a:schemeClr val="bg1"/>
          </a:solidFill>
        </p:spPr>
        <p:txBody>
          <a:bodyPr wrap="none" lIns="3600" tIns="3600" rIns="3600" bIns="3600" rtlCol="0">
            <a:spAutoFit/>
          </a:bodyPr>
          <a:lstStyle/>
          <a:p>
            <a:r>
              <a:rPr lang="en-AU" sz="1200" dirty="0"/>
              <a:t>non-shared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1D0B94F-2A1F-48D3-B4D0-970C79FB35B6}"/>
              </a:ext>
            </a:extLst>
          </p:cNvPr>
          <p:cNvSpPr txBox="1"/>
          <p:nvPr/>
        </p:nvSpPr>
        <p:spPr>
          <a:xfrm>
            <a:off x="2390173" y="6566526"/>
            <a:ext cx="430015" cy="191936"/>
          </a:xfrm>
          <a:prstGeom prst="rect">
            <a:avLst/>
          </a:prstGeom>
          <a:solidFill>
            <a:schemeClr val="bg1"/>
          </a:solidFill>
        </p:spPr>
        <p:txBody>
          <a:bodyPr wrap="none" lIns="3600" tIns="3600" rIns="3600" bIns="3600" rtlCol="0">
            <a:spAutoFit/>
          </a:bodyPr>
          <a:lstStyle/>
          <a:p>
            <a:r>
              <a:rPr lang="en-AU" sz="1200" dirty="0"/>
              <a:t>shared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88B4FE1-6AB2-4549-ADF8-37F7D88ED76C}"/>
              </a:ext>
            </a:extLst>
          </p:cNvPr>
          <p:cNvCxnSpPr>
            <a:cxnSpLocks/>
          </p:cNvCxnSpPr>
          <p:nvPr/>
        </p:nvCxnSpPr>
        <p:spPr>
          <a:xfrm flipH="1" flipV="1">
            <a:off x="1560382" y="6463028"/>
            <a:ext cx="5412828" cy="302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E5F6FB11-66AC-4A89-8C52-A90241949798}"/>
              </a:ext>
            </a:extLst>
          </p:cNvPr>
          <p:cNvSpPr txBox="1"/>
          <p:nvPr/>
        </p:nvSpPr>
        <p:spPr>
          <a:xfrm>
            <a:off x="4806000" y="6345822"/>
            <a:ext cx="1524032" cy="191936"/>
          </a:xfrm>
          <a:prstGeom prst="rect">
            <a:avLst/>
          </a:prstGeom>
          <a:solidFill>
            <a:schemeClr val="bg1"/>
          </a:solidFill>
        </p:spPr>
        <p:txBody>
          <a:bodyPr wrap="none" lIns="3600" tIns="3600" rIns="3600" bIns="3600" rtlCol="0">
            <a:spAutoFit/>
          </a:bodyPr>
          <a:lstStyle/>
          <a:p>
            <a:r>
              <a:rPr lang="en-AU" sz="1200" dirty="0"/>
              <a:t>Increasing IOPs (to host)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F66BB81-3A1B-4292-BB28-3E01CA79AFB3}"/>
              </a:ext>
            </a:extLst>
          </p:cNvPr>
          <p:cNvCxnSpPr>
            <a:cxnSpLocks/>
          </p:cNvCxnSpPr>
          <p:nvPr/>
        </p:nvCxnSpPr>
        <p:spPr>
          <a:xfrm>
            <a:off x="1560379" y="6279401"/>
            <a:ext cx="5370789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ABB7560E-8E8A-42A5-81E1-58B9462AEDF9}"/>
              </a:ext>
            </a:extLst>
          </p:cNvPr>
          <p:cNvSpPr txBox="1"/>
          <p:nvPr/>
        </p:nvSpPr>
        <p:spPr>
          <a:xfrm>
            <a:off x="2274094" y="6169313"/>
            <a:ext cx="1154700" cy="191936"/>
          </a:xfrm>
          <a:prstGeom prst="rect">
            <a:avLst/>
          </a:prstGeom>
          <a:solidFill>
            <a:schemeClr val="bg1"/>
          </a:solidFill>
        </p:spPr>
        <p:txBody>
          <a:bodyPr wrap="none" lIns="3600" tIns="3600" rIns="3600" bIns="3600" rtlCol="0">
            <a:spAutoFit/>
          </a:bodyPr>
          <a:lstStyle/>
          <a:p>
            <a:r>
              <a:rPr lang="en-AU" sz="1200" dirty="0"/>
              <a:t>Increasing Latency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8DE0C0D-9803-4049-82D3-D796041B7BD1}"/>
              </a:ext>
            </a:extLst>
          </p:cNvPr>
          <p:cNvSpPr txBox="1"/>
          <p:nvPr/>
        </p:nvSpPr>
        <p:spPr>
          <a:xfrm>
            <a:off x="38901" y="595914"/>
            <a:ext cx="14774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VNF virtualization means consumes via all layers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CNF consumes via  Network and /or Files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Pass-Through allows for access to HW / Acceleration</a:t>
            </a:r>
          </a:p>
        </p:txBody>
      </p:sp>
      <p:sp>
        <p:nvSpPr>
          <p:cNvPr id="2" name="Arrow: Pentagon 1">
            <a:extLst>
              <a:ext uri="{FF2B5EF4-FFF2-40B4-BE49-F238E27FC236}">
                <a16:creationId xmlns:a16="http://schemas.microsoft.com/office/drawing/2014/main" id="{17F2607C-EA19-4503-9081-1502257E3ED3}"/>
              </a:ext>
            </a:extLst>
          </p:cNvPr>
          <p:cNvSpPr/>
          <p:nvPr/>
        </p:nvSpPr>
        <p:spPr>
          <a:xfrm rot="16200000">
            <a:off x="6815862" y="3756397"/>
            <a:ext cx="1365831" cy="852168"/>
          </a:xfrm>
          <a:prstGeom prst="homePlate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b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Physical / Compute / BIOS / UEFI</a:t>
            </a:r>
            <a:endParaRPr lang="en-US" sz="1000" dirty="0"/>
          </a:p>
        </p:txBody>
      </p:sp>
      <p:sp>
        <p:nvSpPr>
          <p:cNvPr id="61" name="Freeform 53">
            <a:extLst>
              <a:ext uri="{FF2B5EF4-FFF2-40B4-BE49-F238E27FC236}">
                <a16:creationId xmlns:a16="http://schemas.microsoft.com/office/drawing/2014/main" id="{9A9A4ABC-7018-4540-8661-39FED17797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6747" y="3924093"/>
            <a:ext cx="404060" cy="363694"/>
          </a:xfrm>
          <a:custGeom>
            <a:avLst/>
            <a:gdLst>
              <a:gd name="T0" fmla="*/ 535 w 1293"/>
              <a:gd name="T1" fmla="*/ 1129 h 1290"/>
              <a:gd name="T2" fmla="*/ 461 w 1293"/>
              <a:gd name="T3" fmla="*/ 1139 h 1290"/>
              <a:gd name="T4" fmla="*/ 413 w 1293"/>
              <a:gd name="T5" fmla="*/ 1262 h 1290"/>
              <a:gd name="T6" fmla="*/ 317 w 1293"/>
              <a:gd name="T7" fmla="*/ 1233 h 1290"/>
              <a:gd name="T8" fmla="*/ 223 w 1293"/>
              <a:gd name="T9" fmla="*/ 1284 h 1290"/>
              <a:gd name="T10" fmla="*/ 140 w 1293"/>
              <a:gd name="T11" fmla="*/ 1253 h 1290"/>
              <a:gd name="T12" fmla="*/ 102 w 1293"/>
              <a:gd name="T13" fmla="*/ 1153 h 1290"/>
              <a:gd name="T14" fmla="*/ 10 w 1293"/>
              <a:gd name="T15" fmla="*/ 1113 h 1290"/>
              <a:gd name="T16" fmla="*/ 53 w 1293"/>
              <a:gd name="T17" fmla="*/ 989 h 1290"/>
              <a:gd name="T18" fmla="*/ 3 w 1293"/>
              <a:gd name="T19" fmla="*/ 933 h 1290"/>
              <a:gd name="T20" fmla="*/ 91 w 1293"/>
              <a:gd name="T21" fmla="*/ 886 h 1290"/>
              <a:gd name="T22" fmla="*/ 140 w 1293"/>
              <a:gd name="T23" fmla="*/ 763 h 1290"/>
              <a:gd name="T24" fmla="*/ 235 w 1293"/>
              <a:gd name="T25" fmla="*/ 792 h 1290"/>
              <a:gd name="T26" fmla="*/ 356 w 1293"/>
              <a:gd name="T27" fmla="*/ 740 h 1290"/>
              <a:gd name="T28" fmla="*/ 403 w 1293"/>
              <a:gd name="T29" fmla="*/ 828 h 1290"/>
              <a:gd name="T30" fmla="*/ 525 w 1293"/>
              <a:gd name="T31" fmla="*/ 876 h 1290"/>
              <a:gd name="T32" fmla="*/ 496 w 1293"/>
              <a:gd name="T33" fmla="*/ 972 h 1290"/>
              <a:gd name="T34" fmla="*/ 334 w 1293"/>
              <a:gd name="T35" fmla="*/ 1139 h 1290"/>
              <a:gd name="T36" fmla="*/ 218 w 1293"/>
              <a:gd name="T37" fmla="*/ 886 h 1290"/>
              <a:gd name="T38" fmla="*/ 334 w 1293"/>
              <a:gd name="T39" fmla="*/ 1139 h 1290"/>
              <a:gd name="T40" fmla="*/ 736 w 1293"/>
              <a:gd name="T41" fmla="*/ 1051 h 1290"/>
              <a:gd name="T42" fmla="*/ 736 w 1293"/>
              <a:gd name="T43" fmla="*/ 1206 h 1290"/>
              <a:gd name="T44" fmla="*/ 888 w 1293"/>
              <a:gd name="T45" fmla="*/ 1173 h 1290"/>
              <a:gd name="T46" fmla="*/ 855 w 1293"/>
              <a:gd name="T47" fmla="*/ 1205 h 1290"/>
              <a:gd name="T48" fmla="*/ 822 w 1293"/>
              <a:gd name="T49" fmla="*/ 1242 h 1290"/>
              <a:gd name="T50" fmla="*/ 766 w 1293"/>
              <a:gd name="T51" fmla="*/ 1267 h 1290"/>
              <a:gd name="T52" fmla="*/ 717 w 1293"/>
              <a:gd name="T53" fmla="*/ 1269 h 1290"/>
              <a:gd name="T54" fmla="*/ 671 w 1293"/>
              <a:gd name="T55" fmla="*/ 1273 h 1290"/>
              <a:gd name="T56" fmla="*/ 666 w 1293"/>
              <a:gd name="T57" fmla="*/ 1232 h 1290"/>
              <a:gd name="T58" fmla="*/ 597 w 1293"/>
              <a:gd name="T59" fmla="*/ 1205 h 1290"/>
              <a:gd name="T60" fmla="*/ 613 w 1293"/>
              <a:gd name="T61" fmla="*/ 1152 h 1290"/>
              <a:gd name="T62" fmla="*/ 585 w 1293"/>
              <a:gd name="T63" fmla="*/ 1099 h 1290"/>
              <a:gd name="T64" fmla="*/ 617 w 1293"/>
              <a:gd name="T65" fmla="*/ 1052 h 1290"/>
              <a:gd name="T66" fmla="*/ 651 w 1293"/>
              <a:gd name="T67" fmla="*/ 1016 h 1290"/>
              <a:gd name="T68" fmla="*/ 706 w 1293"/>
              <a:gd name="T69" fmla="*/ 990 h 1290"/>
              <a:gd name="T70" fmla="*/ 755 w 1293"/>
              <a:gd name="T71" fmla="*/ 988 h 1290"/>
              <a:gd name="T72" fmla="*/ 813 w 1293"/>
              <a:gd name="T73" fmla="*/ 1010 h 1290"/>
              <a:gd name="T74" fmla="*/ 849 w 1293"/>
              <a:gd name="T75" fmla="*/ 1043 h 1290"/>
              <a:gd name="T76" fmla="*/ 875 w 1293"/>
              <a:gd name="T77" fmla="*/ 1099 h 1290"/>
              <a:gd name="T78" fmla="*/ 876 w 1293"/>
              <a:gd name="T79" fmla="*/ 1148 h 1290"/>
              <a:gd name="T80" fmla="*/ 822 w 1293"/>
              <a:gd name="T81" fmla="*/ 236 h 1290"/>
              <a:gd name="T82" fmla="*/ 822 w 1293"/>
              <a:gd name="T83" fmla="*/ 704 h 1290"/>
              <a:gd name="T84" fmla="*/ 1281 w 1293"/>
              <a:gd name="T85" fmla="*/ 604 h 1290"/>
              <a:gd name="T86" fmla="*/ 1182 w 1293"/>
              <a:gd name="T87" fmla="*/ 701 h 1290"/>
              <a:gd name="T88" fmla="*/ 1081 w 1293"/>
              <a:gd name="T89" fmla="*/ 811 h 1290"/>
              <a:gd name="T90" fmla="*/ 913 w 1293"/>
              <a:gd name="T91" fmla="*/ 888 h 1290"/>
              <a:gd name="T92" fmla="*/ 764 w 1293"/>
              <a:gd name="T93" fmla="*/ 894 h 1290"/>
              <a:gd name="T94" fmla="*/ 626 w 1293"/>
              <a:gd name="T95" fmla="*/ 906 h 1290"/>
              <a:gd name="T96" fmla="*/ 609 w 1293"/>
              <a:gd name="T97" fmla="*/ 780 h 1290"/>
              <a:gd name="T98" fmla="*/ 403 w 1293"/>
              <a:gd name="T99" fmla="*/ 700 h 1290"/>
              <a:gd name="T100" fmla="*/ 452 w 1293"/>
              <a:gd name="T101" fmla="*/ 539 h 1290"/>
              <a:gd name="T102" fmla="*/ 365 w 1293"/>
              <a:gd name="T103" fmla="*/ 381 h 1290"/>
              <a:gd name="T104" fmla="*/ 462 w 1293"/>
              <a:gd name="T105" fmla="*/ 239 h 1290"/>
              <a:gd name="T106" fmla="*/ 563 w 1293"/>
              <a:gd name="T107" fmla="*/ 129 h 1290"/>
              <a:gd name="T108" fmla="*/ 731 w 1293"/>
              <a:gd name="T109" fmla="*/ 52 h 1290"/>
              <a:gd name="T110" fmla="*/ 880 w 1293"/>
              <a:gd name="T111" fmla="*/ 46 h 1290"/>
              <a:gd name="T112" fmla="*/ 1053 w 1293"/>
              <a:gd name="T113" fmla="*/ 110 h 1290"/>
              <a:gd name="T114" fmla="*/ 1163 w 1293"/>
              <a:gd name="T115" fmla="*/ 211 h 1290"/>
              <a:gd name="T116" fmla="*/ 1240 w 1293"/>
              <a:gd name="T117" fmla="*/ 379 h 1290"/>
              <a:gd name="T118" fmla="*/ 1246 w 1293"/>
              <a:gd name="T119" fmla="*/ 528 h 1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293" h="1290">
                <a:moveTo>
                  <a:pt x="528" y="1047"/>
                </a:moveTo>
                <a:cubicBezTo>
                  <a:pt x="546" y="1054"/>
                  <a:pt x="556" y="1074"/>
                  <a:pt x="549" y="1092"/>
                </a:cubicBezTo>
                <a:lnTo>
                  <a:pt x="535" y="1129"/>
                </a:lnTo>
                <a:cubicBezTo>
                  <a:pt x="532" y="1138"/>
                  <a:pt x="526" y="1145"/>
                  <a:pt x="517" y="1149"/>
                </a:cubicBezTo>
                <a:cubicBezTo>
                  <a:pt x="508" y="1153"/>
                  <a:pt x="499" y="1153"/>
                  <a:pt x="490" y="1150"/>
                </a:cubicBezTo>
                <a:lnTo>
                  <a:pt x="461" y="1139"/>
                </a:lnTo>
                <a:cubicBezTo>
                  <a:pt x="449" y="1157"/>
                  <a:pt x="434" y="1173"/>
                  <a:pt x="417" y="1187"/>
                </a:cubicBezTo>
                <a:lnTo>
                  <a:pt x="430" y="1215"/>
                </a:lnTo>
                <a:cubicBezTo>
                  <a:pt x="438" y="1233"/>
                  <a:pt x="430" y="1254"/>
                  <a:pt x="413" y="1262"/>
                </a:cubicBezTo>
                <a:lnTo>
                  <a:pt x="377" y="1278"/>
                </a:lnTo>
                <a:cubicBezTo>
                  <a:pt x="359" y="1286"/>
                  <a:pt x="338" y="1279"/>
                  <a:pt x="330" y="1261"/>
                </a:cubicBezTo>
                <a:lnTo>
                  <a:pt x="317" y="1233"/>
                </a:lnTo>
                <a:cubicBezTo>
                  <a:pt x="295" y="1237"/>
                  <a:pt x="274" y="1238"/>
                  <a:pt x="252" y="1235"/>
                </a:cubicBezTo>
                <a:lnTo>
                  <a:pt x="242" y="1265"/>
                </a:lnTo>
                <a:cubicBezTo>
                  <a:pt x="238" y="1273"/>
                  <a:pt x="232" y="1280"/>
                  <a:pt x="223" y="1284"/>
                </a:cubicBezTo>
                <a:cubicBezTo>
                  <a:pt x="215" y="1288"/>
                  <a:pt x="205" y="1289"/>
                  <a:pt x="196" y="1285"/>
                </a:cubicBezTo>
                <a:lnTo>
                  <a:pt x="159" y="1272"/>
                </a:lnTo>
                <a:cubicBezTo>
                  <a:pt x="151" y="1268"/>
                  <a:pt x="144" y="1262"/>
                  <a:pt x="140" y="1253"/>
                </a:cubicBezTo>
                <a:cubicBezTo>
                  <a:pt x="136" y="1245"/>
                  <a:pt x="135" y="1235"/>
                  <a:pt x="139" y="1226"/>
                </a:cubicBezTo>
                <a:lnTo>
                  <a:pt x="149" y="1197"/>
                </a:lnTo>
                <a:cubicBezTo>
                  <a:pt x="132" y="1185"/>
                  <a:pt x="116" y="1170"/>
                  <a:pt x="102" y="1153"/>
                </a:cubicBezTo>
                <a:lnTo>
                  <a:pt x="74" y="1166"/>
                </a:lnTo>
                <a:cubicBezTo>
                  <a:pt x="56" y="1174"/>
                  <a:pt x="35" y="1167"/>
                  <a:pt x="27" y="1149"/>
                </a:cubicBezTo>
                <a:lnTo>
                  <a:pt x="10" y="1113"/>
                </a:lnTo>
                <a:cubicBezTo>
                  <a:pt x="2" y="1096"/>
                  <a:pt x="10" y="1075"/>
                  <a:pt x="28" y="1067"/>
                </a:cubicBezTo>
                <a:lnTo>
                  <a:pt x="56" y="1054"/>
                </a:lnTo>
                <a:cubicBezTo>
                  <a:pt x="52" y="1032"/>
                  <a:pt x="51" y="1010"/>
                  <a:pt x="53" y="989"/>
                </a:cubicBezTo>
                <a:lnTo>
                  <a:pt x="24" y="978"/>
                </a:lnTo>
                <a:cubicBezTo>
                  <a:pt x="15" y="975"/>
                  <a:pt x="8" y="968"/>
                  <a:pt x="4" y="960"/>
                </a:cubicBezTo>
                <a:cubicBezTo>
                  <a:pt x="0" y="951"/>
                  <a:pt x="0" y="942"/>
                  <a:pt x="3" y="933"/>
                </a:cubicBezTo>
                <a:lnTo>
                  <a:pt x="17" y="896"/>
                </a:lnTo>
                <a:cubicBezTo>
                  <a:pt x="23" y="878"/>
                  <a:pt x="45" y="868"/>
                  <a:pt x="62" y="875"/>
                </a:cubicBezTo>
                <a:lnTo>
                  <a:pt x="91" y="886"/>
                </a:lnTo>
                <a:cubicBezTo>
                  <a:pt x="104" y="868"/>
                  <a:pt x="118" y="852"/>
                  <a:pt x="135" y="838"/>
                </a:cubicBezTo>
                <a:lnTo>
                  <a:pt x="122" y="810"/>
                </a:lnTo>
                <a:cubicBezTo>
                  <a:pt x="114" y="792"/>
                  <a:pt x="122" y="771"/>
                  <a:pt x="140" y="763"/>
                </a:cubicBezTo>
                <a:lnTo>
                  <a:pt x="175" y="747"/>
                </a:lnTo>
                <a:cubicBezTo>
                  <a:pt x="193" y="739"/>
                  <a:pt x="214" y="746"/>
                  <a:pt x="222" y="764"/>
                </a:cubicBezTo>
                <a:lnTo>
                  <a:pt x="235" y="792"/>
                </a:lnTo>
                <a:cubicBezTo>
                  <a:pt x="257" y="788"/>
                  <a:pt x="278" y="788"/>
                  <a:pt x="300" y="790"/>
                </a:cubicBezTo>
                <a:lnTo>
                  <a:pt x="311" y="761"/>
                </a:lnTo>
                <a:cubicBezTo>
                  <a:pt x="317" y="743"/>
                  <a:pt x="338" y="733"/>
                  <a:pt x="356" y="740"/>
                </a:cubicBezTo>
                <a:lnTo>
                  <a:pt x="393" y="753"/>
                </a:lnTo>
                <a:cubicBezTo>
                  <a:pt x="411" y="760"/>
                  <a:pt x="420" y="780"/>
                  <a:pt x="414" y="799"/>
                </a:cubicBezTo>
                <a:lnTo>
                  <a:pt x="403" y="828"/>
                </a:lnTo>
                <a:cubicBezTo>
                  <a:pt x="421" y="840"/>
                  <a:pt x="437" y="855"/>
                  <a:pt x="450" y="872"/>
                </a:cubicBezTo>
                <a:lnTo>
                  <a:pt x="479" y="859"/>
                </a:lnTo>
                <a:cubicBezTo>
                  <a:pt x="496" y="851"/>
                  <a:pt x="517" y="858"/>
                  <a:pt x="525" y="876"/>
                </a:cubicBezTo>
                <a:lnTo>
                  <a:pt x="542" y="912"/>
                </a:lnTo>
                <a:cubicBezTo>
                  <a:pt x="550" y="929"/>
                  <a:pt x="542" y="950"/>
                  <a:pt x="525" y="959"/>
                </a:cubicBezTo>
                <a:lnTo>
                  <a:pt x="496" y="972"/>
                </a:lnTo>
                <a:cubicBezTo>
                  <a:pt x="500" y="993"/>
                  <a:pt x="501" y="1015"/>
                  <a:pt x="499" y="1036"/>
                </a:cubicBezTo>
                <a:lnTo>
                  <a:pt x="528" y="1047"/>
                </a:lnTo>
                <a:close/>
                <a:moveTo>
                  <a:pt x="334" y="1139"/>
                </a:moveTo>
                <a:cubicBezTo>
                  <a:pt x="404" y="1107"/>
                  <a:pt x="435" y="1024"/>
                  <a:pt x="403" y="954"/>
                </a:cubicBezTo>
                <a:cubicBezTo>
                  <a:pt x="380" y="905"/>
                  <a:pt x="330" y="873"/>
                  <a:pt x="276" y="873"/>
                </a:cubicBezTo>
                <a:cubicBezTo>
                  <a:pt x="256" y="873"/>
                  <a:pt x="236" y="878"/>
                  <a:pt x="218" y="886"/>
                </a:cubicBezTo>
                <a:cubicBezTo>
                  <a:pt x="148" y="918"/>
                  <a:pt x="117" y="1001"/>
                  <a:pt x="150" y="1071"/>
                </a:cubicBezTo>
                <a:cubicBezTo>
                  <a:pt x="172" y="1120"/>
                  <a:pt x="222" y="1152"/>
                  <a:pt x="276" y="1152"/>
                </a:cubicBezTo>
                <a:cubicBezTo>
                  <a:pt x="296" y="1152"/>
                  <a:pt x="316" y="1148"/>
                  <a:pt x="334" y="1139"/>
                </a:cubicBezTo>
                <a:close/>
                <a:moveTo>
                  <a:pt x="769" y="1199"/>
                </a:moveTo>
                <a:cubicBezTo>
                  <a:pt x="807" y="1181"/>
                  <a:pt x="824" y="1135"/>
                  <a:pt x="807" y="1096"/>
                </a:cubicBezTo>
                <a:cubicBezTo>
                  <a:pt x="794" y="1069"/>
                  <a:pt x="766" y="1051"/>
                  <a:pt x="736" y="1051"/>
                </a:cubicBezTo>
                <a:cubicBezTo>
                  <a:pt x="725" y="1051"/>
                  <a:pt x="714" y="1054"/>
                  <a:pt x="704" y="1058"/>
                </a:cubicBezTo>
                <a:cubicBezTo>
                  <a:pt x="665" y="1076"/>
                  <a:pt x="648" y="1122"/>
                  <a:pt x="666" y="1161"/>
                </a:cubicBezTo>
                <a:cubicBezTo>
                  <a:pt x="678" y="1189"/>
                  <a:pt x="706" y="1206"/>
                  <a:pt x="736" y="1206"/>
                </a:cubicBezTo>
                <a:cubicBezTo>
                  <a:pt x="747" y="1206"/>
                  <a:pt x="758" y="1204"/>
                  <a:pt x="769" y="1199"/>
                </a:cubicBezTo>
                <a:close/>
                <a:moveTo>
                  <a:pt x="876" y="1148"/>
                </a:moveTo>
                <a:cubicBezTo>
                  <a:pt x="887" y="1152"/>
                  <a:pt x="892" y="1163"/>
                  <a:pt x="888" y="1173"/>
                </a:cubicBezTo>
                <a:lnTo>
                  <a:pt x="880" y="1194"/>
                </a:lnTo>
                <a:cubicBezTo>
                  <a:pt x="879" y="1199"/>
                  <a:pt x="875" y="1203"/>
                  <a:pt x="870" y="1205"/>
                </a:cubicBezTo>
                <a:cubicBezTo>
                  <a:pt x="866" y="1207"/>
                  <a:pt x="860" y="1207"/>
                  <a:pt x="855" y="1205"/>
                </a:cubicBezTo>
                <a:lnTo>
                  <a:pt x="839" y="1199"/>
                </a:lnTo>
                <a:cubicBezTo>
                  <a:pt x="832" y="1209"/>
                  <a:pt x="824" y="1218"/>
                  <a:pt x="815" y="1226"/>
                </a:cubicBezTo>
                <a:lnTo>
                  <a:pt x="822" y="1242"/>
                </a:lnTo>
                <a:cubicBezTo>
                  <a:pt x="826" y="1251"/>
                  <a:pt x="822" y="1263"/>
                  <a:pt x="812" y="1268"/>
                </a:cubicBezTo>
                <a:lnTo>
                  <a:pt x="792" y="1277"/>
                </a:lnTo>
                <a:cubicBezTo>
                  <a:pt x="782" y="1281"/>
                  <a:pt x="771" y="1277"/>
                  <a:pt x="766" y="1267"/>
                </a:cubicBezTo>
                <a:lnTo>
                  <a:pt x="759" y="1251"/>
                </a:lnTo>
                <a:cubicBezTo>
                  <a:pt x="747" y="1254"/>
                  <a:pt x="735" y="1254"/>
                  <a:pt x="723" y="1253"/>
                </a:cubicBezTo>
                <a:lnTo>
                  <a:pt x="717" y="1269"/>
                </a:lnTo>
                <a:cubicBezTo>
                  <a:pt x="715" y="1274"/>
                  <a:pt x="712" y="1278"/>
                  <a:pt x="707" y="1280"/>
                </a:cubicBezTo>
                <a:cubicBezTo>
                  <a:pt x="702" y="1282"/>
                  <a:pt x="697" y="1282"/>
                  <a:pt x="692" y="1281"/>
                </a:cubicBezTo>
                <a:lnTo>
                  <a:pt x="671" y="1273"/>
                </a:lnTo>
                <a:cubicBezTo>
                  <a:pt x="666" y="1271"/>
                  <a:pt x="662" y="1268"/>
                  <a:pt x="660" y="1263"/>
                </a:cubicBezTo>
                <a:cubicBezTo>
                  <a:pt x="658" y="1258"/>
                  <a:pt x="658" y="1253"/>
                  <a:pt x="660" y="1248"/>
                </a:cubicBezTo>
                <a:lnTo>
                  <a:pt x="666" y="1232"/>
                </a:lnTo>
                <a:cubicBezTo>
                  <a:pt x="656" y="1225"/>
                  <a:pt x="647" y="1217"/>
                  <a:pt x="639" y="1207"/>
                </a:cubicBezTo>
                <a:lnTo>
                  <a:pt x="623" y="1214"/>
                </a:lnTo>
                <a:cubicBezTo>
                  <a:pt x="614" y="1219"/>
                  <a:pt x="602" y="1215"/>
                  <a:pt x="597" y="1205"/>
                </a:cubicBezTo>
                <a:lnTo>
                  <a:pt x="588" y="1185"/>
                </a:lnTo>
                <a:cubicBezTo>
                  <a:pt x="584" y="1175"/>
                  <a:pt x="588" y="1163"/>
                  <a:pt x="598" y="1159"/>
                </a:cubicBezTo>
                <a:lnTo>
                  <a:pt x="613" y="1152"/>
                </a:lnTo>
                <a:cubicBezTo>
                  <a:pt x="611" y="1139"/>
                  <a:pt x="611" y="1127"/>
                  <a:pt x="612" y="1115"/>
                </a:cubicBezTo>
                <a:lnTo>
                  <a:pt x="596" y="1109"/>
                </a:lnTo>
                <a:cubicBezTo>
                  <a:pt x="591" y="1108"/>
                  <a:pt x="587" y="1104"/>
                  <a:pt x="585" y="1099"/>
                </a:cubicBezTo>
                <a:cubicBezTo>
                  <a:pt x="583" y="1095"/>
                  <a:pt x="582" y="1089"/>
                  <a:pt x="584" y="1084"/>
                </a:cubicBezTo>
                <a:lnTo>
                  <a:pt x="592" y="1064"/>
                </a:lnTo>
                <a:cubicBezTo>
                  <a:pt x="595" y="1054"/>
                  <a:pt x="607" y="1048"/>
                  <a:pt x="617" y="1052"/>
                </a:cubicBezTo>
                <a:lnTo>
                  <a:pt x="633" y="1058"/>
                </a:lnTo>
                <a:cubicBezTo>
                  <a:pt x="640" y="1048"/>
                  <a:pt x="648" y="1039"/>
                  <a:pt x="658" y="1032"/>
                </a:cubicBezTo>
                <a:lnTo>
                  <a:pt x="651" y="1016"/>
                </a:lnTo>
                <a:cubicBezTo>
                  <a:pt x="646" y="1006"/>
                  <a:pt x="650" y="994"/>
                  <a:pt x="660" y="990"/>
                </a:cubicBezTo>
                <a:lnTo>
                  <a:pt x="680" y="981"/>
                </a:lnTo>
                <a:cubicBezTo>
                  <a:pt x="690" y="976"/>
                  <a:pt x="702" y="980"/>
                  <a:pt x="706" y="990"/>
                </a:cubicBezTo>
                <a:lnTo>
                  <a:pt x="713" y="1006"/>
                </a:lnTo>
                <a:cubicBezTo>
                  <a:pt x="725" y="1004"/>
                  <a:pt x="737" y="1003"/>
                  <a:pt x="749" y="1005"/>
                </a:cubicBezTo>
                <a:lnTo>
                  <a:pt x="755" y="988"/>
                </a:lnTo>
                <a:cubicBezTo>
                  <a:pt x="759" y="979"/>
                  <a:pt x="771" y="973"/>
                  <a:pt x="781" y="977"/>
                </a:cubicBezTo>
                <a:lnTo>
                  <a:pt x="801" y="984"/>
                </a:lnTo>
                <a:cubicBezTo>
                  <a:pt x="811" y="988"/>
                  <a:pt x="816" y="999"/>
                  <a:pt x="813" y="1010"/>
                </a:cubicBezTo>
                <a:lnTo>
                  <a:pt x="807" y="1026"/>
                </a:lnTo>
                <a:cubicBezTo>
                  <a:pt x="817" y="1033"/>
                  <a:pt x="826" y="1041"/>
                  <a:pt x="833" y="1050"/>
                </a:cubicBezTo>
                <a:lnTo>
                  <a:pt x="849" y="1043"/>
                </a:lnTo>
                <a:cubicBezTo>
                  <a:pt x="859" y="1038"/>
                  <a:pt x="870" y="1043"/>
                  <a:pt x="875" y="1053"/>
                </a:cubicBezTo>
                <a:lnTo>
                  <a:pt x="884" y="1073"/>
                </a:lnTo>
                <a:cubicBezTo>
                  <a:pt x="889" y="1082"/>
                  <a:pt x="884" y="1094"/>
                  <a:pt x="875" y="1099"/>
                </a:cubicBezTo>
                <a:lnTo>
                  <a:pt x="859" y="1106"/>
                </a:lnTo>
                <a:cubicBezTo>
                  <a:pt x="861" y="1118"/>
                  <a:pt x="861" y="1130"/>
                  <a:pt x="860" y="1142"/>
                </a:cubicBezTo>
                <a:lnTo>
                  <a:pt x="876" y="1148"/>
                </a:lnTo>
                <a:close/>
                <a:moveTo>
                  <a:pt x="920" y="683"/>
                </a:moveTo>
                <a:cubicBezTo>
                  <a:pt x="1037" y="629"/>
                  <a:pt x="1089" y="489"/>
                  <a:pt x="1035" y="372"/>
                </a:cubicBezTo>
                <a:cubicBezTo>
                  <a:pt x="997" y="289"/>
                  <a:pt x="913" y="236"/>
                  <a:pt x="822" y="236"/>
                </a:cubicBezTo>
                <a:cubicBezTo>
                  <a:pt x="788" y="236"/>
                  <a:pt x="755" y="243"/>
                  <a:pt x="724" y="257"/>
                </a:cubicBezTo>
                <a:cubicBezTo>
                  <a:pt x="607" y="311"/>
                  <a:pt x="555" y="451"/>
                  <a:pt x="609" y="568"/>
                </a:cubicBezTo>
                <a:cubicBezTo>
                  <a:pt x="648" y="651"/>
                  <a:pt x="731" y="704"/>
                  <a:pt x="822" y="704"/>
                </a:cubicBezTo>
                <a:cubicBezTo>
                  <a:pt x="856" y="704"/>
                  <a:pt x="889" y="697"/>
                  <a:pt x="920" y="683"/>
                </a:cubicBezTo>
                <a:close/>
                <a:moveTo>
                  <a:pt x="1246" y="528"/>
                </a:moveTo>
                <a:cubicBezTo>
                  <a:pt x="1276" y="539"/>
                  <a:pt x="1292" y="573"/>
                  <a:pt x="1281" y="604"/>
                </a:cubicBezTo>
                <a:lnTo>
                  <a:pt x="1258" y="666"/>
                </a:lnTo>
                <a:cubicBezTo>
                  <a:pt x="1252" y="681"/>
                  <a:pt x="1241" y="693"/>
                  <a:pt x="1227" y="699"/>
                </a:cubicBezTo>
                <a:cubicBezTo>
                  <a:pt x="1213" y="706"/>
                  <a:pt x="1197" y="707"/>
                  <a:pt x="1182" y="701"/>
                </a:cubicBezTo>
                <a:lnTo>
                  <a:pt x="1133" y="683"/>
                </a:lnTo>
                <a:cubicBezTo>
                  <a:pt x="1112" y="713"/>
                  <a:pt x="1088" y="740"/>
                  <a:pt x="1059" y="763"/>
                </a:cubicBezTo>
                <a:lnTo>
                  <a:pt x="1081" y="811"/>
                </a:lnTo>
                <a:cubicBezTo>
                  <a:pt x="1094" y="840"/>
                  <a:pt x="1081" y="875"/>
                  <a:pt x="1052" y="889"/>
                </a:cubicBezTo>
                <a:lnTo>
                  <a:pt x="991" y="917"/>
                </a:lnTo>
                <a:cubicBezTo>
                  <a:pt x="962" y="931"/>
                  <a:pt x="927" y="917"/>
                  <a:pt x="913" y="888"/>
                </a:cubicBezTo>
                <a:lnTo>
                  <a:pt x="891" y="840"/>
                </a:lnTo>
                <a:cubicBezTo>
                  <a:pt x="855" y="847"/>
                  <a:pt x="818" y="848"/>
                  <a:pt x="782" y="844"/>
                </a:cubicBezTo>
                <a:lnTo>
                  <a:pt x="764" y="894"/>
                </a:lnTo>
                <a:cubicBezTo>
                  <a:pt x="759" y="908"/>
                  <a:pt x="748" y="920"/>
                  <a:pt x="733" y="927"/>
                </a:cubicBezTo>
                <a:cubicBezTo>
                  <a:pt x="719" y="934"/>
                  <a:pt x="703" y="934"/>
                  <a:pt x="688" y="929"/>
                </a:cubicBezTo>
                <a:lnTo>
                  <a:pt x="626" y="906"/>
                </a:lnTo>
                <a:cubicBezTo>
                  <a:pt x="611" y="900"/>
                  <a:pt x="599" y="889"/>
                  <a:pt x="593" y="875"/>
                </a:cubicBezTo>
                <a:cubicBezTo>
                  <a:pt x="586" y="861"/>
                  <a:pt x="585" y="844"/>
                  <a:pt x="591" y="830"/>
                </a:cubicBezTo>
                <a:lnTo>
                  <a:pt x="609" y="780"/>
                </a:lnTo>
                <a:cubicBezTo>
                  <a:pt x="579" y="760"/>
                  <a:pt x="552" y="735"/>
                  <a:pt x="529" y="707"/>
                </a:cubicBezTo>
                <a:lnTo>
                  <a:pt x="481" y="729"/>
                </a:lnTo>
                <a:cubicBezTo>
                  <a:pt x="452" y="742"/>
                  <a:pt x="417" y="729"/>
                  <a:pt x="403" y="700"/>
                </a:cubicBezTo>
                <a:lnTo>
                  <a:pt x="375" y="639"/>
                </a:lnTo>
                <a:cubicBezTo>
                  <a:pt x="362" y="610"/>
                  <a:pt x="375" y="574"/>
                  <a:pt x="404" y="561"/>
                </a:cubicBezTo>
                <a:lnTo>
                  <a:pt x="452" y="539"/>
                </a:lnTo>
                <a:cubicBezTo>
                  <a:pt x="445" y="503"/>
                  <a:pt x="444" y="466"/>
                  <a:pt x="448" y="430"/>
                </a:cubicBezTo>
                <a:lnTo>
                  <a:pt x="398" y="412"/>
                </a:lnTo>
                <a:cubicBezTo>
                  <a:pt x="384" y="407"/>
                  <a:pt x="372" y="396"/>
                  <a:pt x="365" y="381"/>
                </a:cubicBezTo>
                <a:cubicBezTo>
                  <a:pt x="359" y="367"/>
                  <a:pt x="358" y="351"/>
                  <a:pt x="363" y="336"/>
                </a:cubicBezTo>
                <a:lnTo>
                  <a:pt x="386" y="274"/>
                </a:lnTo>
                <a:cubicBezTo>
                  <a:pt x="397" y="244"/>
                  <a:pt x="433" y="228"/>
                  <a:pt x="462" y="239"/>
                </a:cubicBezTo>
                <a:lnTo>
                  <a:pt x="512" y="257"/>
                </a:lnTo>
                <a:cubicBezTo>
                  <a:pt x="532" y="227"/>
                  <a:pt x="557" y="200"/>
                  <a:pt x="585" y="177"/>
                </a:cubicBezTo>
                <a:lnTo>
                  <a:pt x="563" y="129"/>
                </a:lnTo>
                <a:cubicBezTo>
                  <a:pt x="550" y="100"/>
                  <a:pt x="563" y="65"/>
                  <a:pt x="593" y="51"/>
                </a:cubicBezTo>
                <a:lnTo>
                  <a:pt x="653" y="23"/>
                </a:lnTo>
                <a:cubicBezTo>
                  <a:pt x="682" y="9"/>
                  <a:pt x="718" y="23"/>
                  <a:pt x="731" y="52"/>
                </a:cubicBezTo>
                <a:lnTo>
                  <a:pt x="753" y="100"/>
                </a:lnTo>
                <a:cubicBezTo>
                  <a:pt x="789" y="93"/>
                  <a:pt x="826" y="92"/>
                  <a:pt x="862" y="96"/>
                </a:cubicBezTo>
                <a:lnTo>
                  <a:pt x="880" y="46"/>
                </a:lnTo>
                <a:cubicBezTo>
                  <a:pt x="891" y="17"/>
                  <a:pt x="926" y="0"/>
                  <a:pt x="956" y="11"/>
                </a:cubicBezTo>
                <a:lnTo>
                  <a:pt x="1018" y="34"/>
                </a:lnTo>
                <a:cubicBezTo>
                  <a:pt x="1049" y="46"/>
                  <a:pt x="1065" y="80"/>
                  <a:pt x="1053" y="110"/>
                </a:cubicBezTo>
                <a:lnTo>
                  <a:pt x="1035" y="159"/>
                </a:lnTo>
                <a:cubicBezTo>
                  <a:pt x="1065" y="180"/>
                  <a:pt x="1092" y="205"/>
                  <a:pt x="1115" y="233"/>
                </a:cubicBezTo>
                <a:lnTo>
                  <a:pt x="1163" y="211"/>
                </a:lnTo>
                <a:cubicBezTo>
                  <a:pt x="1192" y="198"/>
                  <a:pt x="1228" y="211"/>
                  <a:pt x="1241" y="240"/>
                </a:cubicBezTo>
                <a:lnTo>
                  <a:pt x="1269" y="301"/>
                </a:lnTo>
                <a:cubicBezTo>
                  <a:pt x="1283" y="330"/>
                  <a:pt x="1270" y="366"/>
                  <a:pt x="1240" y="379"/>
                </a:cubicBezTo>
                <a:lnTo>
                  <a:pt x="1192" y="401"/>
                </a:lnTo>
                <a:cubicBezTo>
                  <a:pt x="1199" y="437"/>
                  <a:pt x="1200" y="474"/>
                  <a:pt x="1197" y="510"/>
                </a:cubicBezTo>
                <a:lnTo>
                  <a:pt x="1246" y="52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889"/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691B9BD2-A814-4045-93BB-A7B3F690D3E4}"/>
              </a:ext>
            </a:extLst>
          </p:cNvPr>
          <p:cNvSpPr/>
          <p:nvPr/>
        </p:nvSpPr>
        <p:spPr>
          <a:xfrm rot="16200000">
            <a:off x="6550964" y="2455201"/>
            <a:ext cx="1895627" cy="842527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OS / Hypervisor / Container Runtime</a:t>
            </a:r>
          </a:p>
        </p:txBody>
      </p:sp>
      <p:sp>
        <p:nvSpPr>
          <p:cNvPr id="62" name="Freeform 53">
            <a:extLst>
              <a:ext uri="{FF2B5EF4-FFF2-40B4-BE49-F238E27FC236}">
                <a16:creationId xmlns:a16="http://schemas.microsoft.com/office/drawing/2014/main" id="{B6560EB6-E357-481C-A1B5-DD4178BD8C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6747" y="2210314"/>
            <a:ext cx="404060" cy="363694"/>
          </a:xfrm>
          <a:custGeom>
            <a:avLst/>
            <a:gdLst>
              <a:gd name="T0" fmla="*/ 535 w 1293"/>
              <a:gd name="T1" fmla="*/ 1129 h 1290"/>
              <a:gd name="T2" fmla="*/ 461 w 1293"/>
              <a:gd name="T3" fmla="*/ 1139 h 1290"/>
              <a:gd name="T4" fmla="*/ 413 w 1293"/>
              <a:gd name="T5" fmla="*/ 1262 h 1290"/>
              <a:gd name="T6" fmla="*/ 317 w 1293"/>
              <a:gd name="T7" fmla="*/ 1233 h 1290"/>
              <a:gd name="T8" fmla="*/ 223 w 1293"/>
              <a:gd name="T9" fmla="*/ 1284 h 1290"/>
              <a:gd name="T10" fmla="*/ 140 w 1293"/>
              <a:gd name="T11" fmla="*/ 1253 h 1290"/>
              <a:gd name="T12" fmla="*/ 102 w 1293"/>
              <a:gd name="T13" fmla="*/ 1153 h 1290"/>
              <a:gd name="T14" fmla="*/ 10 w 1293"/>
              <a:gd name="T15" fmla="*/ 1113 h 1290"/>
              <a:gd name="T16" fmla="*/ 53 w 1293"/>
              <a:gd name="T17" fmla="*/ 989 h 1290"/>
              <a:gd name="T18" fmla="*/ 3 w 1293"/>
              <a:gd name="T19" fmla="*/ 933 h 1290"/>
              <a:gd name="T20" fmla="*/ 91 w 1293"/>
              <a:gd name="T21" fmla="*/ 886 h 1290"/>
              <a:gd name="T22" fmla="*/ 140 w 1293"/>
              <a:gd name="T23" fmla="*/ 763 h 1290"/>
              <a:gd name="T24" fmla="*/ 235 w 1293"/>
              <a:gd name="T25" fmla="*/ 792 h 1290"/>
              <a:gd name="T26" fmla="*/ 356 w 1293"/>
              <a:gd name="T27" fmla="*/ 740 h 1290"/>
              <a:gd name="T28" fmla="*/ 403 w 1293"/>
              <a:gd name="T29" fmla="*/ 828 h 1290"/>
              <a:gd name="T30" fmla="*/ 525 w 1293"/>
              <a:gd name="T31" fmla="*/ 876 h 1290"/>
              <a:gd name="T32" fmla="*/ 496 w 1293"/>
              <a:gd name="T33" fmla="*/ 972 h 1290"/>
              <a:gd name="T34" fmla="*/ 334 w 1293"/>
              <a:gd name="T35" fmla="*/ 1139 h 1290"/>
              <a:gd name="T36" fmla="*/ 218 w 1293"/>
              <a:gd name="T37" fmla="*/ 886 h 1290"/>
              <a:gd name="T38" fmla="*/ 334 w 1293"/>
              <a:gd name="T39" fmla="*/ 1139 h 1290"/>
              <a:gd name="T40" fmla="*/ 736 w 1293"/>
              <a:gd name="T41" fmla="*/ 1051 h 1290"/>
              <a:gd name="T42" fmla="*/ 736 w 1293"/>
              <a:gd name="T43" fmla="*/ 1206 h 1290"/>
              <a:gd name="T44" fmla="*/ 888 w 1293"/>
              <a:gd name="T45" fmla="*/ 1173 h 1290"/>
              <a:gd name="T46" fmla="*/ 855 w 1293"/>
              <a:gd name="T47" fmla="*/ 1205 h 1290"/>
              <a:gd name="T48" fmla="*/ 822 w 1293"/>
              <a:gd name="T49" fmla="*/ 1242 h 1290"/>
              <a:gd name="T50" fmla="*/ 766 w 1293"/>
              <a:gd name="T51" fmla="*/ 1267 h 1290"/>
              <a:gd name="T52" fmla="*/ 717 w 1293"/>
              <a:gd name="T53" fmla="*/ 1269 h 1290"/>
              <a:gd name="T54" fmla="*/ 671 w 1293"/>
              <a:gd name="T55" fmla="*/ 1273 h 1290"/>
              <a:gd name="T56" fmla="*/ 666 w 1293"/>
              <a:gd name="T57" fmla="*/ 1232 h 1290"/>
              <a:gd name="T58" fmla="*/ 597 w 1293"/>
              <a:gd name="T59" fmla="*/ 1205 h 1290"/>
              <a:gd name="T60" fmla="*/ 613 w 1293"/>
              <a:gd name="T61" fmla="*/ 1152 h 1290"/>
              <a:gd name="T62" fmla="*/ 585 w 1293"/>
              <a:gd name="T63" fmla="*/ 1099 h 1290"/>
              <a:gd name="T64" fmla="*/ 617 w 1293"/>
              <a:gd name="T65" fmla="*/ 1052 h 1290"/>
              <a:gd name="T66" fmla="*/ 651 w 1293"/>
              <a:gd name="T67" fmla="*/ 1016 h 1290"/>
              <a:gd name="T68" fmla="*/ 706 w 1293"/>
              <a:gd name="T69" fmla="*/ 990 h 1290"/>
              <a:gd name="T70" fmla="*/ 755 w 1293"/>
              <a:gd name="T71" fmla="*/ 988 h 1290"/>
              <a:gd name="T72" fmla="*/ 813 w 1293"/>
              <a:gd name="T73" fmla="*/ 1010 h 1290"/>
              <a:gd name="T74" fmla="*/ 849 w 1293"/>
              <a:gd name="T75" fmla="*/ 1043 h 1290"/>
              <a:gd name="T76" fmla="*/ 875 w 1293"/>
              <a:gd name="T77" fmla="*/ 1099 h 1290"/>
              <a:gd name="T78" fmla="*/ 876 w 1293"/>
              <a:gd name="T79" fmla="*/ 1148 h 1290"/>
              <a:gd name="T80" fmla="*/ 822 w 1293"/>
              <a:gd name="T81" fmla="*/ 236 h 1290"/>
              <a:gd name="T82" fmla="*/ 822 w 1293"/>
              <a:gd name="T83" fmla="*/ 704 h 1290"/>
              <a:gd name="T84" fmla="*/ 1281 w 1293"/>
              <a:gd name="T85" fmla="*/ 604 h 1290"/>
              <a:gd name="T86" fmla="*/ 1182 w 1293"/>
              <a:gd name="T87" fmla="*/ 701 h 1290"/>
              <a:gd name="T88" fmla="*/ 1081 w 1293"/>
              <a:gd name="T89" fmla="*/ 811 h 1290"/>
              <a:gd name="T90" fmla="*/ 913 w 1293"/>
              <a:gd name="T91" fmla="*/ 888 h 1290"/>
              <a:gd name="T92" fmla="*/ 764 w 1293"/>
              <a:gd name="T93" fmla="*/ 894 h 1290"/>
              <a:gd name="T94" fmla="*/ 626 w 1293"/>
              <a:gd name="T95" fmla="*/ 906 h 1290"/>
              <a:gd name="T96" fmla="*/ 609 w 1293"/>
              <a:gd name="T97" fmla="*/ 780 h 1290"/>
              <a:gd name="T98" fmla="*/ 403 w 1293"/>
              <a:gd name="T99" fmla="*/ 700 h 1290"/>
              <a:gd name="T100" fmla="*/ 452 w 1293"/>
              <a:gd name="T101" fmla="*/ 539 h 1290"/>
              <a:gd name="T102" fmla="*/ 365 w 1293"/>
              <a:gd name="T103" fmla="*/ 381 h 1290"/>
              <a:gd name="T104" fmla="*/ 462 w 1293"/>
              <a:gd name="T105" fmla="*/ 239 h 1290"/>
              <a:gd name="T106" fmla="*/ 563 w 1293"/>
              <a:gd name="T107" fmla="*/ 129 h 1290"/>
              <a:gd name="T108" fmla="*/ 731 w 1293"/>
              <a:gd name="T109" fmla="*/ 52 h 1290"/>
              <a:gd name="T110" fmla="*/ 880 w 1293"/>
              <a:gd name="T111" fmla="*/ 46 h 1290"/>
              <a:gd name="T112" fmla="*/ 1053 w 1293"/>
              <a:gd name="T113" fmla="*/ 110 h 1290"/>
              <a:gd name="T114" fmla="*/ 1163 w 1293"/>
              <a:gd name="T115" fmla="*/ 211 h 1290"/>
              <a:gd name="T116" fmla="*/ 1240 w 1293"/>
              <a:gd name="T117" fmla="*/ 379 h 1290"/>
              <a:gd name="T118" fmla="*/ 1246 w 1293"/>
              <a:gd name="T119" fmla="*/ 528 h 1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293" h="1290">
                <a:moveTo>
                  <a:pt x="528" y="1047"/>
                </a:moveTo>
                <a:cubicBezTo>
                  <a:pt x="546" y="1054"/>
                  <a:pt x="556" y="1074"/>
                  <a:pt x="549" y="1092"/>
                </a:cubicBezTo>
                <a:lnTo>
                  <a:pt x="535" y="1129"/>
                </a:lnTo>
                <a:cubicBezTo>
                  <a:pt x="532" y="1138"/>
                  <a:pt x="526" y="1145"/>
                  <a:pt x="517" y="1149"/>
                </a:cubicBezTo>
                <a:cubicBezTo>
                  <a:pt x="508" y="1153"/>
                  <a:pt x="499" y="1153"/>
                  <a:pt x="490" y="1150"/>
                </a:cubicBezTo>
                <a:lnTo>
                  <a:pt x="461" y="1139"/>
                </a:lnTo>
                <a:cubicBezTo>
                  <a:pt x="449" y="1157"/>
                  <a:pt x="434" y="1173"/>
                  <a:pt x="417" y="1187"/>
                </a:cubicBezTo>
                <a:lnTo>
                  <a:pt x="430" y="1215"/>
                </a:lnTo>
                <a:cubicBezTo>
                  <a:pt x="438" y="1233"/>
                  <a:pt x="430" y="1254"/>
                  <a:pt x="413" y="1262"/>
                </a:cubicBezTo>
                <a:lnTo>
                  <a:pt x="377" y="1278"/>
                </a:lnTo>
                <a:cubicBezTo>
                  <a:pt x="359" y="1286"/>
                  <a:pt x="338" y="1279"/>
                  <a:pt x="330" y="1261"/>
                </a:cubicBezTo>
                <a:lnTo>
                  <a:pt x="317" y="1233"/>
                </a:lnTo>
                <a:cubicBezTo>
                  <a:pt x="295" y="1237"/>
                  <a:pt x="274" y="1238"/>
                  <a:pt x="252" y="1235"/>
                </a:cubicBezTo>
                <a:lnTo>
                  <a:pt x="242" y="1265"/>
                </a:lnTo>
                <a:cubicBezTo>
                  <a:pt x="238" y="1273"/>
                  <a:pt x="232" y="1280"/>
                  <a:pt x="223" y="1284"/>
                </a:cubicBezTo>
                <a:cubicBezTo>
                  <a:pt x="215" y="1288"/>
                  <a:pt x="205" y="1289"/>
                  <a:pt x="196" y="1285"/>
                </a:cubicBezTo>
                <a:lnTo>
                  <a:pt x="159" y="1272"/>
                </a:lnTo>
                <a:cubicBezTo>
                  <a:pt x="151" y="1268"/>
                  <a:pt x="144" y="1262"/>
                  <a:pt x="140" y="1253"/>
                </a:cubicBezTo>
                <a:cubicBezTo>
                  <a:pt x="136" y="1245"/>
                  <a:pt x="135" y="1235"/>
                  <a:pt x="139" y="1226"/>
                </a:cubicBezTo>
                <a:lnTo>
                  <a:pt x="149" y="1197"/>
                </a:lnTo>
                <a:cubicBezTo>
                  <a:pt x="132" y="1185"/>
                  <a:pt x="116" y="1170"/>
                  <a:pt x="102" y="1153"/>
                </a:cubicBezTo>
                <a:lnTo>
                  <a:pt x="74" y="1166"/>
                </a:lnTo>
                <a:cubicBezTo>
                  <a:pt x="56" y="1174"/>
                  <a:pt x="35" y="1167"/>
                  <a:pt x="27" y="1149"/>
                </a:cubicBezTo>
                <a:lnTo>
                  <a:pt x="10" y="1113"/>
                </a:lnTo>
                <a:cubicBezTo>
                  <a:pt x="2" y="1096"/>
                  <a:pt x="10" y="1075"/>
                  <a:pt x="28" y="1067"/>
                </a:cubicBezTo>
                <a:lnTo>
                  <a:pt x="56" y="1054"/>
                </a:lnTo>
                <a:cubicBezTo>
                  <a:pt x="52" y="1032"/>
                  <a:pt x="51" y="1010"/>
                  <a:pt x="53" y="989"/>
                </a:cubicBezTo>
                <a:lnTo>
                  <a:pt x="24" y="978"/>
                </a:lnTo>
                <a:cubicBezTo>
                  <a:pt x="15" y="975"/>
                  <a:pt x="8" y="968"/>
                  <a:pt x="4" y="960"/>
                </a:cubicBezTo>
                <a:cubicBezTo>
                  <a:pt x="0" y="951"/>
                  <a:pt x="0" y="942"/>
                  <a:pt x="3" y="933"/>
                </a:cubicBezTo>
                <a:lnTo>
                  <a:pt x="17" y="896"/>
                </a:lnTo>
                <a:cubicBezTo>
                  <a:pt x="23" y="878"/>
                  <a:pt x="45" y="868"/>
                  <a:pt x="62" y="875"/>
                </a:cubicBezTo>
                <a:lnTo>
                  <a:pt x="91" y="886"/>
                </a:lnTo>
                <a:cubicBezTo>
                  <a:pt x="104" y="868"/>
                  <a:pt x="118" y="852"/>
                  <a:pt x="135" y="838"/>
                </a:cubicBezTo>
                <a:lnTo>
                  <a:pt x="122" y="810"/>
                </a:lnTo>
                <a:cubicBezTo>
                  <a:pt x="114" y="792"/>
                  <a:pt x="122" y="771"/>
                  <a:pt x="140" y="763"/>
                </a:cubicBezTo>
                <a:lnTo>
                  <a:pt x="175" y="747"/>
                </a:lnTo>
                <a:cubicBezTo>
                  <a:pt x="193" y="739"/>
                  <a:pt x="214" y="746"/>
                  <a:pt x="222" y="764"/>
                </a:cubicBezTo>
                <a:lnTo>
                  <a:pt x="235" y="792"/>
                </a:lnTo>
                <a:cubicBezTo>
                  <a:pt x="257" y="788"/>
                  <a:pt x="278" y="788"/>
                  <a:pt x="300" y="790"/>
                </a:cubicBezTo>
                <a:lnTo>
                  <a:pt x="311" y="761"/>
                </a:lnTo>
                <a:cubicBezTo>
                  <a:pt x="317" y="743"/>
                  <a:pt x="338" y="733"/>
                  <a:pt x="356" y="740"/>
                </a:cubicBezTo>
                <a:lnTo>
                  <a:pt x="393" y="753"/>
                </a:lnTo>
                <a:cubicBezTo>
                  <a:pt x="411" y="760"/>
                  <a:pt x="420" y="780"/>
                  <a:pt x="414" y="799"/>
                </a:cubicBezTo>
                <a:lnTo>
                  <a:pt x="403" y="828"/>
                </a:lnTo>
                <a:cubicBezTo>
                  <a:pt x="421" y="840"/>
                  <a:pt x="437" y="855"/>
                  <a:pt x="450" y="872"/>
                </a:cubicBezTo>
                <a:lnTo>
                  <a:pt x="479" y="859"/>
                </a:lnTo>
                <a:cubicBezTo>
                  <a:pt x="496" y="851"/>
                  <a:pt x="517" y="858"/>
                  <a:pt x="525" y="876"/>
                </a:cubicBezTo>
                <a:lnTo>
                  <a:pt x="542" y="912"/>
                </a:lnTo>
                <a:cubicBezTo>
                  <a:pt x="550" y="929"/>
                  <a:pt x="542" y="950"/>
                  <a:pt x="525" y="959"/>
                </a:cubicBezTo>
                <a:lnTo>
                  <a:pt x="496" y="972"/>
                </a:lnTo>
                <a:cubicBezTo>
                  <a:pt x="500" y="993"/>
                  <a:pt x="501" y="1015"/>
                  <a:pt x="499" y="1036"/>
                </a:cubicBezTo>
                <a:lnTo>
                  <a:pt x="528" y="1047"/>
                </a:lnTo>
                <a:close/>
                <a:moveTo>
                  <a:pt x="334" y="1139"/>
                </a:moveTo>
                <a:cubicBezTo>
                  <a:pt x="404" y="1107"/>
                  <a:pt x="435" y="1024"/>
                  <a:pt x="403" y="954"/>
                </a:cubicBezTo>
                <a:cubicBezTo>
                  <a:pt x="380" y="905"/>
                  <a:pt x="330" y="873"/>
                  <a:pt x="276" y="873"/>
                </a:cubicBezTo>
                <a:cubicBezTo>
                  <a:pt x="256" y="873"/>
                  <a:pt x="236" y="878"/>
                  <a:pt x="218" y="886"/>
                </a:cubicBezTo>
                <a:cubicBezTo>
                  <a:pt x="148" y="918"/>
                  <a:pt x="117" y="1001"/>
                  <a:pt x="150" y="1071"/>
                </a:cubicBezTo>
                <a:cubicBezTo>
                  <a:pt x="172" y="1120"/>
                  <a:pt x="222" y="1152"/>
                  <a:pt x="276" y="1152"/>
                </a:cubicBezTo>
                <a:cubicBezTo>
                  <a:pt x="296" y="1152"/>
                  <a:pt x="316" y="1148"/>
                  <a:pt x="334" y="1139"/>
                </a:cubicBezTo>
                <a:close/>
                <a:moveTo>
                  <a:pt x="769" y="1199"/>
                </a:moveTo>
                <a:cubicBezTo>
                  <a:pt x="807" y="1181"/>
                  <a:pt x="824" y="1135"/>
                  <a:pt x="807" y="1096"/>
                </a:cubicBezTo>
                <a:cubicBezTo>
                  <a:pt x="794" y="1069"/>
                  <a:pt x="766" y="1051"/>
                  <a:pt x="736" y="1051"/>
                </a:cubicBezTo>
                <a:cubicBezTo>
                  <a:pt x="725" y="1051"/>
                  <a:pt x="714" y="1054"/>
                  <a:pt x="704" y="1058"/>
                </a:cubicBezTo>
                <a:cubicBezTo>
                  <a:pt x="665" y="1076"/>
                  <a:pt x="648" y="1122"/>
                  <a:pt x="666" y="1161"/>
                </a:cubicBezTo>
                <a:cubicBezTo>
                  <a:pt x="678" y="1189"/>
                  <a:pt x="706" y="1206"/>
                  <a:pt x="736" y="1206"/>
                </a:cubicBezTo>
                <a:cubicBezTo>
                  <a:pt x="747" y="1206"/>
                  <a:pt x="758" y="1204"/>
                  <a:pt x="769" y="1199"/>
                </a:cubicBezTo>
                <a:close/>
                <a:moveTo>
                  <a:pt x="876" y="1148"/>
                </a:moveTo>
                <a:cubicBezTo>
                  <a:pt x="887" y="1152"/>
                  <a:pt x="892" y="1163"/>
                  <a:pt x="888" y="1173"/>
                </a:cubicBezTo>
                <a:lnTo>
                  <a:pt x="880" y="1194"/>
                </a:lnTo>
                <a:cubicBezTo>
                  <a:pt x="879" y="1199"/>
                  <a:pt x="875" y="1203"/>
                  <a:pt x="870" y="1205"/>
                </a:cubicBezTo>
                <a:cubicBezTo>
                  <a:pt x="866" y="1207"/>
                  <a:pt x="860" y="1207"/>
                  <a:pt x="855" y="1205"/>
                </a:cubicBezTo>
                <a:lnTo>
                  <a:pt x="839" y="1199"/>
                </a:lnTo>
                <a:cubicBezTo>
                  <a:pt x="832" y="1209"/>
                  <a:pt x="824" y="1218"/>
                  <a:pt x="815" y="1226"/>
                </a:cubicBezTo>
                <a:lnTo>
                  <a:pt x="822" y="1242"/>
                </a:lnTo>
                <a:cubicBezTo>
                  <a:pt x="826" y="1251"/>
                  <a:pt x="822" y="1263"/>
                  <a:pt x="812" y="1268"/>
                </a:cubicBezTo>
                <a:lnTo>
                  <a:pt x="792" y="1277"/>
                </a:lnTo>
                <a:cubicBezTo>
                  <a:pt x="782" y="1281"/>
                  <a:pt x="771" y="1277"/>
                  <a:pt x="766" y="1267"/>
                </a:cubicBezTo>
                <a:lnTo>
                  <a:pt x="759" y="1251"/>
                </a:lnTo>
                <a:cubicBezTo>
                  <a:pt x="747" y="1254"/>
                  <a:pt x="735" y="1254"/>
                  <a:pt x="723" y="1253"/>
                </a:cubicBezTo>
                <a:lnTo>
                  <a:pt x="717" y="1269"/>
                </a:lnTo>
                <a:cubicBezTo>
                  <a:pt x="715" y="1274"/>
                  <a:pt x="712" y="1278"/>
                  <a:pt x="707" y="1280"/>
                </a:cubicBezTo>
                <a:cubicBezTo>
                  <a:pt x="702" y="1282"/>
                  <a:pt x="697" y="1282"/>
                  <a:pt x="692" y="1281"/>
                </a:cubicBezTo>
                <a:lnTo>
                  <a:pt x="671" y="1273"/>
                </a:lnTo>
                <a:cubicBezTo>
                  <a:pt x="666" y="1271"/>
                  <a:pt x="662" y="1268"/>
                  <a:pt x="660" y="1263"/>
                </a:cubicBezTo>
                <a:cubicBezTo>
                  <a:pt x="658" y="1258"/>
                  <a:pt x="658" y="1253"/>
                  <a:pt x="660" y="1248"/>
                </a:cubicBezTo>
                <a:lnTo>
                  <a:pt x="666" y="1232"/>
                </a:lnTo>
                <a:cubicBezTo>
                  <a:pt x="656" y="1225"/>
                  <a:pt x="647" y="1217"/>
                  <a:pt x="639" y="1207"/>
                </a:cubicBezTo>
                <a:lnTo>
                  <a:pt x="623" y="1214"/>
                </a:lnTo>
                <a:cubicBezTo>
                  <a:pt x="614" y="1219"/>
                  <a:pt x="602" y="1215"/>
                  <a:pt x="597" y="1205"/>
                </a:cubicBezTo>
                <a:lnTo>
                  <a:pt x="588" y="1185"/>
                </a:lnTo>
                <a:cubicBezTo>
                  <a:pt x="584" y="1175"/>
                  <a:pt x="588" y="1163"/>
                  <a:pt x="598" y="1159"/>
                </a:cubicBezTo>
                <a:lnTo>
                  <a:pt x="613" y="1152"/>
                </a:lnTo>
                <a:cubicBezTo>
                  <a:pt x="611" y="1139"/>
                  <a:pt x="611" y="1127"/>
                  <a:pt x="612" y="1115"/>
                </a:cubicBezTo>
                <a:lnTo>
                  <a:pt x="596" y="1109"/>
                </a:lnTo>
                <a:cubicBezTo>
                  <a:pt x="591" y="1108"/>
                  <a:pt x="587" y="1104"/>
                  <a:pt x="585" y="1099"/>
                </a:cubicBezTo>
                <a:cubicBezTo>
                  <a:pt x="583" y="1095"/>
                  <a:pt x="582" y="1089"/>
                  <a:pt x="584" y="1084"/>
                </a:cubicBezTo>
                <a:lnTo>
                  <a:pt x="592" y="1064"/>
                </a:lnTo>
                <a:cubicBezTo>
                  <a:pt x="595" y="1054"/>
                  <a:pt x="607" y="1048"/>
                  <a:pt x="617" y="1052"/>
                </a:cubicBezTo>
                <a:lnTo>
                  <a:pt x="633" y="1058"/>
                </a:lnTo>
                <a:cubicBezTo>
                  <a:pt x="640" y="1048"/>
                  <a:pt x="648" y="1039"/>
                  <a:pt x="658" y="1032"/>
                </a:cubicBezTo>
                <a:lnTo>
                  <a:pt x="651" y="1016"/>
                </a:lnTo>
                <a:cubicBezTo>
                  <a:pt x="646" y="1006"/>
                  <a:pt x="650" y="994"/>
                  <a:pt x="660" y="990"/>
                </a:cubicBezTo>
                <a:lnTo>
                  <a:pt x="680" y="981"/>
                </a:lnTo>
                <a:cubicBezTo>
                  <a:pt x="690" y="976"/>
                  <a:pt x="702" y="980"/>
                  <a:pt x="706" y="990"/>
                </a:cubicBezTo>
                <a:lnTo>
                  <a:pt x="713" y="1006"/>
                </a:lnTo>
                <a:cubicBezTo>
                  <a:pt x="725" y="1004"/>
                  <a:pt x="737" y="1003"/>
                  <a:pt x="749" y="1005"/>
                </a:cubicBezTo>
                <a:lnTo>
                  <a:pt x="755" y="988"/>
                </a:lnTo>
                <a:cubicBezTo>
                  <a:pt x="759" y="979"/>
                  <a:pt x="771" y="973"/>
                  <a:pt x="781" y="977"/>
                </a:cubicBezTo>
                <a:lnTo>
                  <a:pt x="801" y="984"/>
                </a:lnTo>
                <a:cubicBezTo>
                  <a:pt x="811" y="988"/>
                  <a:pt x="816" y="999"/>
                  <a:pt x="813" y="1010"/>
                </a:cubicBezTo>
                <a:lnTo>
                  <a:pt x="807" y="1026"/>
                </a:lnTo>
                <a:cubicBezTo>
                  <a:pt x="817" y="1033"/>
                  <a:pt x="826" y="1041"/>
                  <a:pt x="833" y="1050"/>
                </a:cubicBezTo>
                <a:lnTo>
                  <a:pt x="849" y="1043"/>
                </a:lnTo>
                <a:cubicBezTo>
                  <a:pt x="859" y="1038"/>
                  <a:pt x="870" y="1043"/>
                  <a:pt x="875" y="1053"/>
                </a:cubicBezTo>
                <a:lnTo>
                  <a:pt x="884" y="1073"/>
                </a:lnTo>
                <a:cubicBezTo>
                  <a:pt x="889" y="1082"/>
                  <a:pt x="884" y="1094"/>
                  <a:pt x="875" y="1099"/>
                </a:cubicBezTo>
                <a:lnTo>
                  <a:pt x="859" y="1106"/>
                </a:lnTo>
                <a:cubicBezTo>
                  <a:pt x="861" y="1118"/>
                  <a:pt x="861" y="1130"/>
                  <a:pt x="860" y="1142"/>
                </a:cubicBezTo>
                <a:lnTo>
                  <a:pt x="876" y="1148"/>
                </a:lnTo>
                <a:close/>
                <a:moveTo>
                  <a:pt x="920" y="683"/>
                </a:moveTo>
                <a:cubicBezTo>
                  <a:pt x="1037" y="629"/>
                  <a:pt x="1089" y="489"/>
                  <a:pt x="1035" y="372"/>
                </a:cubicBezTo>
                <a:cubicBezTo>
                  <a:pt x="997" y="289"/>
                  <a:pt x="913" y="236"/>
                  <a:pt x="822" y="236"/>
                </a:cubicBezTo>
                <a:cubicBezTo>
                  <a:pt x="788" y="236"/>
                  <a:pt x="755" y="243"/>
                  <a:pt x="724" y="257"/>
                </a:cubicBezTo>
                <a:cubicBezTo>
                  <a:pt x="607" y="311"/>
                  <a:pt x="555" y="451"/>
                  <a:pt x="609" y="568"/>
                </a:cubicBezTo>
                <a:cubicBezTo>
                  <a:pt x="648" y="651"/>
                  <a:pt x="731" y="704"/>
                  <a:pt x="822" y="704"/>
                </a:cubicBezTo>
                <a:cubicBezTo>
                  <a:pt x="856" y="704"/>
                  <a:pt x="889" y="697"/>
                  <a:pt x="920" y="683"/>
                </a:cubicBezTo>
                <a:close/>
                <a:moveTo>
                  <a:pt x="1246" y="528"/>
                </a:moveTo>
                <a:cubicBezTo>
                  <a:pt x="1276" y="539"/>
                  <a:pt x="1292" y="573"/>
                  <a:pt x="1281" y="604"/>
                </a:cubicBezTo>
                <a:lnTo>
                  <a:pt x="1258" y="666"/>
                </a:lnTo>
                <a:cubicBezTo>
                  <a:pt x="1252" y="681"/>
                  <a:pt x="1241" y="693"/>
                  <a:pt x="1227" y="699"/>
                </a:cubicBezTo>
                <a:cubicBezTo>
                  <a:pt x="1213" y="706"/>
                  <a:pt x="1197" y="707"/>
                  <a:pt x="1182" y="701"/>
                </a:cubicBezTo>
                <a:lnTo>
                  <a:pt x="1133" y="683"/>
                </a:lnTo>
                <a:cubicBezTo>
                  <a:pt x="1112" y="713"/>
                  <a:pt x="1088" y="740"/>
                  <a:pt x="1059" y="763"/>
                </a:cubicBezTo>
                <a:lnTo>
                  <a:pt x="1081" y="811"/>
                </a:lnTo>
                <a:cubicBezTo>
                  <a:pt x="1094" y="840"/>
                  <a:pt x="1081" y="875"/>
                  <a:pt x="1052" y="889"/>
                </a:cubicBezTo>
                <a:lnTo>
                  <a:pt x="991" y="917"/>
                </a:lnTo>
                <a:cubicBezTo>
                  <a:pt x="962" y="931"/>
                  <a:pt x="927" y="917"/>
                  <a:pt x="913" y="888"/>
                </a:cubicBezTo>
                <a:lnTo>
                  <a:pt x="891" y="840"/>
                </a:lnTo>
                <a:cubicBezTo>
                  <a:pt x="855" y="847"/>
                  <a:pt x="818" y="848"/>
                  <a:pt x="782" y="844"/>
                </a:cubicBezTo>
                <a:lnTo>
                  <a:pt x="764" y="894"/>
                </a:lnTo>
                <a:cubicBezTo>
                  <a:pt x="759" y="908"/>
                  <a:pt x="748" y="920"/>
                  <a:pt x="733" y="927"/>
                </a:cubicBezTo>
                <a:cubicBezTo>
                  <a:pt x="719" y="934"/>
                  <a:pt x="703" y="934"/>
                  <a:pt x="688" y="929"/>
                </a:cubicBezTo>
                <a:lnTo>
                  <a:pt x="626" y="906"/>
                </a:lnTo>
                <a:cubicBezTo>
                  <a:pt x="611" y="900"/>
                  <a:pt x="599" y="889"/>
                  <a:pt x="593" y="875"/>
                </a:cubicBezTo>
                <a:cubicBezTo>
                  <a:pt x="586" y="861"/>
                  <a:pt x="585" y="844"/>
                  <a:pt x="591" y="830"/>
                </a:cubicBezTo>
                <a:lnTo>
                  <a:pt x="609" y="780"/>
                </a:lnTo>
                <a:cubicBezTo>
                  <a:pt x="579" y="760"/>
                  <a:pt x="552" y="735"/>
                  <a:pt x="529" y="707"/>
                </a:cubicBezTo>
                <a:lnTo>
                  <a:pt x="481" y="729"/>
                </a:lnTo>
                <a:cubicBezTo>
                  <a:pt x="452" y="742"/>
                  <a:pt x="417" y="729"/>
                  <a:pt x="403" y="700"/>
                </a:cubicBezTo>
                <a:lnTo>
                  <a:pt x="375" y="639"/>
                </a:lnTo>
                <a:cubicBezTo>
                  <a:pt x="362" y="610"/>
                  <a:pt x="375" y="574"/>
                  <a:pt x="404" y="561"/>
                </a:cubicBezTo>
                <a:lnTo>
                  <a:pt x="452" y="539"/>
                </a:lnTo>
                <a:cubicBezTo>
                  <a:pt x="445" y="503"/>
                  <a:pt x="444" y="466"/>
                  <a:pt x="448" y="430"/>
                </a:cubicBezTo>
                <a:lnTo>
                  <a:pt x="398" y="412"/>
                </a:lnTo>
                <a:cubicBezTo>
                  <a:pt x="384" y="407"/>
                  <a:pt x="372" y="396"/>
                  <a:pt x="365" y="381"/>
                </a:cubicBezTo>
                <a:cubicBezTo>
                  <a:pt x="359" y="367"/>
                  <a:pt x="358" y="351"/>
                  <a:pt x="363" y="336"/>
                </a:cubicBezTo>
                <a:lnTo>
                  <a:pt x="386" y="274"/>
                </a:lnTo>
                <a:cubicBezTo>
                  <a:pt x="397" y="244"/>
                  <a:pt x="433" y="228"/>
                  <a:pt x="462" y="239"/>
                </a:cubicBezTo>
                <a:lnTo>
                  <a:pt x="512" y="257"/>
                </a:lnTo>
                <a:cubicBezTo>
                  <a:pt x="532" y="227"/>
                  <a:pt x="557" y="200"/>
                  <a:pt x="585" y="177"/>
                </a:cubicBezTo>
                <a:lnTo>
                  <a:pt x="563" y="129"/>
                </a:lnTo>
                <a:cubicBezTo>
                  <a:pt x="550" y="100"/>
                  <a:pt x="563" y="65"/>
                  <a:pt x="593" y="51"/>
                </a:cubicBezTo>
                <a:lnTo>
                  <a:pt x="653" y="23"/>
                </a:lnTo>
                <a:cubicBezTo>
                  <a:pt x="682" y="9"/>
                  <a:pt x="718" y="23"/>
                  <a:pt x="731" y="52"/>
                </a:cubicBezTo>
                <a:lnTo>
                  <a:pt x="753" y="100"/>
                </a:lnTo>
                <a:cubicBezTo>
                  <a:pt x="789" y="93"/>
                  <a:pt x="826" y="92"/>
                  <a:pt x="862" y="96"/>
                </a:cubicBezTo>
                <a:lnTo>
                  <a:pt x="880" y="46"/>
                </a:lnTo>
                <a:cubicBezTo>
                  <a:pt x="891" y="17"/>
                  <a:pt x="926" y="0"/>
                  <a:pt x="956" y="11"/>
                </a:cubicBezTo>
                <a:lnTo>
                  <a:pt x="1018" y="34"/>
                </a:lnTo>
                <a:cubicBezTo>
                  <a:pt x="1049" y="46"/>
                  <a:pt x="1065" y="80"/>
                  <a:pt x="1053" y="110"/>
                </a:cubicBezTo>
                <a:lnTo>
                  <a:pt x="1035" y="159"/>
                </a:lnTo>
                <a:cubicBezTo>
                  <a:pt x="1065" y="180"/>
                  <a:pt x="1092" y="205"/>
                  <a:pt x="1115" y="233"/>
                </a:cubicBezTo>
                <a:lnTo>
                  <a:pt x="1163" y="211"/>
                </a:lnTo>
                <a:cubicBezTo>
                  <a:pt x="1192" y="198"/>
                  <a:pt x="1228" y="211"/>
                  <a:pt x="1241" y="240"/>
                </a:cubicBezTo>
                <a:lnTo>
                  <a:pt x="1269" y="301"/>
                </a:lnTo>
                <a:cubicBezTo>
                  <a:pt x="1283" y="330"/>
                  <a:pt x="1270" y="366"/>
                  <a:pt x="1240" y="379"/>
                </a:cubicBezTo>
                <a:lnTo>
                  <a:pt x="1192" y="401"/>
                </a:lnTo>
                <a:cubicBezTo>
                  <a:pt x="1199" y="437"/>
                  <a:pt x="1200" y="474"/>
                  <a:pt x="1197" y="510"/>
                </a:cubicBezTo>
                <a:lnTo>
                  <a:pt x="1246" y="52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889"/>
          </a:p>
        </p:txBody>
      </p:sp>
      <p:sp>
        <p:nvSpPr>
          <p:cNvPr id="63" name="Arrow: Chevron 62">
            <a:extLst>
              <a:ext uri="{FF2B5EF4-FFF2-40B4-BE49-F238E27FC236}">
                <a16:creationId xmlns:a16="http://schemas.microsoft.com/office/drawing/2014/main" id="{8946A940-284D-414A-8308-7453188D696B}"/>
              </a:ext>
            </a:extLst>
          </p:cNvPr>
          <p:cNvSpPr/>
          <p:nvPr/>
        </p:nvSpPr>
        <p:spPr>
          <a:xfrm rot="16200000">
            <a:off x="6567713" y="910425"/>
            <a:ext cx="1862129" cy="842527"/>
          </a:xfrm>
          <a:prstGeom prst="chevron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b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Tenant / App / VNF / CNF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4" name="Freeform 53">
            <a:extLst>
              <a:ext uri="{FF2B5EF4-FFF2-40B4-BE49-F238E27FC236}">
                <a16:creationId xmlns:a16="http://schemas.microsoft.com/office/drawing/2014/main" id="{32F31149-A5A7-41AB-B5DF-98833D1960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6747" y="823187"/>
            <a:ext cx="404060" cy="363694"/>
          </a:xfrm>
          <a:custGeom>
            <a:avLst/>
            <a:gdLst>
              <a:gd name="T0" fmla="*/ 535 w 1293"/>
              <a:gd name="T1" fmla="*/ 1129 h 1290"/>
              <a:gd name="T2" fmla="*/ 461 w 1293"/>
              <a:gd name="T3" fmla="*/ 1139 h 1290"/>
              <a:gd name="T4" fmla="*/ 413 w 1293"/>
              <a:gd name="T5" fmla="*/ 1262 h 1290"/>
              <a:gd name="T6" fmla="*/ 317 w 1293"/>
              <a:gd name="T7" fmla="*/ 1233 h 1290"/>
              <a:gd name="T8" fmla="*/ 223 w 1293"/>
              <a:gd name="T9" fmla="*/ 1284 h 1290"/>
              <a:gd name="T10" fmla="*/ 140 w 1293"/>
              <a:gd name="T11" fmla="*/ 1253 h 1290"/>
              <a:gd name="T12" fmla="*/ 102 w 1293"/>
              <a:gd name="T13" fmla="*/ 1153 h 1290"/>
              <a:gd name="T14" fmla="*/ 10 w 1293"/>
              <a:gd name="T15" fmla="*/ 1113 h 1290"/>
              <a:gd name="T16" fmla="*/ 53 w 1293"/>
              <a:gd name="T17" fmla="*/ 989 h 1290"/>
              <a:gd name="T18" fmla="*/ 3 w 1293"/>
              <a:gd name="T19" fmla="*/ 933 h 1290"/>
              <a:gd name="T20" fmla="*/ 91 w 1293"/>
              <a:gd name="T21" fmla="*/ 886 h 1290"/>
              <a:gd name="T22" fmla="*/ 140 w 1293"/>
              <a:gd name="T23" fmla="*/ 763 h 1290"/>
              <a:gd name="T24" fmla="*/ 235 w 1293"/>
              <a:gd name="T25" fmla="*/ 792 h 1290"/>
              <a:gd name="T26" fmla="*/ 356 w 1293"/>
              <a:gd name="T27" fmla="*/ 740 h 1290"/>
              <a:gd name="T28" fmla="*/ 403 w 1293"/>
              <a:gd name="T29" fmla="*/ 828 h 1290"/>
              <a:gd name="T30" fmla="*/ 525 w 1293"/>
              <a:gd name="T31" fmla="*/ 876 h 1290"/>
              <a:gd name="T32" fmla="*/ 496 w 1293"/>
              <a:gd name="T33" fmla="*/ 972 h 1290"/>
              <a:gd name="T34" fmla="*/ 334 w 1293"/>
              <a:gd name="T35" fmla="*/ 1139 h 1290"/>
              <a:gd name="T36" fmla="*/ 218 w 1293"/>
              <a:gd name="T37" fmla="*/ 886 h 1290"/>
              <a:gd name="T38" fmla="*/ 334 w 1293"/>
              <a:gd name="T39" fmla="*/ 1139 h 1290"/>
              <a:gd name="T40" fmla="*/ 736 w 1293"/>
              <a:gd name="T41" fmla="*/ 1051 h 1290"/>
              <a:gd name="T42" fmla="*/ 736 w 1293"/>
              <a:gd name="T43" fmla="*/ 1206 h 1290"/>
              <a:gd name="T44" fmla="*/ 888 w 1293"/>
              <a:gd name="T45" fmla="*/ 1173 h 1290"/>
              <a:gd name="T46" fmla="*/ 855 w 1293"/>
              <a:gd name="T47" fmla="*/ 1205 h 1290"/>
              <a:gd name="T48" fmla="*/ 822 w 1293"/>
              <a:gd name="T49" fmla="*/ 1242 h 1290"/>
              <a:gd name="T50" fmla="*/ 766 w 1293"/>
              <a:gd name="T51" fmla="*/ 1267 h 1290"/>
              <a:gd name="T52" fmla="*/ 717 w 1293"/>
              <a:gd name="T53" fmla="*/ 1269 h 1290"/>
              <a:gd name="T54" fmla="*/ 671 w 1293"/>
              <a:gd name="T55" fmla="*/ 1273 h 1290"/>
              <a:gd name="T56" fmla="*/ 666 w 1293"/>
              <a:gd name="T57" fmla="*/ 1232 h 1290"/>
              <a:gd name="T58" fmla="*/ 597 w 1293"/>
              <a:gd name="T59" fmla="*/ 1205 h 1290"/>
              <a:gd name="T60" fmla="*/ 613 w 1293"/>
              <a:gd name="T61" fmla="*/ 1152 h 1290"/>
              <a:gd name="T62" fmla="*/ 585 w 1293"/>
              <a:gd name="T63" fmla="*/ 1099 h 1290"/>
              <a:gd name="T64" fmla="*/ 617 w 1293"/>
              <a:gd name="T65" fmla="*/ 1052 h 1290"/>
              <a:gd name="T66" fmla="*/ 651 w 1293"/>
              <a:gd name="T67" fmla="*/ 1016 h 1290"/>
              <a:gd name="T68" fmla="*/ 706 w 1293"/>
              <a:gd name="T69" fmla="*/ 990 h 1290"/>
              <a:gd name="T70" fmla="*/ 755 w 1293"/>
              <a:gd name="T71" fmla="*/ 988 h 1290"/>
              <a:gd name="T72" fmla="*/ 813 w 1293"/>
              <a:gd name="T73" fmla="*/ 1010 h 1290"/>
              <a:gd name="T74" fmla="*/ 849 w 1293"/>
              <a:gd name="T75" fmla="*/ 1043 h 1290"/>
              <a:gd name="T76" fmla="*/ 875 w 1293"/>
              <a:gd name="T77" fmla="*/ 1099 h 1290"/>
              <a:gd name="T78" fmla="*/ 876 w 1293"/>
              <a:gd name="T79" fmla="*/ 1148 h 1290"/>
              <a:gd name="T80" fmla="*/ 822 w 1293"/>
              <a:gd name="T81" fmla="*/ 236 h 1290"/>
              <a:gd name="T82" fmla="*/ 822 w 1293"/>
              <a:gd name="T83" fmla="*/ 704 h 1290"/>
              <a:gd name="T84" fmla="*/ 1281 w 1293"/>
              <a:gd name="T85" fmla="*/ 604 h 1290"/>
              <a:gd name="T86" fmla="*/ 1182 w 1293"/>
              <a:gd name="T87" fmla="*/ 701 h 1290"/>
              <a:gd name="T88" fmla="*/ 1081 w 1293"/>
              <a:gd name="T89" fmla="*/ 811 h 1290"/>
              <a:gd name="T90" fmla="*/ 913 w 1293"/>
              <a:gd name="T91" fmla="*/ 888 h 1290"/>
              <a:gd name="T92" fmla="*/ 764 w 1293"/>
              <a:gd name="T93" fmla="*/ 894 h 1290"/>
              <a:gd name="T94" fmla="*/ 626 w 1293"/>
              <a:gd name="T95" fmla="*/ 906 h 1290"/>
              <a:gd name="T96" fmla="*/ 609 w 1293"/>
              <a:gd name="T97" fmla="*/ 780 h 1290"/>
              <a:gd name="T98" fmla="*/ 403 w 1293"/>
              <a:gd name="T99" fmla="*/ 700 h 1290"/>
              <a:gd name="T100" fmla="*/ 452 w 1293"/>
              <a:gd name="T101" fmla="*/ 539 h 1290"/>
              <a:gd name="T102" fmla="*/ 365 w 1293"/>
              <a:gd name="T103" fmla="*/ 381 h 1290"/>
              <a:gd name="T104" fmla="*/ 462 w 1293"/>
              <a:gd name="T105" fmla="*/ 239 h 1290"/>
              <a:gd name="T106" fmla="*/ 563 w 1293"/>
              <a:gd name="T107" fmla="*/ 129 h 1290"/>
              <a:gd name="T108" fmla="*/ 731 w 1293"/>
              <a:gd name="T109" fmla="*/ 52 h 1290"/>
              <a:gd name="T110" fmla="*/ 880 w 1293"/>
              <a:gd name="T111" fmla="*/ 46 h 1290"/>
              <a:gd name="T112" fmla="*/ 1053 w 1293"/>
              <a:gd name="T113" fmla="*/ 110 h 1290"/>
              <a:gd name="T114" fmla="*/ 1163 w 1293"/>
              <a:gd name="T115" fmla="*/ 211 h 1290"/>
              <a:gd name="T116" fmla="*/ 1240 w 1293"/>
              <a:gd name="T117" fmla="*/ 379 h 1290"/>
              <a:gd name="T118" fmla="*/ 1246 w 1293"/>
              <a:gd name="T119" fmla="*/ 528 h 1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293" h="1290">
                <a:moveTo>
                  <a:pt x="528" y="1047"/>
                </a:moveTo>
                <a:cubicBezTo>
                  <a:pt x="546" y="1054"/>
                  <a:pt x="556" y="1074"/>
                  <a:pt x="549" y="1092"/>
                </a:cubicBezTo>
                <a:lnTo>
                  <a:pt x="535" y="1129"/>
                </a:lnTo>
                <a:cubicBezTo>
                  <a:pt x="532" y="1138"/>
                  <a:pt x="526" y="1145"/>
                  <a:pt x="517" y="1149"/>
                </a:cubicBezTo>
                <a:cubicBezTo>
                  <a:pt x="508" y="1153"/>
                  <a:pt x="499" y="1153"/>
                  <a:pt x="490" y="1150"/>
                </a:cubicBezTo>
                <a:lnTo>
                  <a:pt x="461" y="1139"/>
                </a:lnTo>
                <a:cubicBezTo>
                  <a:pt x="449" y="1157"/>
                  <a:pt x="434" y="1173"/>
                  <a:pt x="417" y="1187"/>
                </a:cubicBezTo>
                <a:lnTo>
                  <a:pt x="430" y="1215"/>
                </a:lnTo>
                <a:cubicBezTo>
                  <a:pt x="438" y="1233"/>
                  <a:pt x="430" y="1254"/>
                  <a:pt x="413" y="1262"/>
                </a:cubicBezTo>
                <a:lnTo>
                  <a:pt x="377" y="1278"/>
                </a:lnTo>
                <a:cubicBezTo>
                  <a:pt x="359" y="1286"/>
                  <a:pt x="338" y="1279"/>
                  <a:pt x="330" y="1261"/>
                </a:cubicBezTo>
                <a:lnTo>
                  <a:pt x="317" y="1233"/>
                </a:lnTo>
                <a:cubicBezTo>
                  <a:pt x="295" y="1237"/>
                  <a:pt x="274" y="1238"/>
                  <a:pt x="252" y="1235"/>
                </a:cubicBezTo>
                <a:lnTo>
                  <a:pt x="242" y="1265"/>
                </a:lnTo>
                <a:cubicBezTo>
                  <a:pt x="238" y="1273"/>
                  <a:pt x="232" y="1280"/>
                  <a:pt x="223" y="1284"/>
                </a:cubicBezTo>
                <a:cubicBezTo>
                  <a:pt x="215" y="1288"/>
                  <a:pt x="205" y="1289"/>
                  <a:pt x="196" y="1285"/>
                </a:cubicBezTo>
                <a:lnTo>
                  <a:pt x="159" y="1272"/>
                </a:lnTo>
                <a:cubicBezTo>
                  <a:pt x="151" y="1268"/>
                  <a:pt x="144" y="1262"/>
                  <a:pt x="140" y="1253"/>
                </a:cubicBezTo>
                <a:cubicBezTo>
                  <a:pt x="136" y="1245"/>
                  <a:pt x="135" y="1235"/>
                  <a:pt x="139" y="1226"/>
                </a:cubicBezTo>
                <a:lnTo>
                  <a:pt x="149" y="1197"/>
                </a:lnTo>
                <a:cubicBezTo>
                  <a:pt x="132" y="1185"/>
                  <a:pt x="116" y="1170"/>
                  <a:pt x="102" y="1153"/>
                </a:cubicBezTo>
                <a:lnTo>
                  <a:pt x="74" y="1166"/>
                </a:lnTo>
                <a:cubicBezTo>
                  <a:pt x="56" y="1174"/>
                  <a:pt x="35" y="1167"/>
                  <a:pt x="27" y="1149"/>
                </a:cubicBezTo>
                <a:lnTo>
                  <a:pt x="10" y="1113"/>
                </a:lnTo>
                <a:cubicBezTo>
                  <a:pt x="2" y="1096"/>
                  <a:pt x="10" y="1075"/>
                  <a:pt x="28" y="1067"/>
                </a:cubicBezTo>
                <a:lnTo>
                  <a:pt x="56" y="1054"/>
                </a:lnTo>
                <a:cubicBezTo>
                  <a:pt x="52" y="1032"/>
                  <a:pt x="51" y="1010"/>
                  <a:pt x="53" y="989"/>
                </a:cubicBezTo>
                <a:lnTo>
                  <a:pt x="24" y="978"/>
                </a:lnTo>
                <a:cubicBezTo>
                  <a:pt x="15" y="975"/>
                  <a:pt x="8" y="968"/>
                  <a:pt x="4" y="960"/>
                </a:cubicBezTo>
                <a:cubicBezTo>
                  <a:pt x="0" y="951"/>
                  <a:pt x="0" y="942"/>
                  <a:pt x="3" y="933"/>
                </a:cubicBezTo>
                <a:lnTo>
                  <a:pt x="17" y="896"/>
                </a:lnTo>
                <a:cubicBezTo>
                  <a:pt x="23" y="878"/>
                  <a:pt x="45" y="868"/>
                  <a:pt x="62" y="875"/>
                </a:cubicBezTo>
                <a:lnTo>
                  <a:pt x="91" y="886"/>
                </a:lnTo>
                <a:cubicBezTo>
                  <a:pt x="104" y="868"/>
                  <a:pt x="118" y="852"/>
                  <a:pt x="135" y="838"/>
                </a:cubicBezTo>
                <a:lnTo>
                  <a:pt x="122" y="810"/>
                </a:lnTo>
                <a:cubicBezTo>
                  <a:pt x="114" y="792"/>
                  <a:pt x="122" y="771"/>
                  <a:pt x="140" y="763"/>
                </a:cubicBezTo>
                <a:lnTo>
                  <a:pt x="175" y="747"/>
                </a:lnTo>
                <a:cubicBezTo>
                  <a:pt x="193" y="739"/>
                  <a:pt x="214" y="746"/>
                  <a:pt x="222" y="764"/>
                </a:cubicBezTo>
                <a:lnTo>
                  <a:pt x="235" y="792"/>
                </a:lnTo>
                <a:cubicBezTo>
                  <a:pt x="257" y="788"/>
                  <a:pt x="278" y="788"/>
                  <a:pt x="300" y="790"/>
                </a:cubicBezTo>
                <a:lnTo>
                  <a:pt x="311" y="761"/>
                </a:lnTo>
                <a:cubicBezTo>
                  <a:pt x="317" y="743"/>
                  <a:pt x="338" y="733"/>
                  <a:pt x="356" y="740"/>
                </a:cubicBezTo>
                <a:lnTo>
                  <a:pt x="393" y="753"/>
                </a:lnTo>
                <a:cubicBezTo>
                  <a:pt x="411" y="760"/>
                  <a:pt x="420" y="780"/>
                  <a:pt x="414" y="799"/>
                </a:cubicBezTo>
                <a:lnTo>
                  <a:pt x="403" y="828"/>
                </a:lnTo>
                <a:cubicBezTo>
                  <a:pt x="421" y="840"/>
                  <a:pt x="437" y="855"/>
                  <a:pt x="450" y="872"/>
                </a:cubicBezTo>
                <a:lnTo>
                  <a:pt x="479" y="859"/>
                </a:lnTo>
                <a:cubicBezTo>
                  <a:pt x="496" y="851"/>
                  <a:pt x="517" y="858"/>
                  <a:pt x="525" y="876"/>
                </a:cubicBezTo>
                <a:lnTo>
                  <a:pt x="542" y="912"/>
                </a:lnTo>
                <a:cubicBezTo>
                  <a:pt x="550" y="929"/>
                  <a:pt x="542" y="950"/>
                  <a:pt x="525" y="959"/>
                </a:cubicBezTo>
                <a:lnTo>
                  <a:pt x="496" y="972"/>
                </a:lnTo>
                <a:cubicBezTo>
                  <a:pt x="500" y="993"/>
                  <a:pt x="501" y="1015"/>
                  <a:pt x="499" y="1036"/>
                </a:cubicBezTo>
                <a:lnTo>
                  <a:pt x="528" y="1047"/>
                </a:lnTo>
                <a:close/>
                <a:moveTo>
                  <a:pt x="334" y="1139"/>
                </a:moveTo>
                <a:cubicBezTo>
                  <a:pt x="404" y="1107"/>
                  <a:pt x="435" y="1024"/>
                  <a:pt x="403" y="954"/>
                </a:cubicBezTo>
                <a:cubicBezTo>
                  <a:pt x="380" y="905"/>
                  <a:pt x="330" y="873"/>
                  <a:pt x="276" y="873"/>
                </a:cubicBezTo>
                <a:cubicBezTo>
                  <a:pt x="256" y="873"/>
                  <a:pt x="236" y="878"/>
                  <a:pt x="218" y="886"/>
                </a:cubicBezTo>
                <a:cubicBezTo>
                  <a:pt x="148" y="918"/>
                  <a:pt x="117" y="1001"/>
                  <a:pt x="150" y="1071"/>
                </a:cubicBezTo>
                <a:cubicBezTo>
                  <a:pt x="172" y="1120"/>
                  <a:pt x="222" y="1152"/>
                  <a:pt x="276" y="1152"/>
                </a:cubicBezTo>
                <a:cubicBezTo>
                  <a:pt x="296" y="1152"/>
                  <a:pt x="316" y="1148"/>
                  <a:pt x="334" y="1139"/>
                </a:cubicBezTo>
                <a:close/>
                <a:moveTo>
                  <a:pt x="769" y="1199"/>
                </a:moveTo>
                <a:cubicBezTo>
                  <a:pt x="807" y="1181"/>
                  <a:pt x="824" y="1135"/>
                  <a:pt x="807" y="1096"/>
                </a:cubicBezTo>
                <a:cubicBezTo>
                  <a:pt x="794" y="1069"/>
                  <a:pt x="766" y="1051"/>
                  <a:pt x="736" y="1051"/>
                </a:cubicBezTo>
                <a:cubicBezTo>
                  <a:pt x="725" y="1051"/>
                  <a:pt x="714" y="1054"/>
                  <a:pt x="704" y="1058"/>
                </a:cubicBezTo>
                <a:cubicBezTo>
                  <a:pt x="665" y="1076"/>
                  <a:pt x="648" y="1122"/>
                  <a:pt x="666" y="1161"/>
                </a:cubicBezTo>
                <a:cubicBezTo>
                  <a:pt x="678" y="1189"/>
                  <a:pt x="706" y="1206"/>
                  <a:pt x="736" y="1206"/>
                </a:cubicBezTo>
                <a:cubicBezTo>
                  <a:pt x="747" y="1206"/>
                  <a:pt x="758" y="1204"/>
                  <a:pt x="769" y="1199"/>
                </a:cubicBezTo>
                <a:close/>
                <a:moveTo>
                  <a:pt x="876" y="1148"/>
                </a:moveTo>
                <a:cubicBezTo>
                  <a:pt x="887" y="1152"/>
                  <a:pt x="892" y="1163"/>
                  <a:pt x="888" y="1173"/>
                </a:cubicBezTo>
                <a:lnTo>
                  <a:pt x="880" y="1194"/>
                </a:lnTo>
                <a:cubicBezTo>
                  <a:pt x="879" y="1199"/>
                  <a:pt x="875" y="1203"/>
                  <a:pt x="870" y="1205"/>
                </a:cubicBezTo>
                <a:cubicBezTo>
                  <a:pt x="866" y="1207"/>
                  <a:pt x="860" y="1207"/>
                  <a:pt x="855" y="1205"/>
                </a:cubicBezTo>
                <a:lnTo>
                  <a:pt x="839" y="1199"/>
                </a:lnTo>
                <a:cubicBezTo>
                  <a:pt x="832" y="1209"/>
                  <a:pt x="824" y="1218"/>
                  <a:pt x="815" y="1226"/>
                </a:cubicBezTo>
                <a:lnTo>
                  <a:pt x="822" y="1242"/>
                </a:lnTo>
                <a:cubicBezTo>
                  <a:pt x="826" y="1251"/>
                  <a:pt x="822" y="1263"/>
                  <a:pt x="812" y="1268"/>
                </a:cubicBezTo>
                <a:lnTo>
                  <a:pt x="792" y="1277"/>
                </a:lnTo>
                <a:cubicBezTo>
                  <a:pt x="782" y="1281"/>
                  <a:pt x="771" y="1277"/>
                  <a:pt x="766" y="1267"/>
                </a:cubicBezTo>
                <a:lnTo>
                  <a:pt x="759" y="1251"/>
                </a:lnTo>
                <a:cubicBezTo>
                  <a:pt x="747" y="1254"/>
                  <a:pt x="735" y="1254"/>
                  <a:pt x="723" y="1253"/>
                </a:cubicBezTo>
                <a:lnTo>
                  <a:pt x="717" y="1269"/>
                </a:lnTo>
                <a:cubicBezTo>
                  <a:pt x="715" y="1274"/>
                  <a:pt x="712" y="1278"/>
                  <a:pt x="707" y="1280"/>
                </a:cubicBezTo>
                <a:cubicBezTo>
                  <a:pt x="702" y="1282"/>
                  <a:pt x="697" y="1282"/>
                  <a:pt x="692" y="1281"/>
                </a:cubicBezTo>
                <a:lnTo>
                  <a:pt x="671" y="1273"/>
                </a:lnTo>
                <a:cubicBezTo>
                  <a:pt x="666" y="1271"/>
                  <a:pt x="662" y="1268"/>
                  <a:pt x="660" y="1263"/>
                </a:cubicBezTo>
                <a:cubicBezTo>
                  <a:pt x="658" y="1258"/>
                  <a:pt x="658" y="1253"/>
                  <a:pt x="660" y="1248"/>
                </a:cubicBezTo>
                <a:lnTo>
                  <a:pt x="666" y="1232"/>
                </a:lnTo>
                <a:cubicBezTo>
                  <a:pt x="656" y="1225"/>
                  <a:pt x="647" y="1217"/>
                  <a:pt x="639" y="1207"/>
                </a:cubicBezTo>
                <a:lnTo>
                  <a:pt x="623" y="1214"/>
                </a:lnTo>
                <a:cubicBezTo>
                  <a:pt x="614" y="1219"/>
                  <a:pt x="602" y="1215"/>
                  <a:pt x="597" y="1205"/>
                </a:cubicBezTo>
                <a:lnTo>
                  <a:pt x="588" y="1185"/>
                </a:lnTo>
                <a:cubicBezTo>
                  <a:pt x="584" y="1175"/>
                  <a:pt x="588" y="1163"/>
                  <a:pt x="598" y="1159"/>
                </a:cubicBezTo>
                <a:lnTo>
                  <a:pt x="613" y="1152"/>
                </a:lnTo>
                <a:cubicBezTo>
                  <a:pt x="611" y="1139"/>
                  <a:pt x="611" y="1127"/>
                  <a:pt x="612" y="1115"/>
                </a:cubicBezTo>
                <a:lnTo>
                  <a:pt x="596" y="1109"/>
                </a:lnTo>
                <a:cubicBezTo>
                  <a:pt x="591" y="1108"/>
                  <a:pt x="587" y="1104"/>
                  <a:pt x="585" y="1099"/>
                </a:cubicBezTo>
                <a:cubicBezTo>
                  <a:pt x="583" y="1095"/>
                  <a:pt x="582" y="1089"/>
                  <a:pt x="584" y="1084"/>
                </a:cubicBezTo>
                <a:lnTo>
                  <a:pt x="592" y="1064"/>
                </a:lnTo>
                <a:cubicBezTo>
                  <a:pt x="595" y="1054"/>
                  <a:pt x="607" y="1048"/>
                  <a:pt x="617" y="1052"/>
                </a:cubicBezTo>
                <a:lnTo>
                  <a:pt x="633" y="1058"/>
                </a:lnTo>
                <a:cubicBezTo>
                  <a:pt x="640" y="1048"/>
                  <a:pt x="648" y="1039"/>
                  <a:pt x="658" y="1032"/>
                </a:cubicBezTo>
                <a:lnTo>
                  <a:pt x="651" y="1016"/>
                </a:lnTo>
                <a:cubicBezTo>
                  <a:pt x="646" y="1006"/>
                  <a:pt x="650" y="994"/>
                  <a:pt x="660" y="990"/>
                </a:cubicBezTo>
                <a:lnTo>
                  <a:pt x="680" y="981"/>
                </a:lnTo>
                <a:cubicBezTo>
                  <a:pt x="690" y="976"/>
                  <a:pt x="702" y="980"/>
                  <a:pt x="706" y="990"/>
                </a:cubicBezTo>
                <a:lnTo>
                  <a:pt x="713" y="1006"/>
                </a:lnTo>
                <a:cubicBezTo>
                  <a:pt x="725" y="1004"/>
                  <a:pt x="737" y="1003"/>
                  <a:pt x="749" y="1005"/>
                </a:cubicBezTo>
                <a:lnTo>
                  <a:pt x="755" y="988"/>
                </a:lnTo>
                <a:cubicBezTo>
                  <a:pt x="759" y="979"/>
                  <a:pt x="771" y="973"/>
                  <a:pt x="781" y="977"/>
                </a:cubicBezTo>
                <a:lnTo>
                  <a:pt x="801" y="984"/>
                </a:lnTo>
                <a:cubicBezTo>
                  <a:pt x="811" y="988"/>
                  <a:pt x="816" y="999"/>
                  <a:pt x="813" y="1010"/>
                </a:cubicBezTo>
                <a:lnTo>
                  <a:pt x="807" y="1026"/>
                </a:lnTo>
                <a:cubicBezTo>
                  <a:pt x="817" y="1033"/>
                  <a:pt x="826" y="1041"/>
                  <a:pt x="833" y="1050"/>
                </a:cubicBezTo>
                <a:lnTo>
                  <a:pt x="849" y="1043"/>
                </a:lnTo>
                <a:cubicBezTo>
                  <a:pt x="859" y="1038"/>
                  <a:pt x="870" y="1043"/>
                  <a:pt x="875" y="1053"/>
                </a:cubicBezTo>
                <a:lnTo>
                  <a:pt x="884" y="1073"/>
                </a:lnTo>
                <a:cubicBezTo>
                  <a:pt x="889" y="1082"/>
                  <a:pt x="884" y="1094"/>
                  <a:pt x="875" y="1099"/>
                </a:cubicBezTo>
                <a:lnTo>
                  <a:pt x="859" y="1106"/>
                </a:lnTo>
                <a:cubicBezTo>
                  <a:pt x="861" y="1118"/>
                  <a:pt x="861" y="1130"/>
                  <a:pt x="860" y="1142"/>
                </a:cubicBezTo>
                <a:lnTo>
                  <a:pt x="876" y="1148"/>
                </a:lnTo>
                <a:close/>
                <a:moveTo>
                  <a:pt x="920" y="683"/>
                </a:moveTo>
                <a:cubicBezTo>
                  <a:pt x="1037" y="629"/>
                  <a:pt x="1089" y="489"/>
                  <a:pt x="1035" y="372"/>
                </a:cubicBezTo>
                <a:cubicBezTo>
                  <a:pt x="997" y="289"/>
                  <a:pt x="913" y="236"/>
                  <a:pt x="822" y="236"/>
                </a:cubicBezTo>
                <a:cubicBezTo>
                  <a:pt x="788" y="236"/>
                  <a:pt x="755" y="243"/>
                  <a:pt x="724" y="257"/>
                </a:cubicBezTo>
                <a:cubicBezTo>
                  <a:pt x="607" y="311"/>
                  <a:pt x="555" y="451"/>
                  <a:pt x="609" y="568"/>
                </a:cubicBezTo>
                <a:cubicBezTo>
                  <a:pt x="648" y="651"/>
                  <a:pt x="731" y="704"/>
                  <a:pt x="822" y="704"/>
                </a:cubicBezTo>
                <a:cubicBezTo>
                  <a:pt x="856" y="704"/>
                  <a:pt x="889" y="697"/>
                  <a:pt x="920" y="683"/>
                </a:cubicBezTo>
                <a:close/>
                <a:moveTo>
                  <a:pt x="1246" y="528"/>
                </a:moveTo>
                <a:cubicBezTo>
                  <a:pt x="1276" y="539"/>
                  <a:pt x="1292" y="573"/>
                  <a:pt x="1281" y="604"/>
                </a:cubicBezTo>
                <a:lnTo>
                  <a:pt x="1258" y="666"/>
                </a:lnTo>
                <a:cubicBezTo>
                  <a:pt x="1252" y="681"/>
                  <a:pt x="1241" y="693"/>
                  <a:pt x="1227" y="699"/>
                </a:cubicBezTo>
                <a:cubicBezTo>
                  <a:pt x="1213" y="706"/>
                  <a:pt x="1197" y="707"/>
                  <a:pt x="1182" y="701"/>
                </a:cubicBezTo>
                <a:lnTo>
                  <a:pt x="1133" y="683"/>
                </a:lnTo>
                <a:cubicBezTo>
                  <a:pt x="1112" y="713"/>
                  <a:pt x="1088" y="740"/>
                  <a:pt x="1059" y="763"/>
                </a:cubicBezTo>
                <a:lnTo>
                  <a:pt x="1081" y="811"/>
                </a:lnTo>
                <a:cubicBezTo>
                  <a:pt x="1094" y="840"/>
                  <a:pt x="1081" y="875"/>
                  <a:pt x="1052" y="889"/>
                </a:cubicBezTo>
                <a:lnTo>
                  <a:pt x="991" y="917"/>
                </a:lnTo>
                <a:cubicBezTo>
                  <a:pt x="962" y="931"/>
                  <a:pt x="927" y="917"/>
                  <a:pt x="913" y="888"/>
                </a:cubicBezTo>
                <a:lnTo>
                  <a:pt x="891" y="840"/>
                </a:lnTo>
                <a:cubicBezTo>
                  <a:pt x="855" y="847"/>
                  <a:pt x="818" y="848"/>
                  <a:pt x="782" y="844"/>
                </a:cubicBezTo>
                <a:lnTo>
                  <a:pt x="764" y="894"/>
                </a:lnTo>
                <a:cubicBezTo>
                  <a:pt x="759" y="908"/>
                  <a:pt x="748" y="920"/>
                  <a:pt x="733" y="927"/>
                </a:cubicBezTo>
                <a:cubicBezTo>
                  <a:pt x="719" y="934"/>
                  <a:pt x="703" y="934"/>
                  <a:pt x="688" y="929"/>
                </a:cubicBezTo>
                <a:lnTo>
                  <a:pt x="626" y="906"/>
                </a:lnTo>
                <a:cubicBezTo>
                  <a:pt x="611" y="900"/>
                  <a:pt x="599" y="889"/>
                  <a:pt x="593" y="875"/>
                </a:cubicBezTo>
                <a:cubicBezTo>
                  <a:pt x="586" y="861"/>
                  <a:pt x="585" y="844"/>
                  <a:pt x="591" y="830"/>
                </a:cubicBezTo>
                <a:lnTo>
                  <a:pt x="609" y="780"/>
                </a:lnTo>
                <a:cubicBezTo>
                  <a:pt x="579" y="760"/>
                  <a:pt x="552" y="735"/>
                  <a:pt x="529" y="707"/>
                </a:cubicBezTo>
                <a:lnTo>
                  <a:pt x="481" y="729"/>
                </a:lnTo>
                <a:cubicBezTo>
                  <a:pt x="452" y="742"/>
                  <a:pt x="417" y="729"/>
                  <a:pt x="403" y="700"/>
                </a:cubicBezTo>
                <a:lnTo>
                  <a:pt x="375" y="639"/>
                </a:lnTo>
                <a:cubicBezTo>
                  <a:pt x="362" y="610"/>
                  <a:pt x="375" y="574"/>
                  <a:pt x="404" y="561"/>
                </a:cubicBezTo>
                <a:lnTo>
                  <a:pt x="452" y="539"/>
                </a:lnTo>
                <a:cubicBezTo>
                  <a:pt x="445" y="503"/>
                  <a:pt x="444" y="466"/>
                  <a:pt x="448" y="430"/>
                </a:cubicBezTo>
                <a:lnTo>
                  <a:pt x="398" y="412"/>
                </a:lnTo>
                <a:cubicBezTo>
                  <a:pt x="384" y="407"/>
                  <a:pt x="372" y="396"/>
                  <a:pt x="365" y="381"/>
                </a:cubicBezTo>
                <a:cubicBezTo>
                  <a:pt x="359" y="367"/>
                  <a:pt x="358" y="351"/>
                  <a:pt x="363" y="336"/>
                </a:cubicBezTo>
                <a:lnTo>
                  <a:pt x="386" y="274"/>
                </a:lnTo>
                <a:cubicBezTo>
                  <a:pt x="397" y="244"/>
                  <a:pt x="433" y="228"/>
                  <a:pt x="462" y="239"/>
                </a:cubicBezTo>
                <a:lnTo>
                  <a:pt x="512" y="257"/>
                </a:lnTo>
                <a:cubicBezTo>
                  <a:pt x="532" y="227"/>
                  <a:pt x="557" y="200"/>
                  <a:pt x="585" y="177"/>
                </a:cubicBezTo>
                <a:lnTo>
                  <a:pt x="563" y="129"/>
                </a:lnTo>
                <a:cubicBezTo>
                  <a:pt x="550" y="100"/>
                  <a:pt x="563" y="65"/>
                  <a:pt x="593" y="51"/>
                </a:cubicBezTo>
                <a:lnTo>
                  <a:pt x="653" y="23"/>
                </a:lnTo>
                <a:cubicBezTo>
                  <a:pt x="682" y="9"/>
                  <a:pt x="718" y="23"/>
                  <a:pt x="731" y="52"/>
                </a:cubicBezTo>
                <a:lnTo>
                  <a:pt x="753" y="100"/>
                </a:lnTo>
                <a:cubicBezTo>
                  <a:pt x="789" y="93"/>
                  <a:pt x="826" y="92"/>
                  <a:pt x="862" y="96"/>
                </a:cubicBezTo>
                <a:lnTo>
                  <a:pt x="880" y="46"/>
                </a:lnTo>
                <a:cubicBezTo>
                  <a:pt x="891" y="17"/>
                  <a:pt x="926" y="0"/>
                  <a:pt x="956" y="11"/>
                </a:cubicBezTo>
                <a:lnTo>
                  <a:pt x="1018" y="34"/>
                </a:lnTo>
                <a:cubicBezTo>
                  <a:pt x="1049" y="46"/>
                  <a:pt x="1065" y="80"/>
                  <a:pt x="1053" y="110"/>
                </a:cubicBezTo>
                <a:lnTo>
                  <a:pt x="1035" y="159"/>
                </a:lnTo>
                <a:cubicBezTo>
                  <a:pt x="1065" y="180"/>
                  <a:pt x="1092" y="205"/>
                  <a:pt x="1115" y="233"/>
                </a:cubicBezTo>
                <a:lnTo>
                  <a:pt x="1163" y="211"/>
                </a:lnTo>
                <a:cubicBezTo>
                  <a:pt x="1192" y="198"/>
                  <a:pt x="1228" y="211"/>
                  <a:pt x="1241" y="240"/>
                </a:cubicBezTo>
                <a:lnTo>
                  <a:pt x="1269" y="301"/>
                </a:lnTo>
                <a:cubicBezTo>
                  <a:pt x="1283" y="330"/>
                  <a:pt x="1270" y="366"/>
                  <a:pt x="1240" y="379"/>
                </a:cubicBezTo>
                <a:lnTo>
                  <a:pt x="1192" y="401"/>
                </a:lnTo>
                <a:cubicBezTo>
                  <a:pt x="1199" y="437"/>
                  <a:pt x="1200" y="474"/>
                  <a:pt x="1197" y="510"/>
                </a:cubicBezTo>
                <a:lnTo>
                  <a:pt x="1246" y="52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889"/>
          </a:p>
        </p:txBody>
      </p:sp>
      <p:sp>
        <p:nvSpPr>
          <p:cNvPr id="67" name="Rounded Rectangle 16">
            <a:extLst>
              <a:ext uri="{FF2B5EF4-FFF2-40B4-BE49-F238E27FC236}">
                <a16:creationId xmlns:a16="http://schemas.microsoft.com/office/drawing/2014/main" id="{7F6EA363-44EF-40BC-9CF2-9F201809082F}"/>
              </a:ext>
            </a:extLst>
          </p:cNvPr>
          <p:cNvSpPr/>
          <p:nvPr/>
        </p:nvSpPr>
        <p:spPr>
          <a:xfrm>
            <a:off x="7083154" y="5046461"/>
            <a:ext cx="807647" cy="329473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1000" b="1" dirty="0">
                <a:solidFill>
                  <a:schemeClr val="tx1"/>
                </a:solidFill>
              </a:rPr>
              <a:t>Storage Interface</a:t>
            </a:r>
          </a:p>
        </p:txBody>
      </p:sp>
      <p:sp>
        <p:nvSpPr>
          <p:cNvPr id="68" name="Rounded Rectangle 17">
            <a:extLst>
              <a:ext uri="{FF2B5EF4-FFF2-40B4-BE49-F238E27FC236}">
                <a16:creationId xmlns:a16="http://schemas.microsoft.com/office/drawing/2014/main" id="{6CC938E7-8348-469D-9B4A-0FC43E53D94B}"/>
              </a:ext>
            </a:extLst>
          </p:cNvPr>
          <p:cNvSpPr/>
          <p:nvPr/>
        </p:nvSpPr>
        <p:spPr>
          <a:xfrm>
            <a:off x="7083154" y="5437408"/>
            <a:ext cx="807647" cy="34428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1000" b="1" dirty="0">
                <a:solidFill>
                  <a:schemeClr val="tx1"/>
                </a:solidFill>
              </a:rPr>
              <a:t>Uses / Exposes</a:t>
            </a:r>
          </a:p>
        </p:txBody>
      </p:sp>
      <p:sp>
        <p:nvSpPr>
          <p:cNvPr id="73" name="Rounded Rectangle 5">
            <a:extLst>
              <a:ext uri="{FF2B5EF4-FFF2-40B4-BE49-F238E27FC236}">
                <a16:creationId xmlns:a16="http://schemas.microsoft.com/office/drawing/2014/main" id="{3803739D-0072-4152-AD28-21AAF603A1F8}"/>
              </a:ext>
            </a:extLst>
          </p:cNvPr>
          <p:cNvSpPr/>
          <p:nvPr/>
        </p:nvSpPr>
        <p:spPr>
          <a:xfrm>
            <a:off x="8593522" y="494129"/>
            <a:ext cx="539972" cy="307938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800" dirty="0">
                <a:solidFill>
                  <a:schemeClr val="tx1"/>
                </a:solidFill>
              </a:rPr>
              <a:t>BOOTP / PXE / TFTP / HTTP</a:t>
            </a:r>
          </a:p>
        </p:txBody>
      </p:sp>
      <p:sp>
        <p:nvSpPr>
          <p:cNvPr id="89" name="Rounded Rectangle 17">
            <a:extLst>
              <a:ext uri="{FF2B5EF4-FFF2-40B4-BE49-F238E27FC236}">
                <a16:creationId xmlns:a16="http://schemas.microsoft.com/office/drawing/2014/main" id="{C8C383AE-C5A4-41D2-A0DD-B312763BF855}"/>
              </a:ext>
            </a:extLst>
          </p:cNvPr>
          <p:cNvSpPr/>
          <p:nvPr/>
        </p:nvSpPr>
        <p:spPr>
          <a:xfrm>
            <a:off x="7072694" y="5843166"/>
            <a:ext cx="818108" cy="99327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900" b="1" dirty="0">
                <a:solidFill>
                  <a:schemeClr val="tx1"/>
                </a:solidFill>
              </a:rPr>
              <a:t>Qualities / Characteristics</a:t>
            </a:r>
          </a:p>
        </p:txBody>
      </p: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290E4B64-C822-4745-A100-E66770199A81}"/>
              </a:ext>
            </a:extLst>
          </p:cNvPr>
          <p:cNvCxnSpPr>
            <a:stCxn id="63" idx="0"/>
            <a:endCxn id="15" idx="0"/>
          </p:cNvCxnSpPr>
          <p:nvPr/>
        </p:nvCxnSpPr>
        <p:spPr>
          <a:xfrm rot="10800000" flipV="1">
            <a:off x="6666846" y="1542320"/>
            <a:ext cx="410669" cy="2212258"/>
          </a:xfrm>
          <a:prstGeom prst="bentConnector4">
            <a:avLst>
              <a:gd name="adj1" fmla="val 99173"/>
              <a:gd name="adj2" fmla="val 54761"/>
            </a:avLst>
          </a:prstGeom>
          <a:ln>
            <a:solidFill>
              <a:schemeClr val="tx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CD262C46-BDB2-45D3-B332-7EF9378EA696}"/>
              </a:ext>
            </a:extLst>
          </p:cNvPr>
          <p:cNvCxnSpPr>
            <a:cxnSpLocks/>
            <a:stCxn id="63" idx="3"/>
            <a:endCxn id="2" idx="1"/>
          </p:cNvCxnSpPr>
          <p:nvPr/>
        </p:nvCxnSpPr>
        <p:spPr>
          <a:xfrm rot="16200000" flipH="1">
            <a:off x="5266391" y="2633010"/>
            <a:ext cx="4464773" cy="12700"/>
          </a:xfrm>
          <a:prstGeom prst="bentConnector5">
            <a:avLst>
              <a:gd name="adj1" fmla="val -2060"/>
              <a:gd name="adj2" fmla="val 35613992"/>
              <a:gd name="adj3" fmla="val 102531"/>
            </a:avLst>
          </a:prstGeom>
          <a:ln>
            <a:solidFill>
              <a:schemeClr val="tx1"/>
            </a:solidFill>
            <a:prstDash val="lgDashDot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BE434089-9E42-4444-ABD8-C2D12C226A74}"/>
              </a:ext>
            </a:extLst>
          </p:cNvPr>
          <p:cNvSpPr txBox="1"/>
          <p:nvPr/>
        </p:nvSpPr>
        <p:spPr>
          <a:xfrm>
            <a:off x="8162315" y="109842"/>
            <a:ext cx="8787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Virtualization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261F856-F43E-4F76-9E9B-5D497AF5D454}"/>
              </a:ext>
            </a:extLst>
          </p:cNvPr>
          <p:cNvSpPr txBox="1"/>
          <p:nvPr/>
        </p:nvSpPr>
        <p:spPr>
          <a:xfrm>
            <a:off x="5840198" y="1595071"/>
            <a:ext cx="8867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Pass-Through</a:t>
            </a:r>
          </a:p>
        </p:txBody>
      </p:sp>
      <p:sp>
        <p:nvSpPr>
          <p:cNvPr id="111" name="Rounded Rectangle 9">
            <a:extLst>
              <a:ext uri="{FF2B5EF4-FFF2-40B4-BE49-F238E27FC236}">
                <a16:creationId xmlns:a16="http://schemas.microsoft.com/office/drawing/2014/main" id="{68053025-3021-41CB-A482-78FE74AB3302}"/>
              </a:ext>
            </a:extLst>
          </p:cNvPr>
          <p:cNvSpPr/>
          <p:nvPr/>
        </p:nvSpPr>
        <p:spPr>
          <a:xfrm>
            <a:off x="1654281" y="498994"/>
            <a:ext cx="587250" cy="307452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800" dirty="0">
                <a:solidFill>
                  <a:schemeClr val="tx1"/>
                </a:solidFill>
              </a:rPr>
              <a:t>App  Server / Registry  / HTTP/S / XML / JSON / IBLOB / mage</a:t>
            </a:r>
          </a:p>
        </p:txBody>
      </p:sp>
      <p:sp>
        <p:nvSpPr>
          <p:cNvPr id="113" name="Arrow: Pentagon 112">
            <a:extLst>
              <a:ext uri="{FF2B5EF4-FFF2-40B4-BE49-F238E27FC236}">
                <a16:creationId xmlns:a16="http://schemas.microsoft.com/office/drawing/2014/main" id="{671CAC24-08E0-4024-A9C8-54875BD80697}"/>
              </a:ext>
            </a:extLst>
          </p:cNvPr>
          <p:cNvSpPr/>
          <p:nvPr/>
        </p:nvSpPr>
        <p:spPr>
          <a:xfrm>
            <a:off x="6752476" y="2578124"/>
            <a:ext cx="296254" cy="347256"/>
          </a:xfrm>
          <a:prstGeom prst="homePlat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Arrow: Pentagon 114">
            <a:extLst>
              <a:ext uri="{FF2B5EF4-FFF2-40B4-BE49-F238E27FC236}">
                <a16:creationId xmlns:a16="http://schemas.microsoft.com/office/drawing/2014/main" id="{815F2E62-EBB6-407A-9FB8-5845E4F5B992}"/>
              </a:ext>
            </a:extLst>
          </p:cNvPr>
          <p:cNvSpPr/>
          <p:nvPr/>
        </p:nvSpPr>
        <p:spPr>
          <a:xfrm>
            <a:off x="6747226" y="1080402"/>
            <a:ext cx="296254" cy="347256"/>
          </a:xfrm>
          <a:prstGeom prst="homePlat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ounded Rectangle 9">
            <a:extLst>
              <a:ext uri="{FF2B5EF4-FFF2-40B4-BE49-F238E27FC236}">
                <a16:creationId xmlns:a16="http://schemas.microsoft.com/office/drawing/2014/main" id="{7E171D17-E0B4-4697-B287-87B56D4A79B3}"/>
              </a:ext>
            </a:extLst>
          </p:cNvPr>
          <p:cNvSpPr/>
          <p:nvPr/>
        </p:nvSpPr>
        <p:spPr>
          <a:xfrm>
            <a:off x="305868" y="2385724"/>
            <a:ext cx="807260" cy="67091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800" dirty="0">
                <a:solidFill>
                  <a:schemeClr val="tx1"/>
                </a:solidFill>
              </a:rPr>
              <a:t>Technologies (Examples)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4009E6C-A8E6-4178-9E62-8CD328FAA3AD}"/>
              </a:ext>
            </a:extLst>
          </p:cNvPr>
          <p:cNvSpPr/>
          <p:nvPr/>
        </p:nvSpPr>
        <p:spPr>
          <a:xfrm>
            <a:off x="506274" y="3100508"/>
            <a:ext cx="549453" cy="32877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US" sz="1000" dirty="0"/>
              <a:t>App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417C6A4-9837-4CBC-9BD1-1B13AEBC1716}"/>
              </a:ext>
            </a:extLst>
          </p:cNvPr>
          <p:cNvSpPr/>
          <p:nvPr/>
        </p:nvSpPr>
        <p:spPr>
          <a:xfrm>
            <a:off x="506274" y="3483956"/>
            <a:ext cx="551713" cy="29454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US" sz="1000" dirty="0"/>
              <a:t>OS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171BD7E4-9E30-4484-955E-F1C4F26F0265}"/>
              </a:ext>
            </a:extLst>
          </p:cNvPr>
          <p:cNvSpPr/>
          <p:nvPr/>
        </p:nvSpPr>
        <p:spPr>
          <a:xfrm>
            <a:off x="507674" y="3834936"/>
            <a:ext cx="549454" cy="2945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US" sz="1000" dirty="0"/>
              <a:t>Physical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350273-A337-4893-8751-BE722ED630EF}"/>
              </a:ext>
            </a:extLst>
          </p:cNvPr>
          <p:cNvSpPr txBox="1"/>
          <p:nvPr/>
        </p:nvSpPr>
        <p:spPr>
          <a:xfrm rot="5400000">
            <a:off x="-62126" y="3444237"/>
            <a:ext cx="8451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Cloud Layers</a:t>
            </a:r>
          </a:p>
        </p:txBody>
      </p:sp>
      <p:sp>
        <p:nvSpPr>
          <p:cNvPr id="75" name="Rounded Rectangle 16">
            <a:extLst>
              <a:ext uri="{FF2B5EF4-FFF2-40B4-BE49-F238E27FC236}">
                <a16:creationId xmlns:a16="http://schemas.microsoft.com/office/drawing/2014/main" id="{EC9044BB-E411-4744-B289-21824D3A54EF}"/>
              </a:ext>
            </a:extLst>
          </p:cNvPr>
          <p:cNvSpPr/>
          <p:nvPr/>
        </p:nvSpPr>
        <p:spPr>
          <a:xfrm>
            <a:off x="307315" y="4211051"/>
            <a:ext cx="807647" cy="329473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1000" b="1" dirty="0">
                <a:solidFill>
                  <a:schemeClr val="tx1"/>
                </a:solidFill>
              </a:rPr>
              <a:t>Storage Interface</a:t>
            </a:r>
          </a:p>
        </p:txBody>
      </p:sp>
      <p:sp>
        <p:nvSpPr>
          <p:cNvPr id="76" name="Rounded Rectangle 17">
            <a:extLst>
              <a:ext uri="{FF2B5EF4-FFF2-40B4-BE49-F238E27FC236}">
                <a16:creationId xmlns:a16="http://schemas.microsoft.com/office/drawing/2014/main" id="{A7CF219B-4920-4AC3-8AA5-4BA86EBB3AA8}"/>
              </a:ext>
            </a:extLst>
          </p:cNvPr>
          <p:cNvSpPr/>
          <p:nvPr/>
        </p:nvSpPr>
        <p:spPr>
          <a:xfrm>
            <a:off x="307315" y="4601998"/>
            <a:ext cx="807647" cy="34428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1000" b="1" dirty="0">
                <a:solidFill>
                  <a:schemeClr val="tx1"/>
                </a:solidFill>
              </a:rPr>
              <a:t>Uses / Exposes</a:t>
            </a:r>
          </a:p>
        </p:txBody>
      </p:sp>
      <p:sp>
        <p:nvSpPr>
          <p:cNvPr id="77" name="Rounded Rectangle 17">
            <a:extLst>
              <a:ext uri="{FF2B5EF4-FFF2-40B4-BE49-F238E27FC236}">
                <a16:creationId xmlns:a16="http://schemas.microsoft.com/office/drawing/2014/main" id="{A68B91DC-477E-4741-BBC6-E7E8E1ABE3AB}"/>
              </a:ext>
            </a:extLst>
          </p:cNvPr>
          <p:cNvSpPr/>
          <p:nvPr/>
        </p:nvSpPr>
        <p:spPr>
          <a:xfrm>
            <a:off x="307315" y="5080550"/>
            <a:ext cx="807647" cy="39164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900" b="1" dirty="0">
                <a:solidFill>
                  <a:schemeClr val="tx1"/>
                </a:solidFill>
              </a:rPr>
              <a:t>Qualities / Characteristics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FDF5E3-E5EF-4C99-85A6-50E0896F88F0}"/>
              </a:ext>
            </a:extLst>
          </p:cNvPr>
          <p:cNvSpPr/>
          <p:nvPr/>
        </p:nvSpPr>
        <p:spPr>
          <a:xfrm>
            <a:off x="204948" y="2259262"/>
            <a:ext cx="977018" cy="34475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Dimensions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602D5F5-697F-4933-A385-0E93709A6D6E}"/>
              </a:ext>
            </a:extLst>
          </p:cNvPr>
          <p:cNvCxnSpPr>
            <a:cxnSpLocks/>
          </p:cNvCxnSpPr>
          <p:nvPr/>
        </p:nvCxnSpPr>
        <p:spPr>
          <a:xfrm>
            <a:off x="7985036" y="6078527"/>
            <a:ext cx="3864973" cy="6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758AA0A3-449D-45DE-9A31-239E96898A51}"/>
              </a:ext>
            </a:extLst>
          </p:cNvPr>
          <p:cNvSpPr txBox="1"/>
          <p:nvPr/>
        </p:nvSpPr>
        <p:spPr>
          <a:xfrm>
            <a:off x="8284274" y="5973344"/>
            <a:ext cx="1728254" cy="191936"/>
          </a:xfrm>
          <a:prstGeom prst="rect">
            <a:avLst/>
          </a:prstGeom>
          <a:solidFill>
            <a:schemeClr val="bg1"/>
          </a:solidFill>
        </p:spPr>
        <p:txBody>
          <a:bodyPr wrap="none" lIns="3600" tIns="3600" rIns="3600" bIns="3600" rtlCol="0">
            <a:spAutoFit/>
          </a:bodyPr>
          <a:lstStyle/>
          <a:p>
            <a:r>
              <a:rPr lang="en-AU" sz="1200" dirty="0"/>
              <a:t>Increasing IOPS (Aggregate)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96257549-6E78-4381-97E0-00756E123EA1}"/>
              </a:ext>
            </a:extLst>
          </p:cNvPr>
          <p:cNvCxnSpPr>
            <a:cxnSpLocks/>
          </p:cNvCxnSpPr>
          <p:nvPr/>
        </p:nvCxnSpPr>
        <p:spPr>
          <a:xfrm>
            <a:off x="1555129" y="6095472"/>
            <a:ext cx="5418081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A832AF7C-3FFE-456D-A57F-CC6C7857AECA}"/>
              </a:ext>
            </a:extLst>
          </p:cNvPr>
          <p:cNvSpPr txBox="1"/>
          <p:nvPr/>
        </p:nvSpPr>
        <p:spPr>
          <a:xfrm>
            <a:off x="3645694" y="5985384"/>
            <a:ext cx="1728254" cy="191936"/>
          </a:xfrm>
          <a:prstGeom prst="rect">
            <a:avLst/>
          </a:prstGeom>
          <a:solidFill>
            <a:schemeClr val="bg1"/>
          </a:solidFill>
        </p:spPr>
        <p:txBody>
          <a:bodyPr wrap="none" lIns="3600" tIns="3600" rIns="3600" bIns="3600" rtlCol="0">
            <a:spAutoFit/>
          </a:bodyPr>
          <a:lstStyle/>
          <a:p>
            <a:r>
              <a:rPr lang="en-AU" sz="1200" dirty="0"/>
              <a:t>Increasing IOPS (Aggregate)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CDF2C352-BD1E-4F9D-A0C0-95C46E0658A8}"/>
              </a:ext>
            </a:extLst>
          </p:cNvPr>
          <p:cNvCxnSpPr>
            <a:cxnSpLocks/>
          </p:cNvCxnSpPr>
          <p:nvPr/>
        </p:nvCxnSpPr>
        <p:spPr>
          <a:xfrm>
            <a:off x="1591499" y="5904500"/>
            <a:ext cx="5370789" cy="0"/>
          </a:xfrm>
          <a:prstGeom prst="straightConnector1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9420FE9C-B4B7-4FE6-8F97-1D7472F0BB74}"/>
              </a:ext>
            </a:extLst>
          </p:cNvPr>
          <p:cNvSpPr txBox="1"/>
          <p:nvPr/>
        </p:nvSpPr>
        <p:spPr>
          <a:xfrm>
            <a:off x="1906220" y="5801544"/>
            <a:ext cx="3103439" cy="191936"/>
          </a:xfrm>
          <a:prstGeom prst="rect">
            <a:avLst/>
          </a:prstGeom>
          <a:solidFill>
            <a:schemeClr val="bg1"/>
          </a:solidFill>
        </p:spPr>
        <p:txBody>
          <a:bodyPr wrap="none" lIns="3600" tIns="3600" rIns="3600" bIns="3600" rtlCol="0">
            <a:spAutoFit/>
          </a:bodyPr>
          <a:lstStyle/>
          <a:p>
            <a:r>
              <a:rPr lang="en-AU" sz="1200" dirty="0"/>
              <a:t>Data Security - Redundancy / Snapshoot / Archive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F162D1FF-DD82-48F8-8C90-5030E20C32E7}"/>
              </a:ext>
            </a:extLst>
          </p:cNvPr>
          <p:cNvCxnSpPr>
            <a:cxnSpLocks/>
          </p:cNvCxnSpPr>
          <p:nvPr/>
        </p:nvCxnSpPr>
        <p:spPr>
          <a:xfrm flipH="1" flipV="1">
            <a:off x="7990286" y="5903764"/>
            <a:ext cx="3828196" cy="736"/>
          </a:xfrm>
          <a:prstGeom prst="straightConnector1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FF18627E-F35C-48AC-A660-8E8BB77AF426}"/>
              </a:ext>
            </a:extLst>
          </p:cNvPr>
          <p:cNvSpPr txBox="1"/>
          <p:nvPr/>
        </p:nvSpPr>
        <p:spPr>
          <a:xfrm>
            <a:off x="10491864" y="5795799"/>
            <a:ext cx="537865" cy="191936"/>
          </a:xfrm>
          <a:prstGeom prst="rect">
            <a:avLst/>
          </a:prstGeom>
          <a:solidFill>
            <a:schemeClr val="bg1"/>
          </a:solidFill>
        </p:spPr>
        <p:txBody>
          <a:bodyPr wrap="none" lIns="3600" tIns="3600" rIns="3600" bIns="3600" rtlCol="0">
            <a:spAutoFit/>
          </a:bodyPr>
          <a:lstStyle/>
          <a:p>
            <a:r>
              <a:rPr lang="en-AU" sz="1200" dirty="0"/>
              <a:t>Capacity</a:t>
            </a:r>
          </a:p>
        </p:txBody>
      </p:sp>
    </p:spTree>
    <p:extLst>
      <p:ext uri="{BB962C8B-B14F-4D97-AF65-F5344CB8AC3E}">
        <p14:creationId xmlns:p14="http://schemas.microsoft.com/office/powerpoint/2010/main" val="2929704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9A046827-E4E6-4E1B-90A0-DCBE41A8C119}"/>
              </a:ext>
            </a:extLst>
          </p:cNvPr>
          <p:cNvSpPr/>
          <p:nvPr/>
        </p:nvSpPr>
        <p:spPr>
          <a:xfrm>
            <a:off x="1560379" y="419074"/>
            <a:ext cx="10289630" cy="16569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553ACBB-0FF4-4FA7-9AF9-5DAEB1F99F86}"/>
              </a:ext>
            </a:extLst>
          </p:cNvPr>
          <p:cNvSpPr/>
          <p:nvPr/>
        </p:nvSpPr>
        <p:spPr>
          <a:xfrm>
            <a:off x="1560379" y="2106506"/>
            <a:ext cx="10289630" cy="15636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24242F-8584-483C-8F76-DC01A3A557B0}"/>
              </a:ext>
            </a:extLst>
          </p:cNvPr>
          <p:cNvSpPr/>
          <p:nvPr/>
        </p:nvSpPr>
        <p:spPr>
          <a:xfrm>
            <a:off x="1560379" y="3680168"/>
            <a:ext cx="10289630" cy="121465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438547" y="476500"/>
            <a:ext cx="539972" cy="434774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800" dirty="0">
                <a:solidFill>
                  <a:schemeClr val="tx1"/>
                </a:solidFill>
              </a:rPr>
              <a:t>BOOTP / PXE / TFTP / HTTP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773049" y="4527957"/>
            <a:ext cx="552900" cy="31642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800" dirty="0" err="1">
                <a:solidFill>
                  <a:schemeClr val="tx1"/>
                </a:solidFill>
              </a:rPr>
              <a:t>NVMe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766943" y="4149858"/>
            <a:ext cx="552901" cy="31642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800" dirty="0">
                <a:solidFill>
                  <a:schemeClr val="tx1"/>
                </a:solidFill>
              </a:rPr>
              <a:t>SAS/SATA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197752" y="476498"/>
            <a:ext cx="500434" cy="436480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800" dirty="0">
                <a:solidFill>
                  <a:schemeClr val="tx1"/>
                </a:solidFill>
              </a:rPr>
              <a:t>iSCSI / FCIP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6390395" y="3754578"/>
            <a:ext cx="552900" cy="108672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800" dirty="0">
                <a:solidFill>
                  <a:schemeClr val="tx1"/>
                </a:solidFill>
              </a:rPr>
              <a:t>PCIe / HBA / RAID / Direct / SAN / NAS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2642263" y="5047929"/>
            <a:ext cx="2405474" cy="329473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1000" b="1" dirty="0">
                <a:solidFill>
                  <a:schemeClr val="tx1"/>
                </a:solidFill>
              </a:rPr>
              <a:t>File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1560379" y="5037803"/>
            <a:ext cx="1040683" cy="342023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1000" b="1">
                <a:solidFill>
                  <a:schemeClr val="tx1"/>
                </a:solidFill>
              </a:rPr>
              <a:t>Object</a:t>
            </a:r>
            <a:endParaRPr lang="en-AU" sz="1000" b="1" dirty="0">
              <a:solidFill>
                <a:schemeClr val="tx1"/>
              </a:solidFill>
            </a:endParaRPr>
          </a:p>
        </p:txBody>
      </p:sp>
      <p:sp>
        <p:nvSpPr>
          <p:cNvPr id="28" name="Rounded Rectangle 16">
            <a:extLst>
              <a:ext uri="{FF2B5EF4-FFF2-40B4-BE49-F238E27FC236}">
                <a16:creationId xmlns:a16="http://schemas.microsoft.com/office/drawing/2014/main" id="{F794E101-6546-4196-9306-95EA70A8B0AA}"/>
              </a:ext>
            </a:extLst>
          </p:cNvPr>
          <p:cNvSpPr/>
          <p:nvPr/>
        </p:nvSpPr>
        <p:spPr>
          <a:xfrm>
            <a:off x="5145286" y="5054860"/>
            <a:ext cx="1870796" cy="32496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1000" b="1" dirty="0">
                <a:solidFill>
                  <a:schemeClr val="tx1"/>
                </a:solidFill>
              </a:rPr>
              <a:t>Block</a:t>
            </a:r>
          </a:p>
        </p:txBody>
      </p:sp>
      <p:sp>
        <p:nvSpPr>
          <p:cNvPr id="30" name="Rounded Rectangle 16">
            <a:extLst>
              <a:ext uri="{FF2B5EF4-FFF2-40B4-BE49-F238E27FC236}">
                <a16:creationId xmlns:a16="http://schemas.microsoft.com/office/drawing/2014/main" id="{039E1EBF-2458-4032-ACA8-C1550D9A518B}"/>
              </a:ext>
            </a:extLst>
          </p:cNvPr>
          <p:cNvSpPr/>
          <p:nvPr/>
        </p:nvSpPr>
        <p:spPr>
          <a:xfrm>
            <a:off x="7949839" y="5042802"/>
            <a:ext cx="559603" cy="33702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b="1" dirty="0">
                <a:solidFill>
                  <a:schemeClr val="tx1"/>
                </a:solidFill>
              </a:rPr>
              <a:t>Block</a:t>
            </a:r>
          </a:p>
        </p:txBody>
      </p:sp>
      <p:sp>
        <p:nvSpPr>
          <p:cNvPr id="31" name="Rounded Rectangle 9">
            <a:extLst>
              <a:ext uri="{FF2B5EF4-FFF2-40B4-BE49-F238E27FC236}">
                <a16:creationId xmlns:a16="http://schemas.microsoft.com/office/drawing/2014/main" id="{047DEC22-4403-43D2-A431-C997A423C300}"/>
              </a:ext>
            </a:extLst>
          </p:cNvPr>
          <p:cNvSpPr/>
          <p:nvPr/>
        </p:nvSpPr>
        <p:spPr>
          <a:xfrm>
            <a:off x="7990286" y="494128"/>
            <a:ext cx="419841" cy="308800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800" dirty="0">
                <a:solidFill>
                  <a:schemeClr val="tx1"/>
                </a:solidFill>
              </a:rPr>
              <a:t>iSCSI / FCIP</a:t>
            </a:r>
          </a:p>
        </p:txBody>
      </p:sp>
      <p:sp>
        <p:nvSpPr>
          <p:cNvPr id="32" name="Rounded Rectangle 16">
            <a:extLst>
              <a:ext uri="{FF2B5EF4-FFF2-40B4-BE49-F238E27FC236}">
                <a16:creationId xmlns:a16="http://schemas.microsoft.com/office/drawing/2014/main" id="{DE538DB9-35A1-4CE8-856B-C8285FC783E8}"/>
              </a:ext>
            </a:extLst>
          </p:cNvPr>
          <p:cNvSpPr/>
          <p:nvPr/>
        </p:nvSpPr>
        <p:spPr>
          <a:xfrm>
            <a:off x="8576514" y="5046461"/>
            <a:ext cx="2148888" cy="33702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1000" b="1" dirty="0">
                <a:solidFill>
                  <a:schemeClr val="tx1"/>
                </a:solidFill>
              </a:rPr>
              <a:t>File</a:t>
            </a:r>
          </a:p>
        </p:txBody>
      </p:sp>
      <p:sp>
        <p:nvSpPr>
          <p:cNvPr id="33" name="Rounded Rectangle 17">
            <a:extLst>
              <a:ext uri="{FF2B5EF4-FFF2-40B4-BE49-F238E27FC236}">
                <a16:creationId xmlns:a16="http://schemas.microsoft.com/office/drawing/2014/main" id="{214AAF1B-9A89-4DAE-89A3-7A559FCEFA23}"/>
              </a:ext>
            </a:extLst>
          </p:cNvPr>
          <p:cNvSpPr/>
          <p:nvPr/>
        </p:nvSpPr>
        <p:spPr>
          <a:xfrm>
            <a:off x="10804021" y="5046460"/>
            <a:ext cx="1045988" cy="337023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1000" b="1">
                <a:solidFill>
                  <a:schemeClr val="tx1"/>
                </a:solidFill>
              </a:rPr>
              <a:t>Object</a:t>
            </a:r>
            <a:endParaRPr lang="en-AU" sz="1000" b="1" dirty="0">
              <a:solidFill>
                <a:schemeClr val="tx1"/>
              </a:solidFill>
            </a:endParaRPr>
          </a:p>
        </p:txBody>
      </p:sp>
      <p:sp>
        <p:nvSpPr>
          <p:cNvPr id="34" name="Rounded Rectangle 9">
            <a:extLst>
              <a:ext uri="{FF2B5EF4-FFF2-40B4-BE49-F238E27FC236}">
                <a16:creationId xmlns:a16="http://schemas.microsoft.com/office/drawing/2014/main" id="{3152A984-D84F-4950-8067-2408F99CBAA8}"/>
              </a:ext>
            </a:extLst>
          </p:cNvPr>
          <p:cNvSpPr/>
          <p:nvPr/>
        </p:nvSpPr>
        <p:spPr>
          <a:xfrm>
            <a:off x="3752727" y="494130"/>
            <a:ext cx="539972" cy="434024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800" dirty="0">
                <a:solidFill>
                  <a:schemeClr val="tx1"/>
                </a:solidFill>
              </a:rPr>
              <a:t>File System</a:t>
            </a:r>
          </a:p>
          <a:p>
            <a:pPr algn="ctr"/>
            <a:r>
              <a:rPr lang="en-AU" sz="800" dirty="0">
                <a:solidFill>
                  <a:schemeClr val="tx1"/>
                </a:solidFill>
              </a:rPr>
              <a:t>(FAT / </a:t>
            </a:r>
            <a:r>
              <a:rPr lang="en-AU" sz="800" dirty="0" err="1">
                <a:solidFill>
                  <a:schemeClr val="tx1"/>
                </a:solidFill>
              </a:rPr>
              <a:t>EXTx</a:t>
            </a:r>
            <a:r>
              <a:rPr lang="en-AU" sz="800" dirty="0">
                <a:solidFill>
                  <a:schemeClr val="tx1"/>
                </a:solidFill>
              </a:rPr>
              <a:t> / XFS / HPFS+ / NTFS / UFS2 / ZFS / RAW / QCOW / VMDK )</a:t>
            </a:r>
          </a:p>
        </p:txBody>
      </p:sp>
      <p:sp>
        <p:nvSpPr>
          <p:cNvPr id="35" name="Rounded Rectangle 9">
            <a:extLst>
              <a:ext uri="{FF2B5EF4-FFF2-40B4-BE49-F238E27FC236}">
                <a16:creationId xmlns:a16="http://schemas.microsoft.com/office/drawing/2014/main" id="{C1125179-A83C-4315-A7C0-1C9221156C71}"/>
              </a:ext>
            </a:extLst>
          </p:cNvPr>
          <p:cNvSpPr/>
          <p:nvPr/>
        </p:nvSpPr>
        <p:spPr>
          <a:xfrm>
            <a:off x="9222891" y="476498"/>
            <a:ext cx="550694" cy="310563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800" dirty="0">
                <a:solidFill>
                  <a:schemeClr val="tx1"/>
                </a:solidFill>
              </a:rPr>
              <a:t>File System</a:t>
            </a:r>
          </a:p>
          <a:p>
            <a:pPr algn="ctr"/>
            <a:r>
              <a:rPr lang="en-AU" sz="800" dirty="0">
                <a:solidFill>
                  <a:schemeClr val="tx1"/>
                </a:solidFill>
              </a:rPr>
              <a:t>/ FAT / </a:t>
            </a:r>
            <a:r>
              <a:rPr lang="en-AU" sz="800" dirty="0" err="1">
                <a:solidFill>
                  <a:schemeClr val="tx1"/>
                </a:solidFill>
              </a:rPr>
              <a:t>EXTx</a:t>
            </a:r>
            <a:r>
              <a:rPr lang="en-AU" sz="800" dirty="0">
                <a:solidFill>
                  <a:schemeClr val="tx1"/>
                </a:solidFill>
              </a:rPr>
              <a:t> / XFS / HPFS+ / NTFS / UFS2 / ZFS /  QCOW / VMDK</a:t>
            </a:r>
          </a:p>
        </p:txBody>
      </p:sp>
      <p:sp>
        <p:nvSpPr>
          <p:cNvPr id="36" name="Rounded Rectangle 9">
            <a:extLst>
              <a:ext uri="{FF2B5EF4-FFF2-40B4-BE49-F238E27FC236}">
                <a16:creationId xmlns:a16="http://schemas.microsoft.com/office/drawing/2014/main" id="{A5964751-3BA8-4617-9F36-4E584E2E7E34}"/>
              </a:ext>
            </a:extLst>
          </p:cNvPr>
          <p:cNvSpPr/>
          <p:nvPr/>
        </p:nvSpPr>
        <p:spPr>
          <a:xfrm>
            <a:off x="9867948" y="472964"/>
            <a:ext cx="458056" cy="310917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800" dirty="0">
                <a:solidFill>
                  <a:schemeClr val="tx1"/>
                </a:solidFill>
              </a:rPr>
              <a:t>NAS / CIFS / NFS / Virtual NAS</a:t>
            </a:r>
          </a:p>
        </p:txBody>
      </p:sp>
      <p:sp>
        <p:nvSpPr>
          <p:cNvPr id="37" name="Rounded Rectangle 17">
            <a:extLst>
              <a:ext uri="{FF2B5EF4-FFF2-40B4-BE49-F238E27FC236}">
                <a16:creationId xmlns:a16="http://schemas.microsoft.com/office/drawing/2014/main" id="{0204DBAE-7F80-4EEE-BD8B-75B6B4503536}"/>
              </a:ext>
            </a:extLst>
          </p:cNvPr>
          <p:cNvSpPr/>
          <p:nvPr/>
        </p:nvSpPr>
        <p:spPr>
          <a:xfrm>
            <a:off x="1560379" y="5432629"/>
            <a:ext cx="5466997" cy="35023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1000" b="1" dirty="0">
                <a:solidFill>
                  <a:schemeClr val="tx1"/>
                </a:solidFill>
              </a:rPr>
              <a:t>Consumes</a:t>
            </a:r>
          </a:p>
        </p:txBody>
      </p:sp>
      <p:sp>
        <p:nvSpPr>
          <p:cNvPr id="38" name="Rounded Rectangle 17">
            <a:extLst>
              <a:ext uri="{FF2B5EF4-FFF2-40B4-BE49-F238E27FC236}">
                <a16:creationId xmlns:a16="http://schemas.microsoft.com/office/drawing/2014/main" id="{D2C6A225-8806-4D9F-9B8C-40B6AA4AB7D8}"/>
              </a:ext>
            </a:extLst>
          </p:cNvPr>
          <p:cNvSpPr/>
          <p:nvPr/>
        </p:nvSpPr>
        <p:spPr>
          <a:xfrm>
            <a:off x="7949839" y="5431452"/>
            <a:ext cx="3900170" cy="35023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1000" b="1" dirty="0">
                <a:solidFill>
                  <a:schemeClr val="tx1"/>
                </a:solidFill>
              </a:rPr>
              <a:t>Provides</a:t>
            </a:r>
          </a:p>
        </p:txBody>
      </p:sp>
      <p:sp>
        <p:nvSpPr>
          <p:cNvPr id="39" name="Rounded Rectangle 9">
            <a:extLst>
              <a:ext uri="{FF2B5EF4-FFF2-40B4-BE49-F238E27FC236}">
                <a16:creationId xmlns:a16="http://schemas.microsoft.com/office/drawing/2014/main" id="{D44BD0DE-9CAD-4325-BE59-3536F00AA72A}"/>
              </a:ext>
            </a:extLst>
          </p:cNvPr>
          <p:cNvSpPr/>
          <p:nvPr/>
        </p:nvSpPr>
        <p:spPr>
          <a:xfrm>
            <a:off x="3165765" y="494128"/>
            <a:ext cx="468709" cy="434023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800" dirty="0">
                <a:solidFill>
                  <a:schemeClr val="tx1"/>
                </a:solidFill>
              </a:rPr>
              <a:t>NAS / CIFS / NFS /  Virtual  NAS</a:t>
            </a:r>
          </a:p>
        </p:txBody>
      </p:sp>
      <p:sp>
        <p:nvSpPr>
          <p:cNvPr id="40" name="Rounded Rectangle 8">
            <a:extLst>
              <a:ext uri="{FF2B5EF4-FFF2-40B4-BE49-F238E27FC236}">
                <a16:creationId xmlns:a16="http://schemas.microsoft.com/office/drawing/2014/main" id="{C9DED489-4987-419B-BF45-B13AE417441E}"/>
              </a:ext>
            </a:extLst>
          </p:cNvPr>
          <p:cNvSpPr/>
          <p:nvPr/>
        </p:nvSpPr>
        <p:spPr>
          <a:xfrm>
            <a:off x="5768071" y="3759208"/>
            <a:ext cx="552901" cy="31642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800" dirty="0">
                <a:solidFill>
                  <a:schemeClr val="tx1"/>
                </a:solidFill>
              </a:rPr>
              <a:t>FC-AL</a:t>
            </a:r>
          </a:p>
        </p:txBody>
      </p:sp>
      <p:sp>
        <p:nvSpPr>
          <p:cNvPr id="41" name="Rounded Rectangle 9">
            <a:extLst>
              <a:ext uri="{FF2B5EF4-FFF2-40B4-BE49-F238E27FC236}">
                <a16:creationId xmlns:a16="http://schemas.microsoft.com/office/drawing/2014/main" id="{A4FA8E16-CA29-4F9A-BDB0-B2908947B2AD}"/>
              </a:ext>
            </a:extLst>
          </p:cNvPr>
          <p:cNvSpPr/>
          <p:nvPr/>
        </p:nvSpPr>
        <p:spPr>
          <a:xfrm>
            <a:off x="2367640" y="494129"/>
            <a:ext cx="562089" cy="308800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800" dirty="0">
                <a:solidFill>
                  <a:schemeClr val="tx1"/>
                </a:solidFill>
              </a:rPr>
              <a:t>Software Defined Storage / NAS/  </a:t>
            </a:r>
            <a:r>
              <a:rPr lang="en-AU" sz="800" dirty="0" err="1">
                <a:solidFill>
                  <a:schemeClr val="tx1"/>
                </a:solidFill>
              </a:rPr>
              <a:t>Ceph</a:t>
            </a:r>
            <a:r>
              <a:rPr lang="en-AU" sz="800" dirty="0">
                <a:solidFill>
                  <a:schemeClr val="tx1"/>
                </a:solidFill>
              </a:rPr>
              <a:t> / RADOS / </a:t>
            </a:r>
            <a:r>
              <a:rPr lang="en-AU" sz="800" dirty="0" err="1">
                <a:solidFill>
                  <a:schemeClr val="tx1"/>
                </a:solidFill>
              </a:rPr>
              <a:t>ScaleIO</a:t>
            </a:r>
            <a:r>
              <a:rPr lang="en-AU" sz="8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3" name="Rounded Rectangle 9">
            <a:extLst>
              <a:ext uri="{FF2B5EF4-FFF2-40B4-BE49-F238E27FC236}">
                <a16:creationId xmlns:a16="http://schemas.microsoft.com/office/drawing/2014/main" id="{4A4F6644-9477-4D43-8463-74B89B21E820}"/>
              </a:ext>
            </a:extLst>
          </p:cNvPr>
          <p:cNvSpPr/>
          <p:nvPr/>
        </p:nvSpPr>
        <p:spPr>
          <a:xfrm>
            <a:off x="10493937" y="476498"/>
            <a:ext cx="587250" cy="309701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800" dirty="0">
                <a:solidFill>
                  <a:schemeClr val="tx1"/>
                </a:solidFill>
              </a:rPr>
              <a:t>Software Define Storage / NAS/  </a:t>
            </a:r>
            <a:r>
              <a:rPr lang="en-AU" sz="800" dirty="0" err="1">
                <a:solidFill>
                  <a:schemeClr val="tx1"/>
                </a:solidFill>
              </a:rPr>
              <a:t>Ceph</a:t>
            </a:r>
            <a:r>
              <a:rPr lang="en-AU" sz="800" dirty="0">
                <a:solidFill>
                  <a:schemeClr val="tx1"/>
                </a:solidFill>
              </a:rPr>
              <a:t> / RADOS  / </a:t>
            </a:r>
            <a:r>
              <a:rPr lang="en-AU" sz="800" dirty="0" err="1">
                <a:solidFill>
                  <a:schemeClr val="tx1"/>
                </a:solidFill>
              </a:rPr>
              <a:t>ScaleO</a:t>
            </a:r>
            <a:r>
              <a:rPr lang="en-AU" sz="8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4" name="Rounded Rectangle 9">
            <a:extLst>
              <a:ext uri="{FF2B5EF4-FFF2-40B4-BE49-F238E27FC236}">
                <a16:creationId xmlns:a16="http://schemas.microsoft.com/office/drawing/2014/main" id="{B436638C-9875-47E1-AFFE-D3563A0445EB}"/>
              </a:ext>
            </a:extLst>
          </p:cNvPr>
          <p:cNvSpPr/>
          <p:nvPr/>
        </p:nvSpPr>
        <p:spPr>
          <a:xfrm>
            <a:off x="11155659" y="472963"/>
            <a:ext cx="587250" cy="31162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800" dirty="0">
                <a:solidFill>
                  <a:schemeClr val="tx1"/>
                </a:solidFill>
              </a:rPr>
              <a:t>App  Server / Registry  / HTTP/S / XML / JSON / IBLOB / mage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1CDE445-3766-4820-B280-45EF97ECC21F}"/>
              </a:ext>
            </a:extLst>
          </p:cNvPr>
          <p:cNvCxnSpPr>
            <a:cxnSpLocks/>
          </p:cNvCxnSpPr>
          <p:nvPr/>
        </p:nvCxnSpPr>
        <p:spPr>
          <a:xfrm flipH="1">
            <a:off x="8071328" y="6650347"/>
            <a:ext cx="684854" cy="21562"/>
          </a:xfrm>
          <a:prstGeom prst="straightConnector1">
            <a:avLst/>
          </a:prstGeom>
          <a:ln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C0D40E6-A410-42A3-8DE4-B1DD80A270CA}"/>
              </a:ext>
            </a:extLst>
          </p:cNvPr>
          <p:cNvCxnSpPr>
            <a:cxnSpLocks/>
          </p:cNvCxnSpPr>
          <p:nvPr/>
        </p:nvCxnSpPr>
        <p:spPr>
          <a:xfrm>
            <a:off x="8865744" y="6650347"/>
            <a:ext cx="2984265" cy="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7528FF31-BC81-4A53-95A2-D3304DCF5B20}"/>
              </a:ext>
            </a:extLst>
          </p:cNvPr>
          <p:cNvSpPr txBox="1"/>
          <p:nvPr/>
        </p:nvSpPr>
        <p:spPr>
          <a:xfrm>
            <a:off x="8198581" y="6463862"/>
            <a:ext cx="430015" cy="372967"/>
          </a:xfrm>
          <a:prstGeom prst="rect">
            <a:avLst/>
          </a:prstGeom>
          <a:solidFill>
            <a:schemeClr val="bg1"/>
          </a:solidFill>
        </p:spPr>
        <p:txBody>
          <a:bodyPr wrap="square" lIns="3600" tIns="3600" rIns="3600" bIns="3600" rtlCol="0">
            <a:spAutoFit/>
          </a:bodyPr>
          <a:lstStyle/>
          <a:p>
            <a:r>
              <a:rPr lang="en-AU" sz="1200" dirty="0"/>
              <a:t>non-shared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B8505F4-581C-4E49-97A4-0B282EA084CD}"/>
              </a:ext>
            </a:extLst>
          </p:cNvPr>
          <p:cNvSpPr txBox="1"/>
          <p:nvPr/>
        </p:nvSpPr>
        <p:spPr>
          <a:xfrm>
            <a:off x="10467693" y="6556016"/>
            <a:ext cx="430015" cy="191936"/>
          </a:xfrm>
          <a:prstGeom prst="rect">
            <a:avLst/>
          </a:prstGeom>
          <a:solidFill>
            <a:schemeClr val="bg1"/>
          </a:solidFill>
        </p:spPr>
        <p:txBody>
          <a:bodyPr wrap="none" lIns="3600" tIns="3600" rIns="3600" bIns="3600" rtlCol="0">
            <a:spAutoFit/>
          </a:bodyPr>
          <a:lstStyle/>
          <a:p>
            <a:r>
              <a:rPr lang="en-AU" sz="1200" dirty="0"/>
              <a:t>shared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C4F2941-466B-4C4E-AF12-43400EEA33A9}"/>
              </a:ext>
            </a:extLst>
          </p:cNvPr>
          <p:cNvCxnSpPr>
            <a:cxnSpLocks/>
          </p:cNvCxnSpPr>
          <p:nvPr/>
        </p:nvCxnSpPr>
        <p:spPr>
          <a:xfrm flipH="1">
            <a:off x="8071325" y="6433697"/>
            <a:ext cx="3778684" cy="20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B4F5098-351D-437B-8EE8-A1C8CE3B28A2}"/>
              </a:ext>
            </a:extLst>
          </p:cNvPr>
          <p:cNvSpPr txBox="1"/>
          <p:nvPr/>
        </p:nvSpPr>
        <p:spPr>
          <a:xfrm>
            <a:off x="8576515" y="6332261"/>
            <a:ext cx="1524032" cy="191936"/>
          </a:xfrm>
          <a:prstGeom prst="rect">
            <a:avLst/>
          </a:prstGeom>
          <a:solidFill>
            <a:schemeClr val="bg1"/>
          </a:solidFill>
        </p:spPr>
        <p:txBody>
          <a:bodyPr wrap="none" lIns="3600" tIns="3600" rIns="3600" bIns="3600" rtlCol="0">
            <a:spAutoFit/>
          </a:bodyPr>
          <a:lstStyle/>
          <a:p>
            <a:r>
              <a:rPr lang="en-AU" sz="1200" dirty="0"/>
              <a:t>Increasing IOPs (to host)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CD866F-FD52-4B4B-B6C7-5C581C67BB08}"/>
              </a:ext>
            </a:extLst>
          </p:cNvPr>
          <p:cNvCxnSpPr>
            <a:cxnSpLocks/>
          </p:cNvCxnSpPr>
          <p:nvPr/>
        </p:nvCxnSpPr>
        <p:spPr>
          <a:xfrm>
            <a:off x="7979776" y="6262456"/>
            <a:ext cx="3870233" cy="2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E7FA146-0382-4D16-864E-81CCA7899439}"/>
              </a:ext>
            </a:extLst>
          </p:cNvPr>
          <p:cNvSpPr txBox="1"/>
          <p:nvPr/>
        </p:nvSpPr>
        <p:spPr>
          <a:xfrm>
            <a:off x="9887095" y="6157273"/>
            <a:ext cx="1154700" cy="191936"/>
          </a:xfrm>
          <a:prstGeom prst="rect">
            <a:avLst/>
          </a:prstGeom>
          <a:solidFill>
            <a:schemeClr val="bg1"/>
          </a:solidFill>
        </p:spPr>
        <p:txBody>
          <a:bodyPr wrap="none" lIns="3600" tIns="3600" rIns="3600" bIns="3600" rtlCol="0">
            <a:spAutoFit/>
          </a:bodyPr>
          <a:lstStyle/>
          <a:p>
            <a:r>
              <a:rPr lang="en-AU" sz="1200" dirty="0"/>
              <a:t>Increasing Latency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6138795-D3C7-4385-8915-386C069CDBFF}"/>
              </a:ext>
            </a:extLst>
          </p:cNvPr>
          <p:cNvCxnSpPr>
            <a:cxnSpLocks/>
          </p:cNvCxnSpPr>
          <p:nvPr/>
        </p:nvCxnSpPr>
        <p:spPr>
          <a:xfrm flipH="1">
            <a:off x="1560380" y="6671909"/>
            <a:ext cx="3386982" cy="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CFA32CF-44D2-4D5A-B701-AF83E473B304}"/>
              </a:ext>
            </a:extLst>
          </p:cNvPr>
          <p:cNvCxnSpPr>
            <a:cxnSpLocks/>
          </p:cNvCxnSpPr>
          <p:nvPr/>
        </p:nvCxnSpPr>
        <p:spPr>
          <a:xfrm>
            <a:off x="5047737" y="6671909"/>
            <a:ext cx="1883431" cy="0"/>
          </a:xfrm>
          <a:prstGeom prst="straightConnector1">
            <a:avLst/>
          </a:prstGeom>
          <a:ln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29124815-326A-452D-9E42-B21122F6E352}"/>
              </a:ext>
            </a:extLst>
          </p:cNvPr>
          <p:cNvSpPr txBox="1"/>
          <p:nvPr/>
        </p:nvSpPr>
        <p:spPr>
          <a:xfrm>
            <a:off x="5641538" y="6566526"/>
            <a:ext cx="718555" cy="191936"/>
          </a:xfrm>
          <a:prstGeom prst="rect">
            <a:avLst/>
          </a:prstGeom>
          <a:solidFill>
            <a:schemeClr val="bg1"/>
          </a:solidFill>
        </p:spPr>
        <p:txBody>
          <a:bodyPr wrap="none" lIns="3600" tIns="3600" rIns="3600" bIns="3600" rtlCol="0">
            <a:spAutoFit/>
          </a:bodyPr>
          <a:lstStyle/>
          <a:p>
            <a:r>
              <a:rPr lang="en-AU" sz="1200" dirty="0"/>
              <a:t>non-shared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1D0B94F-2A1F-48D3-B4D0-970C79FB35B6}"/>
              </a:ext>
            </a:extLst>
          </p:cNvPr>
          <p:cNvSpPr txBox="1"/>
          <p:nvPr/>
        </p:nvSpPr>
        <p:spPr>
          <a:xfrm>
            <a:off x="2390173" y="6566526"/>
            <a:ext cx="430015" cy="191936"/>
          </a:xfrm>
          <a:prstGeom prst="rect">
            <a:avLst/>
          </a:prstGeom>
          <a:solidFill>
            <a:schemeClr val="bg1"/>
          </a:solidFill>
        </p:spPr>
        <p:txBody>
          <a:bodyPr wrap="none" lIns="3600" tIns="3600" rIns="3600" bIns="3600" rtlCol="0">
            <a:spAutoFit/>
          </a:bodyPr>
          <a:lstStyle/>
          <a:p>
            <a:r>
              <a:rPr lang="en-AU" sz="1200" dirty="0"/>
              <a:t>shared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88B4FE1-6AB2-4549-ADF8-37F7D88ED76C}"/>
              </a:ext>
            </a:extLst>
          </p:cNvPr>
          <p:cNvCxnSpPr>
            <a:cxnSpLocks/>
          </p:cNvCxnSpPr>
          <p:nvPr/>
        </p:nvCxnSpPr>
        <p:spPr>
          <a:xfrm flipH="1" flipV="1">
            <a:off x="1560382" y="6463028"/>
            <a:ext cx="5412828" cy="302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E5F6FB11-66AC-4A89-8C52-A90241949798}"/>
              </a:ext>
            </a:extLst>
          </p:cNvPr>
          <p:cNvSpPr txBox="1"/>
          <p:nvPr/>
        </p:nvSpPr>
        <p:spPr>
          <a:xfrm>
            <a:off x="4806000" y="6345822"/>
            <a:ext cx="1524032" cy="191936"/>
          </a:xfrm>
          <a:prstGeom prst="rect">
            <a:avLst/>
          </a:prstGeom>
          <a:solidFill>
            <a:schemeClr val="bg1"/>
          </a:solidFill>
        </p:spPr>
        <p:txBody>
          <a:bodyPr wrap="none" lIns="3600" tIns="3600" rIns="3600" bIns="3600" rtlCol="0">
            <a:spAutoFit/>
          </a:bodyPr>
          <a:lstStyle/>
          <a:p>
            <a:r>
              <a:rPr lang="en-AU" sz="1200" dirty="0"/>
              <a:t>Increasing IOPs (to host)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F66BB81-3A1B-4292-BB28-3E01CA79AFB3}"/>
              </a:ext>
            </a:extLst>
          </p:cNvPr>
          <p:cNvCxnSpPr>
            <a:cxnSpLocks/>
          </p:cNvCxnSpPr>
          <p:nvPr/>
        </p:nvCxnSpPr>
        <p:spPr>
          <a:xfrm>
            <a:off x="1560379" y="6279401"/>
            <a:ext cx="5370789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ABB7560E-8E8A-42A5-81E1-58B9462AEDF9}"/>
              </a:ext>
            </a:extLst>
          </p:cNvPr>
          <p:cNvSpPr txBox="1"/>
          <p:nvPr/>
        </p:nvSpPr>
        <p:spPr>
          <a:xfrm>
            <a:off x="2274094" y="6169313"/>
            <a:ext cx="1154700" cy="191936"/>
          </a:xfrm>
          <a:prstGeom prst="rect">
            <a:avLst/>
          </a:prstGeom>
          <a:solidFill>
            <a:schemeClr val="bg1"/>
          </a:solidFill>
        </p:spPr>
        <p:txBody>
          <a:bodyPr wrap="none" lIns="3600" tIns="3600" rIns="3600" bIns="3600" rtlCol="0">
            <a:spAutoFit/>
          </a:bodyPr>
          <a:lstStyle/>
          <a:p>
            <a:r>
              <a:rPr lang="en-AU" sz="1200" dirty="0"/>
              <a:t>Increasing Latency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8DE0C0D-9803-4049-82D3-D796041B7BD1}"/>
              </a:ext>
            </a:extLst>
          </p:cNvPr>
          <p:cNvSpPr txBox="1"/>
          <p:nvPr/>
        </p:nvSpPr>
        <p:spPr>
          <a:xfrm>
            <a:off x="38901" y="595914"/>
            <a:ext cx="14774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VNF virtualization means consumes via all layers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CNF consumes via  Network and /or Files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Pass-Through allows for access to HW / Acceleration</a:t>
            </a:r>
          </a:p>
        </p:txBody>
      </p:sp>
      <p:sp>
        <p:nvSpPr>
          <p:cNvPr id="2" name="Arrow: Pentagon 1">
            <a:extLst>
              <a:ext uri="{FF2B5EF4-FFF2-40B4-BE49-F238E27FC236}">
                <a16:creationId xmlns:a16="http://schemas.microsoft.com/office/drawing/2014/main" id="{17F2607C-EA19-4503-9081-1502257E3ED3}"/>
              </a:ext>
            </a:extLst>
          </p:cNvPr>
          <p:cNvSpPr/>
          <p:nvPr/>
        </p:nvSpPr>
        <p:spPr>
          <a:xfrm rot="16200000">
            <a:off x="6815862" y="3756397"/>
            <a:ext cx="1365831" cy="852168"/>
          </a:xfrm>
          <a:prstGeom prst="homePlate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b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Physical / Compute / BIOS / UEFI</a:t>
            </a:r>
            <a:endParaRPr lang="en-US" sz="1000" dirty="0"/>
          </a:p>
        </p:txBody>
      </p:sp>
      <p:sp>
        <p:nvSpPr>
          <p:cNvPr id="61" name="Freeform 53">
            <a:extLst>
              <a:ext uri="{FF2B5EF4-FFF2-40B4-BE49-F238E27FC236}">
                <a16:creationId xmlns:a16="http://schemas.microsoft.com/office/drawing/2014/main" id="{9A9A4ABC-7018-4540-8661-39FED17797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6747" y="3924093"/>
            <a:ext cx="404060" cy="363694"/>
          </a:xfrm>
          <a:custGeom>
            <a:avLst/>
            <a:gdLst>
              <a:gd name="T0" fmla="*/ 535 w 1293"/>
              <a:gd name="T1" fmla="*/ 1129 h 1290"/>
              <a:gd name="T2" fmla="*/ 461 w 1293"/>
              <a:gd name="T3" fmla="*/ 1139 h 1290"/>
              <a:gd name="T4" fmla="*/ 413 w 1293"/>
              <a:gd name="T5" fmla="*/ 1262 h 1290"/>
              <a:gd name="T6" fmla="*/ 317 w 1293"/>
              <a:gd name="T7" fmla="*/ 1233 h 1290"/>
              <a:gd name="T8" fmla="*/ 223 w 1293"/>
              <a:gd name="T9" fmla="*/ 1284 h 1290"/>
              <a:gd name="T10" fmla="*/ 140 w 1293"/>
              <a:gd name="T11" fmla="*/ 1253 h 1290"/>
              <a:gd name="T12" fmla="*/ 102 w 1293"/>
              <a:gd name="T13" fmla="*/ 1153 h 1290"/>
              <a:gd name="T14" fmla="*/ 10 w 1293"/>
              <a:gd name="T15" fmla="*/ 1113 h 1290"/>
              <a:gd name="T16" fmla="*/ 53 w 1293"/>
              <a:gd name="T17" fmla="*/ 989 h 1290"/>
              <a:gd name="T18" fmla="*/ 3 w 1293"/>
              <a:gd name="T19" fmla="*/ 933 h 1290"/>
              <a:gd name="T20" fmla="*/ 91 w 1293"/>
              <a:gd name="T21" fmla="*/ 886 h 1290"/>
              <a:gd name="T22" fmla="*/ 140 w 1293"/>
              <a:gd name="T23" fmla="*/ 763 h 1290"/>
              <a:gd name="T24" fmla="*/ 235 w 1293"/>
              <a:gd name="T25" fmla="*/ 792 h 1290"/>
              <a:gd name="T26" fmla="*/ 356 w 1293"/>
              <a:gd name="T27" fmla="*/ 740 h 1290"/>
              <a:gd name="T28" fmla="*/ 403 w 1293"/>
              <a:gd name="T29" fmla="*/ 828 h 1290"/>
              <a:gd name="T30" fmla="*/ 525 w 1293"/>
              <a:gd name="T31" fmla="*/ 876 h 1290"/>
              <a:gd name="T32" fmla="*/ 496 w 1293"/>
              <a:gd name="T33" fmla="*/ 972 h 1290"/>
              <a:gd name="T34" fmla="*/ 334 w 1293"/>
              <a:gd name="T35" fmla="*/ 1139 h 1290"/>
              <a:gd name="T36" fmla="*/ 218 w 1293"/>
              <a:gd name="T37" fmla="*/ 886 h 1290"/>
              <a:gd name="T38" fmla="*/ 334 w 1293"/>
              <a:gd name="T39" fmla="*/ 1139 h 1290"/>
              <a:gd name="T40" fmla="*/ 736 w 1293"/>
              <a:gd name="T41" fmla="*/ 1051 h 1290"/>
              <a:gd name="T42" fmla="*/ 736 w 1293"/>
              <a:gd name="T43" fmla="*/ 1206 h 1290"/>
              <a:gd name="T44" fmla="*/ 888 w 1293"/>
              <a:gd name="T45" fmla="*/ 1173 h 1290"/>
              <a:gd name="T46" fmla="*/ 855 w 1293"/>
              <a:gd name="T47" fmla="*/ 1205 h 1290"/>
              <a:gd name="T48" fmla="*/ 822 w 1293"/>
              <a:gd name="T49" fmla="*/ 1242 h 1290"/>
              <a:gd name="T50" fmla="*/ 766 w 1293"/>
              <a:gd name="T51" fmla="*/ 1267 h 1290"/>
              <a:gd name="T52" fmla="*/ 717 w 1293"/>
              <a:gd name="T53" fmla="*/ 1269 h 1290"/>
              <a:gd name="T54" fmla="*/ 671 w 1293"/>
              <a:gd name="T55" fmla="*/ 1273 h 1290"/>
              <a:gd name="T56" fmla="*/ 666 w 1293"/>
              <a:gd name="T57" fmla="*/ 1232 h 1290"/>
              <a:gd name="T58" fmla="*/ 597 w 1293"/>
              <a:gd name="T59" fmla="*/ 1205 h 1290"/>
              <a:gd name="T60" fmla="*/ 613 w 1293"/>
              <a:gd name="T61" fmla="*/ 1152 h 1290"/>
              <a:gd name="T62" fmla="*/ 585 w 1293"/>
              <a:gd name="T63" fmla="*/ 1099 h 1290"/>
              <a:gd name="T64" fmla="*/ 617 w 1293"/>
              <a:gd name="T65" fmla="*/ 1052 h 1290"/>
              <a:gd name="T66" fmla="*/ 651 w 1293"/>
              <a:gd name="T67" fmla="*/ 1016 h 1290"/>
              <a:gd name="T68" fmla="*/ 706 w 1293"/>
              <a:gd name="T69" fmla="*/ 990 h 1290"/>
              <a:gd name="T70" fmla="*/ 755 w 1293"/>
              <a:gd name="T71" fmla="*/ 988 h 1290"/>
              <a:gd name="T72" fmla="*/ 813 w 1293"/>
              <a:gd name="T73" fmla="*/ 1010 h 1290"/>
              <a:gd name="T74" fmla="*/ 849 w 1293"/>
              <a:gd name="T75" fmla="*/ 1043 h 1290"/>
              <a:gd name="T76" fmla="*/ 875 w 1293"/>
              <a:gd name="T77" fmla="*/ 1099 h 1290"/>
              <a:gd name="T78" fmla="*/ 876 w 1293"/>
              <a:gd name="T79" fmla="*/ 1148 h 1290"/>
              <a:gd name="T80" fmla="*/ 822 w 1293"/>
              <a:gd name="T81" fmla="*/ 236 h 1290"/>
              <a:gd name="T82" fmla="*/ 822 w 1293"/>
              <a:gd name="T83" fmla="*/ 704 h 1290"/>
              <a:gd name="T84" fmla="*/ 1281 w 1293"/>
              <a:gd name="T85" fmla="*/ 604 h 1290"/>
              <a:gd name="T86" fmla="*/ 1182 w 1293"/>
              <a:gd name="T87" fmla="*/ 701 h 1290"/>
              <a:gd name="T88" fmla="*/ 1081 w 1293"/>
              <a:gd name="T89" fmla="*/ 811 h 1290"/>
              <a:gd name="T90" fmla="*/ 913 w 1293"/>
              <a:gd name="T91" fmla="*/ 888 h 1290"/>
              <a:gd name="T92" fmla="*/ 764 w 1293"/>
              <a:gd name="T93" fmla="*/ 894 h 1290"/>
              <a:gd name="T94" fmla="*/ 626 w 1293"/>
              <a:gd name="T95" fmla="*/ 906 h 1290"/>
              <a:gd name="T96" fmla="*/ 609 w 1293"/>
              <a:gd name="T97" fmla="*/ 780 h 1290"/>
              <a:gd name="T98" fmla="*/ 403 w 1293"/>
              <a:gd name="T99" fmla="*/ 700 h 1290"/>
              <a:gd name="T100" fmla="*/ 452 w 1293"/>
              <a:gd name="T101" fmla="*/ 539 h 1290"/>
              <a:gd name="T102" fmla="*/ 365 w 1293"/>
              <a:gd name="T103" fmla="*/ 381 h 1290"/>
              <a:gd name="T104" fmla="*/ 462 w 1293"/>
              <a:gd name="T105" fmla="*/ 239 h 1290"/>
              <a:gd name="T106" fmla="*/ 563 w 1293"/>
              <a:gd name="T107" fmla="*/ 129 h 1290"/>
              <a:gd name="T108" fmla="*/ 731 w 1293"/>
              <a:gd name="T109" fmla="*/ 52 h 1290"/>
              <a:gd name="T110" fmla="*/ 880 w 1293"/>
              <a:gd name="T111" fmla="*/ 46 h 1290"/>
              <a:gd name="T112" fmla="*/ 1053 w 1293"/>
              <a:gd name="T113" fmla="*/ 110 h 1290"/>
              <a:gd name="T114" fmla="*/ 1163 w 1293"/>
              <a:gd name="T115" fmla="*/ 211 h 1290"/>
              <a:gd name="T116" fmla="*/ 1240 w 1293"/>
              <a:gd name="T117" fmla="*/ 379 h 1290"/>
              <a:gd name="T118" fmla="*/ 1246 w 1293"/>
              <a:gd name="T119" fmla="*/ 528 h 1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293" h="1290">
                <a:moveTo>
                  <a:pt x="528" y="1047"/>
                </a:moveTo>
                <a:cubicBezTo>
                  <a:pt x="546" y="1054"/>
                  <a:pt x="556" y="1074"/>
                  <a:pt x="549" y="1092"/>
                </a:cubicBezTo>
                <a:lnTo>
                  <a:pt x="535" y="1129"/>
                </a:lnTo>
                <a:cubicBezTo>
                  <a:pt x="532" y="1138"/>
                  <a:pt x="526" y="1145"/>
                  <a:pt x="517" y="1149"/>
                </a:cubicBezTo>
                <a:cubicBezTo>
                  <a:pt x="508" y="1153"/>
                  <a:pt x="499" y="1153"/>
                  <a:pt x="490" y="1150"/>
                </a:cubicBezTo>
                <a:lnTo>
                  <a:pt x="461" y="1139"/>
                </a:lnTo>
                <a:cubicBezTo>
                  <a:pt x="449" y="1157"/>
                  <a:pt x="434" y="1173"/>
                  <a:pt x="417" y="1187"/>
                </a:cubicBezTo>
                <a:lnTo>
                  <a:pt x="430" y="1215"/>
                </a:lnTo>
                <a:cubicBezTo>
                  <a:pt x="438" y="1233"/>
                  <a:pt x="430" y="1254"/>
                  <a:pt x="413" y="1262"/>
                </a:cubicBezTo>
                <a:lnTo>
                  <a:pt x="377" y="1278"/>
                </a:lnTo>
                <a:cubicBezTo>
                  <a:pt x="359" y="1286"/>
                  <a:pt x="338" y="1279"/>
                  <a:pt x="330" y="1261"/>
                </a:cubicBezTo>
                <a:lnTo>
                  <a:pt x="317" y="1233"/>
                </a:lnTo>
                <a:cubicBezTo>
                  <a:pt x="295" y="1237"/>
                  <a:pt x="274" y="1238"/>
                  <a:pt x="252" y="1235"/>
                </a:cubicBezTo>
                <a:lnTo>
                  <a:pt x="242" y="1265"/>
                </a:lnTo>
                <a:cubicBezTo>
                  <a:pt x="238" y="1273"/>
                  <a:pt x="232" y="1280"/>
                  <a:pt x="223" y="1284"/>
                </a:cubicBezTo>
                <a:cubicBezTo>
                  <a:pt x="215" y="1288"/>
                  <a:pt x="205" y="1289"/>
                  <a:pt x="196" y="1285"/>
                </a:cubicBezTo>
                <a:lnTo>
                  <a:pt x="159" y="1272"/>
                </a:lnTo>
                <a:cubicBezTo>
                  <a:pt x="151" y="1268"/>
                  <a:pt x="144" y="1262"/>
                  <a:pt x="140" y="1253"/>
                </a:cubicBezTo>
                <a:cubicBezTo>
                  <a:pt x="136" y="1245"/>
                  <a:pt x="135" y="1235"/>
                  <a:pt x="139" y="1226"/>
                </a:cubicBezTo>
                <a:lnTo>
                  <a:pt x="149" y="1197"/>
                </a:lnTo>
                <a:cubicBezTo>
                  <a:pt x="132" y="1185"/>
                  <a:pt x="116" y="1170"/>
                  <a:pt x="102" y="1153"/>
                </a:cubicBezTo>
                <a:lnTo>
                  <a:pt x="74" y="1166"/>
                </a:lnTo>
                <a:cubicBezTo>
                  <a:pt x="56" y="1174"/>
                  <a:pt x="35" y="1167"/>
                  <a:pt x="27" y="1149"/>
                </a:cubicBezTo>
                <a:lnTo>
                  <a:pt x="10" y="1113"/>
                </a:lnTo>
                <a:cubicBezTo>
                  <a:pt x="2" y="1096"/>
                  <a:pt x="10" y="1075"/>
                  <a:pt x="28" y="1067"/>
                </a:cubicBezTo>
                <a:lnTo>
                  <a:pt x="56" y="1054"/>
                </a:lnTo>
                <a:cubicBezTo>
                  <a:pt x="52" y="1032"/>
                  <a:pt x="51" y="1010"/>
                  <a:pt x="53" y="989"/>
                </a:cubicBezTo>
                <a:lnTo>
                  <a:pt x="24" y="978"/>
                </a:lnTo>
                <a:cubicBezTo>
                  <a:pt x="15" y="975"/>
                  <a:pt x="8" y="968"/>
                  <a:pt x="4" y="960"/>
                </a:cubicBezTo>
                <a:cubicBezTo>
                  <a:pt x="0" y="951"/>
                  <a:pt x="0" y="942"/>
                  <a:pt x="3" y="933"/>
                </a:cubicBezTo>
                <a:lnTo>
                  <a:pt x="17" y="896"/>
                </a:lnTo>
                <a:cubicBezTo>
                  <a:pt x="23" y="878"/>
                  <a:pt x="45" y="868"/>
                  <a:pt x="62" y="875"/>
                </a:cubicBezTo>
                <a:lnTo>
                  <a:pt x="91" y="886"/>
                </a:lnTo>
                <a:cubicBezTo>
                  <a:pt x="104" y="868"/>
                  <a:pt x="118" y="852"/>
                  <a:pt x="135" y="838"/>
                </a:cubicBezTo>
                <a:lnTo>
                  <a:pt x="122" y="810"/>
                </a:lnTo>
                <a:cubicBezTo>
                  <a:pt x="114" y="792"/>
                  <a:pt x="122" y="771"/>
                  <a:pt x="140" y="763"/>
                </a:cubicBezTo>
                <a:lnTo>
                  <a:pt x="175" y="747"/>
                </a:lnTo>
                <a:cubicBezTo>
                  <a:pt x="193" y="739"/>
                  <a:pt x="214" y="746"/>
                  <a:pt x="222" y="764"/>
                </a:cubicBezTo>
                <a:lnTo>
                  <a:pt x="235" y="792"/>
                </a:lnTo>
                <a:cubicBezTo>
                  <a:pt x="257" y="788"/>
                  <a:pt x="278" y="788"/>
                  <a:pt x="300" y="790"/>
                </a:cubicBezTo>
                <a:lnTo>
                  <a:pt x="311" y="761"/>
                </a:lnTo>
                <a:cubicBezTo>
                  <a:pt x="317" y="743"/>
                  <a:pt x="338" y="733"/>
                  <a:pt x="356" y="740"/>
                </a:cubicBezTo>
                <a:lnTo>
                  <a:pt x="393" y="753"/>
                </a:lnTo>
                <a:cubicBezTo>
                  <a:pt x="411" y="760"/>
                  <a:pt x="420" y="780"/>
                  <a:pt x="414" y="799"/>
                </a:cubicBezTo>
                <a:lnTo>
                  <a:pt x="403" y="828"/>
                </a:lnTo>
                <a:cubicBezTo>
                  <a:pt x="421" y="840"/>
                  <a:pt x="437" y="855"/>
                  <a:pt x="450" y="872"/>
                </a:cubicBezTo>
                <a:lnTo>
                  <a:pt x="479" y="859"/>
                </a:lnTo>
                <a:cubicBezTo>
                  <a:pt x="496" y="851"/>
                  <a:pt x="517" y="858"/>
                  <a:pt x="525" y="876"/>
                </a:cubicBezTo>
                <a:lnTo>
                  <a:pt x="542" y="912"/>
                </a:lnTo>
                <a:cubicBezTo>
                  <a:pt x="550" y="929"/>
                  <a:pt x="542" y="950"/>
                  <a:pt x="525" y="959"/>
                </a:cubicBezTo>
                <a:lnTo>
                  <a:pt x="496" y="972"/>
                </a:lnTo>
                <a:cubicBezTo>
                  <a:pt x="500" y="993"/>
                  <a:pt x="501" y="1015"/>
                  <a:pt x="499" y="1036"/>
                </a:cubicBezTo>
                <a:lnTo>
                  <a:pt x="528" y="1047"/>
                </a:lnTo>
                <a:close/>
                <a:moveTo>
                  <a:pt x="334" y="1139"/>
                </a:moveTo>
                <a:cubicBezTo>
                  <a:pt x="404" y="1107"/>
                  <a:pt x="435" y="1024"/>
                  <a:pt x="403" y="954"/>
                </a:cubicBezTo>
                <a:cubicBezTo>
                  <a:pt x="380" y="905"/>
                  <a:pt x="330" y="873"/>
                  <a:pt x="276" y="873"/>
                </a:cubicBezTo>
                <a:cubicBezTo>
                  <a:pt x="256" y="873"/>
                  <a:pt x="236" y="878"/>
                  <a:pt x="218" y="886"/>
                </a:cubicBezTo>
                <a:cubicBezTo>
                  <a:pt x="148" y="918"/>
                  <a:pt x="117" y="1001"/>
                  <a:pt x="150" y="1071"/>
                </a:cubicBezTo>
                <a:cubicBezTo>
                  <a:pt x="172" y="1120"/>
                  <a:pt x="222" y="1152"/>
                  <a:pt x="276" y="1152"/>
                </a:cubicBezTo>
                <a:cubicBezTo>
                  <a:pt x="296" y="1152"/>
                  <a:pt x="316" y="1148"/>
                  <a:pt x="334" y="1139"/>
                </a:cubicBezTo>
                <a:close/>
                <a:moveTo>
                  <a:pt x="769" y="1199"/>
                </a:moveTo>
                <a:cubicBezTo>
                  <a:pt x="807" y="1181"/>
                  <a:pt x="824" y="1135"/>
                  <a:pt x="807" y="1096"/>
                </a:cubicBezTo>
                <a:cubicBezTo>
                  <a:pt x="794" y="1069"/>
                  <a:pt x="766" y="1051"/>
                  <a:pt x="736" y="1051"/>
                </a:cubicBezTo>
                <a:cubicBezTo>
                  <a:pt x="725" y="1051"/>
                  <a:pt x="714" y="1054"/>
                  <a:pt x="704" y="1058"/>
                </a:cubicBezTo>
                <a:cubicBezTo>
                  <a:pt x="665" y="1076"/>
                  <a:pt x="648" y="1122"/>
                  <a:pt x="666" y="1161"/>
                </a:cubicBezTo>
                <a:cubicBezTo>
                  <a:pt x="678" y="1189"/>
                  <a:pt x="706" y="1206"/>
                  <a:pt x="736" y="1206"/>
                </a:cubicBezTo>
                <a:cubicBezTo>
                  <a:pt x="747" y="1206"/>
                  <a:pt x="758" y="1204"/>
                  <a:pt x="769" y="1199"/>
                </a:cubicBezTo>
                <a:close/>
                <a:moveTo>
                  <a:pt x="876" y="1148"/>
                </a:moveTo>
                <a:cubicBezTo>
                  <a:pt x="887" y="1152"/>
                  <a:pt x="892" y="1163"/>
                  <a:pt x="888" y="1173"/>
                </a:cubicBezTo>
                <a:lnTo>
                  <a:pt x="880" y="1194"/>
                </a:lnTo>
                <a:cubicBezTo>
                  <a:pt x="879" y="1199"/>
                  <a:pt x="875" y="1203"/>
                  <a:pt x="870" y="1205"/>
                </a:cubicBezTo>
                <a:cubicBezTo>
                  <a:pt x="866" y="1207"/>
                  <a:pt x="860" y="1207"/>
                  <a:pt x="855" y="1205"/>
                </a:cubicBezTo>
                <a:lnTo>
                  <a:pt x="839" y="1199"/>
                </a:lnTo>
                <a:cubicBezTo>
                  <a:pt x="832" y="1209"/>
                  <a:pt x="824" y="1218"/>
                  <a:pt x="815" y="1226"/>
                </a:cubicBezTo>
                <a:lnTo>
                  <a:pt x="822" y="1242"/>
                </a:lnTo>
                <a:cubicBezTo>
                  <a:pt x="826" y="1251"/>
                  <a:pt x="822" y="1263"/>
                  <a:pt x="812" y="1268"/>
                </a:cubicBezTo>
                <a:lnTo>
                  <a:pt x="792" y="1277"/>
                </a:lnTo>
                <a:cubicBezTo>
                  <a:pt x="782" y="1281"/>
                  <a:pt x="771" y="1277"/>
                  <a:pt x="766" y="1267"/>
                </a:cubicBezTo>
                <a:lnTo>
                  <a:pt x="759" y="1251"/>
                </a:lnTo>
                <a:cubicBezTo>
                  <a:pt x="747" y="1254"/>
                  <a:pt x="735" y="1254"/>
                  <a:pt x="723" y="1253"/>
                </a:cubicBezTo>
                <a:lnTo>
                  <a:pt x="717" y="1269"/>
                </a:lnTo>
                <a:cubicBezTo>
                  <a:pt x="715" y="1274"/>
                  <a:pt x="712" y="1278"/>
                  <a:pt x="707" y="1280"/>
                </a:cubicBezTo>
                <a:cubicBezTo>
                  <a:pt x="702" y="1282"/>
                  <a:pt x="697" y="1282"/>
                  <a:pt x="692" y="1281"/>
                </a:cubicBezTo>
                <a:lnTo>
                  <a:pt x="671" y="1273"/>
                </a:lnTo>
                <a:cubicBezTo>
                  <a:pt x="666" y="1271"/>
                  <a:pt x="662" y="1268"/>
                  <a:pt x="660" y="1263"/>
                </a:cubicBezTo>
                <a:cubicBezTo>
                  <a:pt x="658" y="1258"/>
                  <a:pt x="658" y="1253"/>
                  <a:pt x="660" y="1248"/>
                </a:cubicBezTo>
                <a:lnTo>
                  <a:pt x="666" y="1232"/>
                </a:lnTo>
                <a:cubicBezTo>
                  <a:pt x="656" y="1225"/>
                  <a:pt x="647" y="1217"/>
                  <a:pt x="639" y="1207"/>
                </a:cubicBezTo>
                <a:lnTo>
                  <a:pt x="623" y="1214"/>
                </a:lnTo>
                <a:cubicBezTo>
                  <a:pt x="614" y="1219"/>
                  <a:pt x="602" y="1215"/>
                  <a:pt x="597" y="1205"/>
                </a:cubicBezTo>
                <a:lnTo>
                  <a:pt x="588" y="1185"/>
                </a:lnTo>
                <a:cubicBezTo>
                  <a:pt x="584" y="1175"/>
                  <a:pt x="588" y="1163"/>
                  <a:pt x="598" y="1159"/>
                </a:cubicBezTo>
                <a:lnTo>
                  <a:pt x="613" y="1152"/>
                </a:lnTo>
                <a:cubicBezTo>
                  <a:pt x="611" y="1139"/>
                  <a:pt x="611" y="1127"/>
                  <a:pt x="612" y="1115"/>
                </a:cubicBezTo>
                <a:lnTo>
                  <a:pt x="596" y="1109"/>
                </a:lnTo>
                <a:cubicBezTo>
                  <a:pt x="591" y="1108"/>
                  <a:pt x="587" y="1104"/>
                  <a:pt x="585" y="1099"/>
                </a:cubicBezTo>
                <a:cubicBezTo>
                  <a:pt x="583" y="1095"/>
                  <a:pt x="582" y="1089"/>
                  <a:pt x="584" y="1084"/>
                </a:cubicBezTo>
                <a:lnTo>
                  <a:pt x="592" y="1064"/>
                </a:lnTo>
                <a:cubicBezTo>
                  <a:pt x="595" y="1054"/>
                  <a:pt x="607" y="1048"/>
                  <a:pt x="617" y="1052"/>
                </a:cubicBezTo>
                <a:lnTo>
                  <a:pt x="633" y="1058"/>
                </a:lnTo>
                <a:cubicBezTo>
                  <a:pt x="640" y="1048"/>
                  <a:pt x="648" y="1039"/>
                  <a:pt x="658" y="1032"/>
                </a:cubicBezTo>
                <a:lnTo>
                  <a:pt x="651" y="1016"/>
                </a:lnTo>
                <a:cubicBezTo>
                  <a:pt x="646" y="1006"/>
                  <a:pt x="650" y="994"/>
                  <a:pt x="660" y="990"/>
                </a:cubicBezTo>
                <a:lnTo>
                  <a:pt x="680" y="981"/>
                </a:lnTo>
                <a:cubicBezTo>
                  <a:pt x="690" y="976"/>
                  <a:pt x="702" y="980"/>
                  <a:pt x="706" y="990"/>
                </a:cubicBezTo>
                <a:lnTo>
                  <a:pt x="713" y="1006"/>
                </a:lnTo>
                <a:cubicBezTo>
                  <a:pt x="725" y="1004"/>
                  <a:pt x="737" y="1003"/>
                  <a:pt x="749" y="1005"/>
                </a:cubicBezTo>
                <a:lnTo>
                  <a:pt x="755" y="988"/>
                </a:lnTo>
                <a:cubicBezTo>
                  <a:pt x="759" y="979"/>
                  <a:pt x="771" y="973"/>
                  <a:pt x="781" y="977"/>
                </a:cubicBezTo>
                <a:lnTo>
                  <a:pt x="801" y="984"/>
                </a:lnTo>
                <a:cubicBezTo>
                  <a:pt x="811" y="988"/>
                  <a:pt x="816" y="999"/>
                  <a:pt x="813" y="1010"/>
                </a:cubicBezTo>
                <a:lnTo>
                  <a:pt x="807" y="1026"/>
                </a:lnTo>
                <a:cubicBezTo>
                  <a:pt x="817" y="1033"/>
                  <a:pt x="826" y="1041"/>
                  <a:pt x="833" y="1050"/>
                </a:cubicBezTo>
                <a:lnTo>
                  <a:pt x="849" y="1043"/>
                </a:lnTo>
                <a:cubicBezTo>
                  <a:pt x="859" y="1038"/>
                  <a:pt x="870" y="1043"/>
                  <a:pt x="875" y="1053"/>
                </a:cubicBezTo>
                <a:lnTo>
                  <a:pt x="884" y="1073"/>
                </a:lnTo>
                <a:cubicBezTo>
                  <a:pt x="889" y="1082"/>
                  <a:pt x="884" y="1094"/>
                  <a:pt x="875" y="1099"/>
                </a:cubicBezTo>
                <a:lnTo>
                  <a:pt x="859" y="1106"/>
                </a:lnTo>
                <a:cubicBezTo>
                  <a:pt x="861" y="1118"/>
                  <a:pt x="861" y="1130"/>
                  <a:pt x="860" y="1142"/>
                </a:cubicBezTo>
                <a:lnTo>
                  <a:pt x="876" y="1148"/>
                </a:lnTo>
                <a:close/>
                <a:moveTo>
                  <a:pt x="920" y="683"/>
                </a:moveTo>
                <a:cubicBezTo>
                  <a:pt x="1037" y="629"/>
                  <a:pt x="1089" y="489"/>
                  <a:pt x="1035" y="372"/>
                </a:cubicBezTo>
                <a:cubicBezTo>
                  <a:pt x="997" y="289"/>
                  <a:pt x="913" y="236"/>
                  <a:pt x="822" y="236"/>
                </a:cubicBezTo>
                <a:cubicBezTo>
                  <a:pt x="788" y="236"/>
                  <a:pt x="755" y="243"/>
                  <a:pt x="724" y="257"/>
                </a:cubicBezTo>
                <a:cubicBezTo>
                  <a:pt x="607" y="311"/>
                  <a:pt x="555" y="451"/>
                  <a:pt x="609" y="568"/>
                </a:cubicBezTo>
                <a:cubicBezTo>
                  <a:pt x="648" y="651"/>
                  <a:pt x="731" y="704"/>
                  <a:pt x="822" y="704"/>
                </a:cubicBezTo>
                <a:cubicBezTo>
                  <a:pt x="856" y="704"/>
                  <a:pt x="889" y="697"/>
                  <a:pt x="920" y="683"/>
                </a:cubicBezTo>
                <a:close/>
                <a:moveTo>
                  <a:pt x="1246" y="528"/>
                </a:moveTo>
                <a:cubicBezTo>
                  <a:pt x="1276" y="539"/>
                  <a:pt x="1292" y="573"/>
                  <a:pt x="1281" y="604"/>
                </a:cubicBezTo>
                <a:lnTo>
                  <a:pt x="1258" y="666"/>
                </a:lnTo>
                <a:cubicBezTo>
                  <a:pt x="1252" y="681"/>
                  <a:pt x="1241" y="693"/>
                  <a:pt x="1227" y="699"/>
                </a:cubicBezTo>
                <a:cubicBezTo>
                  <a:pt x="1213" y="706"/>
                  <a:pt x="1197" y="707"/>
                  <a:pt x="1182" y="701"/>
                </a:cubicBezTo>
                <a:lnTo>
                  <a:pt x="1133" y="683"/>
                </a:lnTo>
                <a:cubicBezTo>
                  <a:pt x="1112" y="713"/>
                  <a:pt x="1088" y="740"/>
                  <a:pt x="1059" y="763"/>
                </a:cubicBezTo>
                <a:lnTo>
                  <a:pt x="1081" y="811"/>
                </a:lnTo>
                <a:cubicBezTo>
                  <a:pt x="1094" y="840"/>
                  <a:pt x="1081" y="875"/>
                  <a:pt x="1052" y="889"/>
                </a:cubicBezTo>
                <a:lnTo>
                  <a:pt x="991" y="917"/>
                </a:lnTo>
                <a:cubicBezTo>
                  <a:pt x="962" y="931"/>
                  <a:pt x="927" y="917"/>
                  <a:pt x="913" y="888"/>
                </a:cubicBezTo>
                <a:lnTo>
                  <a:pt x="891" y="840"/>
                </a:lnTo>
                <a:cubicBezTo>
                  <a:pt x="855" y="847"/>
                  <a:pt x="818" y="848"/>
                  <a:pt x="782" y="844"/>
                </a:cubicBezTo>
                <a:lnTo>
                  <a:pt x="764" y="894"/>
                </a:lnTo>
                <a:cubicBezTo>
                  <a:pt x="759" y="908"/>
                  <a:pt x="748" y="920"/>
                  <a:pt x="733" y="927"/>
                </a:cubicBezTo>
                <a:cubicBezTo>
                  <a:pt x="719" y="934"/>
                  <a:pt x="703" y="934"/>
                  <a:pt x="688" y="929"/>
                </a:cubicBezTo>
                <a:lnTo>
                  <a:pt x="626" y="906"/>
                </a:lnTo>
                <a:cubicBezTo>
                  <a:pt x="611" y="900"/>
                  <a:pt x="599" y="889"/>
                  <a:pt x="593" y="875"/>
                </a:cubicBezTo>
                <a:cubicBezTo>
                  <a:pt x="586" y="861"/>
                  <a:pt x="585" y="844"/>
                  <a:pt x="591" y="830"/>
                </a:cubicBezTo>
                <a:lnTo>
                  <a:pt x="609" y="780"/>
                </a:lnTo>
                <a:cubicBezTo>
                  <a:pt x="579" y="760"/>
                  <a:pt x="552" y="735"/>
                  <a:pt x="529" y="707"/>
                </a:cubicBezTo>
                <a:lnTo>
                  <a:pt x="481" y="729"/>
                </a:lnTo>
                <a:cubicBezTo>
                  <a:pt x="452" y="742"/>
                  <a:pt x="417" y="729"/>
                  <a:pt x="403" y="700"/>
                </a:cubicBezTo>
                <a:lnTo>
                  <a:pt x="375" y="639"/>
                </a:lnTo>
                <a:cubicBezTo>
                  <a:pt x="362" y="610"/>
                  <a:pt x="375" y="574"/>
                  <a:pt x="404" y="561"/>
                </a:cubicBezTo>
                <a:lnTo>
                  <a:pt x="452" y="539"/>
                </a:lnTo>
                <a:cubicBezTo>
                  <a:pt x="445" y="503"/>
                  <a:pt x="444" y="466"/>
                  <a:pt x="448" y="430"/>
                </a:cubicBezTo>
                <a:lnTo>
                  <a:pt x="398" y="412"/>
                </a:lnTo>
                <a:cubicBezTo>
                  <a:pt x="384" y="407"/>
                  <a:pt x="372" y="396"/>
                  <a:pt x="365" y="381"/>
                </a:cubicBezTo>
                <a:cubicBezTo>
                  <a:pt x="359" y="367"/>
                  <a:pt x="358" y="351"/>
                  <a:pt x="363" y="336"/>
                </a:cubicBezTo>
                <a:lnTo>
                  <a:pt x="386" y="274"/>
                </a:lnTo>
                <a:cubicBezTo>
                  <a:pt x="397" y="244"/>
                  <a:pt x="433" y="228"/>
                  <a:pt x="462" y="239"/>
                </a:cubicBezTo>
                <a:lnTo>
                  <a:pt x="512" y="257"/>
                </a:lnTo>
                <a:cubicBezTo>
                  <a:pt x="532" y="227"/>
                  <a:pt x="557" y="200"/>
                  <a:pt x="585" y="177"/>
                </a:cubicBezTo>
                <a:lnTo>
                  <a:pt x="563" y="129"/>
                </a:lnTo>
                <a:cubicBezTo>
                  <a:pt x="550" y="100"/>
                  <a:pt x="563" y="65"/>
                  <a:pt x="593" y="51"/>
                </a:cubicBezTo>
                <a:lnTo>
                  <a:pt x="653" y="23"/>
                </a:lnTo>
                <a:cubicBezTo>
                  <a:pt x="682" y="9"/>
                  <a:pt x="718" y="23"/>
                  <a:pt x="731" y="52"/>
                </a:cubicBezTo>
                <a:lnTo>
                  <a:pt x="753" y="100"/>
                </a:lnTo>
                <a:cubicBezTo>
                  <a:pt x="789" y="93"/>
                  <a:pt x="826" y="92"/>
                  <a:pt x="862" y="96"/>
                </a:cubicBezTo>
                <a:lnTo>
                  <a:pt x="880" y="46"/>
                </a:lnTo>
                <a:cubicBezTo>
                  <a:pt x="891" y="17"/>
                  <a:pt x="926" y="0"/>
                  <a:pt x="956" y="11"/>
                </a:cubicBezTo>
                <a:lnTo>
                  <a:pt x="1018" y="34"/>
                </a:lnTo>
                <a:cubicBezTo>
                  <a:pt x="1049" y="46"/>
                  <a:pt x="1065" y="80"/>
                  <a:pt x="1053" y="110"/>
                </a:cubicBezTo>
                <a:lnTo>
                  <a:pt x="1035" y="159"/>
                </a:lnTo>
                <a:cubicBezTo>
                  <a:pt x="1065" y="180"/>
                  <a:pt x="1092" y="205"/>
                  <a:pt x="1115" y="233"/>
                </a:cubicBezTo>
                <a:lnTo>
                  <a:pt x="1163" y="211"/>
                </a:lnTo>
                <a:cubicBezTo>
                  <a:pt x="1192" y="198"/>
                  <a:pt x="1228" y="211"/>
                  <a:pt x="1241" y="240"/>
                </a:cubicBezTo>
                <a:lnTo>
                  <a:pt x="1269" y="301"/>
                </a:lnTo>
                <a:cubicBezTo>
                  <a:pt x="1283" y="330"/>
                  <a:pt x="1270" y="366"/>
                  <a:pt x="1240" y="379"/>
                </a:cubicBezTo>
                <a:lnTo>
                  <a:pt x="1192" y="401"/>
                </a:lnTo>
                <a:cubicBezTo>
                  <a:pt x="1199" y="437"/>
                  <a:pt x="1200" y="474"/>
                  <a:pt x="1197" y="510"/>
                </a:cubicBezTo>
                <a:lnTo>
                  <a:pt x="1246" y="52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889"/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691B9BD2-A814-4045-93BB-A7B3F690D3E4}"/>
              </a:ext>
            </a:extLst>
          </p:cNvPr>
          <p:cNvSpPr/>
          <p:nvPr/>
        </p:nvSpPr>
        <p:spPr>
          <a:xfrm rot="16200000">
            <a:off x="6550964" y="2455201"/>
            <a:ext cx="1895627" cy="842527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OS / Hypervisor / Container Runtime</a:t>
            </a:r>
          </a:p>
        </p:txBody>
      </p:sp>
      <p:sp>
        <p:nvSpPr>
          <p:cNvPr id="62" name="Freeform 53">
            <a:extLst>
              <a:ext uri="{FF2B5EF4-FFF2-40B4-BE49-F238E27FC236}">
                <a16:creationId xmlns:a16="http://schemas.microsoft.com/office/drawing/2014/main" id="{B6560EB6-E357-481C-A1B5-DD4178BD8C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6747" y="2210314"/>
            <a:ext cx="404060" cy="363694"/>
          </a:xfrm>
          <a:custGeom>
            <a:avLst/>
            <a:gdLst>
              <a:gd name="T0" fmla="*/ 535 w 1293"/>
              <a:gd name="T1" fmla="*/ 1129 h 1290"/>
              <a:gd name="T2" fmla="*/ 461 w 1293"/>
              <a:gd name="T3" fmla="*/ 1139 h 1290"/>
              <a:gd name="T4" fmla="*/ 413 w 1293"/>
              <a:gd name="T5" fmla="*/ 1262 h 1290"/>
              <a:gd name="T6" fmla="*/ 317 w 1293"/>
              <a:gd name="T7" fmla="*/ 1233 h 1290"/>
              <a:gd name="T8" fmla="*/ 223 w 1293"/>
              <a:gd name="T9" fmla="*/ 1284 h 1290"/>
              <a:gd name="T10" fmla="*/ 140 w 1293"/>
              <a:gd name="T11" fmla="*/ 1253 h 1290"/>
              <a:gd name="T12" fmla="*/ 102 w 1293"/>
              <a:gd name="T13" fmla="*/ 1153 h 1290"/>
              <a:gd name="T14" fmla="*/ 10 w 1293"/>
              <a:gd name="T15" fmla="*/ 1113 h 1290"/>
              <a:gd name="T16" fmla="*/ 53 w 1293"/>
              <a:gd name="T17" fmla="*/ 989 h 1290"/>
              <a:gd name="T18" fmla="*/ 3 w 1293"/>
              <a:gd name="T19" fmla="*/ 933 h 1290"/>
              <a:gd name="T20" fmla="*/ 91 w 1293"/>
              <a:gd name="T21" fmla="*/ 886 h 1290"/>
              <a:gd name="T22" fmla="*/ 140 w 1293"/>
              <a:gd name="T23" fmla="*/ 763 h 1290"/>
              <a:gd name="T24" fmla="*/ 235 w 1293"/>
              <a:gd name="T25" fmla="*/ 792 h 1290"/>
              <a:gd name="T26" fmla="*/ 356 w 1293"/>
              <a:gd name="T27" fmla="*/ 740 h 1290"/>
              <a:gd name="T28" fmla="*/ 403 w 1293"/>
              <a:gd name="T29" fmla="*/ 828 h 1290"/>
              <a:gd name="T30" fmla="*/ 525 w 1293"/>
              <a:gd name="T31" fmla="*/ 876 h 1290"/>
              <a:gd name="T32" fmla="*/ 496 w 1293"/>
              <a:gd name="T33" fmla="*/ 972 h 1290"/>
              <a:gd name="T34" fmla="*/ 334 w 1293"/>
              <a:gd name="T35" fmla="*/ 1139 h 1290"/>
              <a:gd name="T36" fmla="*/ 218 w 1293"/>
              <a:gd name="T37" fmla="*/ 886 h 1290"/>
              <a:gd name="T38" fmla="*/ 334 w 1293"/>
              <a:gd name="T39" fmla="*/ 1139 h 1290"/>
              <a:gd name="T40" fmla="*/ 736 w 1293"/>
              <a:gd name="T41" fmla="*/ 1051 h 1290"/>
              <a:gd name="T42" fmla="*/ 736 w 1293"/>
              <a:gd name="T43" fmla="*/ 1206 h 1290"/>
              <a:gd name="T44" fmla="*/ 888 w 1293"/>
              <a:gd name="T45" fmla="*/ 1173 h 1290"/>
              <a:gd name="T46" fmla="*/ 855 w 1293"/>
              <a:gd name="T47" fmla="*/ 1205 h 1290"/>
              <a:gd name="T48" fmla="*/ 822 w 1293"/>
              <a:gd name="T49" fmla="*/ 1242 h 1290"/>
              <a:gd name="T50" fmla="*/ 766 w 1293"/>
              <a:gd name="T51" fmla="*/ 1267 h 1290"/>
              <a:gd name="T52" fmla="*/ 717 w 1293"/>
              <a:gd name="T53" fmla="*/ 1269 h 1290"/>
              <a:gd name="T54" fmla="*/ 671 w 1293"/>
              <a:gd name="T55" fmla="*/ 1273 h 1290"/>
              <a:gd name="T56" fmla="*/ 666 w 1293"/>
              <a:gd name="T57" fmla="*/ 1232 h 1290"/>
              <a:gd name="T58" fmla="*/ 597 w 1293"/>
              <a:gd name="T59" fmla="*/ 1205 h 1290"/>
              <a:gd name="T60" fmla="*/ 613 w 1293"/>
              <a:gd name="T61" fmla="*/ 1152 h 1290"/>
              <a:gd name="T62" fmla="*/ 585 w 1293"/>
              <a:gd name="T63" fmla="*/ 1099 h 1290"/>
              <a:gd name="T64" fmla="*/ 617 w 1293"/>
              <a:gd name="T65" fmla="*/ 1052 h 1290"/>
              <a:gd name="T66" fmla="*/ 651 w 1293"/>
              <a:gd name="T67" fmla="*/ 1016 h 1290"/>
              <a:gd name="T68" fmla="*/ 706 w 1293"/>
              <a:gd name="T69" fmla="*/ 990 h 1290"/>
              <a:gd name="T70" fmla="*/ 755 w 1293"/>
              <a:gd name="T71" fmla="*/ 988 h 1290"/>
              <a:gd name="T72" fmla="*/ 813 w 1293"/>
              <a:gd name="T73" fmla="*/ 1010 h 1290"/>
              <a:gd name="T74" fmla="*/ 849 w 1293"/>
              <a:gd name="T75" fmla="*/ 1043 h 1290"/>
              <a:gd name="T76" fmla="*/ 875 w 1293"/>
              <a:gd name="T77" fmla="*/ 1099 h 1290"/>
              <a:gd name="T78" fmla="*/ 876 w 1293"/>
              <a:gd name="T79" fmla="*/ 1148 h 1290"/>
              <a:gd name="T80" fmla="*/ 822 w 1293"/>
              <a:gd name="T81" fmla="*/ 236 h 1290"/>
              <a:gd name="T82" fmla="*/ 822 w 1293"/>
              <a:gd name="T83" fmla="*/ 704 h 1290"/>
              <a:gd name="T84" fmla="*/ 1281 w 1293"/>
              <a:gd name="T85" fmla="*/ 604 h 1290"/>
              <a:gd name="T86" fmla="*/ 1182 w 1293"/>
              <a:gd name="T87" fmla="*/ 701 h 1290"/>
              <a:gd name="T88" fmla="*/ 1081 w 1293"/>
              <a:gd name="T89" fmla="*/ 811 h 1290"/>
              <a:gd name="T90" fmla="*/ 913 w 1293"/>
              <a:gd name="T91" fmla="*/ 888 h 1290"/>
              <a:gd name="T92" fmla="*/ 764 w 1293"/>
              <a:gd name="T93" fmla="*/ 894 h 1290"/>
              <a:gd name="T94" fmla="*/ 626 w 1293"/>
              <a:gd name="T95" fmla="*/ 906 h 1290"/>
              <a:gd name="T96" fmla="*/ 609 w 1293"/>
              <a:gd name="T97" fmla="*/ 780 h 1290"/>
              <a:gd name="T98" fmla="*/ 403 w 1293"/>
              <a:gd name="T99" fmla="*/ 700 h 1290"/>
              <a:gd name="T100" fmla="*/ 452 w 1293"/>
              <a:gd name="T101" fmla="*/ 539 h 1290"/>
              <a:gd name="T102" fmla="*/ 365 w 1293"/>
              <a:gd name="T103" fmla="*/ 381 h 1290"/>
              <a:gd name="T104" fmla="*/ 462 w 1293"/>
              <a:gd name="T105" fmla="*/ 239 h 1290"/>
              <a:gd name="T106" fmla="*/ 563 w 1293"/>
              <a:gd name="T107" fmla="*/ 129 h 1290"/>
              <a:gd name="T108" fmla="*/ 731 w 1293"/>
              <a:gd name="T109" fmla="*/ 52 h 1290"/>
              <a:gd name="T110" fmla="*/ 880 w 1293"/>
              <a:gd name="T111" fmla="*/ 46 h 1290"/>
              <a:gd name="T112" fmla="*/ 1053 w 1293"/>
              <a:gd name="T113" fmla="*/ 110 h 1290"/>
              <a:gd name="T114" fmla="*/ 1163 w 1293"/>
              <a:gd name="T115" fmla="*/ 211 h 1290"/>
              <a:gd name="T116" fmla="*/ 1240 w 1293"/>
              <a:gd name="T117" fmla="*/ 379 h 1290"/>
              <a:gd name="T118" fmla="*/ 1246 w 1293"/>
              <a:gd name="T119" fmla="*/ 528 h 1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293" h="1290">
                <a:moveTo>
                  <a:pt x="528" y="1047"/>
                </a:moveTo>
                <a:cubicBezTo>
                  <a:pt x="546" y="1054"/>
                  <a:pt x="556" y="1074"/>
                  <a:pt x="549" y="1092"/>
                </a:cubicBezTo>
                <a:lnTo>
                  <a:pt x="535" y="1129"/>
                </a:lnTo>
                <a:cubicBezTo>
                  <a:pt x="532" y="1138"/>
                  <a:pt x="526" y="1145"/>
                  <a:pt x="517" y="1149"/>
                </a:cubicBezTo>
                <a:cubicBezTo>
                  <a:pt x="508" y="1153"/>
                  <a:pt x="499" y="1153"/>
                  <a:pt x="490" y="1150"/>
                </a:cubicBezTo>
                <a:lnTo>
                  <a:pt x="461" y="1139"/>
                </a:lnTo>
                <a:cubicBezTo>
                  <a:pt x="449" y="1157"/>
                  <a:pt x="434" y="1173"/>
                  <a:pt x="417" y="1187"/>
                </a:cubicBezTo>
                <a:lnTo>
                  <a:pt x="430" y="1215"/>
                </a:lnTo>
                <a:cubicBezTo>
                  <a:pt x="438" y="1233"/>
                  <a:pt x="430" y="1254"/>
                  <a:pt x="413" y="1262"/>
                </a:cubicBezTo>
                <a:lnTo>
                  <a:pt x="377" y="1278"/>
                </a:lnTo>
                <a:cubicBezTo>
                  <a:pt x="359" y="1286"/>
                  <a:pt x="338" y="1279"/>
                  <a:pt x="330" y="1261"/>
                </a:cubicBezTo>
                <a:lnTo>
                  <a:pt x="317" y="1233"/>
                </a:lnTo>
                <a:cubicBezTo>
                  <a:pt x="295" y="1237"/>
                  <a:pt x="274" y="1238"/>
                  <a:pt x="252" y="1235"/>
                </a:cubicBezTo>
                <a:lnTo>
                  <a:pt x="242" y="1265"/>
                </a:lnTo>
                <a:cubicBezTo>
                  <a:pt x="238" y="1273"/>
                  <a:pt x="232" y="1280"/>
                  <a:pt x="223" y="1284"/>
                </a:cubicBezTo>
                <a:cubicBezTo>
                  <a:pt x="215" y="1288"/>
                  <a:pt x="205" y="1289"/>
                  <a:pt x="196" y="1285"/>
                </a:cubicBezTo>
                <a:lnTo>
                  <a:pt x="159" y="1272"/>
                </a:lnTo>
                <a:cubicBezTo>
                  <a:pt x="151" y="1268"/>
                  <a:pt x="144" y="1262"/>
                  <a:pt x="140" y="1253"/>
                </a:cubicBezTo>
                <a:cubicBezTo>
                  <a:pt x="136" y="1245"/>
                  <a:pt x="135" y="1235"/>
                  <a:pt x="139" y="1226"/>
                </a:cubicBezTo>
                <a:lnTo>
                  <a:pt x="149" y="1197"/>
                </a:lnTo>
                <a:cubicBezTo>
                  <a:pt x="132" y="1185"/>
                  <a:pt x="116" y="1170"/>
                  <a:pt x="102" y="1153"/>
                </a:cubicBezTo>
                <a:lnTo>
                  <a:pt x="74" y="1166"/>
                </a:lnTo>
                <a:cubicBezTo>
                  <a:pt x="56" y="1174"/>
                  <a:pt x="35" y="1167"/>
                  <a:pt x="27" y="1149"/>
                </a:cubicBezTo>
                <a:lnTo>
                  <a:pt x="10" y="1113"/>
                </a:lnTo>
                <a:cubicBezTo>
                  <a:pt x="2" y="1096"/>
                  <a:pt x="10" y="1075"/>
                  <a:pt x="28" y="1067"/>
                </a:cubicBezTo>
                <a:lnTo>
                  <a:pt x="56" y="1054"/>
                </a:lnTo>
                <a:cubicBezTo>
                  <a:pt x="52" y="1032"/>
                  <a:pt x="51" y="1010"/>
                  <a:pt x="53" y="989"/>
                </a:cubicBezTo>
                <a:lnTo>
                  <a:pt x="24" y="978"/>
                </a:lnTo>
                <a:cubicBezTo>
                  <a:pt x="15" y="975"/>
                  <a:pt x="8" y="968"/>
                  <a:pt x="4" y="960"/>
                </a:cubicBezTo>
                <a:cubicBezTo>
                  <a:pt x="0" y="951"/>
                  <a:pt x="0" y="942"/>
                  <a:pt x="3" y="933"/>
                </a:cubicBezTo>
                <a:lnTo>
                  <a:pt x="17" y="896"/>
                </a:lnTo>
                <a:cubicBezTo>
                  <a:pt x="23" y="878"/>
                  <a:pt x="45" y="868"/>
                  <a:pt x="62" y="875"/>
                </a:cubicBezTo>
                <a:lnTo>
                  <a:pt x="91" y="886"/>
                </a:lnTo>
                <a:cubicBezTo>
                  <a:pt x="104" y="868"/>
                  <a:pt x="118" y="852"/>
                  <a:pt x="135" y="838"/>
                </a:cubicBezTo>
                <a:lnTo>
                  <a:pt x="122" y="810"/>
                </a:lnTo>
                <a:cubicBezTo>
                  <a:pt x="114" y="792"/>
                  <a:pt x="122" y="771"/>
                  <a:pt x="140" y="763"/>
                </a:cubicBezTo>
                <a:lnTo>
                  <a:pt x="175" y="747"/>
                </a:lnTo>
                <a:cubicBezTo>
                  <a:pt x="193" y="739"/>
                  <a:pt x="214" y="746"/>
                  <a:pt x="222" y="764"/>
                </a:cubicBezTo>
                <a:lnTo>
                  <a:pt x="235" y="792"/>
                </a:lnTo>
                <a:cubicBezTo>
                  <a:pt x="257" y="788"/>
                  <a:pt x="278" y="788"/>
                  <a:pt x="300" y="790"/>
                </a:cubicBezTo>
                <a:lnTo>
                  <a:pt x="311" y="761"/>
                </a:lnTo>
                <a:cubicBezTo>
                  <a:pt x="317" y="743"/>
                  <a:pt x="338" y="733"/>
                  <a:pt x="356" y="740"/>
                </a:cubicBezTo>
                <a:lnTo>
                  <a:pt x="393" y="753"/>
                </a:lnTo>
                <a:cubicBezTo>
                  <a:pt x="411" y="760"/>
                  <a:pt x="420" y="780"/>
                  <a:pt x="414" y="799"/>
                </a:cubicBezTo>
                <a:lnTo>
                  <a:pt x="403" y="828"/>
                </a:lnTo>
                <a:cubicBezTo>
                  <a:pt x="421" y="840"/>
                  <a:pt x="437" y="855"/>
                  <a:pt x="450" y="872"/>
                </a:cubicBezTo>
                <a:lnTo>
                  <a:pt x="479" y="859"/>
                </a:lnTo>
                <a:cubicBezTo>
                  <a:pt x="496" y="851"/>
                  <a:pt x="517" y="858"/>
                  <a:pt x="525" y="876"/>
                </a:cubicBezTo>
                <a:lnTo>
                  <a:pt x="542" y="912"/>
                </a:lnTo>
                <a:cubicBezTo>
                  <a:pt x="550" y="929"/>
                  <a:pt x="542" y="950"/>
                  <a:pt x="525" y="959"/>
                </a:cubicBezTo>
                <a:lnTo>
                  <a:pt x="496" y="972"/>
                </a:lnTo>
                <a:cubicBezTo>
                  <a:pt x="500" y="993"/>
                  <a:pt x="501" y="1015"/>
                  <a:pt x="499" y="1036"/>
                </a:cubicBezTo>
                <a:lnTo>
                  <a:pt x="528" y="1047"/>
                </a:lnTo>
                <a:close/>
                <a:moveTo>
                  <a:pt x="334" y="1139"/>
                </a:moveTo>
                <a:cubicBezTo>
                  <a:pt x="404" y="1107"/>
                  <a:pt x="435" y="1024"/>
                  <a:pt x="403" y="954"/>
                </a:cubicBezTo>
                <a:cubicBezTo>
                  <a:pt x="380" y="905"/>
                  <a:pt x="330" y="873"/>
                  <a:pt x="276" y="873"/>
                </a:cubicBezTo>
                <a:cubicBezTo>
                  <a:pt x="256" y="873"/>
                  <a:pt x="236" y="878"/>
                  <a:pt x="218" y="886"/>
                </a:cubicBezTo>
                <a:cubicBezTo>
                  <a:pt x="148" y="918"/>
                  <a:pt x="117" y="1001"/>
                  <a:pt x="150" y="1071"/>
                </a:cubicBezTo>
                <a:cubicBezTo>
                  <a:pt x="172" y="1120"/>
                  <a:pt x="222" y="1152"/>
                  <a:pt x="276" y="1152"/>
                </a:cubicBezTo>
                <a:cubicBezTo>
                  <a:pt x="296" y="1152"/>
                  <a:pt x="316" y="1148"/>
                  <a:pt x="334" y="1139"/>
                </a:cubicBezTo>
                <a:close/>
                <a:moveTo>
                  <a:pt x="769" y="1199"/>
                </a:moveTo>
                <a:cubicBezTo>
                  <a:pt x="807" y="1181"/>
                  <a:pt x="824" y="1135"/>
                  <a:pt x="807" y="1096"/>
                </a:cubicBezTo>
                <a:cubicBezTo>
                  <a:pt x="794" y="1069"/>
                  <a:pt x="766" y="1051"/>
                  <a:pt x="736" y="1051"/>
                </a:cubicBezTo>
                <a:cubicBezTo>
                  <a:pt x="725" y="1051"/>
                  <a:pt x="714" y="1054"/>
                  <a:pt x="704" y="1058"/>
                </a:cubicBezTo>
                <a:cubicBezTo>
                  <a:pt x="665" y="1076"/>
                  <a:pt x="648" y="1122"/>
                  <a:pt x="666" y="1161"/>
                </a:cubicBezTo>
                <a:cubicBezTo>
                  <a:pt x="678" y="1189"/>
                  <a:pt x="706" y="1206"/>
                  <a:pt x="736" y="1206"/>
                </a:cubicBezTo>
                <a:cubicBezTo>
                  <a:pt x="747" y="1206"/>
                  <a:pt x="758" y="1204"/>
                  <a:pt x="769" y="1199"/>
                </a:cubicBezTo>
                <a:close/>
                <a:moveTo>
                  <a:pt x="876" y="1148"/>
                </a:moveTo>
                <a:cubicBezTo>
                  <a:pt x="887" y="1152"/>
                  <a:pt x="892" y="1163"/>
                  <a:pt x="888" y="1173"/>
                </a:cubicBezTo>
                <a:lnTo>
                  <a:pt x="880" y="1194"/>
                </a:lnTo>
                <a:cubicBezTo>
                  <a:pt x="879" y="1199"/>
                  <a:pt x="875" y="1203"/>
                  <a:pt x="870" y="1205"/>
                </a:cubicBezTo>
                <a:cubicBezTo>
                  <a:pt x="866" y="1207"/>
                  <a:pt x="860" y="1207"/>
                  <a:pt x="855" y="1205"/>
                </a:cubicBezTo>
                <a:lnTo>
                  <a:pt x="839" y="1199"/>
                </a:lnTo>
                <a:cubicBezTo>
                  <a:pt x="832" y="1209"/>
                  <a:pt x="824" y="1218"/>
                  <a:pt x="815" y="1226"/>
                </a:cubicBezTo>
                <a:lnTo>
                  <a:pt x="822" y="1242"/>
                </a:lnTo>
                <a:cubicBezTo>
                  <a:pt x="826" y="1251"/>
                  <a:pt x="822" y="1263"/>
                  <a:pt x="812" y="1268"/>
                </a:cubicBezTo>
                <a:lnTo>
                  <a:pt x="792" y="1277"/>
                </a:lnTo>
                <a:cubicBezTo>
                  <a:pt x="782" y="1281"/>
                  <a:pt x="771" y="1277"/>
                  <a:pt x="766" y="1267"/>
                </a:cubicBezTo>
                <a:lnTo>
                  <a:pt x="759" y="1251"/>
                </a:lnTo>
                <a:cubicBezTo>
                  <a:pt x="747" y="1254"/>
                  <a:pt x="735" y="1254"/>
                  <a:pt x="723" y="1253"/>
                </a:cubicBezTo>
                <a:lnTo>
                  <a:pt x="717" y="1269"/>
                </a:lnTo>
                <a:cubicBezTo>
                  <a:pt x="715" y="1274"/>
                  <a:pt x="712" y="1278"/>
                  <a:pt x="707" y="1280"/>
                </a:cubicBezTo>
                <a:cubicBezTo>
                  <a:pt x="702" y="1282"/>
                  <a:pt x="697" y="1282"/>
                  <a:pt x="692" y="1281"/>
                </a:cubicBezTo>
                <a:lnTo>
                  <a:pt x="671" y="1273"/>
                </a:lnTo>
                <a:cubicBezTo>
                  <a:pt x="666" y="1271"/>
                  <a:pt x="662" y="1268"/>
                  <a:pt x="660" y="1263"/>
                </a:cubicBezTo>
                <a:cubicBezTo>
                  <a:pt x="658" y="1258"/>
                  <a:pt x="658" y="1253"/>
                  <a:pt x="660" y="1248"/>
                </a:cubicBezTo>
                <a:lnTo>
                  <a:pt x="666" y="1232"/>
                </a:lnTo>
                <a:cubicBezTo>
                  <a:pt x="656" y="1225"/>
                  <a:pt x="647" y="1217"/>
                  <a:pt x="639" y="1207"/>
                </a:cubicBezTo>
                <a:lnTo>
                  <a:pt x="623" y="1214"/>
                </a:lnTo>
                <a:cubicBezTo>
                  <a:pt x="614" y="1219"/>
                  <a:pt x="602" y="1215"/>
                  <a:pt x="597" y="1205"/>
                </a:cubicBezTo>
                <a:lnTo>
                  <a:pt x="588" y="1185"/>
                </a:lnTo>
                <a:cubicBezTo>
                  <a:pt x="584" y="1175"/>
                  <a:pt x="588" y="1163"/>
                  <a:pt x="598" y="1159"/>
                </a:cubicBezTo>
                <a:lnTo>
                  <a:pt x="613" y="1152"/>
                </a:lnTo>
                <a:cubicBezTo>
                  <a:pt x="611" y="1139"/>
                  <a:pt x="611" y="1127"/>
                  <a:pt x="612" y="1115"/>
                </a:cubicBezTo>
                <a:lnTo>
                  <a:pt x="596" y="1109"/>
                </a:lnTo>
                <a:cubicBezTo>
                  <a:pt x="591" y="1108"/>
                  <a:pt x="587" y="1104"/>
                  <a:pt x="585" y="1099"/>
                </a:cubicBezTo>
                <a:cubicBezTo>
                  <a:pt x="583" y="1095"/>
                  <a:pt x="582" y="1089"/>
                  <a:pt x="584" y="1084"/>
                </a:cubicBezTo>
                <a:lnTo>
                  <a:pt x="592" y="1064"/>
                </a:lnTo>
                <a:cubicBezTo>
                  <a:pt x="595" y="1054"/>
                  <a:pt x="607" y="1048"/>
                  <a:pt x="617" y="1052"/>
                </a:cubicBezTo>
                <a:lnTo>
                  <a:pt x="633" y="1058"/>
                </a:lnTo>
                <a:cubicBezTo>
                  <a:pt x="640" y="1048"/>
                  <a:pt x="648" y="1039"/>
                  <a:pt x="658" y="1032"/>
                </a:cubicBezTo>
                <a:lnTo>
                  <a:pt x="651" y="1016"/>
                </a:lnTo>
                <a:cubicBezTo>
                  <a:pt x="646" y="1006"/>
                  <a:pt x="650" y="994"/>
                  <a:pt x="660" y="990"/>
                </a:cubicBezTo>
                <a:lnTo>
                  <a:pt x="680" y="981"/>
                </a:lnTo>
                <a:cubicBezTo>
                  <a:pt x="690" y="976"/>
                  <a:pt x="702" y="980"/>
                  <a:pt x="706" y="990"/>
                </a:cubicBezTo>
                <a:lnTo>
                  <a:pt x="713" y="1006"/>
                </a:lnTo>
                <a:cubicBezTo>
                  <a:pt x="725" y="1004"/>
                  <a:pt x="737" y="1003"/>
                  <a:pt x="749" y="1005"/>
                </a:cubicBezTo>
                <a:lnTo>
                  <a:pt x="755" y="988"/>
                </a:lnTo>
                <a:cubicBezTo>
                  <a:pt x="759" y="979"/>
                  <a:pt x="771" y="973"/>
                  <a:pt x="781" y="977"/>
                </a:cubicBezTo>
                <a:lnTo>
                  <a:pt x="801" y="984"/>
                </a:lnTo>
                <a:cubicBezTo>
                  <a:pt x="811" y="988"/>
                  <a:pt x="816" y="999"/>
                  <a:pt x="813" y="1010"/>
                </a:cubicBezTo>
                <a:lnTo>
                  <a:pt x="807" y="1026"/>
                </a:lnTo>
                <a:cubicBezTo>
                  <a:pt x="817" y="1033"/>
                  <a:pt x="826" y="1041"/>
                  <a:pt x="833" y="1050"/>
                </a:cubicBezTo>
                <a:lnTo>
                  <a:pt x="849" y="1043"/>
                </a:lnTo>
                <a:cubicBezTo>
                  <a:pt x="859" y="1038"/>
                  <a:pt x="870" y="1043"/>
                  <a:pt x="875" y="1053"/>
                </a:cubicBezTo>
                <a:lnTo>
                  <a:pt x="884" y="1073"/>
                </a:lnTo>
                <a:cubicBezTo>
                  <a:pt x="889" y="1082"/>
                  <a:pt x="884" y="1094"/>
                  <a:pt x="875" y="1099"/>
                </a:cubicBezTo>
                <a:lnTo>
                  <a:pt x="859" y="1106"/>
                </a:lnTo>
                <a:cubicBezTo>
                  <a:pt x="861" y="1118"/>
                  <a:pt x="861" y="1130"/>
                  <a:pt x="860" y="1142"/>
                </a:cubicBezTo>
                <a:lnTo>
                  <a:pt x="876" y="1148"/>
                </a:lnTo>
                <a:close/>
                <a:moveTo>
                  <a:pt x="920" y="683"/>
                </a:moveTo>
                <a:cubicBezTo>
                  <a:pt x="1037" y="629"/>
                  <a:pt x="1089" y="489"/>
                  <a:pt x="1035" y="372"/>
                </a:cubicBezTo>
                <a:cubicBezTo>
                  <a:pt x="997" y="289"/>
                  <a:pt x="913" y="236"/>
                  <a:pt x="822" y="236"/>
                </a:cubicBezTo>
                <a:cubicBezTo>
                  <a:pt x="788" y="236"/>
                  <a:pt x="755" y="243"/>
                  <a:pt x="724" y="257"/>
                </a:cubicBezTo>
                <a:cubicBezTo>
                  <a:pt x="607" y="311"/>
                  <a:pt x="555" y="451"/>
                  <a:pt x="609" y="568"/>
                </a:cubicBezTo>
                <a:cubicBezTo>
                  <a:pt x="648" y="651"/>
                  <a:pt x="731" y="704"/>
                  <a:pt x="822" y="704"/>
                </a:cubicBezTo>
                <a:cubicBezTo>
                  <a:pt x="856" y="704"/>
                  <a:pt x="889" y="697"/>
                  <a:pt x="920" y="683"/>
                </a:cubicBezTo>
                <a:close/>
                <a:moveTo>
                  <a:pt x="1246" y="528"/>
                </a:moveTo>
                <a:cubicBezTo>
                  <a:pt x="1276" y="539"/>
                  <a:pt x="1292" y="573"/>
                  <a:pt x="1281" y="604"/>
                </a:cubicBezTo>
                <a:lnTo>
                  <a:pt x="1258" y="666"/>
                </a:lnTo>
                <a:cubicBezTo>
                  <a:pt x="1252" y="681"/>
                  <a:pt x="1241" y="693"/>
                  <a:pt x="1227" y="699"/>
                </a:cubicBezTo>
                <a:cubicBezTo>
                  <a:pt x="1213" y="706"/>
                  <a:pt x="1197" y="707"/>
                  <a:pt x="1182" y="701"/>
                </a:cubicBezTo>
                <a:lnTo>
                  <a:pt x="1133" y="683"/>
                </a:lnTo>
                <a:cubicBezTo>
                  <a:pt x="1112" y="713"/>
                  <a:pt x="1088" y="740"/>
                  <a:pt x="1059" y="763"/>
                </a:cubicBezTo>
                <a:lnTo>
                  <a:pt x="1081" y="811"/>
                </a:lnTo>
                <a:cubicBezTo>
                  <a:pt x="1094" y="840"/>
                  <a:pt x="1081" y="875"/>
                  <a:pt x="1052" y="889"/>
                </a:cubicBezTo>
                <a:lnTo>
                  <a:pt x="991" y="917"/>
                </a:lnTo>
                <a:cubicBezTo>
                  <a:pt x="962" y="931"/>
                  <a:pt x="927" y="917"/>
                  <a:pt x="913" y="888"/>
                </a:cubicBezTo>
                <a:lnTo>
                  <a:pt x="891" y="840"/>
                </a:lnTo>
                <a:cubicBezTo>
                  <a:pt x="855" y="847"/>
                  <a:pt x="818" y="848"/>
                  <a:pt x="782" y="844"/>
                </a:cubicBezTo>
                <a:lnTo>
                  <a:pt x="764" y="894"/>
                </a:lnTo>
                <a:cubicBezTo>
                  <a:pt x="759" y="908"/>
                  <a:pt x="748" y="920"/>
                  <a:pt x="733" y="927"/>
                </a:cubicBezTo>
                <a:cubicBezTo>
                  <a:pt x="719" y="934"/>
                  <a:pt x="703" y="934"/>
                  <a:pt x="688" y="929"/>
                </a:cubicBezTo>
                <a:lnTo>
                  <a:pt x="626" y="906"/>
                </a:lnTo>
                <a:cubicBezTo>
                  <a:pt x="611" y="900"/>
                  <a:pt x="599" y="889"/>
                  <a:pt x="593" y="875"/>
                </a:cubicBezTo>
                <a:cubicBezTo>
                  <a:pt x="586" y="861"/>
                  <a:pt x="585" y="844"/>
                  <a:pt x="591" y="830"/>
                </a:cubicBezTo>
                <a:lnTo>
                  <a:pt x="609" y="780"/>
                </a:lnTo>
                <a:cubicBezTo>
                  <a:pt x="579" y="760"/>
                  <a:pt x="552" y="735"/>
                  <a:pt x="529" y="707"/>
                </a:cubicBezTo>
                <a:lnTo>
                  <a:pt x="481" y="729"/>
                </a:lnTo>
                <a:cubicBezTo>
                  <a:pt x="452" y="742"/>
                  <a:pt x="417" y="729"/>
                  <a:pt x="403" y="700"/>
                </a:cubicBezTo>
                <a:lnTo>
                  <a:pt x="375" y="639"/>
                </a:lnTo>
                <a:cubicBezTo>
                  <a:pt x="362" y="610"/>
                  <a:pt x="375" y="574"/>
                  <a:pt x="404" y="561"/>
                </a:cubicBezTo>
                <a:lnTo>
                  <a:pt x="452" y="539"/>
                </a:lnTo>
                <a:cubicBezTo>
                  <a:pt x="445" y="503"/>
                  <a:pt x="444" y="466"/>
                  <a:pt x="448" y="430"/>
                </a:cubicBezTo>
                <a:lnTo>
                  <a:pt x="398" y="412"/>
                </a:lnTo>
                <a:cubicBezTo>
                  <a:pt x="384" y="407"/>
                  <a:pt x="372" y="396"/>
                  <a:pt x="365" y="381"/>
                </a:cubicBezTo>
                <a:cubicBezTo>
                  <a:pt x="359" y="367"/>
                  <a:pt x="358" y="351"/>
                  <a:pt x="363" y="336"/>
                </a:cubicBezTo>
                <a:lnTo>
                  <a:pt x="386" y="274"/>
                </a:lnTo>
                <a:cubicBezTo>
                  <a:pt x="397" y="244"/>
                  <a:pt x="433" y="228"/>
                  <a:pt x="462" y="239"/>
                </a:cubicBezTo>
                <a:lnTo>
                  <a:pt x="512" y="257"/>
                </a:lnTo>
                <a:cubicBezTo>
                  <a:pt x="532" y="227"/>
                  <a:pt x="557" y="200"/>
                  <a:pt x="585" y="177"/>
                </a:cubicBezTo>
                <a:lnTo>
                  <a:pt x="563" y="129"/>
                </a:lnTo>
                <a:cubicBezTo>
                  <a:pt x="550" y="100"/>
                  <a:pt x="563" y="65"/>
                  <a:pt x="593" y="51"/>
                </a:cubicBezTo>
                <a:lnTo>
                  <a:pt x="653" y="23"/>
                </a:lnTo>
                <a:cubicBezTo>
                  <a:pt x="682" y="9"/>
                  <a:pt x="718" y="23"/>
                  <a:pt x="731" y="52"/>
                </a:cubicBezTo>
                <a:lnTo>
                  <a:pt x="753" y="100"/>
                </a:lnTo>
                <a:cubicBezTo>
                  <a:pt x="789" y="93"/>
                  <a:pt x="826" y="92"/>
                  <a:pt x="862" y="96"/>
                </a:cubicBezTo>
                <a:lnTo>
                  <a:pt x="880" y="46"/>
                </a:lnTo>
                <a:cubicBezTo>
                  <a:pt x="891" y="17"/>
                  <a:pt x="926" y="0"/>
                  <a:pt x="956" y="11"/>
                </a:cubicBezTo>
                <a:lnTo>
                  <a:pt x="1018" y="34"/>
                </a:lnTo>
                <a:cubicBezTo>
                  <a:pt x="1049" y="46"/>
                  <a:pt x="1065" y="80"/>
                  <a:pt x="1053" y="110"/>
                </a:cubicBezTo>
                <a:lnTo>
                  <a:pt x="1035" y="159"/>
                </a:lnTo>
                <a:cubicBezTo>
                  <a:pt x="1065" y="180"/>
                  <a:pt x="1092" y="205"/>
                  <a:pt x="1115" y="233"/>
                </a:cubicBezTo>
                <a:lnTo>
                  <a:pt x="1163" y="211"/>
                </a:lnTo>
                <a:cubicBezTo>
                  <a:pt x="1192" y="198"/>
                  <a:pt x="1228" y="211"/>
                  <a:pt x="1241" y="240"/>
                </a:cubicBezTo>
                <a:lnTo>
                  <a:pt x="1269" y="301"/>
                </a:lnTo>
                <a:cubicBezTo>
                  <a:pt x="1283" y="330"/>
                  <a:pt x="1270" y="366"/>
                  <a:pt x="1240" y="379"/>
                </a:cubicBezTo>
                <a:lnTo>
                  <a:pt x="1192" y="401"/>
                </a:lnTo>
                <a:cubicBezTo>
                  <a:pt x="1199" y="437"/>
                  <a:pt x="1200" y="474"/>
                  <a:pt x="1197" y="510"/>
                </a:cubicBezTo>
                <a:lnTo>
                  <a:pt x="1246" y="52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889"/>
          </a:p>
        </p:txBody>
      </p:sp>
      <p:sp>
        <p:nvSpPr>
          <p:cNvPr id="63" name="Arrow: Chevron 62">
            <a:extLst>
              <a:ext uri="{FF2B5EF4-FFF2-40B4-BE49-F238E27FC236}">
                <a16:creationId xmlns:a16="http://schemas.microsoft.com/office/drawing/2014/main" id="{8946A940-284D-414A-8308-7453188D696B}"/>
              </a:ext>
            </a:extLst>
          </p:cNvPr>
          <p:cNvSpPr/>
          <p:nvPr/>
        </p:nvSpPr>
        <p:spPr>
          <a:xfrm rot="16200000">
            <a:off x="6567713" y="910425"/>
            <a:ext cx="1862129" cy="842527"/>
          </a:xfrm>
          <a:prstGeom prst="chevron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b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Tenant / App / VNF / CNF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4" name="Freeform 53">
            <a:extLst>
              <a:ext uri="{FF2B5EF4-FFF2-40B4-BE49-F238E27FC236}">
                <a16:creationId xmlns:a16="http://schemas.microsoft.com/office/drawing/2014/main" id="{32F31149-A5A7-41AB-B5DF-98833D1960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6747" y="823187"/>
            <a:ext cx="404060" cy="363694"/>
          </a:xfrm>
          <a:custGeom>
            <a:avLst/>
            <a:gdLst>
              <a:gd name="T0" fmla="*/ 535 w 1293"/>
              <a:gd name="T1" fmla="*/ 1129 h 1290"/>
              <a:gd name="T2" fmla="*/ 461 w 1293"/>
              <a:gd name="T3" fmla="*/ 1139 h 1290"/>
              <a:gd name="T4" fmla="*/ 413 w 1293"/>
              <a:gd name="T5" fmla="*/ 1262 h 1290"/>
              <a:gd name="T6" fmla="*/ 317 w 1293"/>
              <a:gd name="T7" fmla="*/ 1233 h 1290"/>
              <a:gd name="T8" fmla="*/ 223 w 1293"/>
              <a:gd name="T9" fmla="*/ 1284 h 1290"/>
              <a:gd name="T10" fmla="*/ 140 w 1293"/>
              <a:gd name="T11" fmla="*/ 1253 h 1290"/>
              <a:gd name="T12" fmla="*/ 102 w 1293"/>
              <a:gd name="T13" fmla="*/ 1153 h 1290"/>
              <a:gd name="T14" fmla="*/ 10 w 1293"/>
              <a:gd name="T15" fmla="*/ 1113 h 1290"/>
              <a:gd name="T16" fmla="*/ 53 w 1293"/>
              <a:gd name="T17" fmla="*/ 989 h 1290"/>
              <a:gd name="T18" fmla="*/ 3 w 1293"/>
              <a:gd name="T19" fmla="*/ 933 h 1290"/>
              <a:gd name="T20" fmla="*/ 91 w 1293"/>
              <a:gd name="T21" fmla="*/ 886 h 1290"/>
              <a:gd name="T22" fmla="*/ 140 w 1293"/>
              <a:gd name="T23" fmla="*/ 763 h 1290"/>
              <a:gd name="T24" fmla="*/ 235 w 1293"/>
              <a:gd name="T25" fmla="*/ 792 h 1290"/>
              <a:gd name="T26" fmla="*/ 356 w 1293"/>
              <a:gd name="T27" fmla="*/ 740 h 1290"/>
              <a:gd name="T28" fmla="*/ 403 w 1293"/>
              <a:gd name="T29" fmla="*/ 828 h 1290"/>
              <a:gd name="T30" fmla="*/ 525 w 1293"/>
              <a:gd name="T31" fmla="*/ 876 h 1290"/>
              <a:gd name="T32" fmla="*/ 496 w 1293"/>
              <a:gd name="T33" fmla="*/ 972 h 1290"/>
              <a:gd name="T34" fmla="*/ 334 w 1293"/>
              <a:gd name="T35" fmla="*/ 1139 h 1290"/>
              <a:gd name="T36" fmla="*/ 218 w 1293"/>
              <a:gd name="T37" fmla="*/ 886 h 1290"/>
              <a:gd name="T38" fmla="*/ 334 w 1293"/>
              <a:gd name="T39" fmla="*/ 1139 h 1290"/>
              <a:gd name="T40" fmla="*/ 736 w 1293"/>
              <a:gd name="T41" fmla="*/ 1051 h 1290"/>
              <a:gd name="T42" fmla="*/ 736 w 1293"/>
              <a:gd name="T43" fmla="*/ 1206 h 1290"/>
              <a:gd name="T44" fmla="*/ 888 w 1293"/>
              <a:gd name="T45" fmla="*/ 1173 h 1290"/>
              <a:gd name="T46" fmla="*/ 855 w 1293"/>
              <a:gd name="T47" fmla="*/ 1205 h 1290"/>
              <a:gd name="T48" fmla="*/ 822 w 1293"/>
              <a:gd name="T49" fmla="*/ 1242 h 1290"/>
              <a:gd name="T50" fmla="*/ 766 w 1293"/>
              <a:gd name="T51" fmla="*/ 1267 h 1290"/>
              <a:gd name="T52" fmla="*/ 717 w 1293"/>
              <a:gd name="T53" fmla="*/ 1269 h 1290"/>
              <a:gd name="T54" fmla="*/ 671 w 1293"/>
              <a:gd name="T55" fmla="*/ 1273 h 1290"/>
              <a:gd name="T56" fmla="*/ 666 w 1293"/>
              <a:gd name="T57" fmla="*/ 1232 h 1290"/>
              <a:gd name="T58" fmla="*/ 597 w 1293"/>
              <a:gd name="T59" fmla="*/ 1205 h 1290"/>
              <a:gd name="T60" fmla="*/ 613 w 1293"/>
              <a:gd name="T61" fmla="*/ 1152 h 1290"/>
              <a:gd name="T62" fmla="*/ 585 w 1293"/>
              <a:gd name="T63" fmla="*/ 1099 h 1290"/>
              <a:gd name="T64" fmla="*/ 617 w 1293"/>
              <a:gd name="T65" fmla="*/ 1052 h 1290"/>
              <a:gd name="T66" fmla="*/ 651 w 1293"/>
              <a:gd name="T67" fmla="*/ 1016 h 1290"/>
              <a:gd name="T68" fmla="*/ 706 w 1293"/>
              <a:gd name="T69" fmla="*/ 990 h 1290"/>
              <a:gd name="T70" fmla="*/ 755 w 1293"/>
              <a:gd name="T71" fmla="*/ 988 h 1290"/>
              <a:gd name="T72" fmla="*/ 813 w 1293"/>
              <a:gd name="T73" fmla="*/ 1010 h 1290"/>
              <a:gd name="T74" fmla="*/ 849 w 1293"/>
              <a:gd name="T75" fmla="*/ 1043 h 1290"/>
              <a:gd name="T76" fmla="*/ 875 w 1293"/>
              <a:gd name="T77" fmla="*/ 1099 h 1290"/>
              <a:gd name="T78" fmla="*/ 876 w 1293"/>
              <a:gd name="T79" fmla="*/ 1148 h 1290"/>
              <a:gd name="T80" fmla="*/ 822 w 1293"/>
              <a:gd name="T81" fmla="*/ 236 h 1290"/>
              <a:gd name="T82" fmla="*/ 822 w 1293"/>
              <a:gd name="T83" fmla="*/ 704 h 1290"/>
              <a:gd name="T84" fmla="*/ 1281 w 1293"/>
              <a:gd name="T85" fmla="*/ 604 h 1290"/>
              <a:gd name="T86" fmla="*/ 1182 w 1293"/>
              <a:gd name="T87" fmla="*/ 701 h 1290"/>
              <a:gd name="T88" fmla="*/ 1081 w 1293"/>
              <a:gd name="T89" fmla="*/ 811 h 1290"/>
              <a:gd name="T90" fmla="*/ 913 w 1293"/>
              <a:gd name="T91" fmla="*/ 888 h 1290"/>
              <a:gd name="T92" fmla="*/ 764 w 1293"/>
              <a:gd name="T93" fmla="*/ 894 h 1290"/>
              <a:gd name="T94" fmla="*/ 626 w 1293"/>
              <a:gd name="T95" fmla="*/ 906 h 1290"/>
              <a:gd name="T96" fmla="*/ 609 w 1293"/>
              <a:gd name="T97" fmla="*/ 780 h 1290"/>
              <a:gd name="T98" fmla="*/ 403 w 1293"/>
              <a:gd name="T99" fmla="*/ 700 h 1290"/>
              <a:gd name="T100" fmla="*/ 452 w 1293"/>
              <a:gd name="T101" fmla="*/ 539 h 1290"/>
              <a:gd name="T102" fmla="*/ 365 w 1293"/>
              <a:gd name="T103" fmla="*/ 381 h 1290"/>
              <a:gd name="T104" fmla="*/ 462 w 1293"/>
              <a:gd name="T105" fmla="*/ 239 h 1290"/>
              <a:gd name="T106" fmla="*/ 563 w 1293"/>
              <a:gd name="T107" fmla="*/ 129 h 1290"/>
              <a:gd name="T108" fmla="*/ 731 w 1293"/>
              <a:gd name="T109" fmla="*/ 52 h 1290"/>
              <a:gd name="T110" fmla="*/ 880 w 1293"/>
              <a:gd name="T111" fmla="*/ 46 h 1290"/>
              <a:gd name="T112" fmla="*/ 1053 w 1293"/>
              <a:gd name="T113" fmla="*/ 110 h 1290"/>
              <a:gd name="T114" fmla="*/ 1163 w 1293"/>
              <a:gd name="T115" fmla="*/ 211 h 1290"/>
              <a:gd name="T116" fmla="*/ 1240 w 1293"/>
              <a:gd name="T117" fmla="*/ 379 h 1290"/>
              <a:gd name="T118" fmla="*/ 1246 w 1293"/>
              <a:gd name="T119" fmla="*/ 528 h 1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293" h="1290">
                <a:moveTo>
                  <a:pt x="528" y="1047"/>
                </a:moveTo>
                <a:cubicBezTo>
                  <a:pt x="546" y="1054"/>
                  <a:pt x="556" y="1074"/>
                  <a:pt x="549" y="1092"/>
                </a:cubicBezTo>
                <a:lnTo>
                  <a:pt x="535" y="1129"/>
                </a:lnTo>
                <a:cubicBezTo>
                  <a:pt x="532" y="1138"/>
                  <a:pt x="526" y="1145"/>
                  <a:pt x="517" y="1149"/>
                </a:cubicBezTo>
                <a:cubicBezTo>
                  <a:pt x="508" y="1153"/>
                  <a:pt x="499" y="1153"/>
                  <a:pt x="490" y="1150"/>
                </a:cubicBezTo>
                <a:lnTo>
                  <a:pt x="461" y="1139"/>
                </a:lnTo>
                <a:cubicBezTo>
                  <a:pt x="449" y="1157"/>
                  <a:pt x="434" y="1173"/>
                  <a:pt x="417" y="1187"/>
                </a:cubicBezTo>
                <a:lnTo>
                  <a:pt x="430" y="1215"/>
                </a:lnTo>
                <a:cubicBezTo>
                  <a:pt x="438" y="1233"/>
                  <a:pt x="430" y="1254"/>
                  <a:pt x="413" y="1262"/>
                </a:cubicBezTo>
                <a:lnTo>
                  <a:pt x="377" y="1278"/>
                </a:lnTo>
                <a:cubicBezTo>
                  <a:pt x="359" y="1286"/>
                  <a:pt x="338" y="1279"/>
                  <a:pt x="330" y="1261"/>
                </a:cubicBezTo>
                <a:lnTo>
                  <a:pt x="317" y="1233"/>
                </a:lnTo>
                <a:cubicBezTo>
                  <a:pt x="295" y="1237"/>
                  <a:pt x="274" y="1238"/>
                  <a:pt x="252" y="1235"/>
                </a:cubicBezTo>
                <a:lnTo>
                  <a:pt x="242" y="1265"/>
                </a:lnTo>
                <a:cubicBezTo>
                  <a:pt x="238" y="1273"/>
                  <a:pt x="232" y="1280"/>
                  <a:pt x="223" y="1284"/>
                </a:cubicBezTo>
                <a:cubicBezTo>
                  <a:pt x="215" y="1288"/>
                  <a:pt x="205" y="1289"/>
                  <a:pt x="196" y="1285"/>
                </a:cubicBezTo>
                <a:lnTo>
                  <a:pt x="159" y="1272"/>
                </a:lnTo>
                <a:cubicBezTo>
                  <a:pt x="151" y="1268"/>
                  <a:pt x="144" y="1262"/>
                  <a:pt x="140" y="1253"/>
                </a:cubicBezTo>
                <a:cubicBezTo>
                  <a:pt x="136" y="1245"/>
                  <a:pt x="135" y="1235"/>
                  <a:pt x="139" y="1226"/>
                </a:cubicBezTo>
                <a:lnTo>
                  <a:pt x="149" y="1197"/>
                </a:lnTo>
                <a:cubicBezTo>
                  <a:pt x="132" y="1185"/>
                  <a:pt x="116" y="1170"/>
                  <a:pt x="102" y="1153"/>
                </a:cubicBezTo>
                <a:lnTo>
                  <a:pt x="74" y="1166"/>
                </a:lnTo>
                <a:cubicBezTo>
                  <a:pt x="56" y="1174"/>
                  <a:pt x="35" y="1167"/>
                  <a:pt x="27" y="1149"/>
                </a:cubicBezTo>
                <a:lnTo>
                  <a:pt x="10" y="1113"/>
                </a:lnTo>
                <a:cubicBezTo>
                  <a:pt x="2" y="1096"/>
                  <a:pt x="10" y="1075"/>
                  <a:pt x="28" y="1067"/>
                </a:cubicBezTo>
                <a:lnTo>
                  <a:pt x="56" y="1054"/>
                </a:lnTo>
                <a:cubicBezTo>
                  <a:pt x="52" y="1032"/>
                  <a:pt x="51" y="1010"/>
                  <a:pt x="53" y="989"/>
                </a:cubicBezTo>
                <a:lnTo>
                  <a:pt x="24" y="978"/>
                </a:lnTo>
                <a:cubicBezTo>
                  <a:pt x="15" y="975"/>
                  <a:pt x="8" y="968"/>
                  <a:pt x="4" y="960"/>
                </a:cubicBezTo>
                <a:cubicBezTo>
                  <a:pt x="0" y="951"/>
                  <a:pt x="0" y="942"/>
                  <a:pt x="3" y="933"/>
                </a:cubicBezTo>
                <a:lnTo>
                  <a:pt x="17" y="896"/>
                </a:lnTo>
                <a:cubicBezTo>
                  <a:pt x="23" y="878"/>
                  <a:pt x="45" y="868"/>
                  <a:pt x="62" y="875"/>
                </a:cubicBezTo>
                <a:lnTo>
                  <a:pt x="91" y="886"/>
                </a:lnTo>
                <a:cubicBezTo>
                  <a:pt x="104" y="868"/>
                  <a:pt x="118" y="852"/>
                  <a:pt x="135" y="838"/>
                </a:cubicBezTo>
                <a:lnTo>
                  <a:pt x="122" y="810"/>
                </a:lnTo>
                <a:cubicBezTo>
                  <a:pt x="114" y="792"/>
                  <a:pt x="122" y="771"/>
                  <a:pt x="140" y="763"/>
                </a:cubicBezTo>
                <a:lnTo>
                  <a:pt x="175" y="747"/>
                </a:lnTo>
                <a:cubicBezTo>
                  <a:pt x="193" y="739"/>
                  <a:pt x="214" y="746"/>
                  <a:pt x="222" y="764"/>
                </a:cubicBezTo>
                <a:lnTo>
                  <a:pt x="235" y="792"/>
                </a:lnTo>
                <a:cubicBezTo>
                  <a:pt x="257" y="788"/>
                  <a:pt x="278" y="788"/>
                  <a:pt x="300" y="790"/>
                </a:cubicBezTo>
                <a:lnTo>
                  <a:pt x="311" y="761"/>
                </a:lnTo>
                <a:cubicBezTo>
                  <a:pt x="317" y="743"/>
                  <a:pt x="338" y="733"/>
                  <a:pt x="356" y="740"/>
                </a:cubicBezTo>
                <a:lnTo>
                  <a:pt x="393" y="753"/>
                </a:lnTo>
                <a:cubicBezTo>
                  <a:pt x="411" y="760"/>
                  <a:pt x="420" y="780"/>
                  <a:pt x="414" y="799"/>
                </a:cubicBezTo>
                <a:lnTo>
                  <a:pt x="403" y="828"/>
                </a:lnTo>
                <a:cubicBezTo>
                  <a:pt x="421" y="840"/>
                  <a:pt x="437" y="855"/>
                  <a:pt x="450" y="872"/>
                </a:cubicBezTo>
                <a:lnTo>
                  <a:pt x="479" y="859"/>
                </a:lnTo>
                <a:cubicBezTo>
                  <a:pt x="496" y="851"/>
                  <a:pt x="517" y="858"/>
                  <a:pt x="525" y="876"/>
                </a:cubicBezTo>
                <a:lnTo>
                  <a:pt x="542" y="912"/>
                </a:lnTo>
                <a:cubicBezTo>
                  <a:pt x="550" y="929"/>
                  <a:pt x="542" y="950"/>
                  <a:pt x="525" y="959"/>
                </a:cubicBezTo>
                <a:lnTo>
                  <a:pt x="496" y="972"/>
                </a:lnTo>
                <a:cubicBezTo>
                  <a:pt x="500" y="993"/>
                  <a:pt x="501" y="1015"/>
                  <a:pt x="499" y="1036"/>
                </a:cubicBezTo>
                <a:lnTo>
                  <a:pt x="528" y="1047"/>
                </a:lnTo>
                <a:close/>
                <a:moveTo>
                  <a:pt x="334" y="1139"/>
                </a:moveTo>
                <a:cubicBezTo>
                  <a:pt x="404" y="1107"/>
                  <a:pt x="435" y="1024"/>
                  <a:pt x="403" y="954"/>
                </a:cubicBezTo>
                <a:cubicBezTo>
                  <a:pt x="380" y="905"/>
                  <a:pt x="330" y="873"/>
                  <a:pt x="276" y="873"/>
                </a:cubicBezTo>
                <a:cubicBezTo>
                  <a:pt x="256" y="873"/>
                  <a:pt x="236" y="878"/>
                  <a:pt x="218" y="886"/>
                </a:cubicBezTo>
                <a:cubicBezTo>
                  <a:pt x="148" y="918"/>
                  <a:pt x="117" y="1001"/>
                  <a:pt x="150" y="1071"/>
                </a:cubicBezTo>
                <a:cubicBezTo>
                  <a:pt x="172" y="1120"/>
                  <a:pt x="222" y="1152"/>
                  <a:pt x="276" y="1152"/>
                </a:cubicBezTo>
                <a:cubicBezTo>
                  <a:pt x="296" y="1152"/>
                  <a:pt x="316" y="1148"/>
                  <a:pt x="334" y="1139"/>
                </a:cubicBezTo>
                <a:close/>
                <a:moveTo>
                  <a:pt x="769" y="1199"/>
                </a:moveTo>
                <a:cubicBezTo>
                  <a:pt x="807" y="1181"/>
                  <a:pt x="824" y="1135"/>
                  <a:pt x="807" y="1096"/>
                </a:cubicBezTo>
                <a:cubicBezTo>
                  <a:pt x="794" y="1069"/>
                  <a:pt x="766" y="1051"/>
                  <a:pt x="736" y="1051"/>
                </a:cubicBezTo>
                <a:cubicBezTo>
                  <a:pt x="725" y="1051"/>
                  <a:pt x="714" y="1054"/>
                  <a:pt x="704" y="1058"/>
                </a:cubicBezTo>
                <a:cubicBezTo>
                  <a:pt x="665" y="1076"/>
                  <a:pt x="648" y="1122"/>
                  <a:pt x="666" y="1161"/>
                </a:cubicBezTo>
                <a:cubicBezTo>
                  <a:pt x="678" y="1189"/>
                  <a:pt x="706" y="1206"/>
                  <a:pt x="736" y="1206"/>
                </a:cubicBezTo>
                <a:cubicBezTo>
                  <a:pt x="747" y="1206"/>
                  <a:pt x="758" y="1204"/>
                  <a:pt x="769" y="1199"/>
                </a:cubicBezTo>
                <a:close/>
                <a:moveTo>
                  <a:pt x="876" y="1148"/>
                </a:moveTo>
                <a:cubicBezTo>
                  <a:pt x="887" y="1152"/>
                  <a:pt x="892" y="1163"/>
                  <a:pt x="888" y="1173"/>
                </a:cubicBezTo>
                <a:lnTo>
                  <a:pt x="880" y="1194"/>
                </a:lnTo>
                <a:cubicBezTo>
                  <a:pt x="879" y="1199"/>
                  <a:pt x="875" y="1203"/>
                  <a:pt x="870" y="1205"/>
                </a:cubicBezTo>
                <a:cubicBezTo>
                  <a:pt x="866" y="1207"/>
                  <a:pt x="860" y="1207"/>
                  <a:pt x="855" y="1205"/>
                </a:cubicBezTo>
                <a:lnTo>
                  <a:pt x="839" y="1199"/>
                </a:lnTo>
                <a:cubicBezTo>
                  <a:pt x="832" y="1209"/>
                  <a:pt x="824" y="1218"/>
                  <a:pt x="815" y="1226"/>
                </a:cubicBezTo>
                <a:lnTo>
                  <a:pt x="822" y="1242"/>
                </a:lnTo>
                <a:cubicBezTo>
                  <a:pt x="826" y="1251"/>
                  <a:pt x="822" y="1263"/>
                  <a:pt x="812" y="1268"/>
                </a:cubicBezTo>
                <a:lnTo>
                  <a:pt x="792" y="1277"/>
                </a:lnTo>
                <a:cubicBezTo>
                  <a:pt x="782" y="1281"/>
                  <a:pt x="771" y="1277"/>
                  <a:pt x="766" y="1267"/>
                </a:cubicBezTo>
                <a:lnTo>
                  <a:pt x="759" y="1251"/>
                </a:lnTo>
                <a:cubicBezTo>
                  <a:pt x="747" y="1254"/>
                  <a:pt x="735" y="1254"/>
                  <a:pt x="723" y="1253"/>
                </a:cubicBezTo>
                <a:lnTo>
                  <a:pt x="717" y="1269"/>
                </a:lnTo>
                <a:cubicBezTo>
                  <a:pt x="715" y="1274"/>
                  <a:pt x="712" y="1278"/>
                  <a:pt x="707" y="1280"/>
                </a:cubicBezTo>
                <a:cubicBezTo>
                  <a:pt x="702" y="1282"/>
                  <a:pt x="697" y="1282"/>
                  <a:pt x="692" y="1281"/>
                </a:cubicBezTo>
                <a:lnTo>
                  <a:pt x="671" y="1273"/>
                </a:lnTo>
                <a:cubicBezTo>
                  <a:pt x="666" y="1271"/>
                  <a:pt x="662" y="1268"/>
                  <a:pt x="660" y="1263"/>
                </a:cubicBezTo>
                <a:cubicBezTo>
                  <a:pt x="658" y="1258"/>
                  <a:pt x="658" y="1253"/>
                  <a:pt x="660" y="1248"/>
                </a:cubicBezTo>
                <a:lnTo>
                  <a:pt x="666" y="1232"/>
                </a:lnTo>
                <a:cubicBezTo>
                  <a:pt x="656" y="1225"/>
                  <a:pt x="647" y="1217"/>
                  <a:pt x="639" y="1207"/>
                </a:cubicBezTo>
                <a:lnTo>
                  <a:pt x="623" y="1214"/>
                </a:lnTo>
                <a:cubicBezTo>
                  <a:pt x="614" y="1219"/>
                  <a:pt x="602" y="1215"/>
                  <a:pt x="597" y="1205"/>
                </a:cubicBezTo>
                <a:lnTo>
                  <a:pt x="588" y="1185"/>
                </a:lnTo>
                <a:cubicBezTo>
                  <a:pt x="584" y="1175"/>
                  <a:pt x="588" y="1163"/>
                  <a:pt x="598" y="1159"/>
                </a:cubicBezTo>
                <a:lnTo>
                  <a:pt x="613" y="1152"/>
                </a:lnTo>
                <a:cubicBezTo>
                  <a:pt x="611" y="1139"/>
                  <a:pt x="611" y="1127"/>
                  <a:pt x="612" y="1115"/>
                </a:cubicBezTo>
                <a:lnTo>
                  <a:pt x="596" y="1109"/>
                </a:lnTo>
                <a:cubicBezTo>
                  <a:pt x="591" y="1108"/>
                  <a:pt x="587" y="1104"/>
                  <a:pt x="585" y="1099"/>
                </a:cubicBezTo>
                <a:cubicBezTo>
                  <a:pt x="583" y="1095"/>
                  <a:pt x="582" y="1089"/>
                  <a:pt x="584" y="1084"/>
                </a:cubicBezTo>
                <a:lnTo>
                  <a:pt x="592" y="1064"/>
                </a:lnTo>
                <a:cubicBezTo>
                  <a:pt x="595" y="1054"/>
                  <a:pt x="607" y="1048"/>
                  <a:pt x="617" y="1052"/>
                </a:cubicBezTo>
                <a:lnTo>
                  <a:pt x="633" y="1058"/>
                </a:lnTo>
                <a:cubicBezTo>
                  <a:pt x="640" y="1048"/>
                  <a:pt x="648" y="1039"/>
                  <a:pt x="658" y="1032"/>
                </a:cubicBezTo>
                <a:lnTo>
                  <a:pt x="651" y="1016"/>
                </a:lnTo>
                <a:cubicBezTo>
                  <a:pt x="646" y="1006"/>
                  <a:pt x="650" y="994"/>
                  <a:pt x="660" y="990"/>
                </a:cubicBezTo>
                <a:lnTo>
                  <a:pt x="680" y="981"/>
                </a:lnTo>
                <a:cubicBezTo>
                  <a:pt x="690" y="976"/>
                  <a:pt x="702" y="980"/>
                  <a:pt x="706" y="990"/>
                </a:cubicBezTo>
                <a:lnTo>
                  <a:pt x="713" y="1006"/>
                </a:lnTo>
                <a:cubicBezTo>
                  <a:pt x="725" y="1004"/>
                  <a:pt x="737" y="1003"/>
                  <a:pt x="749" y="1005"/>
                </a:cubicBezTo>
                <a:lnTo>
                  <a:pt x="755" y="988"/>
                </a:lnTo>
                <a:cubicBezTo>
                  <a:pt x="759" y="979"/>
                  <a:pt x="771" y="973"/>
                  <a:pt x="781" y="977"/>
                </a:cubicBezTo>
                <a:lnTo>
                  <a:pt x="801" y="984"/>
                </a:lnTo>
                <a:cubicBezTo>
                  <a:pt x="811" y="988"/>
                  <a:pt x="816" y="999"/>
                  <a:pt x="813" y="1010"/>
                </a:cubicBezTo>
                <a:lnTo>
                  <a:pt x="807" y="1026"/>
                </a:lnTo>
                <a:cubicBezTo>
                  <a:pt x="817" y="1033"/>
                  <a:pt x="826" y="1041"/>
                  <a:pt x="833" y="1050"/>
                </a:cubicBezTo>
                <a:lnTo>
                  <a:pt x="849" y="1043"/>
                </a:lnTo>
                <a:cubicBezTo>
                  <a:pt x="859" y="1038"/>
                  <a:pt x="870" y="1043"/>
                  <a:pt x="875" y="1053"/>
                </a:cubicBezTo>
                <a:lnTo>
                  <a:pt x="884" y="1073"/>
                </a:lnTo>
                <a:cubicBezTo>
                  <a:pt x="889" y="1082"/>
                  <a:pt x="884" y="1094"/>
                  <a:pt x="875" y="1099"/>
                </a:cubicBezTo>
                <a:lnTo>
                  <a:pt x="859" y="1106"/>
                </a:lnTo>
                <a:cubicBezTo>
                  <a:pt x="861" y="1118"/>
                  <a:pt x="861" y="1130"/>
                  <a:pt x="860" y="1142"/>
                </a:cubicBezTo>
                <a:lnTo>
                  <a:pt x="876" y="1148"/>
                </a:lnTo>
                <a:close/>
                <a:moveTo>
                  <a:pt x="920" y="683"/>
                </a:moveTo>
                <a:cubicBezTo>
                  <a:pt x="1037" y="629"/>
                  <a:pt x="1089" y="489"/>
                  <a:pt x="1035" y="372"/>
                </a:cubicBezTo>
                <a:cubicBezTo>
                  <a:pt x="997" y="289"/>
                  <a:pt x="913" y="236"/>
                  <a:pt x="822" y="236"/>
                </a:cubicBezTo>
                <a:cubicBezTo>
                  <a:pt x="788" y="236"/>
                  <a:pt x="755" y="243"/>
                  <a:pt x="724" y="257"/>
                </a:cubicBezTo>
                <a:cubicBezTo>
                  <a:pt x="607" y="311"/>
                  <a:pt x="555" y="451"/>
                  <a:pt x="609" y="568"/>
                </a:cubicBezTo>
                <a:cubicBezTo>
                  <a:pt x="648" y="651"/>
                  <a:pt x="731" y="704"/>
                  <a:pt x="822" y="704"/>
                </a:cubicBezTo>
                <a:cubicBezTo>
                  <a:pt x="856" y="704"/>
                  <a:pt x="889" y="697"/>
                  <a:pt x="920" y="683"/>
                </a:cubicBezTo>
                <a:close/>
                <a:moveTo>
                  <a:pt x="1246" y="528"/>
                </a:moveTo>
                <a:cubicBezTo>
                  <a:pt x="1276" y="539"/>
                  <a:pt x="1292" y="573"/>
                  <a:pt x="1281" y="604"/>
                </a:cubicBezTo>
                <a:lnTo>
                  <a:pt x="1258" y="666"/>
                </a:lnTo>
                <a:cubicBezTo>
                  <a:pt x="1252" y="681"/>
                  <a:pt x="1241" y="693"/>
                  <a:pt x="1227" y="699"/>
                </a:cubicBezTo>
                <a:cubicBezTo>
                  <a:pt x="1213" y="706"/>
                  <a:pt x="1197" y="707"/>
                  <a:pt x="1182" y="701"/>
                </a:cubicBezTo>
                <a:lnTo>
                  <a:pt x="1133" y="683"/>
                </a:lnTo>
                <a:cubicBezTo>
                  <a:pt x="1112" y="713"/>
                  <a:pt x="1088" y="740"/>
                  <a:pt x="1059" y="763"/>
                </a:cubicBezTo>
                <a:lnTo>
                  <a:pt x="1081" y="811"/>
                </a:lnTo>
                <a:cubicBezTo>
                  <a:pt x="1094" y="840"/>
                  <a:pt x="1081" y="875"/>
                  <a:pt x="1052" y="889"/>
                </a:cubicBezTo>
                <a:lnTo>
                  <a:pt x="991" y="917"/>
                </a:lnTo>
                <a:cubicBezTo>
                  <a:pt x="962" y="931"/>
                  <a:pt x="927" y="917"/>
                  <a:pt x="913" y="888"/>
                </a:cubicBezTo>
                <a:lnTo>
                  <a:pt x="891" y="840"/>
                </a:lnTo>
                <a:cubicBezTo>
                  <a:pt x="855" y="847"/>
                  <a:pt x="818" y="848"/>
                  <a:pt x="782" y="844"/>
                </a:cubicBezTo>
                <a:lnTo>
                  <a:pt x="764" y="894"/>
                </a:lnTo>
                <a:cubicBezTo>
                  <a:pt x="759" y="908"/>
                  <a:pt x="748" y="920"/>
                  <a:pt x="733" y="927"/>
                </a:cubicBezTo>
                <a:cubicBezTo>
                  <a:pt x="719" y="934"/>
                  <a:pt x="703" y="934"/>
                  <a:pt x="688" y="929"/>
                </a:cubicBezTo>
                <a:lnTo>
                  <a:pt x="626" y="906"/>
                </a:lnTo>
                <a:cubicBezTo>
                  <a:pt x="611" y="900"/>
                  <a:pt x="599" y="889"/>
                  <a:pt x="593" y="875"/>
                </a:cubicBezTo>
                <a:cubicBezTo>
                  <a:pt x="586" y="861"/>
                  <a:pt x="585" y="844"/>
                  <a:pt x="591" y="830"/>
                </a:cubicBezTo>
                <a:lnTo>
                  <a:pt x="609" y="780"/>
                </a:lnTo>
                <a:cubicBezTo>
                  <a:pt x="579" y="760"/>
                  <a:pt x="552" y="735"/>
                  <a:pt x="529" y="707"/>
                </a:cubicBezTo>
                <a:lnTo>
                  <a:pt x="481" y="729"/>
                </a:lnTo>
                <a:cubicBezTo>
                  <a:pt x="452" y="742"/>
                  <a:pt x="417" y="729"/>
                  <a:pt x="403" y="700"/>
                </a:cubicBezTo>
                <a:lnTo>
                  <a:pt x="375" y="639"/>
                </a:lnTo>
                <a:cubicBezTo>
                  <a:pt x="362" y="610"/>
                  <a:pt x="375" y="574"/>
                  <a:pt x="404" y="561"/>
                </a:cubicBezTo>
                <a:lnTo>
                  <a:pt x="452" y="539"/>
                </a:lnTo>
                <a:cubicBezTo>
                  <a:pt x="445" y="503"/>
                  <a:pt x="444" y="466"/>
                  <a:pt x="448" y="430"/>
                </a:cubicBezTo>
                <a:lnTo>
                  <a:pt x="398" y="412"/>
                </a:lnTo>
                <a:cubicBezTo>
                  <a:pt x="384" y="407"/>
                  <a:pt x="372" y="396"/>
                  <a:pt x="365" y="381"/>
                </a:cubicBezTo>
                <a:cubicBezTo>
                  <a:pt x="359" y="367"/>
                  <a:pt x="358" y="351"/>
                  <a:pt x="363" y="336"/>
                </a:cubicBezTo>
                <a:lnTo>
                  <a:pt x="386" y="274"/>
                </a:lnTo>
                <a:cubicBezTo>
                  <a:pt x="397" y="244"/>
                  <a:pt x="433" y="228"/>
                  <a:pt x="462" y="239"/>
                </a:cubicBezTo>
                <a:lnTo>
                  <a:pt x="512" y="257"/>
                </a:lnTo>
                <a:cubicBezTo>
                  <a:pt x="532" y="227"/>
                  <a:pt x="557" y="200"/>
                  <a:pt x="585" y="177"/>
                </a:cubicBezTo>
                <a:lnTo>
                  <a:pt x="563" y="129"/>
                </a:lnTo>
                <a:cubicBezTo>
                  <a:pt x="550" y="100"/>
                  <a:pt x="563" y="65"/>
                  <a:pt x="593" y="51"/>
                </a:cubicBezTo>
                <a:lnTo>
                  <a:pt x="653" y="23"/>
                </a:lnTo>
                <a:cubicBezTo>
                  <a:pt x="682" y="9"/>
                  <a:pt x="718" y="23"/>
                  <a:pt x="731" y="52"/>
                </a:cubicBezTo>
                <a:lnTo>
                  <a:pt x="753" y="100"/>
                </a:lnTo>
                <a:cubicBezTo>
                  <a:pt x="789" y="93"/>
                  <a:pt x="826" y="92"/>
                  <a:pt x="862" y="96"/>
                </a:cubicBezTo>
                <a:lnTo>
                  <a:pt x="880" y="46"/>
                </a:lnTo>
                <a:cubicBezTo>
                  <a:pt x="891" y="17"/>
                  <a:pt x="926" y="0"/>
                  <a:pt x="956" y="11"/>
                </a:cubicBezTo>
                <a:lnTo>
                  <a:pt x="1018" y="34"/>
                </a:lnTo>
                <a:cubicBezTo>
                  <a:pt x="1049" y="46"/>
                  <a:pt x="1065" y="80"/>
                  <a:pt x="1053" y="110"/>
                </a:cubicBezTo>
                <a:lnTo>
                  <a:pt x="1035" y="159"/>
                </a:lnTo>
                <a:cubicBezTo>
                  <a:pt x="1065" y="180"/>
                  <a:pt x="1092" y="205"/>
                  <a:pt x="1115" y="233"/>
                </a:cubicBezTo>
                <a:lnTo>
                  <a:pt x="1163" y="211"/>
                </a:lnTo>
                <a:cubicBezTo>
                  <a:pt x="1192" y="198"/>
                  <a:pt x="1228" y="211"/>
                  <a:pt x="1241" y="240"/>
                </a:cubicBezTo>
                <a:lnTo>
                  <a:pt x="1269" y="301"/>
                </a:lnTo>
                <a:cubicBezTo>
                  <a:pt x="1283" y="330"/>
                  <a:pt x="1270" y="366"/>
                  <a:pt x="1240" y="379"/>
                </a:cubicBezTo>
                <a:lnTo>
                  <a:pt x="1192" y="401"/>
                </a:lnTo>
                <a:cubicBezTo>
                  <a:pt x="1199" y="437"/>
                  <a:pt x="1200" y="474"/>
                  <a:pt x="1197" y="510"/>
                </a:cubicBezTo>
                <a:lnTo>
                  <a:pt x="1246" y="52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889"/>
          </a:p>
        </p:txBody>
      </p:sp>
      <p:sp>
        <p:nvSpPr>
          <p:cNvPr id="67" name="Rounded Rectangle 16">
            <a:extLst>
              <a:ext uri="{FF2B5EF4-FFF2-40B4-BE49-F238E27FC236}">
                <a16:creationId xmlns:a16="http://schemas.microsoft.com/office/drawing/2014/main" id="{7F6EA363-44EF-40BC-9CF2-9F201809082F}"/>
              </a:ext>
            </a:extLst>
          </p:cNvPr>
          <p:cNvSpPr/>
          <p:nvPr/>
        </p:nvSpPr>
        <p:spPr>
          <a:xfrm>
            <a:off x="7083154" y="5046461"/>
            <a:ext cx="807647" cy="329473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1000" b="1" dirty="0">
                <a:solidFill>
                  <a:schemeClr val="tx1"/>
                </a:solidFill>
              </a:rPr>
              <a:t>Storage Interface</a:t>
            </a:r>
          </a:p>
        </p:txBody>
      </p:sp>
      <p:sp>
        <p:nvSpPr>
          <p:cNvPr id="68" name="Rounded Rectangle 17">
            <a:extLst>
              <a:ext uri="{FF2B5EF4-FFF2-40B4-BE49-F238E27FC236}">
                <a16:creationId xmlns:a16="http://schemas.microsoft.com/office/drawing/2014/main" id="{6CC938E7-8348-469D-9B4A-0FC43E53D94B}"/>
              </a:ext>
            </a:extLst>
          </p:cNvPr>
          <p:cNvSpPr/>
          <p:nvPr/>
        </p:nvSpPr>
        <p:spPr>
          <a:xfrm>
            <a:off x="7083154" y="5437408"/>
            <a:ext cx="807647" cy="34428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1000" b="1" dirty="0">
                <a:solidFill>
                  <a:schemeClr val="tx1"/>
                </a:solidFill>
              </a:rPr>
              <a:t>Uses / Exposes</a:t>
            </a:r>
          </a:p>
        </p:txBody>
      </p:sp>
      <p:sp>
        <p:nvSpPr>
          <p:cNvPr id="73" name="Rounded Rectangle 5">
            <a:extLst>
              <a:ext uri="{FF2B5EF4-FFF2-40B4-BE49-F238E27FC236}">
                <a16:creationId xmlns:a16="http://schemas.microsoft.com/office/drawing/2014/main" id="{3803739D-0072-4152-AD28-21AAF603A1F8}"/>
              </a:ext>
            </a:extLst>
          </p:cNvPr>
          <p:cNvSpPr/>
          <p:nvPr/>
        </p:nvSpPr>
        <p:spPr>
          <a:xfrm>
            <a:off x="8593522" y="494129"/>
            <a:ext cx="539972" cy="307938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800" dirty="0">
                <a:solidFill>
                  <a:schemeClr val="tx1"/>
                </a:solidFill>
              </a:rPr>
              <a:t>BOOTP / PXE / TFTP / HTTP</a:t>
            </a:r>
          </a:p>
        </p:txBody>
      </p:sp>
      <p:sp>
        <p:nvSpPr>
          <p:cNvPr id="89" name="Rounded Rectangle 17">
            <a:extLst>
              <a:ext uri="{FF2B5EF4-FFF2-40B4-BE49-F238E27FC236}">
                <a16:creationId xmlns:a16="http://schemas.microsoft.com/office/drawing/2014/main" id="{C8C383AE-C5A4-41D2-A0DD-B312763BF855}"/>
              </a:ext>
            </a:extLst>
          </p:cNvPr>
          <p:cNvSpPr/>
          <p:nvPr/>
        </p:nvSpPr>
        <p:spPr>
          <a:xfrm>
            <a:off x="7072694" y="5843166"/>
            <a:ext cx="818108" cy="99327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900" b="1" dirty="0">
                <a:solidFill>
                  <a:schemeClr val="tx1"/>
                </a:solidFill>
              </a:rPr>
              <a:t>Qualities / Characteristics</a:t>
            </a:r>
          </a:p>
        </p:txBody>
      </p: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290E4B64-C822-4745-A100-E66770199A81}"/>
              </a:ext>
            </a:extLst>
          </p:cNvPr>
          <p:cNvCxnSpPr>
            <a:stCxn id="63" idx="0"/>
            <a:endCxn id="15" idx="0"/>
          </p:cNvCxnSpPr>
          <p:nvPr/>
        </p:nvCxnSpPr>
        <p:spPr>
          <a:xfrm rot="10800000" flipV="1">
            <a:off x="6666846" y="1542320"/>
            <a:ext cx="410669" cy="2212258"/>
          </a:xfrm>
          <a:prstGeom prst="bentConnector4">
            <a:avLst>
              <a:gd name="adj1" fmla="val 99173"/>
              <a:gd name="adj2" fmla="val 54761"/>
            </a:avLst>
          </a:prstGeom>
          <a:ln>
            <a:solidFill>
              <a:schemeClr val="tx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CD262C46-BDB2-45D3-B332-7EF9378EA696}"/>
              </a:ext>
            </a:extLst>
          </p:cNvPr>
          <p:cNvCxnSpPr>
            <a:cxnSpLocks/>
            <a:stCxn id="63" idx="3"/>
            <a:endCxn id="2" idx="1"/>
          </p:cNvCxnSpPr>
          <p:nvPr/>
        </p:nvCxnSpPr>
        <p:spPr>
          <a:xfrm rot="16200000" flipH="1">
            <a:off x="5266391" y="2633010"/>
            <a:ext cx="4464773" cy="12700"/>
          </a:xfrm>
          <a:prstGeom prst="bentConnector5">
            <a:avLst>
              <a:gd name="adj1" fmla="val -2060"/>
              <a:gd name="adj2" fmla="val 35613992"/>
              <a:gd name="adj3" fmla="val 102531"/>
            </a:avLst>
          </a:prstGeom>
          <a:ln>
            <a:solidFill>
              <a:schemeClr val="tx1"/>
            </a:solidFill>
            <a:prstDash val="lgDashDot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BE434089-9E42-4444-ABD8-C2D12C226A74}"/>
              </a:ext>
            </a:extLst>
          </p:cNvPr>
          <p:cNvSpPr txBox="1"/>
          <p:nvPr/>
        </p:nvSpPr>
        <p:spPr>
          <a:xfrm>
            <a:off x="8162315" y="109842"/>
            <a:ext cx="8787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Virtualization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261F856-F43E-4F76-9E9B-5D497AF5D454}"/>
              </a:ext>
            </a:extLst>
          </p:cNvPr>
          <p:cNvSpPr txBox="1"/>
          <p:nvPr/>
        </p:nvSpPr>
        <p:spPr>
          <a:xfrm>
            <a:off x="5840198" y="1595071"/>
            <a:ext cx="8867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Pass-Through</a:t>
            </a:r>
          </a:p>
        </p:txBody>
      </p:sp>
      <p:sp>
        <p:nvSpPr>
          <p:cNvPr id="111" name="Rounded Rectangle 9">
            <a:extLst>
              <a:ext uri="{FF2B5EF4-FFF2-40B4-BE49-F238E27FC236}">
                <a16:creationId xmlns:a16="http://schemas.microsoft.com/office/drawing/2014/main" id="{68053025-3021-41CB-A482-78FE74AB3302}"/>
              </a:ext>
            </a:extLst>
          </p:cNvPr>
          <p:cNvSpPr/>
          <p:nvPr/>
        </p:nvSpPr>
        <p:spPr>
          <a:xfrm>
            <a:off x="1654281" y="498994"/>
            <a:ext cx="587250" cy="307452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800" dirty="0">
                <a:solidFill>
                  <a:schemeClr val="tx1"/>
                </a:solidFill>
              </a:rPr>
              <a:t>App  Server / Registry  / HTTP/S / XML / JSON / IBLOB / mage</a:t>
            </a:r>
          </a:p>
        </p:txBody>
      </p:sp>
      <p:sp>
        <p:nvSpPr>
          <p:cNvPr id="113" name="Arrow: Pentagon 112">
            <a:extLst>
              <a:ext uri="{FF2B5EF4-FFF2-40B4-BE49-F238E27FC236}">
                <a16:creationId xmlns:a16="http://schemas.microsoft.com/office/drawing/2014/main" id="{671CAC24-08E0-4024-A9C8-54875BD80697}"/>
              </a:ext>
            </a:extLst>
          </p:cNvPr>
          <p:cNvSpPr/>
          <p:nvPr/>
        </p:nvSpPr>
        <p:spPr>
          <a:xfrm>
            <a:off x="6752476" y="2578124"/>
            <a:ext cx="296254" cy="347256"/>
          </a:xfrm>
          <a:prstGeom prst="homePlat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Arrow: Pentagon 114">
            <a:extLst>
              <a:ext uri="{FF2B5EF4-FFF2-40B4-BE49-F238E27FC236}">
                <a16:creationId xmlns:a16="http://schemas.microsoft.com/office/drawing/2014/main" id="{815F2E62-EBB6-407A-9FB8-5845E4F5B992}"/>
              </a:ext>
            </a:extLst>
          </p:cNvPr>
          <p:cNvSpPr/>
          <p:nvPr/>
        </p:nvSpPr>
        <p:spPr>
          <a:xfrm>
            <a:off x="6747226" y="1080402"/>
            <a:ext cx="296254" cy="347256"/>
          </a:xfrm>
          <a:prstGeom prst="homePlat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ounded Rectangle 9">
            <a:extLst>
              <a:ext uri="{FF2B5EF4-FFF2-40B4-BE49-F238E27FC236}">
                <a16:creationId xmlns:a16="http://schemas.microsoft.com/office/drawing/2014/main" id="{7E171D17-E0B4-4697-B287-87B56D4A79B3}"/>
              </a:ext>
            </a:extLst>
          </p:cNvPr>
          <p:cNvSpPr/>
          <p:nvPr/>
        </p:nvSpPr>
        <p:spPr>
          <a:xfrm>
            <a:off x="305868" y="2385724"/>
            <a:ext cx="807260" cy="67091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800" dirty="0">
                <a:solidFill>
                  <a:schemeClr val="tx1"/>
                </a:solidFill>
              </a:rPr>
              <a:t>Technologies (Examples)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4009E6C-A8E6-4178-9E62-8CD328FAA3AD}"/>
              </a:ext>
            </a:extLst>
          </p:cNvPr>
          <p:cNvSpPr/>
          <p:nvPr/>
        </p:nvSpPr>
        <p:spPr>
          <a:xfrm>
            <a:off x="506274" y="3100508"/>
            <a:ext cx="549453" cy="32877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US" sz="1000" dirty="0"/>
              <a:t>App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417C6A4-9837-4CBC-9BD1-1B13AEBC1716}"/>
              </a:ext>
            </a:extLst>
          </p:cNvPr>
          <p:cNvSpPr/>
          <p:nvPr/>
        </p:nvSpPr>
        <p:spPr>
          <a:xfrm>
            <a:off x="506274" y="3483956"/>
            <a:ext cx="551713" cy="29454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US" sz="1000" dirty="0"/>
              <a:t>OS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171BD7E4-9E30-4484-955E-F1C4F26F0265}"/>
              </a:ext>
            </a:extLst>
          </p:cNvPr>
          <p:cNvSpPr/>
          <p:nvPr/>
        </p:nvSpPr>
        <p:spPr>
          <a:xfrm>
            <a:off x="507674" y="3834936"/>
            <a:ext cx="549454" cy="2945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US" sz="1000" dirty="0"/>
              <a:t>Physical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350273-A337-4893-8751-BE722ED630EF}"/>
              </a:ext>
            </a:extLst>
          </p:cNvPr>
          <p:cNvSpPr txBox="1"/>
          <p:nvPr/>
        </p:nvSpPr>
        <p:spPr>
          <a:xfrm rot="5400000">
            <a:off x="-62126" y="3444237"/>
            <a:ext cx="8451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Cloud Layers</a:t>
            </a:r>
          </a:p>
        </p:txBody>
      </p:sp>
      <p:sp>
        <p:nvSpPr>
          <p:cNvPr id="75" name="Rounded Rectangle 16">
            <a:extLst>
              <a:ext uri="{FF2B5EF4-FFF2-40B4-BE49-F238E27FC236}">
                <a16:creationId xmlns:a16="http://schemas.microsoft.com/office/drawing/2014/main" id="{EC9044BB-E411-4744-B289-21824D3A54EF}"/>
              </a:ext>
            </a:extLst>
          </p:cNvPr>
          <p:cNvSpPr/>
          <p:nvPr/>
        </p:nvSpPr>
        <p:spPr>
          <a:xfrm>
            <a:off x="307315" y="4211051"/>
            <a:ext cx="807647" cy="329473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1000" b="1" dirty="0">
                <a:solidFill>
                  <a:schemeClr val="tx1"/>
                </a:solidFill>
              </a:rPr>
              <a:t>Storage Interface</a:t>
            </a:r>
          </a:p>
        </p:txBody>
      </p:sp>
      <p:sp>
        <p:nvSpPr>
          <p:cNvPr id="76" name="Rounded Rectangle 17">
            <a:extLst>
              <a:ext uri="{FF2B5EF4-FFF2-40B4-BE49-F238E27FC236}">
                <a16:creationId xmlns:a16="http://schemas.microsoft.com/office/drawing/2014/main" id="{A7CF219B-4920-4AC3-8AA5-4BA86EBB3AA8}"/>
              </a:ext>
            </a:extLst>
          </p:cNvPr>
          <p:cNvSpPr/>
          <p:nvPr/>
        </p:nvSpPr>
        <p:spPr>
          <a:xfrm>
            <a:off x="307315" y="4601998"/>
            <a:ext cx="807647" cy="34428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1000" b="1" dirty="0">
                <a:solidFill>
                  <a:schemeClr val="tx1"/>
                </a:solidFill>
              </a:rPr>
              <a:t>Uses / Exposes</a:t>
            </a:r>
          </a:p>
        </p:txBody>
      </p:sp>
      <p:sp>
        <p:nvSpPr>
          <p:cNvPr id="77" name="Rounded Rectangle 17">
            <a:extLst>
              <a:ext uri="{FF2B5EF4-FFF2-40B4-BE49-F238E27FC236}">
                <a16:creationId xmlns:a16="http://schemas.microsoft.com/office/drawing/2014/main" id="{A68B91DC-477E-4741-BBC6-E7E8E1ABE3AB}"/>
              </a:ext>
            </a:extLst>
          </p:cNvPr>
          <p:cNvSpPr/>
          <p:nvPr/>
        </p:nvSpPr>
        <p:spPr>
          <a:xfrm>
            <a:off x="307315" y="5080550"/>
            <a:ext cx="807647" cy="39164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900" b="1" dirty="0">
                <a:solidFill>
                  <a:schemeClr val="tx1"/>
                </a:solidFill>
              </a:rPr>
              <a:t>Qualities / Characteristics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FDF5E3-E5EF-4C99-85A6-50E0896F88F0}"/>
              </a:ext>
            </a:extLst>
          </p:cNvPr>
          <p:cNvSpPr/>
          <p:nvPr/>
        </p:nvSpPr>
        <p:spPr>
          <a:xfrm>
            <a:off x="204948" y="2259262"/>
            <a:ext cx="977018" cy="34475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Dimensions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602D5F5-697F-4933-A385-0E93709A6D6E}"/>
              </a:ext>
            </a:extLst>
          </p:cNvPr>
          <p:cNvCxnSpPr>
            <a:cxnSpLocks/>
          </p:cNvCxnSpPr>
          <p:nvPr/>
        </p:nvCxnSpPr>
        <p:spPr>
          <a:xfrm>
            <a:off x="7985036" y="6078527"/>
            <a:ext cx="3864973" cy="6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758AA0A3-449D-45DE-9A31-239E96898A51}"/>
              </a:ext>
            </a:extLst>
          </p:cNvPr>
          <p:cNvSpPr txBox="1"/>
          <p:nvPr/>
        </p:nvSpPr>
        <p:spPr>
          <a:xfrm>
            <a:off x="8284274" y="5973344"/>
            <a:ext cx="1728254" cy="191936"/>
          </a:xfrm>
          <a:prstGeom prst="rect">
            <a:avLst/>
          </a:prstGeom>
          <a:solidFill>
            <a:schemeClr val="bg1"/>
          </a:solidFill>
        </p:spPr>
        <p:txBody>
          <a:bodyPr wrap="none" lIns="3600" tIns="3600" rIns="3600" bIns="3600" rtlCol="0">
            <a:spAutoFit/>
          </a:bodyPr>
          <a:lstStyle/>
          <a:p>
            <a:r>
              <a:rPr lang="en-AU" sz="1200" dirty="0"/>
              <a:t>Increasing IOPS (Aggregate)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96257549-6E78-4381-97E0-00756E123EA1}"/>
              </a:ext>
            </a:extLst>
          </p:cNvPr>
          <p:cNvCxnSpPr>
            <a:cxnSpLocks/>
          </p:cNvCxnSpPr>
          <p:nvPr/>
        </p:nvCxnSpPr>
        <p:spPr>
          <a:xfrm>
            <a:off x="1555129" y="6095472"/>
            <a:ext cx="5418081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A832AF7C-3FFE-456D-A57F-CC6C7857AECA}"/>
              </a:ext>
            </a:extLst>
          </p:cNvPr>
          <p:cNvSpPr txBox="1"/>
          <p:nvPr/>
        </p:nvSpPr>
        <p:spPr>
          <a:xfrm>
            <a:off x="3645694" y="5985384"/>
            <a:ext cx="1728254" cy="191936"/>
          </a:xfrm>
          <a:prstGeom prst="rect">
            <a:avLst/>
          </a:prstGeom>
          <a:solidFill>
            <a:schemeClr val="bg1"/>
          </a:solidFill>
        </p:spPr>
        <p:txBody>
          <a:bodyPr wrap="none" lIns="3600" tIns="3600" rIns="3600" bIns="3600" rtlCol="0">
            <a:spAutoFit/>
          </a:bodyPr>
          <a:lstStyle/>
          <a:p>
            <a:r>
              <a:rPr lang="en-AU" sz="1200" dirty="0"/>
              <a:t>Increasing IOPS (Aggregate)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CDF2C352-BD1E-4F9D-A0C0-95C46E0658A8}"/>
              </a:ext>
            </a:extLst>
          </p:cNvPr>
          <p:cNvCxnSpPr>
            <a:cxnSpLocks/>
          </p:cNvCxnSpPr>
          <p:nvPr/>
        </p:nvCxnSpPr>
        <p:spPr>
          <a:xfrm>
            <a:off x="1591499" y="5904500"/>
            <a:ext cx="5370789" cy="0"/>
          </a:xfrm>
          <a:prstGeom prst="straightConnector1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9420FE9C-B4B7-4FE6-8F97-1D7472F0BB74}"/>
              </a:ext>
            </a:extLst>
          </p:cNvPr>
          <p:cNvSpPr txBox="1"/>
          <p:nvPr/>
        </p:nvSpPr>
        <p:spPr>
          <a:xfrm>
            <a:off x="1906220" y="5801544"/>
            <a:ext cx="3103439" cy="191936"/>
          </a:xfrm>
          <a:prstGeom prst="rect">
            <a:avLst/>
          </a:prstGeom>
          <a:solidFill>
            <a:schemeClr val="bg1"/>
          </a:solidFill>
        </p:spPr>
        <p:txBody>
          <a:bodyPr wrap="none" lIns="3600" tIns="3600" rIns="3600" bIns="3600" rtlCol="0">
            <a:spAutoFit/>
          </a:bodyPr>
          <a:lstStyle/>
          <a:p>
            <a:r>
              <a:rPr lang="en-AU" sz="1200" dirty="0"/>
              <a:t>Data Security - Redundancy / Snapshoot / Archive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F162D1FF-DD82-48F8-8C90-5030E20C32E7}"/>
              </a:ext>
            </a:extLst>
          </p:cNvPr>
          <p:cNvCxnSpPr>
            <a:cxnSpLocks/>
          </p:cNvCxnSpPr>
          <p:nvPr/>
        </p:nvCxnSpPr>
        <p:spPr>
          <a:xfrm flipH="1" flipV="1">
            <a:off x="7990286" y="5903764"/>
            <a:ext cx="3828196" cy="736"/>
          </a:xfrm>
          <a:prstGeom prst="straightConnector1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FF18627E-F35C-48AC-A660-8E8BB77AF426}"/>
              </a:ext>
            </a:extLst>
          </p:cNvPr>
          <p:cNvSpPr txBox="1"/>
          <p:nvPr/>
        </p:nvSpPr>
        <p:spPr>
          <a:xfrm>
            <a:off x="10491864" y="5795799"/>
            <a:ext cx="537865" cy="191936"/>
          </a:xfrm>
          <a:prstGeom prst="rect">
            <a:avLst/>
          </a:prstGeom>
          <a:solidFill>
            <a:schemeClr val="bg1"/>
          </a:solidFill>
        </p:spPr>
        <p:txBody>
          <a:bodyPr wrap="none" lIns="3600" tIns="3600" rIns="3600" bIns="3600" rtlCol="0">
            <a:spAutoFit/>
          </a:bodyPr>
          <a:lstStyle/>
          <a:p>
            <a:r>
              <a:rPr lang="en-AU" sz="1200" dirty="0"/>
              <a:t>Capacity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B318FAD-ED71-421B-94A7-F3823844AF4D}"/>
              </a:ext>
            </a:extLst>
          </p:cNvPr>
          <p:cNvSpPr/>
          <p:nvPr/>
        </p:nvSpPr>
        <p:spPr>
          <a:xfrm>
            <a:off x="6720759" y="3240807"/>
            <a:ext cx="2759995" cy="1424920"/>
          </a:xfrm>
          <a:custGeom>
            <a:avLst/>
            <a:gdLst>
              <a:gd name="connsiteX0" fmla="*/ 0 w 1456661"/>
              <a:gd name="connsiteY0" fmla="*/ 1743739 h 1743739"/>
              <a:gd name="connsiteX1" fmla="*/ 744279 w 1456661"/>
              <a:gd name="connsiteY1" fmla="*/ 1743739 h 1743739"/>
              <a:gd name="connsiteX2" fmla="*/ 733647 w 1456661"/>
              <a:gd name="connsiteY2" fmla="*/ 0 h 1743739"/>
              <a:gd name="connsiteX3" fmla="*/ 1456661 w 1456661"/>
              <a:gd name="connsiteY3" fmla="*/ 21265 h 1743739"/>
              <a:gd name="connsiteX0" fmla="*/ 0 w 1435396"/>
              <a:gd name="connsiteY0" fmla="*/ 1755659 h 1755659"/>
              <a:gd name="connsiteX1" fmla="*/ 744279 w 1435396"/>
              <a:gd name="connsiteY1" fmla="*/ 1755659 h 1755659"/>
              <a:gd name="connsiteX2" fmla="*/ 733647 w 1435396"/>
              <a:gd name="connsiteY2" fmla="*/ 11920 h 1755659"/>
              <a:gd name="connsiteX3" fmla="*/ 1435396 w 1435396"/>
              <a:gd name="connsiteY3" fmla="*/ 1287 h 1755659"/>
              <a:gd name="connsiteX0" fmla="*/ 0 w 1456661"/>
              <a:gd name="connsiteY0" fmla="*/ 1743739 h 1743739"/>
              <a:gd name="connsiteX1" fmla="*/ 744279 w 1456661"/>
              <a:gd name="connsiteY1" fmla="*/ 1743739 h 1743739"/>
              <a:gd name="connsiteX2" fmla="*/ 733647 w 1456661"/>
              <a:gd name="connsiteY2" fmla="*/ 0 h 1743739"/>
              <a:gd name="connsiteX3" fmla="*/ 1456661 w 1456661"/>
              <a:gd name="connsiteY3" fmla="*/ 21265 h 1743739"/>
              <a:gd name="connsiteX0" fmla="*/ 0 w 1488558"/>
              <a:gd name="connsiteY0" fmla="*/ 1743739 h 1743739"/>
              <a:gd name="connsiteX1" fmla="*/ 744279 w 1488558"/>
              <a:gd name="connsiteY1" fmla="*/ 1743739 h 1743739"/>
              <a:gd name="connsiteX2" fmla="*/ 733647 w 1488558"/>
              <a:gd name="connsiteY2" fmla="*/ 0 h 1743739"/>
              <a:gd name="connsiteX3" fmla="*/ 1488558 w 1488558"/>
              <a:gd name="connsiteY3" fmla="*/ 0 h 1743739"/>
              <a:gd name="connsiteX0" fmla="*/ 0 w 1488558"/>
              <a:gd name="connsiteY0" fmla="*/ 1743739 h 1743739"/>
              <a:gd name="connsiteX1" fmla="*/ 1029740 w 1488558"/>
              <a:gd name="connsiteY1" fmla="*/ 1703503 h 1743739"/>
              <a:gd name="connsiteX2" fmla="*/ 733647 w 1488558"/>
              <a:gd name="connsiteY2" fmla="*/ 0 h 1743739"/>
              <a:gd name="connsiteX3" fmla="*/ 1488558 w 1488558"/>
              <a:gd name="connsiteY3" fmla="*/ 0 h 1743739"/>
              <a:gd name="connsiteX0" fmla="*/ 0 w 1488558"/>
              <a:gd name="connsiteY0" fmla="*/ 1770563 h 1770563"/>
              <a:gd name="connsiteX1" fmla="*/ 1029740 w 1488558"/>
              <a:gd name="connsiteY1" fmla="*/ 1730327 h 1770563"/>
              <a:gd name="connsiteX2" fmla="*/ 986169 w 1488558"/>
              <a:gd name="connsiteY2" fmla="*/ 0 h 1770563"/>
              <a:gd name="connsiteX3" fmla="*/ 1488558 w 1488558"/>
              <a:gd name="connsiteY3" fmla="*/ 26824 h 1770563"/>
              <a:gd name="connsiteX0" fmla="*/ 0 w 1488558"/>
              <a:gd name="connsiteY0" fmla="*/ 1743739 h 1743739"/>
              <a:gd name="connsiteX1" fmla="*/ 1029740 w 1488558"/>
              <a:gd name="connsiteY1" fmla="*/ 1703503 h 1743739"/>
              <a:gd name="connsiteX2" fmla="*/ 1019107 w 1488558"/>
              <a:gd name="connsiteY2" fmla="*/ 0 h 1743739"/>
              <a:gd name="connsiteX3" fmla="*/ 1488558 w 1488558"/>
              <a:gd name="connsiteY3" fmla="*/ 0 h 1743739"/>
              <a:gd name="connsiteX0" fmla="*/ 0 w 1488558"/>
              <a:gd name="connsiteY0" fmla="*/ 1757151 h 1757151"/>
              <a:gd name="connsiteX1" fmla="*/ 1029740 w 1488558"/>
              <a:gd name="connsiteY1" fmla="*/ 1716915 h 1757151"/>
              <a:gd name="connsiteX2" fmla="*/ 1008129 w 1488558"/>
              <a:gd name="connsiteY2" fmla="*/ 0 h 1757151"/>
              <a:gd name="connsiteX3" fmla="*/ 1488558 w 1488558"/>
              <a:gd name="connsiteY3" fmla="*/ 13412 h 1757151"/>
              <a:gd name="connsiteX0" fmla="*/ 0 w 1488558"/>
              <a:gd name="connsiteY0" fmla="*/ 1770562 h 1770562"/>
              <a:gd name="connsiteX1" fmla="*/ 1029740 w 1488558"/>
              <a:gd name="connsiteY1" fmla="*/ 1730326 h 1770562"/>
              <a:gd name="connsiteX2" fmla="*/ 1041067 w 1488558"/>
              <a:gd name="connsiteY2" fmla="*/ 0 h 1770562"/>
              <a:gd name="connsiteX3" fmla="*/ 1488558 w 1488558"/>
              <a:gd name="connsiteY3" fmla="*/ 26823 h 1770562"/>
              <a:gd name="connsiteX0" fmla="*/ 0 w 1488558"/>
              <a:gd name="connsiteY0" fmla="*/ 1757151 h 1757151"/>
              <a:gd name="connsiteX1" fmla="*/ 1029740 w 1488558"/>
              <a:gd name="connsiteY1" fmla="*/ 1716915 h 1757151"/>
              <a:gd name="connsiteX2" fmla="*/ 1052045 w 1488558"/>
              <a:gd name="connsiteY2" fmla="*/ 0 h 1757151"/>
              <a:gd name="connsiteX3" fmla="*/ 1488558 w 1488558"/>
              <a:gd name="connsiteY3" fmla="*/ 13412 h 1757151"/>
              <a:gd name="connsiteX0" fmla="*/ 0 w 1488558"/>
              <a:gd name="connsiteY0" fmla="*/ 1757151 h 1757151"/>
              <a:gd name="connsiteX1" fmla="*/ 1029740 w 1488558"/>
              <a:gd name="connsiteY1" fmla="*/ 1743740 h 1757151"/>
              <a:gd name="connsiteX2" fmla="*/ 1052045 w 1488558"/>
              <a:gd name="connsiteY2" fmla="*/ 0 h 1757151"/>
              <a:gd name="connsiteX3" fmla="*/ 1488558 w 1488558"/>
              <a:gd name="connsiteY3" fmla="*/ 13412 h 1757151"/>
              <a:gd name="connsiteX0" fmla="*/ 0 w 1488558"/>
              <a:gd name="connsiteY0" fmla="*/ 1757151 h 1757151"/>
              <a:gd name="connsiteX1" fmla="*/ 1062677 w 1488558"/>
              <a:gd name="connsiteY1" fmla="*/ 1743740 h 1757151"/>
              <a:gd name="connsiteX2" fmla="*/ 1052045 w 1488558"/>
              <a:gd name="connsiteY2" fmla="*/ 0 h 1757151"/>
              <a:gd name="connsiteX3" fmla="*/ 1488558 w 1488558"/>
              <a:gd name="connsiteY3" fmla="*/ 13412 h 1757151"/>
              <a:gd name="connsiteX0" fmla="*/ 0 w 1488558"/>
              <a:gd name="connsiteY0" fmla="*/ 1757151 h 1757151"/>
              <a:gd name="connsiteX1" fmla="*/ 1062677 w 1488558"/>
              <a:gd name="connsiteY1" fmla="*/ 1757151 h 1757151"/>
              <a:gd name="connsiteX2" fmla="*/ 1052045 w 1488558"/>
              <a:gd name="connsiteY2" fmla="*/ 0 h 1757151"/>
              <a:gd name="connsiteX3" fmla="*/ 1488558 w 1488558"/>
              <a:gd name="connsiteY3" fmla="*/ 13412 h 1757151"/>
              <a:gd name="connsiteX0" fmla="*/ 0 w 1488558"/>
              <a:gd name="connsiteY0" fmla="*/ 1757151 h 1757151"/>
              <a:gd name="connsiteX1" fmla="*/ 1062677 w 1488558"/>
              <a:gd name="connsiteY1" fmla="*/ 1757151 h 1757151"/>
              <a:gd name="connsiteX2" fmla="*/ 1052045 w 1488558"/>
              <a:gd name="connsiteY2" fmla="*/ 0 h 1757151"/>
              <a:gd name="connsiteX3" fmla="*/ 1488558 w 1488558"/>
              <a:gd name="connsiteY3" fmla="*/ 1 h 1757151"/>
              <a:gd name="connsiteX0" fmla="*/ 0 w 1488558"/>
              <a:gd name="connsiteY0" fmla="*/ 1757151 h 1757151"/>
              <a:gd name="connsiteX1" fmla="*/ 1062677 w 1488558"/>
              <a:gd name="connsiteY1" fmla="*/ 1757151 h 1757151"/>
              <a:gd name="connsiteX2" fmla="*/ 1074005 w 1488558"/>
              <a:gd name="connsiteY2" fmla="*/ 0 h 1757151"/>
              <a:gd name="connsiteX3" fmla="*/ 1488558 w 1488558"/>
              <a:gd name="connsiteY3" fmla="*/ 1 h 1757151"/>
              <a:gd name="connsiteX0" fmla="*/ 0 w 1488558"/>
              <a:gd name="connsiteY0" fmla="*/ 1757151 h 1757151"/>
              <a:gd name="connsiteX1" fmla="*/ 1062677 w 1488558"/>
              <a:gd name="connsiteY1" fmla="*/ 1757151 h 1757151"/>
              <a:gd name="connsiteX2" fmla="*/ 1041067 w 1488558"/>
              <a:gd name="connsiteY2" fmla="*/ 0 h 1757151"/>
              <a:gd name="connsiteX3" fmla="*/ 1488558 w 1488558"/>
              <a:gd name="connsiteY3" fmla="*/ 1 h 1757151"/>
              <a:gd name="connsiteX0" fmla="*/ 0 w 1488558"/>
              <a:gd name="connsiteY0" fmla="*/ 1757150 h 1757150"/>
              <a:gd name="connsiteX1" fmla="*/ 1062677 w 1488558"/>
              <a:gd name="connsiteY1" fmla="*/ 1757150 h 1757150"/>
              <a:gd name="connsiteX2" fmla="*/ 1052045 w 1488558"/>
              <a:gd name="connsiteY2" fmla="*/ 13410 h 1757150"/>
              <a:gd name="connsiteX3" fmla="*/ 1488558 w 1488558"/>
              <a:gd name="connsiteY3" fmla="*/ 0 h 1757150"/>
              <a:gd name="connsiteX0" fmla="*/ 0 w 1488558"/>
              <a:gd name="connsiteY0" fmla="*/ 1797387 h 1797387"/>
              <a:gd name="connsiteX1" fmla="*/ 1062677 w 1488558"/>
              <a:gd name="connsiteY1" fmla="*/ 1797387 h 1797387"/>
              <a:gd name="connsiteX2" fmla="*/ 1052045 w 1488558"/>
              <a:gd name="connsiteY2" fmla="*/ 0 h 1797387"/>
              <a:gd name="connsiteX3" fmla="*/ 1488558 w 1488558"/>
              <a:gd name="connsiteY3" fmla="*/ 40237 h 1797387"/>
              <a:gd name="connsiteX0" fmla="*/ 0 w 1499538"/>
              <a:gd name="connsiteY0" fmla="*/ 1837620 h 1837620"/>
              <a:gd name="connsiteX1" fmla="*/ 1062677 w 1499538"/>
              <a:gd name="connsiteY1" fmla="*/ 1837620 h 1837620"/>
              <a:gd name="connsiteX2" fmla="*/ 1052045 w 1499538"/>
              <a:gd name="connsiteY2" fmla="*/ 40233 h 1837620"/>
              <a:gd name="connsiteX3" fmla="*/ 1499538 w 1499538"/>
              <a:gd name="connsiteY3" fmla="*/ 0 h 1837620"/>
              <a:gd name="connsiteX0" fmla="*/ 0 w 1510517"/>
              <a:gd name="connsiteY0" fmla="*/ 1797387 h 1797387"/>
              <a:gd name="connsiteX1" fmla="*/ 1062677 w 1510517"/>
              <a:gd name="connsiteY1" fmla="*/ 1797387 h 1797387"/>
              <a:gd name="connsiteX2" fmla="*/ 1052045 w 1510517"/>
              <a:gd name="connsiteY2" fmla="*/ 0 h 1797387"/>
              <a:gd name="connsiteX3" fmla="*/ 1510517 w 1510517"/>
              <a:gd name="connsiteY3" fmla="*/ 3 h 1797387"/>
              <a:gd name="connsiteX0" fmla="*/ 0 w 1510517"/>
              <a:gd name="connsiteY0" fmla="*/ 1797384 h 1797384"/>
              <a:gd name="connsiteX1" fmla="*/ 1062677 w 1510517"/>
              <a:gd name="connsiteY1" fmla="*/ 1797384 h 1797384"/>
              <a:gd name="connsiteX2" fmla="*/ 1074003 w 1510517"/>
              <a:gd name="connsiteY2" fmla="*/ 13408 h 1797384"/>
              <a:gd name="connsiteX3" fmla="*/ 1510517 w 1510517"/>
              <a:gd name="connsiteY3" fmla="*/ 0 h 1797384"/>
              <a:gd name="connsiteX0" fmla="*/ 0 w 1510517"/>
              <a:gd name="connsiteY0" fmla="*/ 1797384 h 1797384"/>
              <a:gd name="connsiteX1" fmla="*/ 1095615 w 1510517"/>
              <a:gd name="connsiteY1" fmla="*/ 1783972 h 1797384"/>
              <a:gd name="connsiteX2" fmla="*/ 1074003 w 1510517"/>
              <a:gd name="connsiteY2" fmla="*/ 13408 h 1797384"/>
              <a:gd name="connsiteX3" fmla="*/ 1510517 w 1510517"/>
              <a:gd name="connsiteY3" fmla="*/ 0 h 1797384"/>
              <a:gd name="connsiteX0" fmla="*/ 0 w 1510517"/>
              <a:gd name="connsiteY0" fmla="*/ 1797384 h 1797384"/>
              <a:gd name="connsiteX1" fmla="*/ 1084636 w 1510517"/>
              <a:gd name="connsiteY1" fmla="*/ 1783972 h 1797384"/>
              <a:gd name="connsiteX2" fmla="*/ 1074003 w 1510517"/>
              <a:gd name="connsiteY2" fmla="*/ 13408 h 1797384"/>
              <a:gd name="connsiteX3" fmla="*/ 1510517 w 1510517"/>
              <a:gd name="connsiteY3" fmla="*/ 0 h 1797384"/>
              <a:gd name="connsiteX0" fmla="*/ 0 w 2849984"/>
              <a:gd name="connsiteY0" fmla="*/ 1797384 h 1797384"/>
              <a:gd name="connsiteX1" fmla="*/ 1084636 w 2849984"/>
              <a:gd name="connsiteY1" fmla="*/ 1783972 h 1797384"/>
              <a:gd name="connsiteX2" fmla="*/ 1074003 w 2849984"/>
              <a:gd name="connsiteY2" fmla="*/ 13408 h 1797384"/>
              <a:gd name="connsiteX3" fmla="*/ 2849984 w 2849984"/>
              <a:gd name="connsiteY3" fmla="*/ 0 h 1797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9984" h="1797384">
                <a:moveTo>
                  <a:pt x="0" y="1797384"/>
                </a:moveTo>
                <a:lnTo>
                  <a:pt x="1084636" y="1783972"/>
                </a:lnTo>
                <a:cubicBezTo>
                  <a:pt x="1081092" y="1216138"/>
                  <a:pt x="1077547" y="581242"/>
                  <a:pt x="1074003" y="13408"/>
                </a:cubicBezTo>
                <a:lnTo>
                  <a:pt x="2849984" y="0"/>
                </a:lnTo>
              </a:path>
            </a:pathLst>
          </a:custGeom>
          <a:noFill/>
          <a:ln w="38100">
            <a:solidFill>
              <a:srgbClr val="FF0000"/>
            </a:solidFill>
            <a:prstDash val="sysDash"/>
            <a:headEnd type="diamond" w="lg" len="med"/>
            <a:tailEnd type="oval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CEEA67BB-369F-434F-89C5-C901836A7727}"/>
              </a:ext>
            </a:extLst>
          </p:cNvPr>
          <p:cNvSpPr/>
          <p:nvPr/>
        </p:nvSpPr>
        <p:spPr>
          <a:xfrm>
            <a:off x="4020089" y="2999848"/>
            <a:ext cx="4191845" cy="382930"/>
          </a:xfrm>
          <a:custGeom>
            <a:avLst/>
            <a:gdLst>
              <a:gd name="connsiteX0" fmla="*/ 0 w 1456661"/>
              <a:gd name="connsiteY0" fmla="*/ 1743739 h 1743739"/>
              <a:gd name="connsiteX1" fmla="*/ 744279 w 1456661"/>
              <a:gd name="connsiteY1" fmla="*/ 1743739 h 1743739"/>
              <a:gd name="connsiteX2" fmla="*/ 733647 w 1456661"/>
              <a:gd name="connsiteY2" fmla="*/ 0 h 1743739"/>
              <a:gd name="connsiteX3" fmla="*/ 1456661 w 1456661"/>
              <a:gd name="connsiteY3" fmla="*/ 21265 h 1743739"/>
              <a:gd name="connsiteX0" fmla="*/ 0 w 1435396"/>
              <a:gd name="connsiteY0" fmla="*/ 1755659 h 1755659"/>
              <a:gd name="connsiteX1" fmla="*/ 744279 w 1435396"/>
              <a:gd name="connsiteY1" fmla="*/ 1755659 h 1755659"/>
              <a:gd name="connsiteX2" fmla="*/ 733647 w 1435396"/>
              <a:gd name="connsiteY2" fmla="*/ 11920 h 1755659"/>
              <a:gd name="connsiteX3" fmla="*/ 1435396 w 1435396"/>
              <a:gd name="connsiteY3" fmla="*/ 1287 h 1755659"/>
              <a:gd name="connsiteX0" fmla="*/ 0 w 1456661"/>
              <a:gd name="connsiteY0" fmla="*/ 1743739 h 1743739"/>
              <a:gd name="connsiteX1" fmla="*/ 744279 w 1456661"/>
              <a:gd name="connsiteY1" fmla="*/ 1743739 h 1743739"/>
              <a:gd name="connsiteX2" fmla="*/ 733647 w 1456661"/>
              <a:gd name="connsiteY2" fmla="*/ 0 h 1743739"/>
              <a:gd name="connsiteX3" fmla="*/ 1456661 w 1456661"/>
              <a:gd name="connsiteY3" fmla="*/ 21265 h 1743739"/>
              <a:gd name="connsiteX0" fmla="*/ 0 w 1488558"/>
              <a:gd name="connsiteY0" fmla="*/ 1743739 h 1743739"/>
              <a:gd name="connsiteX1" fmla="*/ 744279 w 1488558"/>
              <a:gd name="connsiteY1" fmla="*/ 1743739 h 1743739"/>
              <a:gd name="connsiteX2" fmla="*/ 733647 w 1488558"/>
              <a:gd name="connsiteY2" fmla="*/ 0 h 1743739"/>
              <a:gd name="connsiteX3" fmla="*/ 1488558 w 1488558"/>
              <a:gd name="connsiteY3" fmla="*/ 0 h 1743739"/>
              <a:gd name="connsiteX0" fmla="*/ 0 w 1488558"/>
              <a:gd name="connsiteY0" fmla="*/ 1743739 h 1743739"/>
              <a:gd name="connsiteX1" fmla="*/ 1029740 w 1488558"/>
              <a:gd name="connsiteY1" fmla="*/ 1703503 h 1743739"/>
              <a:gd name="connsiteX2" fmla="*/ 733647 w 1488558"/>
              <a:gd name="connsiteY2" fmla="*/ 0 h 1743739"/>
              <a:gd name="connsiteX3" fmla="*/ 1488558 w 1488558"/>
              <a:gd name="connsiteY3" fmla="*/ 0 h 1743739"/>
              <a:gd name="connsiteX0" fmla="*/ 0 w 1488558"/>
              <a:gd name="connsiteY0" fmla="*/ 1770563 h 1770563"/>
              <a:gd name="connsiteX1" fmla="*/ 1029740 w 1488558"/>
              <a:gd name="connsiteY1" fmla="*/ 1730327 h 1770563"/>
              <a:gd name="connsiteX2" fmla="*/ 986169 w 1488558"/>
              <a:gd name="connsiteY2" fmla="*/ 0 h 1770563"/>
              <a:gd name="connsiteX3" fmla="*/ 1488558 w 1488558"/>
              <a:gd name="connsiteY3" fmla="*/ 26824 h 1770563"/>
              <a:gd name="connsiteX0" fmla="*/ 0 w 1488558"/>
              <a:gd name="connsiteY0" fmla="*/ 1743739 h 1743739"/>
              <a:gd name="connsiteX1" fmla="*/ 1029740 w 1488558"/>
              <a:gd name="connsiteY1" fmla="*/ 1703503 h 1743739"/>
              <a:gd name="connsiteX2" fmla="*/ 1019107 w 1488558"/>
              <a:gd name="connsiteY2" fmla="*/ 0 h 1743739"/>
              <a:gd name="connsiteX3" fmla="*/ 1488558 w 1488558"/>
              <a:gd name="connsiteY3" fmla="*/ 0 h 1743739"/>
              <a:gd name="connsiteX0" fmla="*/ 0 w 3520391"/>
              <a:gd name="connsiteY0" fmla="*/ 1757151 h 1757151"/>
              <a:gd name="connsiteX1" fmla="*/ 1029740 w 3520391"/>
              <a:gd name="connsiteY1" fmla="*/ 1716915 h 1757151"/>
              <a:gd name="connsiteX2" fmla="*/ 1019107 w 3520391"/>
              <a:gd name="connsiteY2" fmla="*/ 13412 h 1757151"/>
              <a:gd name="connsiteX3" fmla="*/ 3520391 w 3520391"/>
              <a:gd name="connsiteY3" fmla="*/ 0 h 1757151"/>
              <a:gd name="connsiteX0" fmla="*/ 0 w 3520391"/>
              <a:gd name="connsiteY0" fmla="*/ 1757151 h 1757151"/>
              <a:gd name="connsiteX1" fmla="*/ 1029740 w 3520391"/>
              <a:gd name="connsiteY1" fmla="*/ 1716915 h 1757151"/>
              <a:gd name="connsiteX2" fmla="*/ 754068 w 3520391"/>
              <a:gd name="connsiteY2" fmla="*/ 13412 h 1757151"/>
              <a:gd name="connsiteX3" fmla="*/ 3520391 w 3520391"/>
              <a:gd name="connsiteY3" fmla="*/ 0 h 1757151"/>
              <a:gd name="connsiteX0" fmla="*/ 0 w 3520391"/>
              <a:gd name="connsiteY0" fmla="*/ 1757151 h 1757151"/>
              <a:gd name="connsiteX1" fmla="*/ 709485 w 3520391"/>
              <a:gd name="connsiteY1" fmla="*/ 1690090 h 1757151"/>
              <a:gd name="connsiteX2" fmla="*/ 754068 w 3520391"/>
              <a:gd name="connsiteY2" fmla="*/ 13412 h 1757151"/>
              <a:gd name="connsiteX3" fmla="*/ 3520391 w 3520391"/>
              <a:gd name="connsiteY3" fmla="*/ 0 h 1757151"/>
              <a:gd name="connsiteX0" fmla="*/ 0 w 3520391"/>
              <a:gd name="connsiteY0" fmla="*/ 1757151 h 1757151"/>
              <a:gd name="connsiteX1" fmla="*/ 786788 w 3520391"/>
              <a:gd name="connsiteY1" fmla="*/ 1743737 h 1757151"/>
              <a:gd name="connsiteX2" fmla="*/ 754068 w 3520391"/>
              <a:gd name="connsiteY2" fmla="*/ 13412 h 1757151"/>
              <a:gd name="connsiteX3" fmla="*/ 3520391 w 3520391"/>
              <a:gd name="connsiteY3" fmla="*/ 0 h 1757151"/>
              <a:gd name="connsiteX0" fmla="*/ 0 w 3520391"/>
              <a:gd name="connsiteY0" fmla="*/ 1757151 h 1757151"/>
              <a:gd name="connsiteX1" fmla="*/ 764701 w 3520391"/>
              <a:gd name="connsiteY1" fmla="*/ 1743737 h 1757151"/>
              <a:gd name="connsiteX2" fmla="*/ 754068 w 3520391"/>
              <a:gd name="connsiteY2" fmla="*/ 13412 h 1757151"/>
              <a:gd name="connsiteX3" fmla="*/ 3520391 w 3520391"/>
              <a:gd name="connsiteY3" fmla="*/ 0 h 1757151"/>
              <a:gd name="connsiteX0" fmla="*/ 0 w 1489691"/>
              <a:gd name="connsiteY0" fmla="*/ 1770562 h 1770562"/>
              <a:gd name="connsiteX1" fmla="*/ 764701 w 1489691"/>
              <a:gd name="connsiteY1" fmla="*/ 1757148 h 1770562"/>
              <a:gd name="connsiteX2" fmla="*/ 754068 w 1489691"/>
              <a:gd name="connsiteY2" fmla="*/ 26823 h 1770562"/>
              <a:gd name="connsiteX3" fmla="*/ 1489691 w 1489691"/>
              <a:gd name="connsiteY3" fmla="*/ 0 h 1770562"/>
              <a:gd name="connsiteX0" fmla="*/ 0 w 4352645"/>
              <a:gd name="connsiteY0" fmla="*/ 1716915 h 1757148"/>
              <a:gd name="connsiteX1" fmla="*/ 3627655 w 4352645"/>
              <a:gd name="connsiteY1" fmla="*/ 1757148 h 1757148"/>
              <a:gd name="connsiteX2" fmla="*/ 3617022 w 4352645"/>
              <a:gd name="connsiteY2" fmla="*/ 26823 h 1757148"/>
              <a:gd name="connsiteX3" fmla="*/ 4352645 w 4352645"/>
              <a:gd name="connsiteY3" fmla="*/ 0 h 1757148"/>
              <a:gd name="connsiteX0" fmla="*/ 0 w 4330452"/>
              <a:gd name="connsiteY0" fmla="*/ 1770562 h 1770562"/>
              <a:gd name="connsiteX1" fmla="*/ 3605462 w 4330452"/>
              <a:gd name="connsiteY1" fmla="*/ 1757148 h 1770562"/>
              <a:gd name="connsiteX2" fmla="*/ 3594829 w 4330452"/>
              <a:gd name="connsiteY2" fmla="*/ 26823 h 1770562"/>
              <a:gd name="connsiteX3" fmla="*/ 4330452 w 4330452"/>
              <a:gd name="connsiteY3" fmla="*/ 0 h 1770562"/>
              <a:gd name="connsiteX0" fmla="*/ 0 w 4330452"/>
              <a:gd name="connsiteY0" fmla="*/ 1730326 h 1757148"/>
              <a:gd name="connsiteX1" fmla="*/ 3605462 w 4330452"/>
              <a:gd name="connsiteY1" fmla="*/ 1757148 h 1757148"/>
              <a:gd name="connsiteX2" fmla="*/ 3594829 w 4330452"/>
              <a:gd name="connsiteY2" fmla="*/ 26823 h 1757148"/>
              <a:gd name="connsiteX3" fmla="*/ 4330452 w 4330452"/>
              <a:gd name="connsiteY3" fmla="*/ 0 h 1757148"/>
              <a:gd name="connsiteX0" fmla="*/ 0 w 4286065"/>
              <a:gd name="connsiteY0" fmla="*/ 1770562 h 1770562"/>
              <a:gd name="connsiteX1" fmla="*/ 3561075 w 4286065"/>
              <a:gd name="connsiteY1" fmla="*/ 1757148 h 1770562"/>
              <a:gd name="connsiteX2" fmla="*/ 3550442 w 4286065"/>
              <a:gd name="connsiteY2" fmla="*/ 26823 h 1770562"/>
              <a:gd name="connsiteX3" fmla="*/ 4286065 w 4286065"/>
              <a:gd name="connsiteY3" fmla="*/ 0 h 1770562"/>
              <a:gd name="connsiteX0" fmla="*/ 0 w 4286065"/>
              <a:gd name="connsiteY0" fmla="*/ 1770562 h 1864444"/>
              <a:gd name="connsiteX1" fmla="*/ 3716429 w 4286065"/>
              <a:gd name="connsiteY1" fmla="*/ 1864444 h 1864444"/>
              <a:gd name="connsiteX2" fmla="*/ 3550442 w 4286065"/>
              <a:gd name="connsiteY2" fmla="*/ 26823 h 1864444"/>
              <a:gd name="connsiteX3" fmla="*/ 4286065 w 4286065"/>
              <a:gd name="connsiteY3" fmla="*/ 0 h 1864444"/>
              <a:gd name="connsiteX0" fmla="*/ 0 w 4263872"/>
              <a:gd name="connsiteY0" fmla="*/ 1877856 h 1877856"/>
              <a:gd name="connsiteX1" fmla="*/ 3694236 w 4263872"/>
              <a:gd name="connsiteY1" fmla="*/ 1864444 h 1877856"/>
              <a:gd name="connsiteX2" fmla="*/ 3528249 w 4263872"/>
              <a:gd name="connsiteY2" fmla="*/ 26823 h 1877856"/>
              <a:gd name="connsiteX3" fmla="*/ 4263872 w 4263872"/>
              <a:gd name="connsiteY3" fmla="*/ 0 h 1877856"/>
              <a:gd name="connsiteX0" fmla="*/ 0 w 4263872"/>
              <a:gd name="connsiteY0" fmla="*/ 1877856 h 1877856"/>
              <a:gd name="connsiteX1" fmla="*/ 3694236 w 4263872"/>
              <a:gd name="connsiteY1" fmla="*/ 1864444 h 1877856"/>
              <a:gd name="connsiteX2" fmla="*/ 3672506 w 4263872"/>
              <a:gd name="connsiteY2" fmla="*/ 67059 h 1877856"/>
              <a:gd name="connsiteX3" fmla="*/ 4263872 w 4263872"/>
              <a:gd name="connsiteY3" fmla="*/ 0 h 1877856"/>
              <a:gd name="connsiteX0" fmla="*/ 0 w 4308259"/>
              <a:gd name="connsiteY0" fmla="*/ 1810797 h 1810797"/>
              <a:gd name="connsiteX1" fmla="*/ 3694236 w 4308259"/>
              <a:gd name="connsiteY1" fmla="*/ 1797385 h 1810797"/>
              <a:gd name="connsiteX2" fmla="*/ 3672506 w 4308259"/>
              <a:gd name="connsiteY2" fmla="*/ 0 h 1810797"/>
              <a:gd name="connsiteX3" fmla="*/ 4308259 w 4308259"/>
              <a:gd name="connsiteY3" fmla="*/ 40236 h 1810797"/>
              <a:gd name="connsiteX0" fmla="*/ 0 w 4330453"/>
              <a:gd name="connsiteY0" fmla="*/ 1824208 h 1824208"/>
              <a:gd name="connsiteX1" fmla="*/ 3694236 w 4330453"/>
              <a:gd name="connsiteY1" fmla="*/ 1810796 h 1824208"/>
              <a:gd name="connsiteX2" fmla="*/ 3672506 w 4330453"/>
              <a:gd name="connsiteY2" fmla="*/ 13411 h 1824208"/>
              <a:gd name="connsiteX3" fmla="*/ 4330453 w 4330453"/>
              <a:gd name="connsiteY3" fmla="*/ 0 h 1824208"/>
              <a:gd name="connsiteX0" fmla="*/ 0 w 4330453"/>
              <a:gd name="connsiteY0" fmla="*/ 1824208 h 1824208"/>
              <a:gd name="connsiteX1" fmla="*/ 3694236 w 4330453"/>
              <a:gd name="connsiteY1" fmla="*/ 1810796 h 1824208"/>
              <a:gd name="connsiteX2" fmla="*/ 3683602 w 4330453"/>
              <a:gd name="connsiteY2" fmla="*/ 13411 h 1824208"/>
              <a:gd name="connsiteX3" fmla="*/ 4330453 w 4330453"/>
              <a:gd name="connsiteY3" fmla="*/ 0 h 1824208"/>
              <a:gd name="connsiteX0" fmla="*/ 0 w 4352646"/>
              <a:gd name="connsiteY0" fmla="*/ 1810797 h 1810797"/>
              <a:gd name="connsiteX1" fmla="*/ 3694236 w 4352646"/>
              <a:gd name="connsiteY1" fmla="*/ 1797385 h 1810797"/>
              <a:gd name="connsiteX2" fmla="*/ 3683602 w 4352646"/>
              <a:gd name="connsiteY2" fmla="*/ 0 h 1810797"/>
              <a:gd name="connsiteX3" fmla="*/ 4352646 w 4352646"/>
              <a:gd name="connsiteY3" fmla="*/ 80472 h 1810797"/>
              <a:gd name="connsiteX0" fmla="*/ 0 w 4330453"/>
              <a:gd name="connsiteY0" fmla="*/ 1837619 h 1837619"/>
              <a:gd name="connsiteX1" fmla="*/ 3694236 w 4330453"/>
              <a:gd name="connsiteY1" fmla="*/ 1824207 h 1837619"/>
              <a:gd name="connsiteX2" fmla="*/ 3683602 w 4330453"/>
              <a:gd name="connsiteY2" fmla="*/ 26822 h 1837619"/>
              <a:gd name="connsiteX3" fmla="*/ 4330453 w 4330453"/>
              <a:gd name="connsiteY3" fmla="*/ 0 h 1837619"/>
              <a:gd name="connsiteX0" fmla="*/ 0 w 4330453"/>
              <a:gd name="connsiteY0" fmla="*/ 1810797 h 1810797"/>
              <a:gd name="connsiteX1" fmla="*/ 3694236 w 4330453"/>
              <a:gd name="connsiteY1" fmla="*/ 1797385 h 1810797"/>
              <a:gd name="connsiteX2" fmla="*/ 3683602 w 4330453"/>
              <a:gd name="connsiteY2" fmla="*/ 0 h 1810797"/>
              <a:gd name="connsiteX3" fmla="*/ 4330453 w 4330453"/>
              <a:gd name="connsiteY3" fmla="*/ 13413 h 1810797"/>
              <a:gd name="connsiteX0" fmla="*/ 0 w 4374840"/>
              <a:gd name="connsiteY0" fmla="*/ 483025 h 1797385"/>
              <a:gd name="connsiteX1" fmla="*/ 3738623 w 4374840"/>
              <a:gd name="connsiteY1" fmla="*/ 1797385 h 1797385"/>
              <a:gd name="connsiteX2" fmla="*/ 3727989 w 4374840"/>
              <a:gd name="connsiteY2" fmla="*/ 0 h 1797385"/>
              <a:gd name="connsiteX3" fmla="*/ 4374840 w 4374840"/>
              <a:gd name="connsiteY3" fmla="*/ 13413 h 1797385"/>
              <a:gd name="connsiteX0" fmla="*/ 0 w 4374840"/>
              <a:gd name="connsiteY0" fmla="*/ 483025 h 483025"/>
              <a:gd name="connsiteX1" fmla="*/ 3727527 w 4374840"/>
              <a:gd name="connsiteY1" fmla="*/ 442788 h 483025"/>
              <a:gd name="connsiteX2" fmla="*/ 3727989 w 4374840"/>
              <a:gd name="connsiteY2" fmla="*/ 0 h 483025"/>
              <a:gd name="connsiteX3" fmla="*/ 4374840 w 4374840"/>
              <a:gd name="connsiteY3" fmla="*/ 13413 h 483025"/>
              <a:gd name="connsiteX0" fmla="*/ 0 w 4374840"/>
              <a:gd name="connsiteY0" fmla="*/ 483025 h 483025"/>
              <a:gd name="connsiteX1" fmla="*/ 3716430 w 4374840"/>
              <a:gd name="connsiteY1" fmla="*/ 469611 h 483025"/>
              <a:gd name="connsiteX2" fmla="*/ 3727989 w 4374840"/>
              <a:gd name="connsiteY2" fmla="*/ 0 h 483025"/>
              <a:gd name="connsiteX3" fmla="*/ 4374840 w 4374840"/>
              <a:gd name="connsiteY3" fmla="*/ 13413 h 483025"/>
              <a:gd name="connsiteX0" fmla="*/ 0 w 4374840"/>
              <a:gd name="connsiteY0" fmla="*/ 483025 h 483025"/>
              <a:gd name="connsiteX1" fmla="*/ 3727528 w 4374840"/>
              <a:gd name="connsiteY1" fmla="*/ 469611 h 483025"/>
              <a:gd name="connsiteX2" fmla="*/ 3727989 w 4374840"/>
              <a:gd name="connsiteY2" fmla="*/ 0 h 483025"/>
              <a:gd name="connsiteX3" fmla="*/ 4374840 w 4374840"/>
              <a:gd name="connsiteY3" fmla="*/ 13413 h 483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74840" h="483025">
                <a:moveTo>
                  <a:pt x="0" y="483025"/>
                </a:moveTo>
                <a:lnTo>
                  <a:pt x="3727528" y="469611"/>
                </a:lnTo>
                <a:cubicBezTo>
                  <a:pt x="3723984" y="-98223"/>
                  <a:pt x="3731533" y="567834"/>
                  <a:pt x="3727989" y="0"/>
                </a:cubicBezTo>
                <a:lnTo>
                  <a:pt x="4374840" y="13413"/>
                </a:lnTo>
              </a:path>
            </a:pathLst>
          </a:custGeom>
          <a:noFill/>
          <a:ln w="38100">
            <a:solidFill>
              <a:srgbClr val="FF0000"/>
            </a:solidFill>
            <a:prstDash val="sysDash"/>
            <a:headEnd type="diamond" w="lg" len="med"/>
            <a:tailEnd type="oval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D2D98295-F30C-4182-AA4C-E4DFDFBE41C4}"/>
              </a:ext>
            </a:extLst>
          </p:cNvPr>
          <p:cNvSpPr/>
          <p:nvPr/>
        </p:nvSpPr>
        <p:spPr>
          <a:xfrm>
            <a:off x="4017141" y="1673261"/>
            <a:ext cx="6020647" cy="1179483"/>
          </a:xfrm>
          <a:custGeom>
            <a:avLst/>
            <a:gdLst>
              <a:gd name="connsiteX0" fmla="*/ 0 w 1456661"/>
              <a:gd name="connsiteY0" fmla="*/ 1743739 h 1743739"/>
              <a:gd name="connsiteX1" fmla="*/ 744279 w 1456661"/>
              <a:gd name="connsiteY1" fmla="*/ 1743739 h 1743739"/>
              <a:gd name="connsiteX2" fmla="*/ 733647 w 1456661"/>
              <a:gd name="connsiteY2" fmla="*/ 0 h 1743739"/>
              <a:gd name="connsiteX3" fmla="*/ 1456661 w 1456661"/>
              <a:gd name="connsiteY3" fmla="*/ 21265 h 1743739"/>
              <a:gd name="connsiteX0" fmla="*/ 0 w 1435396"/>
              <a:gd name="connsiteY0" fmla="*/ 1755659 h 1755659"/>
              <a:gd name="connsiteX1" fmla="*/ 744279 w 1435396"/>
              <a:gd name="connsiteY1" fmla="*/ 1755659 h 1755659"/>
              <a:gd name="connsiteX2" fmla="*/ 733647 w 1435396"/>
              <a:gd name="connsiteY2" fmla="*/ 11920 h 1755659"/>
              <a:gd name="connsiteX3" fmla="*/ 1435396 w 1435396"/>
              <a:gd name="connsiteY3" fmla="*/ 1287 h 1755659"/>
              <a:gd name="connsiteX0" fmla="*/ 0 w 1456661"/>
              <a:gd name="connsiteY0" fmla="*/ 1743739 h 1743739"/>
              <a:gd name="connsiteX1" fmla="*/ 744279 w 1456661"/>
              <a:gd name="connsiteY1" fmla="*/ 1743739 h 1743739"/>
              <a:gd name="connsiteX2" fmla="*/ 733647 w 1456661"/>
              <a:gd name="connsiteY2" fmla="*/ 0 h 1743739"/>
              <a:gd name="connsiteX3" fmla="*/ 1456661 w 1456661"/>
              <a:gd name="connsiteY3" fmla="*/ 21265 h 1743739"/>
              <a:gd name="connsiteX0" fmla="*/ 0 w 1488558"/>
              <a:gd name="connsiteY0" fmla="*/ 1743739 h 1743739"/>
              <a:gd name="connsiteX1" fmla="*/ 744279 w 1488558"/>
              <a:gd name="connsiteY1" fmla="*/ 1743739 h 1743739"/>
              <a:gd name="connsiteX2" fmla="*/ 733647 w 1488558"/>
              <a:gd name="connsiteY2" fmla="*/ 0 h 1743739"/>
              <a:gd name="connsiteX3" fmla="*/ 1488558 w 1488558"/>
              <a:gd name="connsiteY3" fmla="*/ 0 h 1743739"/>
              <a:gd name="connsiteX0" fmla="*/ 0 w 1488558"/>
              <a:gd name="connsiteY0" fmla="*/ 1743739 h 1743739"/>
              <a:gd name="connsiteX1" fmla="*/ 1029740 w 1488558"/>
              <a:gd name="connsiteY1" fmla="*/ 1703503 h 1743739"/>
              <a:gd name="connsiteX2" fmla="*/ 733647 w 1488558"/>
              <a:gd name="connsiteY2" fmla="*/ 0 h 1743739"/>
              <a:gd name="connsiteX3" fmla="*/ 1488558 w 1488558"/>
              <a:gd name="connsiteY3" fmla="*/ 0 h 1743739"/>
              <a:gd name="connsiteX0" fmla="*/ 0 w 1488558"/>
              <a:gd name="connsiteY0" fmla="*/ 1770563 h 1770563"/>
              <a:gd name="connsiteX1" fmla="*/ 1029740 w 1488558"/>
              <a:gd name="connsiteY1" fmla="*/ 1730327 h 1770563"/>
              <a:gd name="connsiteX2" fmla="*/ 986169 w 1488558"/>
              <a:gd name="connsiteY2" fmla="*/ 0 h 1770563"/>
              <a:gd name="connsiteX3" fmla="*/ 1488558 w 1488558"/>
              <a:gd name="connsiteY3" fmla="*/ 26824 h 1770563"/>
              <a:gd name="connsiteX0" fmla="*/ 0 w 1488558"/>
              <a:gd name="connsiteY0" fmla="*/ 1743739 h 1743739"/>
              <a:gd name="connsiteX1" fmla="*/ 1029740 w 1488558"/>
              <a:gd name="connsiteY1" fmla="*/ 1703503 h 1743739"/>
              <a:gd name="connsiteX2" fmla="*/ 1019107 w 1488558"/>
              <a:gd name="connsiteY2" fmla="*/ 0 h 1743739"/>
              <a:gd name="connsiteX3" fmla="*/ 1488558 w 1488558"/>
              <a:gd name="connsiteY3" fmla="*/ 0 h 1743739"/>
              <a:gd name="connsiteX0" fmla="*/ 0 w 3520391"/>
              <a:gd name="connsiteY0" fmla="*/ 1757151 h 1757151"/>
              <a:gd name="connsiteX1" fmla="*/ 1029740 w 3520391"/>
              <a:gd name="connsiteY1" fmla="*/ 1716915 h 1757151"/>
              <a:gd name="connsiteX2" fmla="*/ 1019107 w 3520391"/>
              <a:gd name="connsiteY2" fmla="*/ 13412 h 1757151"/>
              <a:gd name="connsiteX3" fmla="*/ 3520391 w 3520391"/>
              <a:gd name="connsiteY3" fmla="*/ 0 h 1757151"/>
              <a:gd name="connsiteX0" fmla="*/ 0 w 3520391"/>
              <a:gd name="connsiteY0" fmla="*/ 1757151 h 1757151"/>
              <a:gd name="connsiteX1" fmla="*/ 1029740 w 3520391"/>
              <a:gd name="connsiteY1" fmla="*/ 1716915 h 1757151"/>
              <a:gd name="connsiteX2" fmla="*/ 553045 w 3520391"/>
              <a:gd name="connsiteY2" fmla="*/ 473 h 1757151"/>
              <a:gd name="connsiteX3" fmla="*/ 3520391 w 3520391"/>
              <a:gd name="connsiteY3" fmla="*/ 0 h 1757151"/>
              <a:gd name="connsiteX0" fmla="*/ 0 w 3520391"/>
              <a:gd name="connsiteY0" fmla="*/ 1757151 h 1768671"/>
              <a:gd name="connsiteX1" fmla="*/ 552581 w 3520391"/>
              <a:gd name="connsiteY1" fmla="*/ 1768671 h 1768671"/>
              <a:gd name="connsiteX2" fmla="*/ 553045 w 3520391"/>
              <a:gd name="connsiteY2" fmla="*/ 473 h 1768671"/>
              <a:gd name="connsiteX3" fmla="*/ 3520391 w 3520391"/>
              <a:gd name="connsiteY3" fmla="*/ 0 h 1768671"/>
              <a:gd name="connsiteX0" fmla="*/ 0 w 3520391"/>
              <a:gd name="connsiteY0" fmla="*/ 1757151 h 1775140"/>
              <a:gd name="connsiteX1" fmla="*/ 530387 w 3520391"/>
              <a:gd name="connsiteY1" fmla="*/ 1775140 h 1775140"/>
              <a:gd name="connsiteX2" fmla="*/ 553045 w 3520391"/>
              <a:gd name="connsiteY2" fmla="*/ 473 h 1775140"/>
              <a:gd name="connsiteX3" fmla="*/ 3520391 w 3520391"/>
              <a:gd name="connsiteY3" fmla="*/ 0 h 1775140"/>
              <a:gd name="connsiteX0" fmla="*/ 0 w 3520391"/>
              <a:gd name="connsiteY0" fmla="*/ 1757151 h 1757151"/>
              <a:gd name="connsiteX1" fmla="*/ 563677 w 3520391"/>
              <a:gd name="connsiteY1" fmla="*/ 1749262 h 1757151"/>
              <a:gd name="connsiteX2" fmla="*/ 553045 w 3520391"/>
              <a:gd name="connsiteY2" fmla="*/ 473 h 1757151"/>
              <a:gd name="connsiteX3" fmla="*/ 3520391 w 3520391"/>
              <a:gd name="connsiteY3" fmla="*/ 0 h 1757151"/>
              <a:gd name="connsiteX0" fmla="*/ 0 w 3520391"/>
              <a:gd name="connsiteY0" fmla="*/ 1757151 h 1757151"/>
              <a:gd name="connsiteX1" fmla="*/ 519290 w 3520391"/>
              <a:gd name="connsiteY1" fmla="*/ 1749262 h 1757151"/>
              <a:gd name="connsiteX2" fmla="*/ 553045 w 3520391"/>
              <a:gd name="connsiteY2" fmla="*/ 473 h 1757151"/>
              <a:gd name="connsiteX3" fmla="*/ 3520391 w 3520391"/>
              <a:gd name="connsiteY3" fmla="*/ 0 h 1757151"/>
              <a:gd name="connsiteX0" fmla="*/ 0 w 6305667"/>
              <a:gd name="connsiteY0" fmla="*/ 1808907 h 1808907"/>
              <a:gd name="connsiteX1" fmla="*/ 3304566 w 6305667"/>
              <a:gd name="connsiteY1" fmla="*/ 1749262 h 1808907"/>
              <a:gd name="connsiteX2" fmla="*/ 3338321 w 6305667"/>
              <a:gd name="connsiteY2" fmla="*/ 473 h 1808907"/>
              <a:gd name="connsiteX3" fmla="*/ 6305667 w 6305667"/>
              <a:gd name="connsiteY3" fmla="*/ 0 h 1808907"/>
              <a:gd name="connsiteX0" fmla="*/ 0 w 6305667"/>
              <a:gd name="connsiteY0" fmla="*/ 1808907 h 1846303"/>
              <a:gd name="connsiteX1" fmla="*/ 3326760 w 6305667"/>
              <a:gd name="connsiteY1" fmla="*/ 1846303 h 1846303"/>
              <a:gd name="connsiteX2" fmla="*/ 3338321 w 6305667"/>
              <a:gd name="connsiteY2" fmla="*/ 473 h 1846303"/>
              <a:gd name="connsiteX3" fmla="*/ 6305667 w 6305667"/>
              <a:gd name="connsiteY3" fmla="*/ 0 h 1846303"/>
              <a:gd name="connsiteX0" fmla="*/ 0 w 6305667"/>
              <a:gd name="connsiteY0" fmla="*/ 1808907 h 1808907"/>
              <a:gd name="connsiteX1" fmla="*/ 3348954 w 6305667"/>
              <a:gd name="connsiteY1" fmla="*/ 1801017 h 1808907"/>
              <a:gd name="connsiteX2" fmla="*/ 3338321 w 6305667"/>
              <a:gd name="connsiteY2" fmla="*/ 473 h 1808907"/>
              <a:gd name="connsiteX3" fmla="*/ 6305667 w 6305667"/>
              <a:gd name="connsiteY3" fmla="*/ 0 h 1808907"/>
              <a:gd name="connsiteX0" fmla="*/ 0 w 6305667"/>
              <a:gd name="connsiteY0" fmla="*/ 1808907 h 1839833"/>
              <a:gd name="connsiteX1" fmla="*/ 3371147 w 6305667"/>
              <a:gd name="connsiteY1" fmla="*/ 1839833 h 1839833"/>
              <a:gd name="connsiteX2" fmla="*/ 3338321 w 6305667"/>
              <a:gd name="connsiteY2" fmla="*/ 473 h 1839833"/>
              <a:gd name="connsiteX3" fmla="*/ 6305667 w 6305667"/>
              <a:gd name="connsiteY3" fmla="*/ 0 h 1839833"/>
              <a:gd name="connsiteX0" fmla="*/ 0 w 6305667"/>
              <a:gd name="connsiteY0" fmla="*/ 1808907 h 1808907"/>
              <a:gd name="connsiteX1" fmla="*/ 3382243 w 6305667"/>
              <a:gd name="connsiteY1" fmla="*/ 1801017 h 1808907"/>
              <a:gd name="connsiteX2" fmla="*/ 3338321 w 6305667"/>
              <a:gd name="connsiteY2" fmla="*/ 473 h 1808907"/>
              <a:gd name="connsiteX3" fmla="*/ 6305667 w 6305667"/>
              <a:gd name="connsiteY3" fmla="*/ 0 h 1808907"/>
              <a:gd name="connsiteX0" fmla="*/ 0 w 6216893"/>
              <a:gd name="connsiteY0" fmla="*/ 1808434 h 1808434"/>
              <a:gd name="connsiteX1" fmla="*/ 3382243 w 6216893"/>
              <a:gd name="connsiteY1" fmla="*/ 1800544 h 1808434"/>
              <a:gd name="connsiteX2" fmla="*/ 3338321 w 6216893"/>
              <a:gd name="connsiteY2" fmla="*/ 0 h 1808434"/>
              <a:gd name="connsiteX3" fmla="*/ 6216893 w 6216893"/>
              <a:gd name="connsiteY3" fmla="*/ 892306 h 1808434"/>
              <a:gd name="connsiteX0" fmla="*/ 0 w 6216893"/>
              <a:gd name="connsiteY0" fmla="*/ 916128 h 916128"/>
              <a:gd name="connsiteX1" fmla="*/ 3382243 w 6216893"/>
              <a:gd name="connsiteY1" fmla="*/ 908238 h 916128"/>
              <a:gd name="connsiteX2" fmla="*/ 3526966 w 6216893"/>
              <a:gd name="connsiteY2" fmla="*/ 19881 h 916128"/>
              <a:gd name="connsiteX3" fmla="*/ 6216893 w 6216893"/>
              <a:gd name="connsiteY3" fmla="*/ 0 h 916128"/>
              <a:gd name="connsiteX0" fmla="*/ 0 w 6216893"/>
              <a:gd name="connsiteY0" fmla="*/ 916128 h 927646"/>
              <a:gd name="connsiteX1" fmla="*/ 3515403 w 6216893"/>
              <a:gd name="connsiteY1" fmla="*/ 927646 h 927646"/>
              <a:gd name="connsiteX2" fmla="*/ 3526966 w 6216893"/>
              <a:gd name="connsiteY2" fmla="*/ 19881 h 927646"/>
              <a:gd name="connsiteX3" fmla="*/ 6216893 w 6216893"/>
              <a:gd name="connsiteY3" fmla="*/ 0 h 927646"/>
              <a:gd name="connsiteX0" fmla="*/ 0 w 6216893"/>
              <a:gd name="connsiteY0" fmla="*/ 896720 h 908238"/>
              <a:gd name="connsiteX1" fmla="*/ 3515403 w 6216893"/>
              <a:gd name="connsiteY1" fmla="*/ 908238 h 908238"/>
              <a:gd name="connsiteX2" fmla="*/ 3526966 w 6216893"/>
              <a:gd name="connsiteY2" fmla="*/ 473 h 908238"/>
              <a:gd name="connsiteX3" fmla="*/ 6216893 w 6216893"/>
              <a:gd name="connsiteY3" fmla="*/ 0 h 908238"/>
              <a:gd name="connsiteX0" fmla="*/ 0 w 6216893"/>
              <a:gd name="connsiteY0" fmla="*/ 896720 h 908238"/>
              <a:gd name="connsiteX1" fmla="*/ 3360049 w 6216893"/>
              <a:gd name="connsiteY1" fmla="*/ 908238 h 908238"/>
              <a:gd name="connsiteX2" fmla="*/ 3526966 w 6216893"/>
              <a:gd name="connsiteY2" fmla="*/ 473 h 908238"/>
              <a:gd name="connsiteX3" fmla="*/ 6216893 w 6216893"/>
              <a:gd name="connsiteY3" fmla="*/ 0 h 908238"/>
              <a:gd name="connsiteX0" fmla="*/ 0 w 6216893"/>
              <a:gd name="connsiteY0" fmla="*/ 1782557 h 1794075"/>
              <a:gd name="connsiteX1" fmla="*/ 3360049 w 6216893"/>
              <a:gd name="connsiteY1" fmla="*/ 1794075 h 1794075"/>
              <a:gd name="connsiteX2" fmla="*/ 3415998 w 6216893"/>
              <a:gd name="connsiteY2" fmla="*/ 0 h 1794075"/>
              <a:gd name="connsiteX3" fmla="*/ 6216893 w 6216893"/>
              <a:gd name="connsiteY3" fmla="*/ 885837 h 1794075"/>
              <a:gd name="connsiteX0" fmla="*/ 0 w 6250183"/>
              <a:gd name="connsiteY0" fmla="*/ 1783030 h 1794548"/>
              <a:gd name="connsiteX1" fmla="*/ 3360049 w 6250183"/>
              <a:gd name="connsiteY1" fmla="*/ 1794548 h 1794548"/>
              <a:gd name="connsiteX2" fmla="*/ 3415998 w 6250183"/>
              <a:gd name="connsiteY2" fmla="*/ 473 h 1794548"/>
              <a:gd name="connsiteX3" fmla="*/ 6250183 w 6250183"/>
              <a:gd name="connsiteY3" fmla="*/ 0 h 1794548"/>
              <a:gd name="connsiteX0" fmla="*/ 0 w 6250183"/>
              <a:gd name="connsiteY0" fmla="*/ 1783030 h 1794548"/>
              <a:gd name="connsiteX1" fmla="*/ 3360049 w 6250183"/>
              <a:gd name="connsiteY1" fmla="*/ 1794548 h 1794548"/>
              <a:gd name="connsiteX2" fmla="*/ 3360514 w 6250183"/>
              <a:gd name="connsiteY2" fmla="*/ 473 h 1794548"/>
              <a:gd name="connsiteX3" fmla="*/ 6250183 w 6250183"/>
              <a:gd name="connsiteY3" fmla="*/ 0 h 1794548"/>
              <a:gd name="connsiteX0" fmla="*/ 0 w 6227990"/>
              <a:gd name="connsiteY0" fmla="*/ 1815377 h 1815377"/>
              <a:gd name="connsiteX1" fmla="*/ 3337856 w 6227990"/>
              <a:gd name="connsiteY1" fmla="*/ 1794548 h 1815377"/>
              <a:gd name="connsiteX2" fmla="*/ 3338321 w 6227990"/>
              <a:gd name="connsiteY2" fmla="*/ 473 h 1815377"/>
              <a:gd name="connsiteX3" fmla="*/ 6227990 w 6227990"/>
              <a:gd name="connsiteY3" fmla="*/ 0 h 1815377"/>
              <a:gd name="connsiteX0" fmla="*/ 0 w 6227990"/>
              <a:gd name="connsiteY0" fmla="*/ 1776560 h 1794548"/>
              <a:gd name="connsiteX1" fmla="*/ 3337856 w 6227990"/>
              <a:gd name="connsiteY1" fmla="*/ 1794548 h 1794548"/>
              <a:gd name="connsiteX2" fmla="*/ 3338321 w 6227990"/>
              <a:gd name="connsiteY2" fmla="*/ 473 h 1794548"/>
              <a:gd name="connsiteX3" fmla="*/ 6227990 w 6227990"/>
              <a:gd name="connsiteY3" fmla="*/ 0 h 1794548"/>
              <a:gd name="connsiteX0" fmla="*/ 0 w 6261280"/>
              <a:gd name="connsiteY0" fmla="*/ 1789499 h 1794548"/>
              <a:gd name="connsiteX1" fmla="*/ 3371146 w 6261280"/>
              <a:gd name="connsiteY1" fmla="*/ 1794548 h 1794548"/>
              <a:gd name="connsiteX2" fmla="*/ 3371611 w 6261280"/>
              <a:gd name="connsiteY2" fmla="*/ 473 h 1794548"/>
              <a:gd name="connsiteX3" fmla="*/ 6261280 w 6261280"/>
              <a:gd name="connsiteY3" fmla="*/ 0 h 1794548"/>
              <a:gd name="connsiteX0" fmla="*/ 0 w 6250183"/>
              <a:gd name="connsiteY0" fmla="*/ 1336640 h 1794548"/>
              <a:gd name="connsiteX1" fmla="*/ 3360049 w 6250183"/>
              <a:gd name="connsiteY1" fmla="*/ 1794548 h 1794548"/>
              <a:gd name="connsiteX2" fmla="*/ 3360514 w 6250183"/>
              <a:gd name="connsiteY2" fmla="*/ 473 h 1794548"/>
              <a:gd name="connsiteX3" fmla="*/ 6250183 w 6250183"/>
              <a:gd name="connsiteY3" fmla="*/ 0 h 1794548"/>
              <a:gd name="connsiteX0" fmla="*/ 0 w 6250183"/>
              <a:gd name="connsiteY0" fmla="*/ 1336640 h 1336640"/>
              <a:gd name="connsiteX1" fmla="*/ 3360049 w 6250183"/>
              <a:gd name="connsiteY1" fmla="*/ 1212300 h 1336640"/>
              <a:gd name="connsiteX2" fmla="*/ 3360514 w 6250183"/>
              <a:gd name="connsiteY2" fmla="*/ 473 h 1336640"/>
              <a:gd name="connsiteX3" fmla="*/ 6250183 w 6250183"/>
              <a:gd name="connsiteY3" fmla="*/ 0 h 1336640"/>
              <a:gd name="connsiteX0" fmla="*/ 0 w 6261280"/>
              <a:gd name="connsiteY0" fmla="*/ 1220191 h 1220191"/>
              <a:gd name="connsiteX1" fmla="*/ 3371146 w 6261280"/>
              <a:gd name="connsiteY1" fmla="*/ 1212300 h 1220191"/>
              <a:gd name="connsiteX2" fmla="*/ 3371611 w 6261280"/>
              <a:gd name="connsiteY2" fmla="*/ 473 h 1220191"/>
              <a:gd name="connsiteX3" fmla="*/ 6261280 w 6261280"/>
              <a:gd name="connsiteY3" fmla="*/ 0 h 1220191"/>
              <a:gd name="connsiteX0" fmla="*/ 0 w 6305668"/>
              <a:gd name="connsiteY0" fmla="*/ 1207252 h 1212300"/>
              <a:gd name="connsiteX1" fmla="*/ 3415534 w 6305668"/>
              <a:gd name="connsiteY1" fmla="*/ 1212300 h 1212300"/>
              <a:gd name="connsiteX2" fmla="*/ 3415999 w 6305668"/>
              <a:gd name="connsiteY2" fmla="*/ 473 h 1212300"/>
              <a:gd name="connsiteX3" fmla="*/ 6305668 w 6305668"/>
              <a:gd name="connsiteY3" fmla="*/ 0 h 1212300"/>
              <a:gd name="connsiteX0" fmla="*/ 0 w 6305668"/>
              <a:gd name="connsiteY0" fmla="*/ 1207252 h 1212300"/>
              <a:gd name="connsiteX1" fmla="*/ 3415534 w 6305668"/>
              <a:gd name="connsiteY1" fmla="*/ 1212300 h 1212300"/>
              <a:gd name="connsiteX2" fmla="*/ 3415999 w 6305668"/>
              <a:gd name="connsiteY2" fmla="*/ 39290 h 1212300"/>
              <a:gd name="connsiteX3" fmla="*/ 6305668 w 6305668"/>
              <a:gd name="connsiteY3" fmla="*/ 0 h 1212300"/>
              <a:gd name="connsiteX0" fmla="*/ 0 w 6194701"/>
              <a:gd name="connsiteY0" fmla="*/ 1167962 h 1173010"/>
              <a:gd name="connsiteX1" fmla="*/ 3415534 w 6194701"/>
              <a:gd name="connsiteY1" fmla="*/ 1173010 h 1173010"/>
              <a:gd name="connsiteX2" fmla="*/ 3415999 w 6194701"/>
              <a:gd name="connsiteY2" fmla="*/ 0 h 1173010"/>
              <a:gd name="connsiteX3" fmla="*/ 6194701 w 6194701"/>
              <a:gd name="connsiteY3" fmla="*/ 31873 h 1173010"/>
              <a:gd name="connsiteX0" fmla="*/ 0 w 6327862"/>
              <a:gd name="connsiteY0" fmla="*/ 1181375 h 1186423"/>
              <a:gd name="connsiteX1" fmla="*/ 3415534 w 6327862"/>
              <a:gd name="connsiteY1" fmla="*/ 1186423 h 1186423"/>
              <a:gd name="connsiteX2" fmla="*/ 3415999 w 6327862"/>
              <a:gd name="connsiteY2" fmla="*/ 13413 h 1186423"/>
              <a:gd name="connsiteX3" fmla="*/ 6327862 w 6327862"/>
              <a:gd name="connsiteY3" fmla="*/ 0 h 1186423"/>
              <a:gd name="connsiteX0" fmla="*/ 0 w 6250185"/>
              <a:gd name="connsiteY0" fmla="*/ 1167962 h 1173010"/>
              <a:gd name="connsiteX1" fmla="*/ 3415534 w 6250185"/>
              <a:gd name="connsiteY1" fmla="*/ 1173010 h 1173010"/>
              <a:gd name="connsiteX2" fmla="*/ 3415999 w 6250185"/>
              <a:gd name="connsiteY2" fmla="*/ 0 h 1173010"/>
              <a:gd name="connsiteX3" fmla="*/ 6250185 w 6250185"/>
              <a:gd name="connsiteY3" fmla="*/ 12465 h 1173010"/>
              <a:gd name="connsiteX0" fmla="*/ 0 w 6305669"/>
              <a:gd name="connsiteY0" fmla="*/ 1167962 h 1173010"/>
              <a:gd name="connsiteX1" fmla="*/ 3415534 w 6305669"/>
              <a:gd name="connsiteY1" fmla="*/ 1173010 h 1173010"/>
              <a:gd name="connsiteX2" fmla="*/ 3415999 w 6305669"/>
              <a:gd name="connsiteY2" fmla="*/ 0 h 1173010"/>
              <a:gd name="connsiteX3" fmla="*/ 6305669 w 6305669"/>
              <a:gd name="connsiteY3" fmla="*/ 18934 h 1173010"/>
              <a:gd name="connsiteX0" fmla="*/ 0 w 6305669"/>
              <a:gd name="connsiteY0" fmla="*/ 1168437 h 1173485"/>
              <a:gd name="connsiteX1" fmla="*/ 3415534 w 6305669"/>
              <a:gd name="connsiteY1" fmla="*/ 1173485 h 1173485"/>
              <a:gd name="connsiteX2" fmla="*/ 3415999 w 6305669"/>
              <a:gd name="connsiteY2" fmla="*/ 475 h 1173485"/>
              <a:gd name="connsiteX3" fmla="*/ 6305669 w 6305669"/>
              <a:gd name="connsiteY3" fmla="*/ 0 h 1173485"/>
              <a:gd name="connsiteX0" fmla="*/ 0 w 6316766"/>
              <a:gd name="connsiteY0" fmla="*/ 1167962 h 1173010"/>
              <a:gd name="connsiteX1" fmla="*/ 3415534 w 6316766"/>
              <a:gd name="connsiteY1" fmla="*/ 1173010 h 1173010"/>
              <a:gd name="connsiteX2" fmla="*/ 3415999 w 6316766"/>
              <a:gd name="connsiteY2" fmla="*/ 0 h 1173010"/>
              <a:gd name="connsiteX3" fmla="*/ 6316766 w 6316766"/>
              <a:gd name="connsiteY3" fmla="*/ 25403 h 1173010"/>
              <a:gd name="connsiteX0" fmla="*/ 0 w 6305669"/>
              <a:gd name="connsiteY0" fmla="*/ 1181375 h 1186423"/>
              <a:gd name="connsiteX1" fmla="*/ 3415534 w 6305669"/>
              <a:gd name="connsiteY1" fmla="*/ 1186423 h 1186423"/>
              <a:gd name="connsiteX2" fmla="*/ 3415999 w 6305669"/>
              <a:gd name="connsiteY2" fmla="*/ 13413 h 1186423"/>
              <a:gd name="connsiteX3" fmla="*/ 6305669 w 6305669"/>
              <a:gd name="connsiteY3" fmla="*/ 0 h 1186423"/>
              <a:gd name="connsiteX0" fmla="*/ 0 w 6305669"/>
              <a:gd name="connsiteY0" fmla="*/ 1167962 h 1173010"/>
              <a:gd name="connsiteX1" fmla="*/ 3415534 w 6305669"/>
              <a:gd name="connsiteY1" fmla="*/ 1173010 h 1173010"/>
              <a:gd name="connsiteX2" fmla="*/ 3415999 w 6305669"/>
              <a:gd name="connsiteY2" fmla="*/ 0 h 1173010"/>
              <a:gd name="connsiteX3" fmla="*/ 6305669 w 6305669"/>
              <a:gd name="connsiteY3" fmla="*/ 18934 h 1173010"/>
              <a:gd name="connsiteX0" fmla="*/ 0 w 6294572"/>
              <a:gd name="connsiteY0" fmla="*/ 1174906 h 1179954"/>
              <a:gd name="connsiteX1" fmla="*/ 3415534 w 6294572"/>
              <a:gd name="connsiteY1" fmla="*/ 1179954 h 1179954"/>
              <a:gd name="connsiteX2" fmla="*/ 3415999 w 6294572"/>
              <a:gd name="connsiteY2" fmla="*/ 6944 h 1179954"/>
              <a:gd name="connsiteX3" fmla="*/ 6294572 w 6294572"/>
              <a:gd name="connsiteY3" fmla="*/ 0 h 1179954"/>
              <a:gd name="connsiteX0" fmla="*/ 0 w 6283476"/>
              <a:gd name="connsiteY0" fmla="*/ 1168436 h 1173484"/>
              <a:gd name="connsiteX1" fmla="*/ 3415534 w 6283476"/>
              <a:gd name="connsiteY1" fmla="*/ 1173484 h 1173484"/>
              <a:gd name="connsiteX2" fmla="*/ 3415999 w 6283476"/>
              <a:gd name="connsiteY2" fmla="*/ 474 h 1173484"/>
              <a:gd name="connsiteX3" fmla="*/ 6283476 w 6283476"/>
              <a:gd name="connsiteY3" fmla="*/ 0 h 1173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83476" h="1173484">
                <a:moveTo>
                  <a:pt x="0" y="1168436"/>
                </a:moveTo>
                <a:lnTo>
                  <a:pt x="3415534" y="1173484"/>
                </a:lnTo>
                <a:cubicBezTo>
                  <a:pt x="3411990" y="605650"/>
                  <a:pt x="3419543" y="568308"/>
                  <a:pt x="3415999" y="474"/>
                </a:cubicBezTo>
                <a:lnTo>
                  <a:pt x="6283476" y="0"/>
                </a:lnTo>
              </a:path>
            </a:pathLst>
          </a:custGeom>
          <a:noFill/>
          <a:ln w="38100">
            <a:solidFill>
              <a:schemeClr val="accent1">
                <a:lumMod val="75000"/>
              </a:schemeClr>
            </a:solidFill>
            <a:prstDash val="lgDashDot"/>
            <a:headEnd type="diamond" w="lg" len="med"/>
            <a:tailEnd type="oval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3A8CC135-70C0-4B94-822C-1726656A9903}"/>
              </a:ext>
            </a:extLst>
          </p:cNvPr>
          <p:cNvSpPr/>
          <p:nvPr/>
        </p:nvSpPr>
        <p:spPr>
          <a:xfrm>
            <a:off x="4030063" y="2576062"/>
            <a:ext cx="5988747" cy="525138"/>
          </a:xfrm>
          <a:custGeom>
            <a:avLst/>
            <a:gdLst>
              <a:gd name="connsiteX0" fmla="*/ 0 w 1456661"/>
              <a:gd name="connsiteY0" fmla="*/ 1743739 h 1743739"/>
              <a:gd name="connsiteX1" fmla="*/ 744279 w 1456661"/>
              <a:gd name="connsiteY1" fmla="*/ 1743739 h 1743739"/>
              <a:gd name="connsiteX2" fmla="*/ 733647 w 1456661"/>
              <a:gd name="connsiteY2" fmla="*/ 0 h 1743739"/>
              <a:gd name="connsiteX3" fmla="*/ 1456661 w 1456661"/>
              <a:gd name="connsiteY3" fmla="*/ 21265 h 1743739"/>
              <a:gd name="connsiteX0" fmla="*/ 0 w 1435396"/>
              <a:gd name="connsiteY0" fmla="*/ 1755659 h 1755659"/>
              <a:gd name="connsiteX1" fmla="*/ 744279 w 1435396"/>
              <a:gd name="connsiteY1" fmla="*/ 1755659 h 1755659"/>
              <a:gd name="connsiteX2" fmla="*/ 733647 w 1435396"/>
              <a:gd name="connsiteY2" fmla="*/ 11920 h 1755659"/>
              <a:gd name="connsiteX3" fmla="*/ 1435396 w 1435396"/>
              <a:gd name="connsiteY3" fmla="*/ 1287 h 1755659"/>
              <a:gd name="connsiteX0" fmla="*/ 0 w 1456661"/>
              <a:gd name="connsiteY0" fmla="*/ 1743739 h 1743739"/>
              <a:gd name="connsiteX1" fmla="*/ 744279 w 1456661"/>
              <a:gd name="connsiteY1" fmla="*/ 1743739 h 1743739"/>
              <a:gd name="connsiteX2" fmla="*/ 733647 w 1456661"/>
              <a:gd name="connsiteY2" fmla="*/ 0 h 1743739"/>
              <a:gd name="connsiteX3" fmla="*/ 1456661 w 1456661"/>
              <a:gd name="connsiteY3" fmla="*/ 21265 h 1743739"/>
              <a:gd name="connsiteX0" fmla="*/ 0 w 1488558"/>
              <a:gd name="connsiteY0" fmla="*/ 1743739 h 1743739"/>
              <a:gd name="connsiteX1" fmla="*/ 744279 w 1488558"/>
              <a:gd name="connsiteY1" fmla="*/ 1743739 h 1743739"/>
              <a:gd name="connsiteX2" fmla="*/ 733647 w 1488558"/>
              <a:gd name="connsiteY2" fmla="*/ 0 h 1743739"/>
              <a:gd name="connsiteX3" fmla="*/ 1488558 w 1488558"/>
              <a:gd name="connsiteY3" fmla="*/ 0 h 1743739"/>
              <a:gd name="connsiteX0" fmla="*/ 0 w 1488558"/>
              <a:gd name="connsiteY0" fmla="*/ 1743739 h 1743739"/>
              <a:gd name="connsiteX1" fmla="*/ 1029740 w 1488558"/>
              <a:gd name="connsiteY1" fmla="*/ 1703503 h 1743739"/>
              <a:gd name="connsiteX2" fmla="*/ 733647 w 1488558"/>
              <a:gd name="connsiteY2" fmla="*/ 0 h 1743739"/>
              <a:gd name="connsiteX3" fmla="*/ 1488558 w 1488558"/>
              <a:gd name="connsiteY3" fmla="*/ 0 h 1743739"/>
              <a:gd name="connsiteX0" fmla="*/ 0 w 1488558"/>
              <a:gd name="connsiteY0" fmla="*/ 1770563 h 1770563"/>
              <a:gd name="connsiteX1" fmla="*/ 1029740 w 1488558"/>
              <a:gd name="connsiteY1" fmla="*/ 1730327 h 1770563"/>
              <a:gd name="connsiteX2" fmla="*/ 986169 w 1488558"/>
              <a:gd name="connsiteY2" fmla="*/ 0 h 1770563"/>
              <a:gd name="connsiteX3" fmla="*/ 1488558 w 1488558"/>
              <a:gd name="connsiteY3" fmla="*/ 26824 h 1770563"/>
              <a:gd name="connsiteX0" fmla="*/ 0 w 1488558"/>
              <a:gd name="connsiteY0" fmla="*/ 1743739 h 1743739"/>
              <a:gd name="connsiteX1" fmla="*/ 1029740 w 1488558"/>
              <a:gd name="connsiteY1" fmla="*/ 1703503 h 1743739"/>
              <a:gd name="connsiteX2" fmla="*/ 1019107 w 1488558"/>
              <a:gd name="connsiteY2" fmla="*/ 0 h 1743739"/>
              <a:gd name="connsiteX3" fmla="*/ 1488558 w 1488558"/>
              <a:gd name="connsiteY3" fmla="*/ 0 h 1743739"/>
              <a:gd name="connsiteX0" fmla="*/ 0 w 3520391"/>
              <a:gd name="connsiteY0" fmla="*/ 1757151 h 1757151"/>
              <a:gd name="connsiteX1" fmla="*/ 1029740 w 3520391"/>
              <a:gd name="connsiteY1" fmla="*/ 1716915 h 1757151"/>
              <a:gd name="connsiteX2" fmla="*/ 1019107 w 3520391"/>
              <a:gd name="connsiteY2" fmla="*/ 13412 h 1757151"/>
              <a:gd name="connsiteX3" fmla="*/ 3520391 w 3520391"/>
              <a:gd name="connsiteY3" fmla="*/ 0 h 1757151"/>
              <a:gd name="connsiteX0" fmla="*/ 0 w 3520391"/>
              <a:gd name="connsiteY0" fmla="*/ 1757151 h 1757151"/>
              <a:gd name="connsiteX1" fmla="*/ 1029740 w 3520391"/>
              <a:gd name="connsiteY1" fmla="*/ 1716915 h 1757151"/>
              <a:gd name="connsiteX2" fmla="*/ 553045 w 3520391"/>
              <a:gd name="connsiteY2" fmla="*/ 473 h 1757151"/>
              <a:gd name="connsiteX3" fmla="*/ 3520391 w 3520391"/>
              <a:gd name="connsiteY3" fmla="*/ 0 h 1757151"/>
              <a:gd name="connsiteX0" fmla="*/ 0 w 3520391"/>
              <a:gd name="connsiteY0" fmla="*/ 1757151 h 1768671"/>
              <a:gd name="connsiteX1" fmla="*/ 552581 w 3520391"/>
              <a:gd name="connsiteY1" fmla="*/ 1768671 h 1768671"/>
              <a:gd name="connsiteX2" fmla="*/ 553045 w 3520391"/>
              <a:gd name="connsiteY2" fmla="*/ 473 h 1768671"/>
              <a:gd name="connsiteX3" fmla="*/ 3520391 w 3520391"/>
              <a:gd name="connsiteY3" fmla="*/ 0 h 1768671"/>
              <a:gd name="connsiteX0" fmla="*/ 0 w 3520391"/>
              <a:gd name="connsiteY0" fmla="*/ 1757151 h 1775140"/>
              <a:gd name="connsiteX1" fmla="*/ 530387 w 3520391"/>
              <a:gd name="connsiteY1" fmla="*/ 1775140 h 1775140"/>
              <a:gd name="connsiteX2" fmla="*/ 553045 w 3520391"/>
              <a:gd name="connsiteY2" fmla="*/ 473 h 1775140"/>
              <a:gd name="connsiteX3" fmla="*/ 3520391 w 3520391"/>
              <a:gd name="connsiteY3" fmla="*/ 0 h 1775140"/>
              <a:gd name="connsiteX0" fmla="*/ 0 w 3520391"/>
              <a:gd name="connsiteY0" fmla="*/ 1757151 h 1757151"/>
              <a:gd name="connsiteX1" fmla="*/ 563677 w 3520391"/>
              <a:gd name="connsiteY1" fmla="*/ 1749262 h 1757151"/>
              <a:gd name="connsiteX2" fmla="*/ 553045 w 3520391"/>
              <a:gd name="connsiteY2" fmla="*/ 473 h 1757151"/>
              <a:gd name="connsiteX3" fmla="*/ 3520391 w 3520391"/>
              <a:gd name="connsiteY3" fmla="*/ 0 h 1757151"/>
              <a:gd name="connsiteX0" fmla="*/ 0 w 3520391"/>
              <a:gd name="connsiteY0" fmla="*/ 1757151 h 1757151"/>
              <a:gd name="connsiteX1" fmla="*/ 519290 w 3520391"/>
              <a:gd name="connsiteY1" fmla="*/ 1749262 h 1757151"/>
              <a:gd name="connsiteX2" fmla="*/ 553045 w 3520391"/>
              <a:gd name="connsiteY2" fmla="*/ 473 h 1757151"/>
              <a:gd name="connsiteX3" fmla="*/ 3520391 w 3520391"/>
              <a:gd name="connsiteY3" fmla="*/ 0 h 1757151"/>
              <a:gd name="connsiteX0" fmla="*/ 0 w 6305667"/>
              <a:gd name="connsiteY0" fmla="*/ 1808907 h 1808907"/>
              <a:gd name="connsiteX1" fmla="*/ 3304566 w 6305667"/>
              <a:gd name="connsiteY1" fmla="*/ 1749262 h 1808907"/>
              <a:gd name="connsiteX2" fmla="*/ 3338321 w 6305667"/>
              <a:gd name="connsiteY2" fmla="*/ 473 h 1808907"/>
              <a:gd name="connsiteX3" fmla="*/ 6305667 w 6305667"/>
              <a:gd name="connsiteY3" fmla="*/ 0 h 1808907"/>
              <a:gd name="connsiteX0" fmla="*/ 0 w 6305667"/>
              <a:gd name="connsiteY0" fmla="*/ 1808907 h 1846303"/>
              <a:gd name="connsiteX1" fmla="*/ 3326760 w 6305667"/>
              <a:gd name="connsiteY1" fmla="*/ 1846303 h 1846303"/>
              <a:gd name="connsiteX2" fmla="*/ 3338321 w 6305667"/>
              <a:gd name="connsiteY2" fmla="*/ 473 h 1846303"/>
              <a:gd name="connsiteX3" fmla="*/ 6305667 w 6305667"/>
              <a:gd name="connsiteY3" fmla="*/ 0 h 1846303"/>
              <a:gd name="connsiteX0" fmla="*/ 0 w 6305667"/>
              <a:gd name="connsiteY0" fmla="*/ 1808907 h 1808907"/>
              <a:gd name="connsiteX1" fmla="*/ 3348954 w 6305667"/>
              <a:gd name="connsiteY1" fmla="*/ 1801017 h 1808907"/>
              <a:gd name="connsiteX2" fmla="*/ 3338321 w 6305667"/>
              <a:gd name="connsiteY2" fmla="*/ 473 h 1808907"/>
              <a:gd name="connsiteX3" fmla="*/ 6305667 w 6305667"/>
              <a:gd name="connsiteY3" fmla="*/ 0 h 1808907"/>
              <a:gd name="connsiteX0" fmla="*/ 0 w 6305667"/>
              <a:gd name="connsiteY0" fmla="*/ 1808907 h 1839833"/>
              <a:gd name="connsiteX1" fmla="*/ 3371147 w 6305667"/>
              <a:gd name="connsiteY1" fmla="*/ 1839833 h 1839833"/>
              <a:gd name="connsiteX2" fmla="*/ 3338321 w 6305667"/>
              <a:gd name="connsiteY2" fmla="*/ 473 h 1839833"/>
              <a:gd name="connsiteX3" fmla="*/ 6305667 w 6305667"/>
              <a:gd name="connsiteY3" fmla="*/ 0 h 1839833"/>
              <a:gd name="connsiteX0" fmla="*/ 0 w 6305667"/>
              <a:gd name="connsiteY0" fmla="*/ 1808907 h 1808907"/>
              <a:gd name="connsiteX1" fmla="*/ 3382243 w 6305667"/>
              <a:gd name="connsiteY1" fmla="*/ 1801017 h 1808907"/>
              <a:gd name="connsiteX2" fmla="*/ 3338321 w 6305667"/>
              <a:gd name="connsiteY2" fmla="*/ 473 h 1808907"/>
              <a:gd name="connsiteX3" fmla="*/ 6305667 w 6305667"/>
              <a:gd name="connsiteY3" fmla="*/ 0 h 1808907"/>
              <a:gd name="connsiteX0" fmla="*/ 0 w 6216893"/>
              <a:gd name="connsiteY0" fmla="*/ 1808434 h 1808434"/>
              <a:gd name="connsiteX1" fmla="*/ 3382243 w 6216893"/>
              <a:gd name="connsiteY1" fmla="*/ 1800544 h 1808434"/>
              <a:gd name="connsiteX2" fmla="*/ 3338321 w 6216893"/>
              <a:gd name="connsiteY2" fmla="*/ 0 h 1808434"/>
              <a:gd name="connsiteX3" fmla="*/ 6216893 w 6216893"/>
              <a:gd name="connsiteY3" fmla="*/ 892306 h 1808434"/>
              <a:gd name="connsiteX0" fmla="*/ 0 w 6216893"/>
              <a:gd name="connsiteY0" fmla="*/ 916128 h 916128"/>
              <a:gd name="connsiteX1" fmla="*/ 3382243 w 6216893"/>
              <a:gd name="connsiteY1" fmla="*/ 908238 h 916128"/>
              <a:gd name="connsiteX2" fmla="*/ 3526966 w 6216893"/>
              <a:gd name="connsiteY2" fmla="*/ 19881 h 916128"/>
              <a:gd name="connsiteX3" fmla="*/ 6216893 w 6216893"/>
              <a:gd name="connsiteY3" fmla="*/ 0 h 916128"/>
              <a:gd name="connsiteX0" fmla="*/ 0 w 6216893"/>
              <a:gd name="connsiteY0" fmla="*/ 916128 h 927646"/>
              <a:gd name="connsiteX1" fmla="*/ 3515403 w 6216893"/>
              <a:gd name="connsiteY1" fmla="*/ 927646 h 927646"/>
              <a:gd name="connsiteX2" fmla="*/ 3526966 w 6216893"/>
              <a:gd name="connsiteY2" fmla="*/ 19881 h 927646"/>
              <a:gd name="connsiteX3" fmla="*/ 6216893 w 6216893"/>
              <a:gd name="connsiteY3" fmla="*/ 0 h 927646"/>
              <a:gd name="connsiteX0" fmla="*/ 0 w 6216893"/>
              <a:gd name="connsiteY0" fmla="*/ 896720 h 908238"/>
              <a:gd name="connsiteX1" fmla="*/ 3515403 w 6216893"/>
              <a:gd name="connsiteY1" fmla="*/ 908238 h 908238"/>
              <a:gd name="connsiteX2" fmla="*/ 3526966 w 6216893"/>
              <a:gd name="connsiteY2" fmla="*/ 473 h 908238"/>
              <a:gd name="connsiteX3" fmla="*/ 6216893 w 6216893"/>
              <a:gd name="connsiteY3" fmla="*/ 0 h 908238"/>
              <a:gd name="connsiteX0" fmla="*/ 0 w 6283473"/>
              <a:gd name="connsiteY0" fmla="*/ 333881 h 908238"/>
              <a:gd name="connsiteX1" fmla="*/ 3581983 w 6283473"/>
              <a:gd name="connsiteY1" fmla="*/ 908238 h 908238"/>
              <a:gd name="connsiteX2" fmla="*/ 3593546 w 6283473"/>
              <a:gd name="connsiteY2" fmla="*/ 473 h 908238"/>
              <a:gd name="connsiteX3" fmla="*/ 6283473 w 6283473"/>
              <a:gd name="connsiteY3" fmla="*/ 0 h 908238"/>
              <a:gd name="connsiteX0" fmla="*/ 0 w 6283473"/>
              <a:gd name="connsiteY0" fmla="*/ 333881 h 333881"/>
              <a:gd name="connsiteX1" fmla="*/ 3615273 w 6283473"/>
              <a:gd name="connsiteY1" fmla="*/ 267766 h 333881"/>
              <a:gd name="connsiteX2" fmla="*/ 3593546 w 6283473"/>
              <a:gd name="connsiteY2" fmla="*/ 473 h 333881"/>
              <a:gd name="connsiteX3" fmla="*/ 6283473 w 6283473"/>
              <a:gd name="connsiteY3" fmla="*/ 0 h 333881"/>
              <a:gd name="connsiteX0" fmla="*/ 0 w 6250184"/>
              <a:gd name="connsiteY0" fmla="*/ 269187 h 269187"/>
              <a:gd name="connsiteX1" fmla="*/ 3581984 w 6250184"/>
              <a:gd name="connsiteY1" fmla="*/ 267766 h 269187"/>
              <a:gd name="connsiteX2" fmla="*/ 3560257 w 6250184"/>
              <a:gd name="connsiteY2" fmla="*/ 473 h 269187"/>
              <a:gd name="connsiteX3" fmla="*/ 6250184 w 6250184"/>
              <a:gd name="connsiteY3" fmla="*/ 0 h 269187"/>
              <a:gd name="connsiteX0" fmla="*/ 0 w 6250184"/>
              <a:gd name="connsiteY0" fmla="*/ 314473 h 314473"/>
              <a:gd name="connsiteX1" fmla="*/ 3581984 w 6250184"/>
              <a:gd name="connsiteY1" fmla="*/ 267766 h 314473"/>
              <a:gd name="connsiteX2" fmla="*/ 3560257 w 6250184"/>
              <a:gd name="connsiteY2" fmla="*/ 473 h 314473"/>
              <a:gd name="connsiteX3" fmla="*/ 6250184 w 6250184"/>
              <a:gd name="connsiteY3" fmla="*/ 0 h 314473"/>
              <a:gd name="connsiteX0" fmla="*/ 0 w 6250184"/>
              <a:gd name="connsiteY0" fmla="*/ 314473 h 325991"/>
              <a:gd name="connsiteX1" fmla="*/ 3581984 w 6250184"/>
              <a:gd name="connsiteY1" fmla="*/ 325991 h 325991"/>
              <a:gd name="connsiteX2" fmla="*/ 3560257 w 6250184"/>
              <a:gd name="connsiteY2" fmla="*/ 473 h 325991"/>
              <a:gd name="connsiteX3" fmla="*/ 6250184 w 6250184"/>
              <a:gd name="connsiteY3" fmla="*/ 0 h 325991"/>
              <a:gd name="connsiteX0" fmla="*/ 0 w 6250184"/>
              <a:gd name="connsiteY0" fmla="*/ 314473 h 314473"/>
              <a:gd name="connsiteX1" fmla="*/ 3570888 w 6250184"/>
              <a:gd name="connsiteY1" fmla="*/ 313052 h 314473"/>
              <a:gd name="connsiteX2" fmla="*/ 3560257 w 6250184"/>
              <a:gd name="connsiteY2" fmla="*/ 473 h 314473"/>
              <a:gd name="connsiteX3" fmla="*/ 6250184 w 6250184"/>
              <a:gd name="connsiteY3" fmla="*/ 0 h 314473"/>
              <a:gd name="connsiteX0" fmla="*/ 0 w 6250184"/>
              <a:gd name="connsiteY0" fmla="*/ 314473 h 314473"/>
              <a:gd name="connsiteX1" fmla="*/ 3570888 w 6250184"/>
              <a:gd name="connsiteY1" fmla="*/ 313052 h 314473"/>
              <a:gd name="connsiteX2" fmla="*/ 3560257 w 6250184"/>
              <a:gd name="connsiteY2" fmla="*/ 473 h 314473"/>
              <a:gd name="connsiteX3" fmla="*/ 6250184 w 6250184"/>
              <a:gd name="connsiteY3" fmla="*/ 0 h 314473"/>
              <a:gd name="connsiteX0" fmla="*/ 0 w 6250184"/>
              <a:gd name="connsiteY0" fmla="*/ 314473 h 314473"/>
              <a:gd name="connsiteX1" fmla="*/ 3570888 w 6250184"/>
              <a:gd name="connsiteY1" fmla="*/ 313052 h 314473"/>
              <a:gd name="connsiteX2" fmla="*/ 3582450 w 6250184"/>
              <a:gd name="connsiteY2" fmla="*/ 473 h 314473"/>
              <a:gd name="connsiteX3" fmla="*/ 6250184 w 6250184"/>
              <a:gd name="connsiteY3" fmla="*/ 0 h 314473"/>
              <a:gd name="connsiteX0" fmla="*/ 0 w 6250184"/>
              <a:gd name="connsiteY0" fmla="*/ 314473 h 314473"/>
              <a:gd name="connsiteX1" fmla="*/ 3604179 w 6250184"/>
              <a:gd name="connsiteY1" fmla="*/ 313052 h 314473"/>
              <a:gd name="connsiteX2" fmla="*/ 3582450 w 6250184"/>
              <a:gd name="connsiteY2" fmla="*/ 473 h 314473"/>
              <a:gd name="connsiteX3" fmla="*/ 6250184 w 6250184"/>
              <a:gd name="connsiteY3" fmla="*/ 0 h 314473"/>
              <a:gd name="connsiteX0" fmla="*/ 0 w 6250184"/>
              <a:gd name="connsiteY0" fmla="*/ 314473 h 314473"/>
              <a:gd name="connsiteX1" fmla="*/ 3581986 w 6250184"/>
              <a:gd name="connsiteY1" fmla="*/ 306583 h 314473"/>
              <a:gd name="connsiteX2" fmla="*/ 3582450 w 6250184"/>
              <a:gd name="connsiteY2" fmla="*/ 473 h 314473"/>
              <a:gd name="connsiteX3" fmla="*/ 6250184 w 6250184"/>
              <a:gd name="connsiteY3" fmla="*/ 0 h 314473"/>
              <a:gd name="connsiteX0" fmla="*/ 0 w 6250184"/>
              <a:gd name="connsiteY0" fmla="*/ 314473 h 325992"/>
              <a:gd name="connsiteX1" fmla="*/ 3593083 w 6250184"/>
              <a:gd name="connsiteY1" fmla="*/ 325992 h 325992"/>
              <a:gd name="connsiteX2" fmla="*/ 3582450 w 6250184"/>
              <a:gd name="connsiteY2" fmla="*/ 473 h 325992"/>
              <a:gd name="connsiteX3" fmla="*/ 6250184 w 6250184"/>
              <a:gd name="connsiteY3" fmla="*/ 0 h 325992"/>
              <a:gd name="connsiteX0" fmla="*/ 0 w 6250184"/>
              <a:gd name="connsiteY0" fmla="*/ 314473 h 319522"/>
              <a:gd name="connsiteX1" fmla="*/ 3593083 w 6250184"/>
              <a:gd name="connsiteY1" fmla="*/ 319522 h 319522"/>
              <a:gd name="connsiteX2" fmla="*/ 3582450 w 6250184"/>
              <a:gd name="connsiteY2" fmla="*/ 473 h 319522"/>
              <a:gd name="connsiteX3" fmla="*/ 6250184 w 6250184"/>
              <a:gd name="connsiteY3" fmla="*/ 0 h 319522"/>
              <a:gd name="connsiteX0" fmla="*/ 0 w 6250184"/>
              <a:gd name="connsiteY0" fmla="*/ 314473 h 319522"/>
              <a:gd name="connsiteX1" fmla="*/ 3581987 w 6250184"/>
              <a:gd name="connsiteY1" fmla="*/ 319522 h 319522"/>
              <a:gd name="connsiteX2" fmla="*/ 3582450 w 6250184"/>
              <a:gd name="connsiteY2" fmla="*/ 473 h 319522"/>
              <a:gd name="connsiteX3" fmla="*/ 6250184 w 6250184"/>
              <a:gd name="connsiteY3" fmla="*/ 0 h 319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50184" h="319522">
                <a:moveTo>
                  <a:pt x="0" y="314473"/>
                </a:moveTo>
                <a:lnTo>
                  <a:pt x="3581987" y="319522"/>
                </a:lnTo>
                <a:cubicBezTo>
                  <a:pt x="3578443" y="-248312"/>
                  <a:pt x="3585994" y="568307"/>
                  <a:pt x="3582450" y="473"/>
                </a:cubicBezTo>
                <a:lnTo>
                  <a:pt x="6250184" y="0"/>
                </a:lnTo>
              </a:path>
            </a:pathLst>
          </a:custGeom>
          <a:noFill/>
          <a:ln w="38100">
            <a:solidFill>
              <a:srgbClr val="FF0000"/>
            </a:solidFill>
            <a:prstDash val="sysDash"/>
            <a:headEnd type="diamond" w="lg" len="med"/>
            <a:tailEnd type="oval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E981ECE-A6FD-4FAF-A8B9-23CEA33ECC84}"/>
              </a:ext>
            </a:extLst>
          </p:cNvPr>
          <p:cNvSpPr txBox="1"/>
          <p:nvPr/>
        </p:nvSpPr>
        <p:spPr bwMode="auto">
          <a:xfrm>
            <a:off x="9516117" y="3062442"/>
            <a:ext cx="404500" cy="36655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Wingdings" panose="05000000000000000000" pitchFamily="2" charset="2"/>
              </a:rPr>
              <a:t>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1819CC2-BABE-45F7-AD31-A05C57CBCC01}"/>
              </a:ext>
            </a:extLst>
          </p:cNvPr>
          <p:cNvSpPr txBox="1"/>
          <p:nvPr/>
        </p:nvSpPr>
        <p:spPr bwMode="auto">
          <a:xfrm>
            <a:off x="8265173" y="2811987"/>
            <a:ext cx="448936" cy="42974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Wingdings" panose="05000000000000000000" pitchFamily="2" charset="2"/>
              </a:rPr>
              <a:t>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BB8B12F-C0D2-417F-B395-BF6F7DFEC98C}"/>
              </a:ext>
            </a:extLst>
          </p:cNvPr>
          <p:cNvSpPr txBox="1"/>
          <p:nvPr/>
        </p:nvSpPr>
        <p:spPr bwMode="auto">
          <a:xfrm>
            <a:off x="10041251" y="2380401"/>
            <a:ext cx="437997" cy="37204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Wingdings" panose="05000000000000000000" pitchFamily="2" charset="2"/>
              </a:rPr>
              <a:t>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5B585A1-4DDF-449B-9FF1-C1ABF393F874}"/>
              </a:ext>
            </a:extLst>
          </p:cNvPr>
          <p:cNvSpPr txBox="1"/>
          <p:nvPr/>
        </p:nvSpPr>
        <p:spPr bwMode="auto">
          <a:xfrm>
            <a:off x="10090395" y="1464088"/>
            <a:ext cx="458056" cy="35407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Wingdings" panose="05000000000000000000" pitchFamily="2" charset="2"/>
              </a:rPr>
              <a:t>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A31081-EF40-4029-8C4B-AB4F53DF68BA}"/>
              </a:ext>
            </a:extLst>
          </p:cNvPr>
          <p:cNvSpPr txBox="1"/>
          <p:nvPr/>
        </p:nvSpPr>
        <p:spPr>
          <a:xfrm>
            <a:off x="1580319" y="40091"/>
            <a:ext cx="46245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Dedicated Network Storage Appliance with iSCSI, NFS &amp; </a:t>
            </a:r>
            <a:r>
              <a:rPr lang="en-US" sz="1400" dirty="0" err="1"/>
              <a:t>vNFS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67695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9A046827-E4E6-4E1B-90A0-DCBE41A8C119}"/>
              </a:ext>
            </a:extLst>
          </p:cNvPr>
          <p:cNvSpPr/>
          <p:nvPr/>
        </p:nvSpPr>
        <p:spPr>
          <a:xfrm>
            <a:off x="1560379" y="419074"/>
            <a:ext cx="10289630" cy="16569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553ACBB-0FF4-4FA7-9AF9-5DAEB1F99F86}"/>
              </a:ext>
            </a:extLst>
          </p:cNvPr>
          <p:cNvSpPr/>
          <p:nvPr/>
        </p:nvSpPr>
        <p:spPr>
          <a:xfrm>
            <a:off x="1560379" y="2106506"/>
            <a:ext cx="10289630" cy="15636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24242F-8584-483C-8F76-DC01A3A557B0}"/>
              </a:ext>
            </a:extLst>
          </p:cNvPr>
          <p:cNvSpPr/>
          <p:nvPr/>
        </p:nvSpPr>
        <p:spPr>
          <a:xfrm>
            <a:off x="1560379" y="3680168"/>
            <a:ext cx="10289630" cy="121465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438547" y="476500"/>
            <a:ext cx="539972" cy="434774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800" dirty="0">
                <a:solidFill>
                  <a:schemeClr val="tx1"/>
                </a:solidFill>
              </a:rPr>
              <a:t>BOOTP / PXE / TFTP / HTTP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773049" y="4527957"/>
            <a:ext cx="552900" cy="31642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800" dirty="0" err="1">
                <a:solidFill>
                  <a:schemeClr val="tx1"/>
                </a:solidFill>
              </a:rPr>
              <a:t>NVMe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766943" y="4149858"/>
            <a:ext cx="552901" cy="31642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800" dirty="0">
                <a:solidFill>
                  <a:schemeClr val="tx1"/>
                </a:solidFill>
              </a:rPr>
              <a:t>SAS/SATA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197752" y="476498"/>
            <a:ext cx="500434" cy="436480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800" dirty="0">
                <a:solidFill>
                  <a:schemeClr val="tx1"/>
                </a:solidFill>
              </a:rPr>
              <a:t>iSCSI / FCIP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6390395" y="3754578"/>
            <a:ext cx="552900" cy="108672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800" dirty="0">
                <a:solidFill>
                  <a:schemeClr val="tx1"/>
                </a:solidFill>
              </a:rPr>
              <a:t>PCIe / HBA / RAID / Direct / SAN / NAS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2642263" y="5047929"/>
            <a:ext cx="2405474" cy="329473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1000" b="1" dirty="0">
                <a:solidFill>
                  <a:schemeClr val="tx1"/>
                </a:solidFill>
              </a:rPr>
              <a:t>File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1560379" y="5037803"/>
            <a:ext cx="1040683" cy="342023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1000" b="1">
                <a:solidFill>
                  <a:schemeClr val="tx1"/>
                </a:solidFill>
              </a:rPr>
              <a:t>Object</a:t>
            </a:r>
            <a:endParaRPr lang="en-AU" sz="1000" b="1" dirty="0">
              <a:solidFill>
                <a:schemeClr val="tx1"/>
              </a:solidFill>
            </a:endParaRPr>
          </a:p>
        </p:txBody>
      </p:sp>
      <p:sp>
        <p:nvSpPr>
          <p:cNvPr id="28" name="Rounded Rectangle 16">
            <a:extLst>
              <a:ext uri="{FF2B5EF4-FFF2-40B4-BE49-F238E27FC236}">
                <a16:creationId xmlns:a16="http://schemas.microsoft.com/office/drawing/2014/main" id="{F794E101-6546-4196-9306-95EA70A8B0AA}"/>
              </a:ext>
            </a:extLst>
          </p:cNvPr>
          <p:cNvSpPr/>
          <p:nvPr/>
        </p:nvSpPr>
        <p:spPr>
          <a:xfrm>
            <a:off x="5145286" y="5054860"/>
            <a:ext cx="1870796" cy="32496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1000" b="1" dirty="0">
                <a:solidFill>
                  <a:schemeClr val="tx1"/>
                </a:solidFill>
              </a:rPr>
              <a:t>Block</a:t>
            </a:r>
          </a:p>
        </p:txBody>
      </p:sp>
      <p:sp>
        <p:nvSpPr>
          <p:cNvPr id="30" name="Rounded Rectangle 16">
            <a:extLst>
              <a:ext uri="{FF2B5EF4-FFF2-40B4-BE49-F238E27FC236}">
                <a16:creationId xmlns:a16="http://schemas.microsoft.com/office/drawing/2014/main" id="{039E1EBF-2458-4032-ACA8-C1550D9A518B}"/>
              </a:ext>
            </a:extLst>
          </p:cNvPr>
          <p:cNvSpPr/>
          <p:nvPr/>
        </p:nvSpPr>
        <p:spPr>
          <a:xfrm>
            <a:off x="7949839" y="5042802"/>
            <a:ext cx="559603" cy="33702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b="1" dirty="0">
                <a:solidFill>
                  <a:schemeClr val="tx1"/>
                </a:solidFill>
              </a:rPr>
              <a:t>Block</a:t>
            </a:r>
          </a:p>
        </p:txBody>
      </p:sp>
      <p:sp>
        <p:nvSpPr>
          <p:cNvPr id="31" name="Rounded Rectangle 9">
            <a:extLst>
              <a:ext uri="{FF2B5EF4-FFF2-40B4-BE49-F238E27FC236}">
                <a16:creationId xmlns:a16="http://schemas.microsoft.com/office/drawing/2014/main" id="{047DEC22-4403-43D2-A431-C997A423C300}"/>
              </a:ext>
            </a:extLst>
          </p:cNvPr>
          <p:cNvSpPr/>
          <p:nvPr/>
        </p:nvSpPr>
        <p:spPr>
          <a:xfrm>
            <a:off x="7990286" y="494128"/>
            <a:ext cx="419841" cy="308800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800" dirty="0">
                <a:solidFill>
                  <a:schemeClr val="tx1"/>
                </a:solidFill>
              </a:rPr>
              <a:t>iSCSI / FCIP</a:t>
            </a:r>
          </a:p>
        </p:txBody>
      </p:sp>
      <p:sp>
        <p:nvSpPr>
          <p:cNvPr id="32" name="Rounded Rectangle 16">
            <a:extLst>
              <a:ext uri="{FF2B5EF4-FFF2-40B4-BE49-F238E27FC236}">
                <a16:creationId xmlns:a16="http://schemas.microsoft.com/office/drawing/2014/main" id="{DE538DB9-35A1-4CE8-856B-C8285FC783E8}"/>
              </a:ext>
            </a:extLst>
          </p:cNvPr>
          <p:cNvSpPr/>
          <p:nvPr/>
        </p:nvSpPr>
        <p:spPr>
          <a:xfrm>
            <a:off x="8576514" y="5046461"/>
            <a:ext cx="2148888" cy="33702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1000" b="1" dirty="0">
                <a:solidFill>
                  <a:schemeClr val="tx1"/>
                </a:solidFill>
              </a:rPr>
              <a:t>File</a:t>
            </a:r>
          </a:p>
        </p:txBody>
      </p:sp>
      <p:sp>
        <p:nvSpPr>
          <p:cNvPr id="33" name="Rounded Rectangle 17">
            <a:extLst>
              <a:ext uri="{FF2B5EF4-FFF2-40B4-BE49-F238E27FC236}">
                <a16:creationId xmlns:a16="http://schemas.microsoft.com/office/drawing/2014/main" id="{214AAF1B-9A89-4DAE-89A3-7A559FCEFA23}"/>
              </a:ext>
            </a:extLst>
          </p:cNvPr>
          <p:cNvSpPr/>
          <p:nvPr/>
        </p:nvSpPr>
        <p:spPr>
          <a:xfrm>
            <a:off x="10804021" y="5046460"/>
            <a:ext cx="1045988" cy="337023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1000" b="1">
                <a:solidFill>
                  <a:schemeClr val="tx1"/>
                </a:solidFill>
              </a:rPr>
              <a:t>Object</a:t>
            </a:r>
            <a:endParaRPr lang="en-AU" sz="1000" b="1" dirty="0">
              <a:solidFill>
                <a:schemeClr val="tx1"/>
              </a:solidFill>
            </a:endParaRPr>
          </a:p>
        </p:txBody>
      </p:sp>
      <p:sp>
        <p:nvSpPr>
          <p:cNvPr id="34" name="Rounded Rectangle 9">
            <a:extLst>
              <a:ext uri="{FF2B5EF4-FFF2-40B4-BE49-F238E27FC236}">
                <a16:creationId xmlns:a16="http://schemas.microsoft.com/office/drawing/2014/main" id="{3152A984-D84F-4950-8067-2408F99CBAA8}"/>
              </a:ext>
            </a:extLst>
          </p:cNvPr>
          <p:cNvSpPr/>
          <p:nvPr/>
        </p:nvSpPr>
        <p:spPr>
          <a:xfrm>
            <a:off x="3752727" y="494130"/>
            <a:ext cx="539972" cy="434024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800" dirty="0">
                <a:solidFill>
                  <a:schemeClr val="tx1"/>
                </a:solidFill>
              </a:rPr>
              <a:t>File System</a:t>
            </a:r>
          </a:p>
          <a:p>
            <a:pPr algn="ctr"/>
            <a:r>
              <a:rPr lang="en-AU" sz="800" dirty="0">
                <a:solidFill>
                  <a:schemeClr val="tx1"/>
                </a:solidFill>
              </a:rPr>
              <a:t>(FAT / </a:t>
            </a:r>
            <a:r>
              <a:rPr lang="en-AU" sz="800" dirty="0" err="1">
                <a:solidFill>
                  <a:schemeClr val="tx1"/>
                </a:solidFill>
              </a:rPr>
              <a:t>EXTx</a:t>
            </a:r>
            <a:r>
              <a:rPr lang="en-AU" sz="800" dirty="0">
                <a:solidFill>
                  <a:schemeClr val="tx1"/>
                </a:solidFill>
              </a:rPr>
              <a:t> / XFS / HPFS+ / NTFS / UFS2 / ZFS / RAW / QCOW / VMDK )</a:t>
            </a:r>
          </a:p>
        </p:txBody>
      </p:sp>
      <p:sp>
        <p:nvSpPr>
          <p:cNvPr id="35" name="Rounded Rectangle 9">
            <a:extLst>
              <a:ext uri="{FF2B5EF4-FFF2-40B4-BE49-F238E27FC236}">
                <a16:creationId xmlns:a16="http://schemas.microsoft.com/office/drawing/2014/main" id="{C1125179-A83C-4315-A7C0-1C9221156C71}"/>
              </a:ext>
            </a:extLst>
          </p:cNvPr>
          <p:cNvSpPr/>
          <p:nvPr/>
        </p:nvSpPr>
        <p:spPr>
          <a:xfrm>
            <a:off x="9222891" y="476498"/>
            <a:ext cx="550694" cy="310563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800" dirty="0">
                <a:solidFill>
                  <a:schemeClr val="tx1"/>
                </a:solidFill>
              </a:rPr>
              <a:t>File System</a:t>
            </a:r>
          </a:p>
          <a:p>
            <a:pPr algn="ctr"/>
            <a:r>
              <a:rPr lang="en-AU" sz="800" dirty="0">
                <a:solidFill>
                  <a:schemeClr val="tx1"/>
                </a:solidFill>
              </a:rPr>
              <a:t>/ FAT / </a:t>
            </a:r>
            <a:r>
              <a:rPr lang="en-AU" sz="800" dirty="0" err="1">
                <a:solidFill>
                  <a:schemeClr val="tx1"/>
                </a:solidFill>
              </a:rPr>
              <a:t>EXTx</a:t>
            </a:r>
            <a:r>
              <a:rPr lang="en-AU" sz="800" dirty="0">
                <a:solidFill>
                  <a:schemeClr val="tx1"/>
                </a:solidFill>
              </a:rPr>
              <a:t> / XFS / HPFS+ / NTFS / UFS2 / ZFS /  QCOW / VMDK</a:t>
            </a:r>
          </a:p>
        </p:txBody>
      </p:sp>
      <p:sp>
        <p:nvSpPr>
          <p:cNvPr id="36" name="Rounded Rectangle 9">
            <a:extLst>
              <a:ext uri="{FF2B5EF4-FFF2-40B4-BE49-F238E27FC236}">
                <a16:creationId xmlns:a16="http://schemas.microsoft.com/office/drawing/2014/main" id="{A5964751-3BA8-4617-9F36-4E584E2E7E34}"/>
              </a:ext>
            </a:extLst>
          </p:cNvPr>
          <p:cNvSpPr/>
          <p:nvPr/>
        </p:nvSpPr>
        <p:spPr>
          <a:xfrm>
            <a:off x="9867948" y="472964"/>
            <a:ext cx="458056" cy="310917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800" dirty="0">
                <a:solidFill>
                  <a:schemeClr val="tx1"/>
                </a:solidFill>
              </a:rPr>
              <a:t>NAS / CIFS / NFS / Virtual NAS</a:t>
            </a:r>
          </a:p>
        </p:txBody>
      </p:sp>
      <p:sp>
        <p:nvSpPr>
          <p:cNvPr id="37" name="Rounded Rectangle 17">
            <a:extLst>
              <a:ext uri="{FF2B5EF4-FFF2-40B4-BE49-F238E27FC236}">
                <a16:creationId xmlns:a16="http://schemas.microsoft.com/office/drawing/2014/main" id="{0204DBAE-7F80-4EEE-BD8B-75B6B4503536}"/>
              </a:ext>
            </a:extLst>
          </p:cNvPr>
          <p:cNvSpPr/>
          <p:nvPr/>
        </p:nvSpPr>
        <p:spPr>
          <a:xfrm>
            <a:off x="1560379" y="5432629"/>
            <a:ext cx="5466997" cy="35023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1000" b="1" dirty="0">
                <a:solidFill>
                  <a:schemeClr val="tx1"/>
                </a:solidFill>
              </a:rPr>
              <a:t>Consumes</a:t>
            </a:r>
          </a:p>
        </p:txBody>
      </p:sp>
      <p:sp>
        <p:nvSpPr>
          <p:cNvPr id="38" name="Rounded Rectangle 17">
            <a:extLst>
              <a:ext uri="{FF2B5EF4-FFF2-40B4-BE49-F238E27FC236}">
                <a16:creationId xmlns:a16="http://schemas.microsoft.com/office/drawing/2014/main" id="{D2C6A225-8806-4D9F-9B8C-40B6AA4AB7D8}"/>
              </a:ext>
            </a:extLst>
          </p:cNvPr>
          <p:cNvSpPr/>
          <p:nvPr/>
        </p:nvSpPr>
        <p:spPr>
          <a:xfrm>
            <a:off x="7949839" y="5431452"/>
            <a:ext cx="3900170" cy="35023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1000" b="1" dirty="0">
                <a:solidFill>
                  <a:schemeClr val="tx1"/>
                </a:solidFill>
              </a:rPr>
              <a:t>Provides</a:t>
            </a:r>
          </a:p>
        </p:txBody>
      </p:sp>
      <p:sp>
        <p:nvSpPr>
          <p:cNvPr id="39" name="Rounded Rectangle 9">
            <a:extLst>
              <a:ext uri="{FF2B5EF4-FFF2-40B4-BE49-F238E27FC236}">
                <a16:creationId xmlns:a16="http://schemas.microsoft.com/office/drawing/2014/main" id="{D44BD0DE-9CAD-4325-BE59-3536F00AA72A}"/>
              </a:ext>
            </a:extLst>
          </p:cNvPr>
          <p:cNvSpPr/>
          <p:nvPr/>
        </p:nvSpPr>
        <p:spPr>
          <a:xfrm>
            <a:off x="3165765" y="494128"/>
            <a:ext cx="468709" cy="434023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800" dirty="0">
                <a:solidFill>
                  <a:schemeClr val="tx1"/>
                </a:solidFill>
              </a:rPr>
              <a:t>NAS / CIFS / NFS /  Virtual  NAS</a:t>
            </a:r>
          </a:p>
        </p:txBody>
      </p:sp>
      <p:sp>
        <p:nvSpPr>
          <p:cNvPr id="40" name="Rounded Rectangle 8">
            <a:extLst>
              <a:ext uri="{FF2B5EF4-FFF2-40B4-BE49-F238E27FC236}">
                <a16:creationId xmlns:a16="http://schemas.microsoft.com/office/drawing/2014/main" id="{C9DED489-4987-419B-BF45-B13AE417441E}"/>
              </a:ext>
            </a:extLst>
          </p:cNvPr>
          <p:cNvSpPr/>
          <p:nvPr/>
        </p:nvSpPr>
        <p:spPr>
          <a:xfrm>
            <a:off x="5768071" y="3759208"/>
            <a:ext cx="552901" cy="31642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800" dirty="0">
                <a:solidFill>
                  <a:schemeClr val="tx1"/>
                </a:solidFill>
              </a:rPr>
              <a:t>FC-AL</a:t>
            </a:r>
          </a:p>
        </p:txBody>
      </p:sp>
      <p:sp>
        <p:nvSpPr>
          <p:cNvPr id="41" name="Rounded Rectangle 9">
            <a:extLst>
              <a:ext uri="{FF2B5EF4-FFF2-40B4-BE49-F238E27FC236}">
                <a16:creationId xmlns:a16="http://schemas.microsoft.com/office/drawing/2014/main" id="{A4FA8E16-CA29-4F9A-BDB0-B2908947B2AD}"/>
              </a:ext>
            </a:extLst>
          </p:cNvPr>
          <p:cNvSpPr/>
          <p:nvPr/>
        </p:nvSpPr>
        <p:spPr>
          <a:xfrm>
            <a:off x="2367640" y="494129"/>
            <a:ext cx="562089" cy="308800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800" dirty="0">
                <a:solidFill>
                  <a:schemeClr val="tx1"/>
                </a:solidFill>
              </a:rPr>
              <a:t>Software Defined Storage / NAS/  </a:t>
            </a:r>
            <a:r>
              <a:rPr lang="en-AU" sz="800" dirty="0" err="1">
                <a:solidFill>
                  <a:schemeClr val="tx1"/>
                </a:solidFill>
              </a:rPr>
              <a:t>Ceph</a:t>
            </a:r>
            <a:r>
              <a:rPr lang="en-AU" sz="800" dirty="0">
                <a:solidFill>
                  <a:schemeClr val="tx1"/>
                </a:solidFill>
              </a:rPr>
              <a:t> / RADOS / </a:t>
            </a:r>
            <a:r>
              <a:rPr lang="en-AU" sz="800" dirty="0" err="1">
                <a:solidFill>
                  <a:schemeClr val="tx1"/>
                </a:solidFill>
              </a:rPr>
              <a:t>ScaleIO</a:t>
            </a:r>
            <a:r>
              <a:rPr lang="en-AU" sz="8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3" name="Rounded Rectangle 9">
            <a:extLst>
              <a:ext uri="{FF2B5EF4-FFF2-40B4-BE49-F238E27FC236}">
                <a16:creationId xmlns:a16="http://schemas.microsoft.com/office/drawing/2014/main" id="{4A4F6644-9477-4D43-8463-74B89B21E820}"/>
              </a:ext>
            </a:extLst>
          </p:cNvPr>
          <p:cNvSpPr/>
          <p:nvPr/>
        </p:nvSpPr>
        <p:spPr>
          <a:xfrm>
            <a:off x="10493937" y="476498"/>
            <a:ext cx="587250" cy="309701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800" dirty="0">
                <a:solidFill>
                  <a:schemeClr val="tx1"/>
                </a:solidFill>
              </a:rPr>
              <a:t>Software Define Storage / NAS/  </a:t>
            </a:r>
            <a:r>
              <a:rPr lang="en-AU" sz="800" dirty="0" err="1">
                <a:solidFill>
                  <a:schemeClr val="tx1"/>
                </a:solidFill>
              </a:rPr>
              <a:t>Ceph</a:t>
            </a:r>
            <a:r>
              <a:rPr lang="en-AU" sz="800" dirty="0">
                <a:solidFill>
                  <a:schemeClr val="tx1"/>
                </a:solidFill>
              </a:rPr>
              <a:t> / RADOS  / </a:t>
            </a:r>
            <a:r>
              <a:rPr lang="en-AU" sz="800" dirty="0" err="1">
                <a:solidFill>
                  <a:schemeClr val="tx1"/>
                </a:solidFill>
              </a:rPr>
              <a:t>ScaleO</a:t>
            </a:r>
            <a:r>
              <a:rPr lang="en-AU" sz="8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4" name="Rounded Rectangle 9">
            <a:extLst>
              <a:ext uri="{FF2B5EF4-FFF2-40B4-BE49-F238E27FC236}">
                <a16:creationId xmlns:a16="http://schemas.microsoft.com/office/drawing/2014/main" id="{B436638C-9875-47E1-AFFE-D3563A0445EB}"/>
              </a:ext>
            </a:extLst>
          </p:cNvPr>
          <p:cNvSpPr/>
          <p:nvPr/>
        </p:nvSpPr>
        <p:spPr>
          <a:xfrm>
            <a:off x="11155659" y="472963"/>
            <a:ext cx="587250" cy="31162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800" dirty="0">
                <a:solidFill>
                  <a:schemeClr val="tx1"/>
                </a:solidFill>
              </a:rPr>
              <a:t>App  Server / Registry  / HTTP/S / XML / JSON / IBLOB / mage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1CDE445-3766-4820-B280-45EF97ECC21F}"/>
              </a:ext>
            </a:extLst>
          </p:cNvPr>
          <p:cNvCxnSpPr>
            <a:cxnSpLocks/>
          </p:cNvCxnSpPr>
          <p:nvPr/>
        </p:nvCxnSpPr>
        <p:spPr>
          <a:xfrm flipH="1">
            <a:off x="8071328" y="6650347"/>
            <a:ext cx="684854" cy="21562"/>
          </a:xfrm>
          <a:prstGeom prst="straightConnector1">
            <a:avLst/>
          </a:prstGeom>
          <a:ln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C0D40E6-A410-42A3-8DE4-B1DD80A270CA}"/>
              </a:ext>
            </a:extLst>
          </p:cNvPr>
          <p:cNvCxnSpPr>
            <a:cxnSpLocks/>
          </p:cNvCxnSpPr>
          <p:nvPr/>
        </p:nvCxnSpPr>
        <p:spPr>
          <a:xfrm>
            <a:off x="8865744" y="6650347"/>
            <a:ext cx="2984265" cy="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7528FF31-BC81-4A53-95A2-D3304DCF5B20}"/>
              </a:ext>
            </a:extLst>
          </p:cNvPr>
          <p:cNvSpPr txBox="1"/>
          <p:nvPr/>
        </p:nvSpPr>
        <p:spPr>
          <a:xfrm>
            <a:off x="8198581" y="6463862"/>
            <a:ext cx="430015" cy="372967"/>
          </a:xfrm>
          <a:prstGeom prst="rect">
            <a:avLst/>
          </a:prstGeom>
          <a:solidFill>
            <a:schemeClr val="bg1"/>
          </a:solidFill>
        </p:spPr>
        <p:txBody>
          <a:bodyPr wrap="square" lIns="3600" tIns="3600" rIns="3600" bIns="3600" rtlCol="0">
            <a:spAutoFit/>
          </a:bodyPr>
          <a:lstStyle/>
          <a:p>
            <a:r>
              <a:rPr lang="en-AU" sz="1200" dirty="0"/>
              <a:t>non-shared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B8505F4-581C-4E49-97A4-0B282EA084CD}"/>
              </a:ext>
            </a:extLst>
          </p:cNvPr>
          <p:cNvSpPr txBox="1"/>
          <p:nvPr/>
        </p:nvSpPr>
        <p:spPr>
          <a:xfrm>
            <a:off x="10467693" y="6556016"/>
            <a:ext cx="430015" cy="191936"/>
          </a:xfrm>
          <a:prstGeom prst="rect">
            <a:avLst/>
          </a:prstGeom>
          <a:solidFill>
            <a:schemeClr val="bg1"/>
          </a:solidFill>
        </p:spPr>
        <p:txBody>
          <a:bodyPr wrap="none" lIns="3600" tIns="3600" rIns="3600" bIns="3600" rtlCol="0">
            <a:spAutoFit/>
          </a:bodyPr>
          <a:lstStyle/>
          <a:p>
            <a:r>
              <a:rPr lang="en-AU" sz="1200" dirty="0"/>
              <a:t>shared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C4F2941-466B-4C4E-AF12-43400EEA33A9}"/>
              </a:ext>
            </a:extLst>
          </p:cNvPr>
          <p:cNvCxnSpPr>
            <a:cxnSpLocks/>
          </p:cNvCxnSpPr>
          <p:nvPr/>
        </p:nvCxnSpPr>
        <p:spPr>
          <a:xfrm flipH="1">
            <a:off x="8071325" y="6433697"/>
            <a:ext cx="3778684" cy="20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B4F5098-351D-437B-8EE8-A1C8CE3B28A2}"/>
              </a:ext>
            </a:extLst>
          </p:cNvPr>
          <p:cNvSpPr txBox="1"/>
          <p:nvPr/>
        </p:nvSpPr>
        <p:spPr>
          <a:xfrm>
            <a:off x="8576515" y="6332261"/>
            <a:ext cx="1524032" cy="191936"/>
          </a:xfrm>
          <a:prstGeom prst="rect">
            <a:avLst/>
          </a:prstGeom>
          <a:solidFill>
            <a:schemeClr val="bg1"/>
          </a:solidFill>
        </p:spPr>
        <p:txBody>
          <a:bodyPr wrap="none" lIns="3600" tIns="3600" rIns="3600" bIns="3600" rtlCol="0">
            <a:spAutoFit/>
          </a:bodyPr>
          <a:lstStyle/>
          <a:p>
            <a:r>
              <a:rPr lang="en-AU" sz="1200" dirty="0"/>
              <a:t>Increasing IOPs (to host)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CD866F-FD52-4B4B-B6C7-5C581C67BB08}"/>
              </a:ext>
            </a:extLst>
          </p:cNvPr>
          <p:cNvCxnSpPr>
            <a:cxnSpLocks/>
          </p:cNvCxnSpPr>
          <p:nvPr/>
        </p:nvCxnSpPr>
        <p:spPr>
          <a:xfrm>
            <a:off x="7979776" y="6262456"/>
            <a:ext cx="3870233" cy="2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E7FA146-0382-4D16-864E-81CCA7899439}"/>
              </a:ext>
            </a:extLst>
          </p:cNvPr>
          <p:cNvSpPr txBox="1"/>
          <p:nvPr/>
        </p:nvSpPr>
        <p:spPr>
          <a:xfrm>
            <a:off x="9887095" y="6157273"/>
            <a:ext cx="1154700" cy="191936"/>
          </a:xfrm>
          <a:prstGeom prst="rect">
            <a:avLst/>
          </a:prstGeom>
          <a:solidFill>
            <a:schemeClr val="bg1"/>
          </a:solidFill>
        </p:spPr>
        <p:txBody>
          <a:bodyPr wrap="none" lIns="3600" tIns="3600" rIns="3600" bIns="3600" rtlCol="0">
            <a:spAutoFit/>
          </a:bodyPr>
          <a:lstStyle/>
          <a:p>
            <a:r>
              <a:rPr lang="en-AU" sz="1200" dirty="0"/>
              <a:t>Increasing Latency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6138795-D3C7-4385-8915-386C069CDBFF}"/>
              </a:ext>
            </a:extLst>
          </p:cNvPr>
          <p:cNvCxnSpPr>
            <a:cxnSpLocks/>
          </p:cNvCxnSpPr>
          <p:nvPr/>
        </p:nvCxnSpPr>
        <p:spPr>
          <a:xfrm flipH="1">
            <a:off x="1560380" y="6671909"/>
            <a:ext cx="3386982" cy="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CFA32CF-44D2-4D5A-B701-AF83E473B304}"/>
              </a:ext>
            </a:extLst>
          </p:cNvPr>
          <p:cNvCxnSpPr>
            <a:cxnSpLocks/>
          </p:cNvCxnSpPr>
          <p:nvPr/>
        </p:nvCxnSpPr>
        <p:spPr>
          <a:xfrm>
            <a:off x="5047737" y="6671909"/>
            <a:ext cx="1883431" cy="0"/>
          </a:xfrm>
          <a:prstGeom prst="straightConnector1">
            <a:avLst/>
          </a:prstGeom>
          <a:ln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29124815-326A-452D-9E42-B21122F6E352}"/>
              </a:ext>
            </a:extLst>
          </p:cNvPr>
          <p:cNvSpPr txBox="1"/>
          <p:nvPr/>
        </p:nvSpPr>
        <p:spPr>
          <a:xfrm>
            <a:off x="5641538" y="6566526"/>
            <a:ext cx="718555" cy="191936"/>
          </a:xfrm>
          <a:prstGeom prst="rect">
            <a:avLst/>
          </a:prstGeom>
          <a:solidFill>
            <a:schemeClr val="bg1"/>
          </a:solidFill>
        </p:spPr>
        <p:txBody>
          <a:bodyPr wrap="none" lIns="3600" tIns="3600" rIns="3600" bIns="3600" rtlCol="0">
            <a:spAutoFit/>
          </a:bodyPr>
          <a:lstStyle/>
          <a:p>
            <a:r>
              <a:rPr lang="en-AU" sz="1200" dirty="0"/>
              <a:t>non-shared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1D0B94F-2A1F-48D3-B4D0-970C79FB35B6}"/>
              </a:ext>
            </a:extLst>
          </p:cNvPr>
          <p:cNvSpPr txBox="1"/>
          <p:nvPr/>
        </p:nvSpPr>
        <p:spPr>
          <a:xfrm>
            <a:off x="2390173" y="6566526"/>
            <a:ext cx="430015" cy="191936"/>
          </a:xfrm>
          <a:prstGeom prst="rect">
            <a:avLst/>
          </a:prstGeom>
          <a:solidFill>
            <a:schemeClr val="bg1"/>
          </a:solidFill>
        </p:spPr>
        <p:txBody>
          <a:bodyPr wrap="none" lIns="3600" tIns="3600" rIns="3600" bIns="3600" rtlCol="0">
            <a:spAutoFit/>
          </a:bodyPr>
          <a:lstStyle/>
          <a:p>
            <a:r>
              <a:rPr lang="en-AU" sz="1200" dirty="0"/>
              <a:t>shared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88B4FE1-6AB2-4549-ADF8-37F7D88ED76C}"/>
              </a:ext>
            </a:extLst>
          </p:cNvPr>
          <p:cNvCxnSpPr>
            <a:cxnSpLocks/>
          </p:cNvCxnSpPr>
          <p:nvPr/>
        </p:nvCxnSpPr>
        <p:spPr>
          <a:xfrm flipH="1" flipV="1">
            <a:off x="1560382" y="6463028"/>
            <a:ext cx="5412828" cy="302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E5F6FB11-66AC-4A89-8C52-A90241949798}"/>
              </a:ext>
            </a:extLst>
          </p:cNvPr>
          <p:cNvSpPr txBox="1"/>
          <p:nvPr/>
        </p:nvSpPr>
        <p:spPr>
          <a:xfrm>
            <a:off x="4806000" y="6345822"/>
            <a:ext cx="1524032" cy="191936"/>
          </a:xfrm>
          <a:prstGeom prst="rect">
            <a:avLst/>
          </a:prstGeom>
          <a:solidFill>
            <a:schemeClr val="bg1"/>
          </a:solidFill>
        </p:spPr>
        <p:txBody>
          <a:bodyPr wrap="none" lIns="3600" tIns="3600" rIns="3600" bIns="3600" rtlCol="0">
            <a:spAutoFit/>
          </a:bodyPr>
          <a:lstStyle/>
          <a:p>
            <a:r>
              <a:rPr lang="en-AU" sz="1200" dirty="0"/>
              <a:t>Increasing IOPs (to host)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F66BB81-3A1B-4292-BB28-3E01CA79AFB3}"/>
              </a:ext>
            </a:extLst>
          </p:cNvPr>
          <p:cNvCxnSpPr>
            <a:cxnSpLocks/>
          </p:cNvCxnSpPr>
          <p:nvPr/>
        </p:nvCxnSpPr>
        <p:spPr>
          <a:xfrm>
            <a:off x="1560379" y="6279401"/>
            <a:ext cx="5370789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ABB7560E-8E8A-42A5-81E1-58B9462AEDF9}"/>
              </a:ext>
            </a:extLst>
          </p:cNvPr>
          <p:cNvSpPr txBox="1"/>
          <p:nvPr/>
        </p:nvSpPr>
        <p:spPr>
          <a:xfrm>
            <a:off x="2274094" y="6169313"/>
            <a:ext cx="1154700" cy="191936"/>
          </a:xfrm>
          <a:prstGeom prst="rect">
            <a:avLst/>
          </a:prstGeom>
          <a:solidFill>
            <a:schemeClr val="bg1"/>
          </a:solidFill>
        </p:spPr>
        <p:txBody>
          <a:bodyPr wrap="none" lIns="3600" tIns="3600" rIns="3600" bIns="3600" rtlCol="0">
            <a:spAutoFit/>
          </a:bodyPr>
          <a:lstStyle/>
          <a:p>
            <a:r>
              <a:rPr lang="en-AU" sz="1200" dirty="0"/>
              <a:t>Increasing Latency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8DE0C0D-9803-4049-82D3-D796041B7BD1}"/>
              </a:ext>
            </a:extLst>
          </p:cNvPr>
          <p:cNvSpPr txBox="1"/>
          <p:nvPr/>
        </p:nvSpPr>
        <p:spPr>
          <a:xfrm>
            <a:off x="38901" y="595914"/>
            <a:ext cx="14774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VNF virtualization means consumes via all layers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CNF consumes via  Network and /or Files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Pass-Through allows for access to HW / Acceleration</a:t>
            </a:r>
          </a:p>
        </p:txBody>
      </p:sp>
      <p:sp>
        <p:nvSpPr>
          <p:cNvPr id="2" name="Arrow: Pentagon 1">
            <a:extLst>
              <a:ext uri="{FF2B5EF4-FFF2-40B4-BE49-F238E27FC236}">
                <a16:creationId xmlns:a16="http://schemas.microsoft.com/office/drawing/2014/main" id="{17F2607C-EA19-4503-9081-1502257E3ED3}"/>
              </a:ext>
            </a:extLst>
          </p:cNvPr>
          <p:cNvSpPr/>
          <p:nvPr/>
        </p:nvSpPr>
        <p:spPr>
          <a:xfrm rot="16200000">
            <a:off x="6815862" y="3756397"/>
            <a:ext cx="1365831" cy="852168"/>
          </a:xfrm>
          <a:prstGeom prst="homePlate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b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Physical / Compute / BIOS / UEFI</a:t>
            </a:r>
            <a:endParaRPr lang="en-US" sz="1000" dirty="0"/>
          </a:p>
        </p:txBody>
      </p:sp>
      <p:sp>
        <p:nvSpPr>
          <p:cNvPr id="61" name="Freeform 53">
            <a:extLst>
              <a:ext uri="{FF2B5EF4-FFF2-40B4-BE49-F238E27FC236}">
                <a16:creationId xmlns:a16="http://schemas.microsoft.com/office/drawing/2014/main" id="{9A9A4ABC-7018-4540-8661-39FED17797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6747" y="3924093"/>
            <a:ext cx="404060" cy="363694"/>
          </a:xfrm>
          <a:custGeom>
            <a:avLst/>
            <a:gdLst>
              <a:gd name="T0" fmla="*/ 535 w 1293"/>
              <a:gd name="T1" fmla="*/ 1129 h 1290"/>
              <a:gd name="T2" fmla="*/ 461 w 1293"/>
              <a:gd name="T3" fmla="*/ 1139 h 1290"/>
              <a:gd name="T4" fmla="*/ 413 w 1293"/>
              <a:gd name="T5" fmla="*/ 1262 h 1290"/>
              <a:gd name="T6" fmla="*/ 317 w 1293"/>
              <a:gd name="T7" fmla="*/ 1233 h 1290"/>
              <a:gd name="T8" fmla="*/ 223 w 1293"/>
              <a:gd name="T9" fmla="*/ 1284 h 1290"/>
              <a:gd name="T10" fmla="*/ 140 w 1293"/>
              <a:gd name="T11" fmla="*/ 1253 h 1290"/>
              <a:gd name="T12" fmla="*/ 102 w 1293"/>
              <a:gd name="T13" fmla="*/ 1153 h 1290"/>
              <a:gd name="T14" fmla="*/ 10 w 1293"/>
              <a:gd name="T15" fmla="*/ 1113 h 1290"/>
              <a:gd name="T16" fmla="*/ 53 w 1293"/>
              <a:gd name="T17" fmla="*/ 989 h 1290"/>
              <a:gd name="T18" fmla="*/ 3 w 1293"/>
              <a:gd name="T19" fmla="*/ 933 h 1290"/>
              <a:gd name="T20" fmla="*/ 91 w 1293"/>
              <a:gd name="T21" fmla="*/ 886 h 1290"/>
              <a:gd name="T22" fmla="*/ 140 w 1293"/>
              <a:gd name="T23" fmla="*/ 763 h 1290"/>
              <a:gd name="T24" fmla="*/ 235 w 1293"/>
              <a:gd name="T25" fmla="*/ 792 h 1290"/>
              <a:gd name="T26" fmla="*/ 356 w 1293"/>
              <a:gd name="T27" fmla="*/ 740 h 1290"/>
              <a:gd name="T28" fmla="*/ 403 w 1293"/>
              <a:gd name="T29" fmla="*/ 828 h 1290"/>
              <a:gd name="T30" fmla="*/ 525 w 1293"/>
              <a:gd name="T31" fmla="*/ 876 h 1290"/>
              <a:gd name="T32" fmla="*/ 496 w 1293"/>
              <a:gd name="T33" fmla="*/ 972 h 1290"/>
              <a:gd name="T34" fmla="*/ 334 w 1293"/>
              <a:gd name="T35" fmla="*/ 1139 h 1290"/>
              <a:gd name="T36" fmla="*/ 218 w 1293"/>
              <a:gd name="T37" fmla="*/ 886 h 1290"/>
              <a:gd name="T38" fmla="*/ 334 w 1293"/>
              <a:gd name="T39" fmla="*/ 1139 h 1290"/>
              <a:gd name="T40" fmla="*/ 736 w 1293"/>
              <a:gd name="T41" fmla="*/ 1051 h 1290"/>
              <a:gd name="T42" fmla="*/ 736 w 1293"/>
              <a:gd name="T43" fmla="*/ 1206 h 1290"/>
              <a:gd name="T44" fmla="*/ 888 w 1293"/>
              <a:gd name="T45" fmla="*/ 1173 h 1290"/>
              <a:gd name="T46" fmla="*/ 855 w 1293"/>
              <a:gd name="T47" fmla="*/ 1205 h 1290"/>
              <a:gd name="T48" fmla="*/ 822 w 1293"/>
              <a:gd name="T49" fmla="*/ 1242 h 1290"/>
              <a:gd name="T50" fmla="*/ 766 w 1293"/>
              <a:gd name="T51" fmla="*/ 1267 h 1290"/>
              <a:gd name="T52" fmla="*/ 717 w 1293"/>
              <a:gd name="T53" fmla="*/ 1269 h 1290"/>
              <a:gd name="T54" fmla="*/ 671 w 1293"/>
              <a:gd name="T55" fmla="*/ 1273 h 1290"/>
              <a:gd name="T56" fmla="*/ 666 w 1293"/>
              <a:gd name="T57" fmla="*/ 1232 h 1290"/>
              <a:gd name="T58" fmla="*/ 597 w 1293"/>
              <a:gd name="T59" fmla="*/ 1205 h 1290"/>
              <a:gd name="T60" fmla="*/ 613 w 1293"/>
              <a:gd name="T61" fmla="*/ 1152 h 1290"/>
              <a:gd name="T62" fmla="*/ 585 w 1293"/>
              <a:gd name="T63" fmla="*/ 1099 h 1290"/>
              <a:gd name="T64" fmla="*/ 617 w 1293"/>
              <a:gd name="T65" fmla="*/ 1052 h 1290"/>
              <a:gd name="T66" fmla="*/ 651 w 1293"/>
              <a:gd name="T67" fmla="*/ 1016 h 1290"/>
              <a:gd name="T68" fmla="*/ 706 w 1293"/>
              <a:gd name="T69" fmla="*/ 990 h 1290"/>
              <a:gd name="T70" fmla="*/ 755 w 1293"/>
              <a:gd name="T71" fmla="*/ 988 h 1290"/>
              <a:gd name="T72" fmla="*/ 813 w 1293"/>
              <a:gd name="T73" fmla="*/ 1010 h 1290"/>
              <a:gd name="T74" fmla="*/ 849 w 1293"/>
              <a:gd name="T75" fmla="*/ 1043 h 1290"/>
              <a:gd name="T76" fmla="*/ 875 w 1293"/>
              <a:gd name="T77" fmla="*/ 1099 h 1290"/>
              <a:gd name="T78" fmla="*/ 876 w 1293"/>
              <a:gd name="T79" fmla="*/ 1148 h 1290"/>
              <a:gd name="T80" fmla="*/ 822 w 1293"/>
              <a:gd name="T81" fmla="*/ 236 h 1290"/>
              <a:gd name="T82" fmla="*/ 822 w 1293"/>
              <a:gd name="T83" fmla="*/ 704 h 1290"/>
              <a:gd name="T84" fmla="*/ 1281 w 1293"/>
              <a:gd name="T85" fmla="*/ 604 h 1290"/>
              <a:gd name="T86" fmla="*/ 1182 w 1293"/>
              <a:gd name="T87" fmla="*/ 701 h 1290"/>
              <a:gd name="T88" fmla="*/ 1081 w 1293"/>
              <a:gd name="T89" fmla="*/ 811 h 1290"/>
              <a:gd name="T90" fmla="*/ 913 w 1293"/>
              <a:gd name="T91" fmla="*/ 888 h 1290"/>
              <a:gd name="T92" fmla="*/ 764 w 1293"/>
              <a:gd name="T93" fmla="*/ 894 h 1290"/>
              <a:gd name="T94" fmla="*/ 626 w 1293"/>
              <a:gd name="T95" fmla="*/ 906 h 1290"/>
              <a:gd name="T96" fmla="*/ 609 w 1293"/>
              <a:gd name="T97" fmla="*/ 780 h 1290"/>
              <a:gd name="T98" fmla="*/ 403 w 1293"/>
              <a:gd name="T99" fmla="*/ 700 h 1290"/>
              <a:gd name="T100" fmla="*/ 452 w 1293"/>
              <a:gd name="T101" fmla="*/ 539 h 1290"/>
              <a:gd name="T102" fmla="*/ 365 w 1293"/>
              <a:gd name="T103" fmla="*/ 381 h 1290"/>
              <a:gd name="T104" fmla="*/ 462 w 1293"/>
              <a:gd name="T105" fmla="*/ 239 h 1290"/>
              <a:gd name="T106" fmla="*/ 563 w 1293"/>
              <a:gd name="T107" fmla="*/ 129 h 1290"/>
              <a:gd name="T108" fmla="*/ 731 w 1293"/>
              <a:gd name="T109" fmla="*/ 52 h 1290"/>
              <a:gd name="T110" fmla="*/ 880 w 1293"/>
              <a:gd name="T111" fmla="*/ 46 h 1290"/>
              <a:gd name="T112" fmla="*/ 1053 w 1293"/>
              <a:gd name="T113" fmla="*/ 110 h 1290"/>
              <a:gd name="T114" fmla="*/ 1163 w 1293"/>
              <a:gd name="T115" fmla="*/ 211 h 1290"/>
              <a:gd name="T116" fmla="*/ 1240 w 1293"/>
              <a:gd name="T117" fmla="*/ 379 h 1290"/>
              <a:gd name="T118" fmla="*/ 1246 w 1293"/>
              <a:gd name="T119" fmla="*/ 528 h 1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293" h="1290">
                <a:moveTo>
                  <a:pt x="528" y="1047"/>
                </a:moveTo>
                <a:cubicBezTo>
                  <a:pt x="546" y="1054"/>
                  <a:pt x="556" y="1074"/>
                  <a:pt x="549" y="1092"/>
                </a:cubicBezTo>
                <a:lnTo>
                  <a:pt x="535" y="1129"/>
                </a:lnTo>
                <a:cubicBezTo>
                  <a:pt x="532" y="1138"/>
                  <a:pt x="526" y="1145"/>
                  <a:pt x="517" y="1149"/>
                </a:cubicBezTo>
                <a:cubicBezTo>
                  <a:pt x="508" y="1153"/>
                  <a:pt x="499" y="1153"/>
                  <a:pt x="490" y="1150"/>
                </a:cubicBezTo>
                <a:lnTo>
                  <a:pt x="461" y="1139"/>
                </a:lnTo>
                <a:cubicBezTo>
                  <a:pt x="449" y="1157"/>
                  <a:pt x="434" y="1173"/>
                  <a:pt x="417" y="1187"/>
                </a:cubicBezTo>
                <a:lnTo>
                  <a:pt x="430" y="1215"/>
                </a:lnTo>
                <a:cubicBezTo>
                  <a:pt x="438" y="1233"/>
                  <a:pt x="430" y="1254"/>
                  <a:pt x="413" y="1262"/>
                </a:cubicBezTo>
                <a:lnTo>
                  <a:pt x="377" y="1278"/>
                </a:lnTo>
                <a:cubicBezTo>
                  <a:pt x="359" y="1286"/>
                  <a:pt x="338" y="1279"/>
                  <a:pt x="330" y="1261"/>
                </a:cubicBezTo>
                <a:lnTo>
                  <a:pt x="317" y="1233"/>
                </a:lnTo>
                <a:cubicBezTo>
                  <a:pt x="295" y="1237"/>
                  <a:pt x="274" y="1238"/>
                  <a:pt x="252" y="1235"/>
                </a:cubicBezTo>
                <a:lnTo>
                  <a:pt x="242" y="1265"/>
                </a:lnTo>
                <a:cubicBezTo>
                  <a:pt x="238" y="1273"/>
                  <a:pt x="232" y="1280"/>
                  <a:pt x="223" y="1284"/>
                </a:cubicBezTo>
                <a:cubicBezTo>
                  <a:pt x="215" y="1288"/>
                  <a:pt x="205" y="1289"/>
                  <a:pt x="196" y="1285"/>
                </a:cubicBezTo>
                <a:lnTo>
                  <a:pt x="159" y="1272"/>
                </a:lnTo>
                <a:cubicBezTo>
                  <a:pt x="151" y="1268"/>
                  <a:pt x="144" y="1262"/>
                  <a:pt x="140" y="1253"/>
                </a:cubicBezTo>
                <a:cubicBezTo>
                  <a:pt x="136" y="1245"/>
                  <a:pt x="135" y="1235"/>
                  <a:pt x="139" y="1226"/>
                </a:cubicBezTo>
                <a:lnTo>
                  <a:pt x="149" y="1197"/>
                </a:lnTo>
                <a:cubicBezTo>
                  <a:pt x="132" y="1185"/>
                  <a:pt x="116" y="1170"/>
                  <a:pt x="102" y="1153"/>
                </a:cubicBezTo>
                <a:lnTo>
                  <a:pt x="74" y="1166"/>
                </a:lnTo>
                <a:cubicBezTo>
                  <a:pt x="56" y="1174"/>
                  <a:pt x="35" y="1167"/>
                  <a:pt x="27" y="1149"/>
                </a:cubicBezTo>
                <a:lnTo>
                  <a:pt x="10" y="1113"/>
                </a:lnTo>
                <a:cubicBezTo>
                  <a:pt x="2" y="1096"/>
                  <a:pt x="10" y="1075"/>
                  <a:pt x="28" y="1067"/>
                </a:cubicBezTo>
                <a:lnTo>
                  <a:pt x="56" y="1054"/>
                </a:lnTo>
                <a:cubicBezTo>
                  <a:pt x="52" y="1032"/>
                  <a:pt x="51" y="1010"/>
                  <a:pt x="53" y="989"/>
                </a:cubicBezTo>
                <a:lnTo>
                  <a:pt x="24" y="978"/>
                </a:lnTo>
                <a:cubicBezTo>
                  <a:pt x="15" y="975"/>
                  <a:pt x="8" y="968"/>
                  <a:pt x="4" y="960"/>
                </a:cubicBezTo>
                <a:cubicBezTo>
                  <a:pt x="0" y="951"/>
                  <a:pt x="0" y="942"/>
                  <a:pt x="3" y="933"/>
                </a:cubicBezTo>
                <a:lnTo>
                  <a:pt x="17" y="896"/>
                </a:lnTo>
                <a:cubicBezTo>
                  <a:pt x="23" y="878"/>
                  <a:pt x="45" y="868"/>
                  <a:pt x="62" y="875"/>
                </a:cubicBezTo>
                <a:lnTo>
                  <a:pt x="91" y="886"/>
                </a:lnTo>
                <a:cubicBezTo>
                  <a:pt x="104" y="868"/>
                  <a:pt x="118" y="852"/>
                  <a:pt x="135" y="838"/>
                </a:cubicBezTo>
                <a:lnTo>
                  <a:pt x="122" y="810"/>
                </a:lnTo>
                <a:cubicBezTo>
                  <a:pt x="114" y="792"/>
                  <a:pt x="122" y="771"/>
                  <a:pt x="140" y="763"/>
                </a:cubicBezTo>
                <a:lnTo>
                  <a:pt x="175" y="747"/>
                </a:lnTo>
                <a:cubicBezTo>
                  <a:pt x="193" y="739"/>
                  <a:pt x="214" y="746"/>
                  <a:pt x="222" y="764"/>
                </a:cubicBezTo>
                <a:lnTo>
                  <a:pt x="235" y="792"/>
                </a:lnTo>
                <a:cubicBezTo>
                  <a:pt x="257" y="788"/>
                  <a:pt x="278" y="788"/>
                  <a:pt x="300" y="790"/>
                </a:cubicBezTo>
                <a:lnTo>
                  <a:pt x="311" y="761"/>
                </a:lnTo>
                <a:cubicBezTo>
                  <a:pt x="317" y="743"/>
                  <a:pt x="338" y="733"/>
                  <a:pt x="356" y="740"/>
                </a:cubicBezTo>
                <a:lnTo>
                  <a:pt x="393" y="753"/>
                </a:lnTo>
                <a:cubicBezTo>
                  <a:pt x="411" y="760"/>
                  <a:pt x="420" y="780"/>
                  <a:pt x="414" y="799"/>
                </a:cubicBezTo>
                <a:lnTo>
                  <a:pt x="403" y="828"/>
                </a:lnTo>
                <a:cubicBezTo>
                  <a:pt x="421" y="840"/>
                  <a:pt x="437" y="855"/>
                  <a:pt x="450" y="872"/>
                </a:cubicBezTo>
                <a:lnTo>
                  <a:pt x="479" y="859"/>
                </a:lnTo>
                <a:cubicBezTo>
                  <a:pt x="496" y="851"/>
                  <a:pt x="517" y="858"/>
                  <a:pt x="525" y="876"/>
                </a:cubicBezTo>
                <a:lnTo>
                  <a:pt x="542" y="912"/>
                </a:lnTo>
                <a:cubicBezTo>
                  <a:pt x="550" y="929"/>
                  <a:pt x="542" y="950"/>
                  <a:pt x="525" y="959"/>
                </a:cubicBezTo>
                <a:lnTo>
                  <a:pt x="496" y="972"/>
                </a:lnTo>
                <a:cubicBezTo>
                  <a:pt x="500" y="993"/>
                  <a:pt x="501" y="1015"/>
                  <a:pt x="499" y="1036"/>
                </a:cubicBezTo>
                <a:lnTo>
                  <a:pt x="528" y="1047"/>
                </a:lnTo>
                <a:close/>
                <a:moveTo>
                  <a:pt x="334" y="1139"/>
                </a:moveTo>
                <a:cubicBezTo>
                  <a:pt x="404" y="1107"/>
                  <a:pt x="435" y="1024"/>
                  <a:pt x="403" y="954"/>
                </a:cubicBezTo>
                <a:cubicBezTo>
                  <a:pt x="380" y="905"/>
                  <a:pt x="330" y="873"/>
                  <a:pt x="276" y="873"/>
                </a:cubicBezTo>
                <a:cubicBezTo>
                  <a:pt x="256" y="873"/>
                  <a:pt x="236" y="878"/>
                  <a:pt x="218" y="886"/>
                </a:cubicBezTo>
                <a:cubicBezTo>
                  <a:pt x="148" y="918"/>
                  <a:pt x="117" y="1001"/>
                  <a:pt x="150" y="1071"/>
                </a:cubicBezTo>
                <a:cubicBezTo>
                  <a:pt x="172" y="1120"/>
                  <a:pt x="222" y="1152"/>
                  <a:pt x="276" y="1152"/>
                </a:cubicBezTo>
                <a:cubicBezTo>
                  <a:pt x="296" y="1152"/>
                  <a:pt x="316" y="1148"/>
                  <a:pt x="334" y="1139"/>
                </a:cubicBezTo>
                <a:close/>
                <a:moveTo>
                  <a:pt x="769" y="1199"/>
                </a:moveTo>
                <a:cubicBezTo>
                  <a:pt x="807" y="1181"/>
                  <a:pt x="824" y="1135"/>
                  <a:pt x="807" y="1096"/>
                </a:cubicBezTo>
                <a:cubicBezTo>
                  <a:pt x="794" y="1069"/>
                  <a:pt x="766" y="1051"/>
                  <a:pt x="736" y="1051"/>
                </a:cubicBezTo>
                <a:cubicBezTo>
                  <a:pt x="725" y="1051"/>
                  <a:pt x="714" y="1054"/>
                  <a:pt x="704" y="1058"/>
                </a:cubicBezTo>
                <a:cubicBezTo>
                  <a:pt x="665" y="1076"/>
                  <a:pt x="648" y="1122"/>
                  <a:pt x="666" y="1161"/>
                </a:cubicBezTo>
                <a:cubicBezTo>
                  <a:pt x="678" y="1189"/>
                  <a:pt x="706" y="1206"/>
                  <a:pt x="736" y="1206"/>
                </a:cubicBezTo>
                <a:cubicBezTo>
                  <a:pt x="747" y="1206"/>
                  <a:pt x="758" y="1204"/>
                  <a:pt x="769" y="1199"/>
                </a:cubicBezTo>
                <a:close/>
                <a:moveTo>
                  <a:pt x="876" y="1148"/>
                </a:moveTo>
                <a:cubicBezTo>
                  <a:pt x="887" y="1152"/>
                  <a:pt x="892" y="1163"/>
                  <a:pt x="888" y="1173"/>
                </a:cubicBezTo>
                <a:lnTo>
                  <a:pt x="880" y="1194"/>
                </a:lnTo>
                <a:cubicBezTo>
                  <a:pt x="879" y="1199"/>
                  <a:pt x="875" y="1203"/>
                  <a:pt x="870" y="1205"/>
                </a:cubicBezTo>
                <a:cubicBezTo>
                  <a:pt x="866" y="1207"/>
                  <a:pt x="860" y="1207"/>
                  <a:pt x="855" y="1205"/>
                </a:cubicBezTo>
                <a:lnTo>
                  <a:pt x="839" y="1199"/>
                </a:lnTo>
                <a:cubicBezTo>
                  <a:pt x="832" y="1209"/>
                  <a:pt x="824" y="1218"/>
                  <a:pt x="815" y="1226"/>
                </a:cubicBezTo>
                <a:lnTo>
                  <a:pt x="822" y="1242"/>
                </a:lnTo>
                <a:cubicBezTo>
                  <a:pt x="826" y="1251"/>
                  <a:pt x="822" y="1263"/>
                  <a:pt x="812" y="1268"/>
                </a:cubicBezTo>
                <a:lnTo>
                  <a:pt x="792" y="1277"/>
                </a:lnTo>
                <a:cubicBezTo>
                  <a:pt x="782" y="1281"/>
                  <a:pt x="771" y="1277"/>
                  <a:pt x="766" y="1267"/>
                </a:cubicBezTo>
                <a:lnTo>
                  <a:pt x="759" y="1251"/>
                </a:lnTo>
                <a:cubicBezTo>
                  <a:pt x="747" y="1254"/>
                  <a:pt x="735" y="1254"/>
                  <a:pt x="723" y="1253"/>
                </a:cubicBezTo>
                <a:lnTo>
                  <a:pt x="717" y="1269"/>
                </a:lnTo>
                <a:cubicBezTo>
                  <a:pt x="715" y="1274"/>
                  <a:pt x="712" y="1278"/>
                  <a:pt x="707" y="1280"/>
                </a:cubicBezTo>
                <a:cubicBezTo>
                  <a:pt x="702" y="1282"/>
                  <a:pt x="697" y="1282"/>
                  <a:pt x="692" y="1281"/>
                </a:cubicBezTo>
                <a:lnTo>
                  <a:pt x="671" y="1273"/>
                </a:lnTo>
                <a:cubicBezTo>
                  <a:pt x="666" y="1271"/>
                  <a:pt x="662" y="1268"/>
                  <a:pt x="660" y="1263"/>
                </a:cubicBezTo>
                <a:cubicBezTo>
                  <a:pt x="658" y="1258"/>
                  <a:pt x="658" y="1253"/>
                  <a:pt x="660" y="1248"/>
                </a:cubicBezTo>
                <a:lnTo>
                  <a:pt x="666" y="1232"/>
                </a:lnTo>
                <a:cubicBezTo>
                  <a:pt x="656" y="1225"/>
                  <a:pt x="647" y="1217"/>
                  <a:pt x="639" y="1207"/>
                </a:cubicBezTo>
                <a:lnTo>
                  <a:pt x="623" y="1214"/>
                </a:lnTo>
                <a:cubicBezTo>
                  <a:pt x="614" y="1219"/>
                  <a:pt x="602" y="1215"/>
                  <a:pt x="597" y="1205"/>
                </a:cubicBezTo>
                <a:lnTo>
                  <a:pt x="588" y="1185"/>
                </a:lnTo>
                <a:cubicBezTo>
                  <a:pt x="584" y="1175"/>
                  <a:pt x="588" y="1163"/>
                  <a:pt x="598" y="1159"/>
                </a:cubicBezTo>
                <a:lnTo>
                  <a:pt x="613" y="1152"/>
                </a:lnTo>
                <a:cubicBezTo>
                  <a:pt x="611" y="1139"/>
                  <a:pt x="611" y="1127"/>
                  <a:pt x="612" y="1115"/>
                </a:cubicBezTo>
                <a:lnTo>
                  <a:pt x="596" y="1109"/>
                </a:lnTo>
                <a:cubicBezTo>
                  <a:pt x="591" y="1108"/>
                  <a:pt x="587" y="1104"/>
                  <a:pt x="585" y="1099"/>
                </a:cubicBezTo>
                <a:cubicBezTo>
                  <a:pt x="583" y="1095"/>
                  <a:pt x="582" y="1089"/>
                  <a:pt x="584" y="1084"/>
                </a:cubicBezTo>
                <a:lnTo>
                  <a:pt x="592" y="1064"/>
                </a:lnTo>
                <a:cubicBezTo>
                  <a:pt x="595" y="1054"/>
                  <a:pt x="607" y="1048"/>
                  <a:pt x="617" y="1052"/>
                </a:cubicBezTo>
                <a:lnTo>
                  <a:pt x="633" y="1058"/>
                </a:lnTo>
                <a:cubicBezTo>
                  <a:pt x="640" y="1048"/>
                  <a:pt x="648" y="1039"/>
                  <a:pt x="658" y="1032"/>
                </a:cubicBezTo>
                <a:lnTo>
                  <a:pt x="651" y="1016"/>
                </a:lnTo>
                <a:cubicBezTo>
                  <a:pt x="646" y="1006"/>
                  <a:pt x="650" y="994"/>
                  <a:pt x="660" y="990"/>
                </a:cubicBezTo>
                <a:lnTo>
                  <a:pt x="680" y="981"/>
                </a:lnTo>
                <a:cubicBezTo>
                  <a:pt x="690" y="976"/>
                  <a:pt x="702" y="980"/>
                  <a:pt x="706" y="990"/>
                </a:cubicBezTo>
                <a:lnTo>
                  <a:pt x="713" y="1006"/>
                </a:lnTo>
                <a:cubicBezTo>
                  <a:pt x="725" y="1004"/>
                  <a:pt x="737" y="1003"/>
                  <a:pt x="749" y="1005"/>
                </a:cubicBezTo>
                <a:lnTo>
                  <a:pt x="755" y="988"/>
                </a:lnTo>
                <a:cubicBezTo>
                  <a:pt x="759" y="979"/>
                  <a:pt x="771" y="973"/>
                  <a:pt x="781" y="977"/>
                </a:cubicBezTo>
                <a:lnTo>
                  <a:pt x="801" y="984"/>
                </a:lnTo>
                <a:cubicBezTo>
                  <a:pt x="811" y="988"/>
                  <a:pt x="816" y="999"/>
                  <a:pt x="813" y="1010"/>
                </a:cubicBezTo>
                <a:lnTo>
                  <a:pt x="807" y="1026"/>
                </a:lnTo>
                <a:cubicBezTo>
                  <a:pt x="817" y="1033"/>
                  <a:pt x="826" y="1041"/>
                  <a:pt x="833" y="1050"/>
                </a:cubicBezTo>
                <a:lnTo>
                  <a:pt x="849" y="1043"/>
                </a:lnTo>
                <a:cubicBezTo>
                  <a:pt x="859" y="1038"/>
                  <a:pt x="870" y="1043"/>
                  <a:pt x="875" y="1053"/>
                </a:cubicBezTo>
                <a:lnTo>
                  <a:pt x="884" y="1073"/>
                </a:lnTo>
                <a:cubicBezTo>
                  <a:pt x="889" y="1082"/>
                  <a:pt x="884" y="1094"/>
                  <a:pt x="875" y="1099"/>
                </a:cubicBezTo>
                <a:lnTo>
                  <a:pt x="859" y="1106"/>
                </a:lnTo>
                <a:cubicBezTo>
                  <a:pt x="861" y="1118"/>
                  <a:pt x="861" y="1130"/>
                  <a:pt x="860" y="1142"/>
                </a:cubicBezTo>
                <a:lnTo>
                  <a:pt x="876" y="1148"/>
                </a:lnTo>
                <a:close/>
                <a:moveTo>
                  <a:pt x="920" y="683"/>
                </a:moveTo>
                <a:cubicBezTo>
                  <a:pt x="1037" y="629"/>
                  <a:pt x="1089" y="489"/>
                  <a:pt x="1035" y="372"/>
                </a:cubicBezTo>
                <a:cubicBezTo>
                  <a:pt x="997" y="289"/>
                  <a:pt x="913" y="236"/>
                  <a:pt x="822" y="236"/>
                </a:cubicBezTo>
                <a:cubicBezTo>
                  <a:pt x="788" y="236"/>
                  <a:pt x="755" y="243"/>
                  <a:pt x="724" y="257"/>
                </a:cubicBezTo>
                <a:cubicBezTo>
                  <a:pt x="607" y="311"/>
                  <a:pt x="555" y="451"/>
                  <a:pt x="609" y="568"/>
                </a:cubicBezTo>
                <a:cubicBezTo>
                  <a:pt x="648" y="651"/>
                  <a:pt x="731" y="704"/>
                  <a:pt x="822" y="704"/>
                </a:cubicBezTo>
                <a:cubicBezTo>
                  <a:pt x="856" y="704"/>
                  <a:pt x="889" y="697"/>
                  <a:pt x="920" y="683"/>
                </a:cubicBezTo>
                <a:close/>
                <a:moveTo>
                  <a:pt x="1246" y="528"/>
                </a:moveTo>
                <a:cubicBezTo>
                  <a:pt x="1276" y="539"/>
                  <a:pt x="1292" y="573"/>
                  <a:pt x="1281" y="604"/>
                </a:cubicBezTo>
                <a:lnTo>
                  <a:pt x="1258" y="666"/>
                </a:lnTo>
                <a:cubicBezTo>
                  <a:pt x="1252" y="681"/>
                  <a:pt x="1241" y="693"/>
                  <a:pt x="1227" y="699"/>
                </a:cubicBezTo>
                <a:cubicBezTo>
                  <a:pt x="1213" y="706"/>
                  <a:pt x="1197" y="707"/>
                  <a:pt x="1182" y="701"/>
                </a:cubicBezTo>
                <a:lnTo>
                  <a:pt x="1133" y="683"/>
                </a:lnTo>
                <a:cubicBezTo>
                  <a:pt x="1112" y="713"/>
                  <a:pt x="1088" y="740"/>
                  <a:pt x="1059" y="763"/>
                </a:cubicBezTo>
                <a:lnTo>
                  <a:pt x="1081" y="811"/>
                </a:lnTo>
                <a:cubicBezTo>
                  <a:pt x="1094" y="840"/>
                  <a:pt x="1081" y="875"/>
                  <a:pt x="1052" y="889"/>
                </a:cubicBezTo>
                <a:lnTo>
                  <a:pt x="991" y="917"/>
                </a:lnTo>
                <a:cubicBezTo>
                  <a:pt x="962" y="931"/>
                  <a:pt x="927" y="917"/>
                  <a:pt x="913" y="888"/>
                </a:cubicBezTo>
                <a:lnTo>
                  <a:pt x="891" y="840"/>
                </a:lnTo>
                <a:cubicBezTo>
                  <a:pt x="855" y="847"/>
                  <a:pt x="818" y="848"/>
                  <a:pt x="782" y="844"/>
                </a:cubicBezTo>
                <a:lnTo>
                  <a:pt x="764" y="894"/>
                </a:lnTo>
                <a:cubicBezTo>
                  <a:pt x="759" y="908"/>
                  <a:pt x="748" y="920"/>
                  <a:pt x="733" y="927"/>
                </a:cubicBezTo>
                <a:cubicBezTo>
                  <a:pt x="719" y="934"/>
                  <a:pt x="703" y="934"/>
                  <a:pt x="688" y="929"/>
                </a:cubicBezTo>
                <a:lnTo>
                  <a:pt x="626" y="906"/>
                </a:lnTo>
                <a:cubicBezTo>
                  <a:pt x="611" y="900"/>
                  <a:pt x="599" y="889"/>
                  <a:pt x="593" y="875"/>
                </a:cubicBezTo>
                <a:cubicBezTo>
                  <a:pt x="586" y="861"/>
                  <a:pt x="585" y="844"/>
                  <a:pt x="591" y="830"/>
                </a:cubicBezTo>
                <a:lnTo>
                  <a:pt x="609" y="780"/>
                </a:lnTo>
                <a:cubicBezTo>
                  <a:pt x="579" y="760"/>
                  <a:pt x="552" y="735"/>
                  <a:pt x="529" y="707"/>
                </a:cubicBezTo>
                <a:lnTo>
                  <a:pt x="481" y="729"/>
                </a:lnTo>
                <a:cubicBezTo>
                  <a:pt x="452" y="742"/>
                  <a:pt x="417" y="729"/>
                  <a:pt x="403" y="700"/>
                </a:cubicBezTo>
                <a:lnTo>
                  <a:pt x="375" y="639"/>
                </a:lnTo>
                <a:cubicBezTo>
                  <a:pt x="362" y="610"/>
                  <a:pt x="375" y="574"/>
                  <a:pt x="404" y="561"/>
                </a:cubicBezTo>
                <a:lnTo>
                  <a:pt x="452" y="539"/>
                </a:lnTo>
                <a:cubicBezTo>
                  <a:pt x="445" y="503"/>
                  <a:pt x="444" y="466"/>
                  <a:pt x="448" y="430"/>
                </a:cubicBezTo>
                <a:lnTo>
                  <a:pt x="398" y="412"/>
                </a:lnTo>
                <a:cubicBezTo>
                  <a:pt x="384" y="407"/>
                  <a:pt x="372" y="396"/>
                  <a:pt x="365" y="381"/>
                </a:cubicBezTo>
                <a:cubicBezTo>
                  <a:pt x="359" y="367"/>
                  <a:pt x="358" y="351"/>
                  <a:pt x="363" y="336"/>
                </a:cubicBezTo>
                <a:lnTo>
                  <a:pt x="386" y="274"/>
                </a:lnTo>
                <a:cubicBezTo>
                  <a:pt x="397" y="244"/>
                  <a:pt x="433" y="228"/>
                  <a:pt x="462" y="239"/>
                </a:cubicBezTo>
                <a:lnTo>
                  <a:pt x="512" y="257"/>
                </a:lnTo>
                <a:cubicBezTo>
                  <a:pt x="532" y="227"/>
                  <a:pt x="557" y="200"/>
                  <a:pt x="585" y="177"/>
                </a:cubicBezTo>
                <a:lnTo>
                  <a:pt x="563" y="129"/>
                </a:lnTo>
                <a:cubicBezTo>
                  <a:pt x="550" y="100"/>
                  <a:pt x="563" y="65"/>
                  <a:pt x="593" y="51"/>
                </a:cubicBezTo>
                <a:lnTo>
                  <a:pt x="653" y="23"/>
                </a:lnTo>
                <a:cubicBezTo>
                  <a:pt x="682" y="9"/>
                  <a:pt x="718" y="23"/>
                  <a:pt x="731" y="52"/>
                </a:cubicBezTo>
                <a:lnTo>
                  <a:pt x="753" y="100"/>
                </a:lnTo>
                <a:cubicBezTo>
                  <a:pt x="789" y="93"/>
                  <a:pt x="826" y="92"/>
                  <a:pt x="862" y="96"/>
                </a:cubicBezTo>
                <a:lnTo>
                  <a:pt x="880" y="46"/>
                </a:lnTo>
                <a:cubicBezTo>
                  <a:pt x="891" y="17"/>
                  <a:pt x="926" y="0"/>
                  <a:pt x="956" y="11"/>
                </a:cubicBezTo>
                <a:lnTo>
                  <a:pt x="1018" y="34"/>
                </a:lnTo>
                <a:cubicBezTo>
                  <a:pt x="1049" y="46"/>
                  <a:pt x="1065" y="80"/>
                  <a:pt x="1053" y="110"/>
                </a:cubicBezTo>
                <a:lnTo>
                  <a:pt x="1035" y="159"/>
                </a:lnTo>
                <a:cubicBezTo>
                  <a:pt x="1065" y="180"/>
                  <a:pt x="1092" y="205"/>
                  <a:pt x="1115" y="233"/>
                </a:cubicBezTo>
                <a:lnTo>
                  <a:pt x="1163" y="211"/>
                </a:lnTo>
                <a:cubicBezTo>
                  <a:pt x="1192" y="198"/>
                  <a:pt x="1228" y="211"/>
                  <a:pt x="1241" y="240"/>
                </a:cubicBezTo>
                <a:lnTo>
                  <a:pt x="1269" y="301"/>
                </a:lnTo>
                <a:cubicBezTo>
                  <a:pt x="1283" y="330"/>
                  <a:pt x="1270" y="366"/>
                  <a:pt x="1240" y="379"/>
                </a:cubicBezTo>
                <a:lnTo>
                  <a:pt x="1192" y="401"/>
                </a:lnTo>
                <a:cubicBezTo>
                  <a:pt x="1199" y="437"/>
                  <a:pt x="1200" y="474"/>
                  <a:pt x="1197" y="510"/>
                </a:cubicBezTo>
                <a:lnTo>
                  <a:pt x="1246" y="52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889"/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691B9BD2-A814-4045-93BB-A7B3F690D3E4}"/>
              </a:ext>
            </a:extLst>
          </p:cNvPr>
          <p:cNvSpPr/>
          <p:nvPr/>
        </p:nvSpPr>
        <p:spPr>
          <a:xfrm rot="16200000">
            <a:off x="6550964" y="2455201"/>
            <a:ext cx="1895627" cy="842527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OS / Hypervisor / Container Runtime</a:t>
            </a:r>
          </a:p>
        </p:txBody>
      </p:sp>
      <p:sp>
        <p:nvSpPr>
          <p:cNvPr id="62" name="Freeform 53">
            <a:extLst>
              <a:ext uri="{FF2B5EF4-FFF2-40B4-BE49-F238E27FC236}">
                <a16:creationId xmlns:a16="http://schemas.microsoft.com/office/drawing/2014/main" id="{B6560EB6-E357-481C-A1B5-DD4178BD8C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6747" y="2210314"/>
            <a:ext cx="404060" cy="363694"/>
          </a:xfrm>
          <a:custGeom>
            <a:avLst/>
            <a:gdLst>
              <a:gd name="T0" fmla="*/ 535 w 1293"/>
              <a:gd name="T1" fmla="*/ 1129 h 1290"/>
              <a:gd name="T2" fmla="*/ 461 w 1293"/>
              <a:gd name="T3" fmla="*/ 1139 h 1290"/>
              <a:gd name="T4" fmla="*/ 413 w 1293"/>
              <a:gd name="T5" fmla="*/ 1262 h 1290"/>
              <a:gd name="T6" fmla="*/ 317 w 1293"/>
              <a:gd name="T7" fmla="*/ 1233 h 1290"/>
              <a:gd name="T8" fmla="*/ 223 w 1293"/>
              <a:gd name="T9" fmla="*/ 1284 h 1290"/>
              <a:gd name="T10" fmla="*/ 140 w 1293"/>
              <a:gd name="T11" fmla="*/ 1253 h 1290"/>
              <a:gd name="T12" fmla="*/ 102 w 1293"/>
              <a:gd name="T13" fmla="*/ 1153 h 1290"/>
              <a:gd name="T14" fmla="*/ 10 w 1293"/>
              <a:gd name="T15" fmla="*/ 1113 h 1290"/>
              <a:gd name="T16" fmla="*/ 53 w 1293"/>
              <a:gd name="T17" fmla="*/ 989 h 1290"/>
              <a:gd name="T18" fmla="*/ 3 w 1293"/>
              <a:gd name="T19" fmla="*/ 933 h 1290"/>
              <a:gd name="T20" fmla="*/ 91 w 1293"/>
              <a:gd name="T21" fmla="*/ 886 h 1290"/>
              <a:gd name="T22" fmla="*/ 140 w 1293"/>
              <a:gd name="T23" fmla="*/ 763 h 1290"/>
              <a:gd name="T24" fmla="*/ 235 w 1293"/>
              <a:gd name="T25" fmla="*/ 792 h 1290"/>
              <a:gd name="T26" fmla="*/ 356 w 1293"/>
              <a:gd name="T27" fmla="*/ 740 h 1290"/>
              <a:gd name="T28" fmla="*/ 403 w 1293"/>
              <a:gd name="T29" fmla="*/ 828 h 1290"/>
              <a:gd name="T30" fmla="*/ 525 w 1293"/>
              <a:gd name="T31" fmla="*/ 876 h 1290"/>
              <a:gd name="T32" fmla="*/ 496 w 1293"/>
              <a:gd name="T33" fmla="*/ 972 h 1290"/>
              <a:gd name="T34" fmla="*/ 334 w 1293"/>
              <a:gd name="T35" fmla="*/ 1139 h 1290"/>
              <a:gd name="T36" fmla="*/ 218 w 1293"/>
              <a:gd name="T37" fmla="*/ 886 h 1290"/>
              <a:gd name="T38" fmla="*/ 334 w 1293"/>
              <a:gd name="T39" fmla="*/ 1139 h 1290"/>
              <a:gd name="T40" fmla="*/ 736 w 1293"/>
              <a:gd name="T41" fmla="*/ 1051 h 1290"/>
              <a:gd name="T42" fmla="*/ 736 w 1293"/>
              <a:gd name="T43" fmla="*/ 1206 h 1290"/>
              <a:gd name="T44" fmla="*/ 888 w 1293"/>
              <a:gd name="T45" fmla="*/ 1173 h 1290"/>
              <a:gd name="T46" fmla="*/ 855 w 1293"/>
              <a:gd name="T47" fmla="*/ 1205 h 1290"/>
              <a:gd name="T48" fmla="*/ 822 w 1293"/>
              <a:gd name="T49" fmla="*/ 1242 h 1290"/>
              <a:gd name="T50" fmla="*/ 766 w 1293"/>
              <a:gd name="T51" fmla="*/ 1267 h 1290"/>
              <a:gd name="T52" fmla="*/ 717 w 1293"/>
              <a:gd name="T53" fmla="*/ 1269 h 1290"/>
              <a:gd name="T54" fmla="*/ 671 w 1293"/>
              <a:gd name="T55" fmla="*/ 1273 h 1290"/>
              <a:gd name="T56" fmla="*/ 666 w 1293"/>
              <a:gd name="T57" fmla="*/ 1232 h 1290"/>
              <a:gd name="T58" fmla="*/ 597 w 1293"/>
              <a:gd name="T59" fmla="*/ 1205 h 1290"/>
              <a:gd name="T60" fmla="*/ 613 w 1293"/>
              <a:gd name="T61" fmla="*/ 1152 h 1290"/>
              <a:gd name="T62" fmla="*/ 585 w 1293"/>
              <a:gd name="T63" fmla="*/ 1099 h 1290"/>
              <a:gd name="T64" fmla="*/ 617 w 1293"/>
              <a:gd name="T65" fmla="*/ 1052 h 1290"/>
              <a:gd name="T66" fmla="*/ 651 w 1293"/>
              <a:gd name="T67" fmla="*/ 1016 h 1290"/>
              <a:gd name="T68" fmla="*/ 706 w 1293"/>
              <a:gd name="T69" fmla="*/ 990 h 1290"/>
              <a:gd name="T70" fmla="*/ 755 w 1293"/>
              <a:gd name="T71" fmla="*/ 988 h 1290"/>
              <a:gd name="T72" fmla="*/ 813 w 1293"/>
              <a:gd name="T73" fmla="*/ 1010 h 1290"/>
              <a:gd name="T74" fmla="*/ 849 w 1293"/>
              <a:gd name="T75" fmla="*/ 1043 h 1290"/>
              <a:gd name="T76" fmla="*/ 875 w 1293"/>
              <a:gd name="T77" fmla="*/ 1099 h 1290"/>
              <a:gd name="T78" fmla="*/ 876 w 1293"/>
              <a:gd name="T79" fmla="*/ 1148 h 1290"/>
              <a:gd name="T80" fmla="*/ 822 w 1293"/>
              <a:gd name="T81" fmla="*/ 236 h 1290"/>
              <a:gd name="T82" fmla="*/ 822 w 1293"/>
              <a:gd name="T83" fmla="*/ 704 h 1290"/>
              <a:gd name="T84" fmla="*/ 1281 w 1293"/>
              <a:gd name="T85" fmla="*/ 604 h 1290"/>
              <a:gd name="T86" fmla="*/ 1182 w 1293"/>
              <a:gd name="T87" fmla="*/ 701 h 1290"/>
              <a:gd name="T88" fmla="*/ 1081 w 1293"/>
              <a:gd name="T89" fmla="*/ 811 h 1290"/>
              <a:gd name="T90" fmla="*/ 913 w 1293"/>
              <a:gd name="T91" fmla="*/ 888 h 1290"/>
              <a:gd name="T92" fmla="*/ 764 w 1293"/>
              <a:gd name="T93" fmla="*/ 894 h 1290"/>
              <a:gd name="T94" fmla="*/ 626 w 1293"/>
              <a:gd name="T95" fmla="*/ 906 h 1290"/>
              <a:gd name="T96" fmla="*/ 609 w 1293"/>
              <a:gd name="T97" fmla="*/ 780 h 1290"/>
              <a:gd name="T98" fmla="*/ 403 w 1293"/>
              <a:gd name="T99" fmla="*/ 700 h 1290"/>
              <a:gd name="T100" fmla="*/ 452 w 1293"/>
              <a:gd name="T101" fmla="*/ 539 h 1290"/>
              <a:gd name="T102" fmla="*/ 365 w 1293"/>
              <a:gd name="T103" fmla="*/ 381 h 1290"/>
              <a:gd name="T104" fmla="*/ 462 w 1293"/>
              <a:gd name="T105" fmla="*/ 239 h 1290"/>
              <a:gd name="T106" fmla="*/ 563 w 1293"/>
              <a:gd name="T107" fmla="*/ 129 h 1290"/>
              <a:gd name="T108" fmla="*/ 731 w 1293"/>
              <a:gd name="T109" fmla="*/ 52 h 1290"/>
              <a:gd name="T110" fmla="*/ 880 w 1293"/>
              <a:gd name="T111" fmla="*/ 46 h 1290"/>
              <a:gd name="T112" fmla="*/ 1053 w 1293"/>
              <a:gd name="T113" fmla="*/ 110 h 1290"/>
              <a:gd name="T114" fmla="*/ 1163 w 1293"/>
              <a:gd name="T115" fmla="*/ 211 h 1290"/>
              <a:gd name="T116" fmla="*/ 1240 w 1293"/>
              <a:gd name="T117" fmla="*/ 379 h 1290"/>
              <a:gd name="T118" fmla="*/ 1246 w 1293"/>
              <a:gd name="T119" fmla="*/ 528 h 1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293" h="1290">
                <a:moveTo>
                  <a:pt x="528" y="1047"/>
                </a:moveTo>
                <a:cubicBezTo>
                  <a:pt x="546" y="1054"/>
                  <a:pt x="556" y="1074"/>
                  <a:pt x="549" y="1092"/>
                </a:cubicBezTo>
                <a:lnTo>
                  <a:pt x="535" y="1129"/>
                </a:lnTo>
                <a:cubicBezTo>
                  <a:pt x="532" y="1138"/>
                  <a:pt x="526" y="1145"/>
                  <a:pt x="517" y="1149"/>
                </a:cubicBezTo>
                <a:cubicBezTo>
                  <a:pt x="508" y="1153"/>
                  <a:pt x="499" y="1153"/>
                  <a:pt x="490" y="1150"/>
                </a:cubicBezTo>
                <a:lnTo>
                  <a:pt x="461" y="1139"/>
                </a:lnTo>
                <a:cubicBezTo>
                  <a:pt x="449" y="1157"/>
                  <a:pt x="434" y="1173"/>
                  <a:pt x="417" y="1187"/>
                </a:cubicBezTo>
                <a:lnTo>
                  <a:pt x="430" y="1215"/>
                </a:lnTo>
                <a:cubicBezTo>
                  <a:pt x="438" y="1233"/>
                  <a:pt x="430" y="1254"/>
                  <a:pt x="413" y="1262"/>
                </a:cubicBezTo>
                <a:lnTo>
                  <a:pt x="377" y="1278"/>
                </a:lnTo>
                <a:cubicBezTo>
                  <a:pt x="359" y="1286"/>
                  <a:pt x="338" y="1279"/>
                  <a:pt x="330" y="1261"/>
                </a:cubicBezTo>
                <a:lnTo>
                  <a:pt x="317" y="1233"/>
                </a:lnTo>
                <a:cubicBezTo>
                  <a:pt x="295" y="1237"/>
                  <a:pt x="274" y="1238"/>
                  <a:pt x="252" y="1235"/>
                </a:cubicBezTo>
                <a:lnTo>
                  <a:pt x="242" y="1265"/>
                </a:lnTo>
                <a:cubicBezTo>
                  <a:pt x="238" y="1273"/>
                  <a:pt x="232" y="1280"/>
                  <a:pt x="223" y="1284"/>
                </a:cubicBezTo>
                <a:cubicBezTo>
                  <a:pt x="215" y="1288"/>
                  <a:pt x="205" y="1289"/>
                  <a:pt x="196" y="1285"/>
                </a:cubicBezTo>
                <a:lnTo>
                  <a:pt x="159" y="1272"/>
                </a:lnTo>
                <a:cubicBezTo>
                  <a:pt x="151" y="1268"/>
                  <a:pt x="144" y="1262"/>
                  <a:pt x="140" y="1253"/>
                </a:cubicBezTo>
                <a:cubicBezTo>
                  <a:pt x="136" y="1245"/>
                  <a:pt x="135" y="1235"/>
                  <a:pt x="139" y="1226"/>
                </a:cubicBezTo>
                <a:lnTo>
                  <a:pt x="149" y="1197"/>
                </a:lnTo>
                <a:cubicBezTo>
                  <a:pt x="132" y="1185"/>
                  <a:pt x="116" y="1170"/>
                  <a:pt x="102" y="1153"/>
                </a:cubicBezTo>
                <a:lnTo>
                  <a:pt x="74" y="1166"/>
                </a:lnTo>
                <a:cubicBezTo>
                  <a:pt x="56" y="1174"/>
                  <a:pt x="35" y="1167"/>
                  <a:pt x="27" y="1149"/>
                </a:cubicBezTo>
                <a:lnTo>
                  <a:pt x="10" y="1113"/>
                </a:lnTo>
                <a:cubicBezTo>
                  <a:pt x="2" y="1096"/>
                  <a:pt x="10" y="1075"/>
                  <a:pt x="28" y="1067"/>
                </a:cubicBezTo>
                <a:lnTo>
                  <a:pt x="56" y="1054"/>
                </a:lnTo>
                <a:cubicBezTo>
                  <a:pt x="52" y="1032"/>
                  <a:pt x="51" y="1010"/>
                  <a:pt x="53" y="989"/>
                </a:cubicBezTo>
                <a:lnTo>
                  <a:pt x="24" y="978"/>
                </a:lnTo>
                <a:cubicBezTo>
                  <a:pt x="15" y="975"/>
                  <a:pt x="8" y="968"/>
                  <a:pt x="4" y="960"/>
                </a:cubicBezTo>
                <a:cubicBezTo>
                  <a:pt x="0" y="951"/>
                  <a:pt x="0" y="942"/>
                  <a:pt x="3" y="933"/>
                </a:cubicBezTo>
                <a:lnTo>
                  <a:pt x="17" y="896"/>
                </a:lnTo>
                <a:cubicBezTo>
                  <a:pt x="23" y="878"/>
                  <a:pt x="45" y="868"/>
                  <a:pt x="62" y="875"/>
                </a:cubicBezTo>
                <a:lnTo>
                  <a:pt x="91" y="886"/>
                </a:lnTo>
                <a:cubicBezTo>
                  <a:pt x="104" y="868"/>
                  <a:pt x="118" y="852"/>
                  <a:pt x="135" y="838"/>
                </a:cubicBezTo>
                <a:lnTo>
                  <a:pt x="122" y="810"/>
                </a:lnTo>
                <a:cubicBezTo>
                  <a:pt x="114" y="792"/>
                  <a:pt x="122" y="771"/>
                  <a:pt x="140" y="763"/>
                </a:cubicBezTo>
                <a:lnTo>
                  <a:pt x="175" y="747"/>
                </a:lnTo>
                <a:cubicBezTo>
                  <a:pt x="193" y="739"/>
                  <a:pt x="214" y="746"/>
                  <a:pt x="222" y="764"/>
                </a:cubicBezTo>
                <a:lnTo>
                  <a:pt x="235" y="792"/>
                </a:lnTo>
                <a:cubicBezTo>
                  <a:pt x="257" y="788"/>
                  <a:pt x="278" y="788"/>
                  <a:pt x="300" y="790"/>
                </a:cubicBezTo>
                <a:lnTo>
                  <a:pt x="311" y="761"/>
                </a:lnTo>
                <a:cubicBezTo>
                  <a:pt x="317" y="743"/>
                  <a:pt x="338" y="733"/>
                  <a:pt x="356" y="740"/>
                </a:cubicBezTo>
                <a:lnTo>
                  <a:pt x="393" y="753"/>
                </a:lnTo>
                <a:cubicBezTo>
                  <a:pt x="411" y="760"/>
                  <a:pt x="420" y="780"/>
                  <a:pt x="414" y="799"/>
                </a:cubicBezTo>
                <a:lnTo>
                  <a:pt x="403" y="828"/>
                </a:lnTo>
                <a:cubicBezTo>
                  <a:pt x="421" y="840"/>
                  <a:pt x="437" y="855"/>
                  <a:pt x="450" y="872"/>
                </a:cubicBezTo>
                <a:lnTo>
                  <a:pt x="479" y="859"/>
                </a:lnTo>
                <a:cubicBezTo>
                  <a:pt x="496" y="851"/>
                  <a:pt x="517" y="858"/>
                  <a:pt x="525" y="876"/>
                </a:cubicBezTo>
                <a:lnTo>
                  <a:pt x="542" y="912"/>
                </a:lnTo>
                <a:cubicBezTo>
                  <a:pt x="550" y="929"/>
                  <a:pt x="542" y="950"/>
                  <a:pt x="525" y="959"/>
                </a:cubicBezTo>
                <a:lnTo>
                  <a:pt x="496" y="972"/>
                </a:lnTo>
                <a:cubicBezTo>
                  <a:pt x="500" y="993"/>
                  <a:pt x="501" y="1015"/>
                  <a:pt x="499" y="1036"/>
                </a:cubicBezTo>
                <a:lnTo>
                  <a:pt x="528" y="1047"/>
                </a:lnTo>
                <a:close/>
                <a:moveTo>
                  <a:pt x="334" y="1139"/>
                </a:moveTo>
                <a:cubicBezTo>
                  <a:pt x="404" y="1107"/>
                  <a:pt x="435" y="1024"/>
                  <a:pt x="403" y="954"/>
                </a:cubicBezTo>
                <a:cubicBezTo>
                  <a:pt x="380" y="905"/>
                  <a:pt x="330" y="873"/>
                  <a:pt x="276" y="873"/>
                </a:cubicBezTo>
                <a:cubicBezTo>
                  <a:pt x="256" y="873"/>
                  <a:pt x="236" y="878"/>
                  <a:pt x="218" y="886"/>
                </a:cubicBezTo>
                <a:cubicBezTo>
                  <a:pt x="148" y="918"/>
                  <a:pt x="117" y="1001"/>
                  <a:pt x="150" y="1071"/>
                </a:cubicBezTo>
                <a:cubicBezTo>
                  <a:pt x="172" y="1120"/>
                  <a:pt x="222" y="1152"/>
                  <a:pt x="276" y="1152"/>
                </a:cubicBezTo>
                <a:cubicBezTo>
                  <a:pt x="296" y="1152"/>
                  <a:pt x="316" y="1148"/>
                  <a:pt x="334" y="1139"/>
                </a:cubicBezTo>
                <a:close/>
                <a:moveTo>
                  <a:pt x="769" y="1199"/>
                </a:moveTo>
                <a:cubicBezTo>
                  <a:pt x="807" y="1181"/>
                  <a:pt x="824" y="1135"/>
                  <a:pt x="807" y="1096"/>
                </a:cubicBezTo>
                <a:cubicBezTo>
                  <a:pt x="794" y="1069"/>
                  <a:pt x="766" y="1051"/>
                  <a:pt x="736" y="1051"/>
                </a:cubicBezTo>
                <a:cubicBezTo>
                  <a:pt x="725" y="1051"/>
                  <a:pt x="714" y="1054"/>
                  <a:pt x="704" y="1058"/>
                </a:cubicBezTo>
                <a:cubicBezTo>
                  <a:pt x="665" y="1076"/>
                  <a:pt x="648" y="1122"/>
                  <a:pt x="666" y="1161"/>
                </a:cubicBezTo>
                <a:cubicBezTo>
                  <a:pt x="678" y="1189"/>
                  <a:pt x="706" y="1206"/>
                  <a:pt x="736" y="1206"/>
                </a:cubicBezTo>
                <a:cubicBezTo>
                  <a:pt x="747" y="1206"/>
                  <a:pt x="758" y="1204"/>
                  <a:pt x="769" y="1199"/>
                </a:cubicBezTo>
                <a:close/>
                <a:moveTo>
                  <a:pt x="876" y="1148"/>
                </a:moveTo>
                <a:cubicBezTo>
                  <a:pt x="887" y="1152"/>
                  <a:pt x="892" y="1163"/>
                  <a:pt x="888" y="1173"/>
                </a:cubicBezTo>
                <a:lnTo>
                  <a:pt x="880" y="1194"/>
                </a:lnTo>
                <a:cubicBezTo>
                  <a:pt x="879" y="1199"/>
                  <a:pt x="875" y="1203"/>
                  <a:pt x="870" y="1205"/>
                </a:cubicBezTo>
                <a:cubicBezTo>
                  <a:pt x="866" y="1207"/>
                  <a:pt x="860" y="1207"/>
                  <a:pt x="855" y="1205"/>
                </a:cubicBezTo>
                <a:lnTo>
                  <a:pt x="839" y="1199"/>
                </a:lnTo>
                <a:cubicBezTo>
                  <a:pt x="832" y="1209"/>
                  <a:pt x="824" y="1218"/>
                  <a:pt x="815" y="1226"/>
                </a:cubicBezTo>
                <a:lnTo>
                  <a:pt x="822" y="1242"/>
                </a:lnTo>
                <a:cubicBezTo>
                  <a:pt x="826" y="1251"/>
                  <a:pt x="822" y="1263"/>
                  <a:pt x="812" y="1268"/>
                </a:cubicBezTo>
                <a:lnTo>
                  <a:pt x="792" y="1277"/>
                </a:lnTo>
                <a:cubicBezTo>
                  <a:pt x="782" y="1281"/>
                  <a:pt x="771" y="1277"/>
                  <a:pt x="766" y="1267"/>
                </a:cubicBezTo>
                <a:lnTo>
                  <a:pt x="759" y="1251"/>
                </a:lnTo>
                <a:cubicBezTo>
                  <a:pt x="747" y="1254"/>
                  <a:pt x="735" y="1254"/>
                  <a:pt x="723" y="1253"/>
                </a:cubicBezTo>
                <a:lnTo>
                  <a:pt x="717" y="1269"/>
                </a:lnTo>
                <a:cubicBezTo>
                  <a:pt x="715" y="1274"/>
                  <a:pt x="712" y="1278"/>
                  <a:pt x="707" y="1280"/>
                </a:cubicBezTo>
                <a:cubicBezTo>
                  <a:pt x="702" y="1282"/>
                  <a:pt x="697" y="1282"/>
                  <a:pt x="692" y="1281"/>
                </a:cubicBezTo>
                <a:lnTo>
                  <a:pt x="671" y="1273"/>
                </a:lnTo>
                <a:cubicBezTo>
                  <a:pt x="666" y="1271"/>
                  <a:pt x="662" y="1268"/>
                  <a:pt x="660" y="1263"/>
                </a:cubicBezTo>
                <a:cubicBezTo>
                  <a:pt x="658" y="1258"/>
                  <a:pt x="658" y="1253"/>
                  <a:pt x="660" y="1248"/>
                </a:cubicBezTo>
                <a:lnTo>
                  <a:pt x="666" y="1232"/>
                </a:lnTo>
                <a:cubicBezTo>
                  <a:pt x="656" y="1225"/>
                  <a:pt x="647" y="1217"/>
                  <a:pt x="639" y="1207"/>
                </a:cubicBezTo>
                <a:lnTo>
                  <a:pt x="623" y="1214"/>
                </a:lnTo>
                <a:cubicBezTo>
                  <a:pt x="614" y="1219"/>
                  <a:pt x="602" y="1215"/>
                  <a:pt x="597" y="1205"/>
                </a:cubicBezTo>
                <a:lnTo>
                  <a:pt x="588" y="1185"/>
                </a:lnTo>
                <a:cubicBezTo>
                  <a:pt x="584" y="1175"/>
                  <a:pt x="588" y="1163"/>
                  <a:pt x="598" y="1159"/>
                </a:cubicBezTo>
                <a:lnTo>
                  <a:pt x="613" y="1152"/>
                </a:lnTo>
                <a:cubicBezTo>
                  <a:pt x="611" y="1139"/>
                  <a:pt x="611" y="1127"/>
                  <a:pt x="612" y="1115"/>
                </a:cubicBezTo>
                <a:lnTo>
                  <a:pt x="596" y="1109"/>
                </a:lnTo>
                <a:cubicBezTo>
                  <a:pt x="591" y="1108"/>
                  <a:pt x="587" y="1104"/>
                  <a:pt x="585" y="1099"/>
                </a:cubicBezTo>
                <a:cubicBezTo>
                  <a:pt x="583" y="1095"/>
                  <a:pt x="582" y="1089"/>
                  <a:pt x="584" y="1084"/>
                </a:cubicBezTo>
                <a:lnTo>
                  <a:pt x="592" y="1064"/>
                </a:lnTo>
                <a:cubicBezTo>
                  <a:pt x="595" y="1054"/>
                  <a:pt x="607" y="1048"/>
                  <a:pt x="617" y="1052"/>
                </a:cubicBezTo>
                <a:lnTo>
                  <a:pt x="633" y="1058"/>
                </a:lnTo>
                <a:cubicBezTo>
                  <a:pt x="640" y="1048"/>
                  <a:pt x="648" y="1039"/>
                  <a:pt x="658" y="1032"/>
                </a:cubicBezTo>
                <a:lnTo>
                  <a:pt x="651" y="1016"/>
                </a:lnTo>
                <a:cubicBezTo>
                  <a:pt x="646" y="1006"/>
                  <a:pt x="650" y="994"/>
                  <a:pt x="660" y="990"/>
                </a:cubicBezTo>
                <a:lnTo>
                  <a:pt x="680" y="981"/>
                </a:lnTo>
                <a:cubicBezTo>
                  <a:pt x="690" y="976"/>
                  <a:pt x="702" y="980"/>
                  <a:pt x="706" y="990"/>
                </a:cubicBezTo>
                <a:lnTo>
                  <a:pt x="713" y="1006"/>
                </a:lnTo>
                <a:cubicBezTo>
                  <a:pt x="725" y="1004"/>
                  <a:pt x="737" y="1003"/>
                  <a:pt x="749" y="1005"/>
                </a:cubicBezTo>
                <a:lnTo>
                  <a:pt x="755" y="988"/>
                </a:lnTo>
                <a:cubicBezTo>
                  <a:pt x="759" y="979"/>
                  <a:pt x="771" y="973"/>
                  <a:pt x="781" y="977"/>
                </a:cubicBezTo>
                <a:lnTo>
                  <a:pt x="801" y="984"/>
                </a:lnTo>
                <a:cubicBezTo>
                  <a:pt x="811" y="988"/>
                  <a:pt x="816" y="999"/>
                  <a:pt x="813" y="1010"/>
                </a:cubicBezTo>
                <a:lnTo>
                  <a:pt x="807" y="1026"/>
                </a:lnTo>
                <a:cubicBezTo>
                  <a:pt x="817" y="1033"/>
                  <a:pt x="826" y="1041"/>
                  <a:pt x="833" y="1050"/>
                </a:cubicBezTo>
                <a:lnTo>
                  <a:pt x="849" y="1043"/>
                </a:lnTo>
                <a:cubicBezTo>
                  <a:pt x="859" y="1038"/>
                  <a:pt x="870" y="1043"/>
                  <a:pt x="875" y="1053"/>
                </a:cubicBezTo>
                <a:lnTo>
                  <a:pt x="884" y="1073"/>
                </a:lnTo>
                <a:cubicBezTo>
                  <a:pt x="889" y="1082"/>
                  <a:pt x="884" y="1094"/>
                  <a:pt x="875" y="1099"/>
                </a:cubicBezTo>
                <a:lnTo>
                  <a:pt x="859" y="1106"/>
                </a:lnTo>
                <a:cubicBezTo>
                  <a:pt x="861" y="1118"/>
                  <a:pt x="861" y="1130"/>
                  <a:pt x="860" y="1142"/>
                </a:cubicBezTo>
                <a:lnTo>
                  <a:pt x="876" y="1148"/>
                </a:lnTo>
                <a:close/>
                <a:moveTo>
                  <a:pt x="920" y="683"/>
                </a:moveTo>
                <a:cubicBezTo>
                  <a:pt x="1037" y="629"/>
                  <a:pt x="1089" y="489"/>
                  <a:pt x="1035" y="372"/>
                </a:cubicBezTo>
                <a:cubicBezTo>
                  <a:pt x="997" y="289"/>
                  <a:pt x="913" y="236"/>
                  <a:pt x="822" y="236"/>
                </a:cubicBezTo>
                <a:cubicBezTo>
                  <a:pt x="788" y="236"/>
                  <a:pt x="755" y="243"/>
                  <a:pt x="724" y="257"/>
                </a:cubicBezTo>
                <a:cubicBezTo>
                  <a:pt x="607" y="311"/>
                  <a:pt x="555" y="451"/>
                  <a:pt x="609" y="568"/>
                </a:cubicBezTo>
                <a:cubicBezTo>
                  <a:pt x="648" y="651"/>
                  <a:pt x="731" y="704"/>
                  <a:pt x="822" y="704"/>
                </a:cubicBezTo>
                <a:cubicBezTo>
                  <a:pt x="856" y="704"/>
                  <a:pt x="889" y="697"/>
                  <a:pt x="920" y="683"/>
                </a:cubicBezTo>
                <a:close/>
                <a:moveTo>
                  <a:pt x="1246" y="528"/>
                </a:moveTo>
                <a:cubicBezTo>
                  <a:pt x="1276" y="539"/>
                  <a:pt x="1292" y="573"/>
                  <a:pt x="1281" y="604"/>
                </a:cubicBezTo>
                <a:lnTo>
                  <a:pt x="1258" y="666"/>
                </a:lnTo>
                <a:cubicBezTo>
                  <a:pt x="1252" y="681"/>
                  <a:pt x="1241" y="693"/>
                  <a:pt x="1227" y="699"/>
                </a:cubicBezTo>
                <a:cubicBezTo>
                  <a:pt x="1213" y="706"/>
                  <a:pt x="1197" y="707"/>
                  <a:pt x="1182" y="701"/>
                </a:cubicBezTo>
                <a:lnTo>
                  <a:pt x="1133" y="683"/>
                </a:lnTo>
                <a:cubicBezTo>
                  <a:pt x="1112" y="713"/>
                  <a:pt x="1088" y="740"/>
                  <a:pt x="1059" y="763"/>
                </a:cubicBezTo>
                <a:lnTo>
                  <a:pt x="1081" y="811"/>
                </a:lnTo>
                <a:cubicBezTo>
                  <a:pt x="1094" y="840"/>
                  <a:pt x="1081" y="875"/>
                  <a:pt x="1052" y="889"/>
                </a:cubicBezTo>
                <a:lnTo>
                  <a:pt x="991" y="917"/>
                </a:lnTo>
                <a:cubicBezTo>
                  <a:pt x="962" y="931"/>
                  <a:pt x="927" y="917"/>
                  <a:pt x="913" y="888"/>
                </a:cubicBezTo>
                <a:lnTo>
                  <a:pt x="891" y="840"/>
                </a:lnTo>
                <a:cubicBezTo>
                  <a:pt x="855" y="847"/>
                  <a:pt x="818" y="848"/>
                  <a:pt x="782" y="844"/>
                </a:cubicBezTo>
                <a:lnTo>
                  <a:pt x="764" y="894"/>
                </a:lnTo>
                <a:cubicBezTo>
                  <a:pt x="759" y="908"/>
                  <a:pt x="748" y="920"/>
                  <a:pt x="733" y="927"/>
                </a:cubicBezTo>
                <a:cubicBezTo>
                  <a:pt x="719" y="934"/>
                  <a:pt x="703" y="934"/>
                  <a:pt x="688" y="929"/>
                </a:cubicBezTo>
                <a:lnTo>
                  <a:pt x="626" y="906"/>
                </a:lnTo>
                <a:cubicBezTo>
                  <a:pt x="611" y="900"/>
                  <a:pt x="599" y="889"/>
                  <a:pt x="593" y="875"/>
                </a:cubicBezTo>
                <a:cubicBezTo>
                  <a:pt x="586" y="861"/>
                  <a:pt x="585" y="844"/>
                  <a:pt x="591" y="830"/>
                </a:cubicBezTo>
                <a:lnTo>
                  <a:pt x="609" y="780"/>
                </a:lnTo>
                <a:cubicBezTo>
                  <a:pt x="579" y="760"/>
                  <a:pt x="552" y="735"/>
                  <a:pt x="529" y="707"/>
                </a:cubicBezTo>
                <a:lnTo>
                  <a:pt x="481" y="729"/>
                </a:lnTo>
                <a:cubicBezTo>
                  <a:pt x="452" y="742"/>
                  <a:pt x="417" y="729"/>
                  <a:pt x="403" y="700"/>
                </a:cubicBezTo>
                <a:lnTo>
                  <a:pt x="375" y="639"/>
                </a:lnTo>
                <a:cubicBezTo>
                  <a:pt x="362" y="610"/>
                  <a:pt x="375" y="574"/>
                  <a:pt x="404" y="561"/>
                </a:cubicBezTo>
                <a:lnTo>
                  <a:pt x="452" y="539"/>
                </a:lnTo>
                <a:cubicBezTo>
                  <a:pt x="445" y="503"/>
                  <a:pt x="444" y="466"/>
                  <a:pt x="448" y="430"/>
                </a:cubicBezTo>
                <a:lnTo>
                  <a:pt x="398" y="412"/>
                </a:lnTo>
                <a:cubicBezTo>
                  <a:pt x="384" y="407"/>
                  <a:pt x="372" y="396"/>
                  <a:pt x="365" y="381"/>
                </a:cubicBezTo>
                <a:cubicBezTo>
                  <a:pt x="359" y="367"/>
                  <a:pt x="358" y="351"/>
                  <a:pt x="363" y="336"/>
                </a:cubicBezTo>
                <a:lnTo>
                  <a:pt x="386" y="274"/>
                </a:lnTo>
                <a:cubicBezTo>
                  <a:pt x="397" y="244"/>
                  <a:pt x="433" y="228"/>
                  <a:pt x="462" y="239"/>
                </a:cubicBezTo>
                <a:lnTo>
                  <a:pt x="512" y="257"/>
                </a:lnTo>
                <a:cubicBezTo>
                  <a:pt x="532" y="227"/>
                  <a:pt x="557" y="200"/>
                  <a:pt x="585" y="177"/>
                </a:cubicBezTo>
                <a:lnTo>
                  <a:pt x="563" y="129"/>
                </a:lnTo>
                <a:cubicBezTo>
                  <a:pt x="550" y="100"/>
                  <a:pt x="563" y="65"/>
                  <a:pt x="593" y="51"/>
                </a:cubicBezTo>
                <a:lnTo>
                  <a:pt x="653" y="23"/>
                </a:lnTo>
                <a:cubicBezTo>
                  <a:pt x="682" y="9"/>
                  <a:pt x="718" y="23"/>
                  <a:pt x="731" y="52"/>
                </a:cubicBezTo>
                <a:lnTo>
                  <a:pt x="753" y="100"/>
                </a:lnTo>
                <a:cubicBezTo>
                  <a:pt x="789" y="93"/>
                  <a:pt x="826" y="92"/>
                  <a:pt x="862" y="96"/>
                </a:cubicBezTo>
                <a:lnTo>
                  <a:pt x="880" y="46"/>
                </a:lnTo>
                <a:cubicBezTo>
                  <a:pt x="891" y="17"/>
                  <a:pt x="926" y="0"/>
                  <a:pt x="956" y="11"/>
                </a:cubicBezTo>
                <a:lnTo>
                  <a:pt x="1018" y="34"/>
                </a:lnTo>
                <a:cubicBezTo>
                  <a:pt x="1049" y="46"/>
                  <a:pt x="1065" y="80"/>
                  <a:pt x="1053" y="110"/>
                </a:cubicBezTo>
                <a:lnTo>
                  <a:pt x="1035" y="159"/>
                </a:lnTo>
                <a:cubicBezTo>
                  <a:pt x="1065" y="180"/>
                  <a:pt x="1092" y="205"/>
                  <a:pt x="1115" y="233"/>
                </a:cubicBezTo>
                <a:lnTo>
                  <a:pt x="1163" y="211"/>
                </a:lnTo>
                <a:cubicBezTo>
                  <a:pt x="1192" y="198"/>
                  <a:pt x="1228" y="211"/>
                  <a:pt x="1241" y="240"/>
                </a:cubicBezTo>
                <a:lnTo>
                  <a:pt x="1269" y="301"/>
                </a:lnTo>
                <a:cubicBezTo>
                  <a:pt x="1283" y="330"/>
                  <a:pt x="1270" y="366"/>
                  <a:pt x="1240" y="379"/>
                </a:cubicBezTo>
                <a:lnTo>
                  <a:pt x="1192" y="401"/>
                </a:lnTo>
                <a:cubicBezTo>
                  <a:pt x="1199" y="437"/>
                  <a:pt x="1200" y="474"/>
                  <a:pt x="1197" y="510"/>
                </a:cubicBezTo>
                <a:lnTo>
                  <a:pt x="1246" y="52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889"/>
          </a:p>
        </p:txBody>
      </p:sp>
      <p:sp>
        <p:nvSpPr>
          <p:cNvPr id="63" name="Arrow: Chevron 62">
            <a:extLst>
              <a:ext uri="{FF2B5EF4-FFF2-40B4-BE49-F238E27FC236}">
                <a16:creationId xmlns:a16="http://schemas.microsoft.com/office/drawing/2014/main" id="{8946A940-284D-414A-8308-7453188D696B}"/>
              </a:ext>
            </a:extLst>
          </p:cNvPr>
          <p:cNvSpPr/>
          <p:nvPr/>
        </p:nvSpPr>
        <p:spPr>
          <a:xfrm rot="16200000">
            <a:off x="6567713" y="910425"/>
            <a:ext cx="1862129" cy="842527"/>
          </a:xfrm>
          <a:prstGeom prst="chevron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b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Tenant / App / VNF / CNF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4" name="Freeform 53">
            <a:extLst>
              <a:ext uri="{FF2B5EF4-FFF2-40B4-BE49-F238E27FC236}">
                <a16:creationId xmlns:a16="http://schemas.microsoft.com/office/drawing/2014/main" id="{32F31149-A5A7-41AB-B5DF-98833D1960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6747" y="823187"/>
            <a:ext cx="404060" cy="363694"/>
          </a:xfrm>
          <a:custGeom>
            <a:avLst/>
            <a:gdLst>
              <a:gd name="T0" fmla="*/ 535 w 1293"/>
              <a:gd name="T1" fmla="*/ 1129 h 1290"/>
              <a:gd name="T2" fmla="*/ 461 w 1293"/>
              <a:gd name="T3" fmla="*/ 1139 h 1290"/>
              <a:gd name="T4" fmla="*/ 413 w 1293"/>
              <a:gd name="T5" fmla="*/ 1262 h 1290"/>
              <a:gd name="T6" fmla="*/ 317 w 1293"/>
              <a:gd name="T7" fmla="*/ 1233 h 1290"/>
              <a:gd name="T8" fmla="*/ 223 w 1293"/>
              <a:gd name="T9" fmla="*/ 1284 h 1290"/>
              <a:gd name="T10" fmla="*/ 140 w 1293"/>
              <a:gd name="T11" fmla="*/ 1253 h 1290"/>
              <a:gd name="T12" fmla="*/ 102 w 1293"/>
              <a:gd name="T13" fmla="*/ 1153 h 1290"/>
              <a:gd name="T14" fmla="*/ 10 w 1293"/>
              <a:gd name="T15" fmla="*/ 1113 h 1290"/>
              <a:gd name="T16" fmla="*/ 53 w 1293"/>
              <a:gd name="T17" fmla="*/ 989 h 1290"/>
              <a:gd name="T18" fmla="*/ 3 w 1293"/>
              <a:gd name="T19" fmla="*/ 933 h 1290"/>
              <a:gd name="T20" fmla="*/ 91 w 1293"/>
              <a:gd name="T21" fmla="*/ 886 h 1290"/>
              <a:gd name="T22" fmla="*/ 140 w 1293"/>
              <a:gd name="T23" fmla="*/ 763 h 1290"/>
              <a:gd name="T24" fmla="*/ 235 w 1293"/>
              <a:gd name="T25" fmla="*/ 792 h 1290"/>
              <a:gd name="T26" fmla="*/ 356 w 1293"/>
              <a:gd name="T27" fmla="*/ 740 h 1290"/>
              <a:gd name="T28" fmla="*/ 403 w 1293"/>
              <a:gd name="T29" fmla="*/ 828 h 1290"/>
              <a:gd name="T30" fmla="*/ 525 w 1293"/>
              <a:gd name="T31" fmla="*/ 876 h 1290"/>
              <a:gd name="T32" fmla="*/ 496 w 1293"/>
              <a:gd name="T33" fmla="*/ 972 h 1290"/>
              <a:gd name="T34" fmla="*/ 334 w 1293"/>
              <a:gd name="T35" fmla="*/ 1139 h 1290"/>
              <a:gd name="T36" fmla="*/ 218 w 1293"/>
              <a:gd name="T37" fmla="*/ 886 h 1290"/>
              <a:gd name="T38" fmla="*/ 334 w 1293"/>
              <a:gd name="T39" fmla="*/ 1139 h 1290"/>
              <a:gd name="T40" fmla="*/ 736 w 1293"/>
              <a:gd name="T41" fmla="*/ 1051 h 1290"/>
              <a:gd name="T42" fmla="*/ 736 w 1293"/>
              <a:gd name="T43" fmla="*/ 1206 h 1290"/>
              <a:gd name="T44" fmla="*/ 888 w 1293"/>
              <a:gd name="T45" fmla="*/ 1173 h 1290"/>
              <a:gd name="T46" fmla="*/ 855 w 1293"/>
              <a:gd name="T47" fmla="*/ 1205 h 1290"/>
              <a:gd name="T48" fmla="*/ 822 w 1293"/>
              <a:gd name="T49" fmla="*/ 1242 h 1290"/>
              <a:gd name="T50" fmla="*/ 766 w 1293"/>
              <a:gd name="T51" fmla="*/ 1267 h 1290"/>
              <a:gd name="T52" fmla="*/ 717 w 1293"/>
              <a:gd name="T53" fmla="*/ 1269 h 1290"/>
              <a:gd name="T54" fmla="*/ 671 w 1293"/>
              <a:gd name="T55" fmla="*/ 1273 h 1290"/>
              <a:gd name="T56" fmla="*/ 666 w 1293"/>
              <a:gd name="T57" fmla="*/ 1232 h 1290"/>
              <a:gd name="T58" fmla="*/ 597 w 1293"/>
              <a:gd name="T59" fmla="*/ 1205 h 1290"/>
              <a:gd name="T60" fmla="*/ 613 w 1293"/>
              <a:gd name="T61" fmla="*/ 1152 h 1290"/>
              <a:gd name="T62" fmla="*/ 585 w 1293"/>
              <a:gd name="T63" fmla="*/ 1099 h 1290"/>
              <a:gd name="T64" fmla="*/ 617 w 1293"/>
              <a:gd name="T65" fmla="*/ 1052 h 1290"/>
              <a:gd name="T66" fmla="*/ 651 w 1293"/>
              <a:gd name="T67" fmla="*/ 1016 h 1290"/>
              <a:gd name="T68" fmla="*/ 706 w 1293"/>
              <a:gd name="T69" fmla="*/ 990 h 1290"/>
              <a:gd name="T70" fmla="*/ 755 w 1293"/>
              <a:gd name="T71" fmla="*/ 988 h 1290"/>
              <a:gd name="T72" fmla="*/ 813 w 1293"/>
              <a:gd name="T73" fmla="*/ 1010 h 1290"/>
              <a:gd name="T74" fmla="*/ 849 w 1293"/>
              <a:gd name="T75" fmla="*/ 1043 h 1290"/>
              <a:gd name="T76" fmla="*/ 875 w 1293"/>
              <a:gd name="T77" fmla="*/ 1099 h 1290"/>
              <a:gd name="T78" fmla="*/ 876 w 1293"/>
              <a:gd name="T79" fmla="*/ 1148 h 1290"/>
              <a:gd name="T80" fmla="*/ 822 w 1293"/>
              <a:gd name="T81" fmla="*/ 236 h 1290"/>
              <a:gd name="T82" fmla="*/ 822 w 1293"/>
              <a:gd name="T83" fmla="*/ 704 h 1290"/>
              <a:gd name="T84" fmla="*/ 1281 w 1293"/>
              <a:gd name="T85" fmla="*/ 604 h 1290"/>
              <a:gd name="T86" fmla="*/ 1182 w 1293"/>
              <a:gd name="T87" fmla="*/ 701 h 1290"/>
              <a:gd name="T88" fmla="*/ 1081 w 1293"/>
              <a:gd name="T89" fmla="*/ 811 h 1290"/>
              <a:gd name="T90" fmla="*/ 913 w 1293"/>
              <a:gd name="T91" fmla="*/ 888 h 1290"/>
              <a:gd name="T92" fmla="*/ 764 w 1293"/>
              <a:gd name="T93" fmla="*/ 894 h 1290"/>
              <a:gd name="T94" fmla="*/ 626 w 1293"/>
              <a:gd name="T95" fmla="*/ 906 h 1290"/>
              <a:gd name="T96" fmla="*/ 609 w 1293"/>
              <a:gd name="T97" fmla="*/ 780 h 1290"/>
              <a:gd name="T98" fmla="*/ 403 w 1293"/>
              <a:gd name="T99" fmla="*/ 700 h 1290"/>
              <a:gd name="T100" fmla="*/ 452 w 1293"/>
              <a:gd name="T101" fmla="*/ 539 h 1290"/>
              <a:gd name="T102" fmla="*/ 365 w 1293"/>
              <a:gd name="T103" fmla="*/ 381 h 1290"/>
              <a:gd name="T104" fmla="*/ 462 w 1293"/>
              <a:gd name="T105" fmla="*/ 239 h 1290"/>
              <a:gd name="T106" fmla="*/ 563 w 1293"/>
              <a:gd name="T107" fmla="*/ 129 h 1290"/>
              <a:gd name="T108" fmla="*/ 731 w 1293"/>
              <a:gd name="T109" fmla="*/ 52 h 1290"/>
              <a:gd name="T110" fmla="*/ 880 w 1293"/>
              <a:gd name="T111" fmla="*/ 46 h 1290"/>
              <a:gd name="T112" fmla="*/ 1053 w 1293"/>
              <a:gd name="T113" fmla="*/ 110 h 1290"/>
              <a:gd name="T114" fmla="*/ 1163 w 1293"/>
              <a:gd name="T115" fmla="*/ 211 h 1290"/>
              <a:gd name="T116" fmla="*/ 1240 w 1293"/>
              <a:gd name="T117" fmla="*/ 379 h 1290"/>
              <a:gd name="T118" fmla="*/ 1246 w 1293"/>
              <a:gd name="T119" fmla="*/ 528 h 1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293" h="1290">
                <a:moveTo>
                  <a:pt x="528" y="1047"/>
                </a:moveTo>
                <a:cubicBezTo>
                  <a:pt x="546" y="1054"/>
                  <a:pt x="556" y="1074"/>
                  <a:pt x="549" y="1092"/>
                </a:cubicBezTo>
                <a:lnTo>
                  <a:pt x="535" y="1129"/>
                </a:lnTo>
                <a:cubicBezTo>
                  <a:pt x="532" y="1138"/>
                  <a:pt x="526" y="1145"/>
                  <a:pt x="517" y="1149"/>
                </a:cubicBezTo>
                <a:cubicBezTo>
                  <a:pt x="508" y="1153"/>
                  <a:pt x="499" y="1153"/>
                  <a:pt x="490" y="1150"/>
                </a:cubicBezTo>
                <a:lnTo>
                  <a:pt x="461" y="1139"/>
                </a:lnTo>
                <a:cubicBezTo>
                  <a:pt x="449" y="1157"/>
                  <a:pt x="434" y="1173"/>
                  <a:pt x="417" y="1187"/>
                </a:cubicBezTo>
                <a:lnTo>
                  <a:pt x="430" y="1215"/>
                </a:lnTo>
                <a:cubicBezTo>
                  <a:pt x="438" y="1233"/>
                  <a:pt x="430" y="1254"/>
                  <a:pt x="413" y="1262"/>
                </a:cubicBezTo>
                <a:lnTo>
                  <a:pt x="377" y="1278"/>
                </a:lnTo>
                <a:cubicBezTo>
                  <a:pt x="359" y="1286"/>
                  <a:pt x="338" y="1279"/>
                  <a:pt x="330" y="1261"/>
                </a:cubicBezTo>
                <a:lnTo>
                  <a:pt x="317" y="1233"/>
                </a:lnTo>
                <a:cubicBezTo>
                  <a:pt x="295" y="1237"/>
                  <a:pt x="274" y="1238"/>
                  <a:pt x="252" y="1235"/>
                </a:cubicBezTo>
                <a:lnTo>
                  <a:pt x="242" y="1265"/>
                </a:lnTo>
                <a:cubicBezTo>
                  <a:pt x="238" y="1273"/>
                  <a:pt x="232" y="1280"/>
                  <a:pt x="223" y="1284"/>
                </a:cubicBezTo>
                <a:cubicBezTo>
                  <a:pt x="215" y="1288"/>
                  <a:pt x="205" y="1289"/>
                  <a:pt x="196" y="1285"/>
                </a:cubicBezTo>
                <a:lnTo>
                  <a:pt x="159" y="1272"/>
                </a:lnTo>
                <a:cubicBezTo>
                  <a:pt x="151" y="1268"/>
                  <a:pt x="144" y="1262"/>
                  <a:pt x="140" y="1253"/>
                </a:cubicBezTo>
                <a:cubicBezTo>
                  <a:pt x="136" y="1245"/>
                  <a:pt x="135" y="1235"/>
                  <a:pt x="139" y="1226"/>
                </a:cubicBezTo>
                <a:lnTo>
                  <a:pt x="149" y="1197"/>
                </a:lnTo>
                <a:cubicBezTo>
                  <a:pt x="132" y="1185"/>
                  <a:pt x="116" y="1170"/>
                  <a:pt x="102" y="1153"/>
                </a:cubicBezTo>
                <a:lnTo>
                  <a:pt x="74" y="1166"/>
                </a:lnTo>
                <a:cubicBezTo>
                  <a:pt x="56" y="1174"/>
                  <a:pt x="35" y="1167"/>
                  <a:pt x="27" y="1149"/>
                </a:cubicBezTo>
                <a:lnTo>
                  <a:pt x="10" y="1113"/>
                </a:lnTo>
                <a:cubicBezTo>
                  <a:pt x="2" y="1096"/>
                  <a:pt x="10" y="1075"/>
                  <a:pt x="28" y="1067"/>
                </a:cubicBezTo>
                <a:lnTo>
                  <a:pt x="56" y="1054"/>
                </a:lnTo>
                <a:cubicBezTo>
                  <a:pt x="52" y="1032"/>
                  <a:pt x="51" y="1010"/>
                  <a:pt x="53" y="989"/>
                </a:cubicBezTo>
                <a:lnTo>
                  <a:pt x="24" y="978"/>
                </a:lnTo>
                <a:cubicBezTo>
                  <a:pt x="15" y="975"/>
                  <a:pt x="8" y="968"/>
                  <a:pt x="4" y="960"/>
                </a:cubicBezTo>
                <a:cubicBezTo>
                  <a:pt x="0" y="951"/>
                  <a:pt x="0" y="942"/>
                  <a:pt x="3" y="933"/>
                </a:cubicBezTo>
                <a:lnTo>
                  <a:pt x="17" y="896"/>
                </a:lnTo>
                <a:cubicBezTo>
                  <a:pt x="23" y="878"/>
                  <a:pt x="45" y="868"/>
                  <a:pt x="62" y="875"/>
                </a:cubicBezTo>
                <a:lnTo>
                  <a:pt x="91" y="886"/>
                </a:lnTo>
                <a:cubicBezTo>
                  <a:pt x="104" y="868"/>
                  <a:pt x="118" y="852"/>
                  <a:pt x="135" y="838"/>
                </a:cubicBezTo>
                <a:lnTo>
                  <a:pt x="122" y="810"/>
                </a:lnTo>
                <a:cubicBezTo>
                  <a:pt x="114" y="792"/>
                  <a:pt x="122" y="771"/>
                  <a:pt x="140" y="763"/>
                </a:cubicBezTo>
                <a:lnTo>
                  <a:pt x="175" y="747"/>
                </a:lnTo>
                <a:cubicBezTo>
                  <a:pt x="193" y="739"/>
                  <a:pt x="214" y="746"/>
                  <a:pt x="222" y="764"/>
                </a:cubicBezTo>
                <a:lnTo>
                  <a:pt x="235" y="792"/>
                </a:lnTo>
                <a:cubicBezTo>
                  <a:pt x="257" y="788"/>
                  <a:pt x="278" y="788"/>
                  <a:pt x="300" y="790"/>
                </a:cubicBezTo>
                <a:lnTo>
                  <a:pt x="311" y="761"/>
                </a:lnTo>
                <a:cubicBezTo>
                  <a:pt x="317" y="743"/>
                  <a:pt x="338" y="733"/>
                  <a:pt x="356" y="740"/>
                </a:cubicBezTo>
                <a:lnTo>
                  <a:pt x="393" y="753"/>
                </a:lnTo>
                <a:cubicBezTo>
                  <a:pt x="411" y="760"/>
                  <a:pt x="420" y="780"/>
                  <a:pt x="414" y="799"/>
                </a:cubicBezTo>
                <a:lnTo>
                  <a:pt x="403" y="828"/>
                </a:lnTo>
                <a:cubicBezTo>
                  <a:pt x="421" y="840"/>
                  <a:pt x="437" y="855"/>
                  <a:pt x="450" y="872"/>
                </a:cubicBezTo>
                <a:lnTo>
                  <a:pt x="479" y="859"/>
                </a:lnTo>
                <a:cubicBezTo>
                  <a:pt x="496" y="851"/>
                  <a:pt x="517" y="858"/>
                  <a:pt x="525" y="876"/>
                </a:cubicBezTo>
                <a:lnTo>
                  <a:pt x="542" y="912"/>
                </a:lnTo>
                <a:cubicBezTo>
                  <a:pt x="550" y="929"/>
                  <a:pt x="542" y="950"/>
                  <a:pt x="525" y="959"/>
                </a:cubicBezTo>
                <a:lnTo>
                  <a:pt x="496" y="972"/>
                </a:lnTo>
                <a:cubicBezTo>
                  <a:pt x="500" y="993"/>
                  <a:pt x="501" y="1015"/>
                  <a:pt x="499" y="1036"/>
                </a:cubicBezTo>
                <a:lnTo>
                  <a:pt x="528" y="1047"/>
                </a:lnTo>
                <a:close/>
                <a:moveTo>
                  <a:pt x="334" y="1139"/>
                </a:moveTo>
                <a:cubicBezTo>
                  <a:pt x="404" y="1107"/>
                  <a:pt x="435" y="1024"/>
                  <a:pt x="403" y="954"/>
                </a:cubicBezTo>
                <a:cubicBezTo>
                  <a:pt x="380" y="905"/>
                  <a:pt x="330" y="873"/>
                  <a:pt x="276" y="873"/>
                </a:cubicBezTo>
                <a:cubicBezTo>
                  <a:pt x="256" y="873"/>
                  <a:pt x="236" y="878"/>
                  <a:pt x="218" y="886"/>
                </a:cubicBezTo>
                <a:cubicBezTo>
                  <a:pt x="148" y="918"/>
                  <a:pt x="117" y="1001"/>
                  <a:pt x="150" y="1071"/>
                </a:cubicBezTo>
                <a:cubicBezTo>
                  <a:pt x="172" y="1120"/>
                  <a:pt x="222" y="1152"/>
                  <a:pt x="276" y="1152"/>
                </a:cubicBezTo>
                <a:cubicBezTo>
                  <a:pt x="296" y="1152"/>
                  <a:pt x="316" y="1148"/>
                  <a:pt x="334" y="1139"/>
                </a:cubicBezTo>
                <a:close/>
                <a:moveTo>
                  <a:pt x="769" y="1199"/>
                </a:moveTo>
                <a:cubicBezTo>
                  <a:pt x="807" y="1181"/>
                  <a:pt x="824" y="1135"/>
                  <a:pt x="807" y="1096"/>
                </a:cubicBezTo>
                <a:cubicBezTo>
                  <a:pt x="794" y="1069"/>
                  <a:pt x="766" y="1051"/>
                  <a:pt x="736" y="1051"/>
                </a:cubicBezTo>
                <a:cubicBezTo>
                  <a:pt x="725" y="1051"/>
                  <a:pt x="714" y="1054"/>
                  <a:pt x="704" y="1058"/>
                </a:cubicBezTo>
                <a:cubicBezTo>
                  <a:pt x="665" y="1076"/>
                  <a:pt x="648" y="1122"/>
                  <a:pt x="666" y="1161"/>
                </a:cubicBezTo>
                <a:cubicBezTo>
                  <a:pt x="678" y="1189"/>
                  <a:pt x="706" y="1206"/>
                  <a:pt x="736" y="1206"/>
                </a:cubicBezTo>
                <a:cubicBezTo>
                  <a:pt x="747" y="1206"/>
                  <a:pt x="758" y="1204"/>
                  <a:pt x="769" y="1199"/>
                </a:cubicBezTo>
                <a:close/>
                <a:moveTo>
                  <a:pt x="876" y="1148"/>
                </a:moveTo>
                <a:cubicBezTo>
                  <a:pt x="887" y="1152"/>
                  <a:pt x="892" y="1163"/>
                  <a:pt x="888" y="1173"/>
                </a:cubicBezTo>
                <a:lnTo>
                  <a:pt x="880" y="1194"/>
                </a:lnTo>
                <a:cubicBezTo>
                  <a:pt x="879" y="1199"/>
                  <a:pt x="875" y="1203"/>
                  <a:pt x="870" y="1205"/>
                </a:cubicBezTo>
                <a:cubicBezTo>
                  <a:pt x="866" y="1207"/>
                  <a:pt x="860" y="1207"/>
                  <a:pt x="855" y="1205"/>
                </a:cubicBezTo>
                <a:lnTo>
                  <a:pt x="839" y="1199"/>
                </a:lnTo>
                <a:cubicBezTo>
                  <a:pt x="832" y="1209"/>
                  <a:pt x="824" y="1218"/>
                  <a:pt x="815" y="1226"/>
                </a:cubicBezTo>
                <a:lnTo>
                  <a:pt x="822" y="1242"/>
                </a:lnTo>
                <a:cubicBezTo>
                  <a:pt x="826" y="1251"/>
                  <a:pt x="822" y="1263"/>
                  <a:pt x="812" y="1268"/>
                </a:cubicBezTo>
                <a:lnTo>
                  <a:pt x="792" y="1277"/>
                </a:lnTo>
                <a:cubicBezTo>
                  <a:pt x="782" y="1281"/>
                  <a:pt x="771" y="1277"/>
                  <a:pt x="766" y="1267"/>
                </a:cubicBezTo>
                <a:lnTo>
                  <a:pt x="759" y="1251"/>
                </a:lnTo>
                <a:cubicBezTo>
                  <a:pt x="747" y="1254"/>
                  <a:pt x="735" y="1254"/>
                  <a:pt x="723" y="1253"/>
                </a:cubicBezTo>
                <a:lnTo>
                  <a:pt x="717" y="1269"/>
                </a:lnTo>
                <a:cubicBezTo>
                  <a:pt x="715" y="1274"/>
                  <a:pt x="712" y="1278"/>
                  <a:pt x="707" y="1280"/>
                </a:cubicBezTo>
                <a:cubicBezTo>
                  <a:pt x="702" y="1282"/>
                  <a:pt x="697" y="1282"/>
                  <a:pt x="692" y="1281"/>
                </a:cubicBezTo>
                <a:lnTo>
                  <a:pt x="671" y="1273"/>
                </a:lnTo>
                <a:cubicBezTo>
                  <a:pt x="666" y="1271"/>
                  <a:pt x="662" y="1268"/>
                  <a:pt x="660" y="1263"/>
                </a:cubicBezTo>
                <a:cubicBezTo>
                  <a:pt x="658" y="1258"/>
                  <a:pt x="658" y="1253"/>
                  <a:pt x="660" y="1248"/>
                </a:cubicBezTo>
                <a:lnTo>
                  <a:pt x="666" y="1232"/>
                </a:lnTo>
                <a:cubicBezTo>
                  <a:pt x="656" y="1225"/>
                  <a:pt x="647" y="1217"/>
                  <a:pt x="639" y="1207"/>
                </a:cubicBezTo>
                <a:lnTo>
                  <a:pt x="623" y="1214"/>
                </a:lnTo>
                <a:cubicBezTo>
                  <a:pt x="614" y="1219"/>
                  <a:pt x="602" y="1215"/>
                  <a:pt x="597" y="1205"/>
                </a:cubicBezTo>
                <a:lnTo>
                  <a:pt x="588" y="1185"/>
                </a:lnTo>
                <a:cubicBezTo>
                  <a:pt x="584" y="1175"/>
                  <a:pt x="588" y="1163"/>
                  <a:pt x="598" y="1159"/>
                </a:cubicBezTo>
                <a:lnTo>
                  <a:pt x="613" y="1152"/>
                </a:lnTo>
                <a:cubicBezTo>
                  <a:pt x="611" y="1139"/>
                  <a:pt x="611" y="1127"/>
                  <a:pt x="612" y="1115"/>
                </a:cubicBezTo>
                <a:lnTo>
                  <a:pt x="596" y="1109"/>
                </a:lnTo>
                <a:cubicBezTo>
                  <a:pt x="591" y="1108"/>
                  <a:pt x="587" y="1104"/>
                  <a:pt x="585" y="1099"/>
                </a:cubicBezTo>
                <a:cubicBezTo>
                  <a:pt x="583" y="1095"/>
                  <a:pt x="582" y="1089"/>
                  <a:pt x="584" y="1084"/>
                </a:cubicBezTo>
                <a:lnTo>
                  <a:pt x="592" y="1064"/>
                </a:lnTo>
                <a:cubicBezTo>
                  <a:pt x="595" y="1054"/>
                  <a:pt x="607" y="1048"/>
                  <a:pt x="617" y="1052"/>
                </a:cubicBezTo>
                <a:lnTo>
                  <a:pt x="633" y="1058"/>
                </a:lnTo>
                <a:cubicBezTo>
                  <a:pt x="640" y="1048"/>
                  <a:pt x="648" y="1039"/>
                  <a:pt x="658" y="1032"/>
                </a:cubicBezTo>
                <a:lnTo>
                  <a:pt x="651" y="1016"/>
                </a:lnTo>
                <a:cubicBezTo>
                  <a:pt x="646" y="1006"/>
                  <a:pt x="650" y="994"/>
                  <a:pt x="660" y="990"/>
                </a:cubicBezTo>
                <a:lnTo>
                  <a:pt x="680" y="981"/>
                </a:lnTo>
                <a:cubicBezTo>
                  <a:pt x="690" y="976"/>
                  <a:pt x="702" y="980"/>
                  <a:pt x="706" y="990"/>
                </a:cubicBezTo>
                <a:lnTo>
                  <a:pt x="713" y="1006"/>
                </a:lnTo>
                <a:cubicBezTo>
                  <a:pt x="725" y="1004"/>
                  <a:pt x="737" y="1003"/>
                  <a:pt x="749" y="1005"/>
                </a:cubicBezTo>
                <a:lnTo>
                  <a:pt x="755" y="988"/>
                </a:lnTo>
                <a:cubicBezTo>
                  <a:pt x="759" y="979"/>
                  <a:pt x="771" y="973"/>
                  <a:pt x="781" y="977"/>
                </a:cubicBezTo>
                <a:lnTo>
                  <a:pt x="801" y="984"/>
                </a:lnTo>
                <a:cubicBezTo>
                  <a:pt x="811" y="988"/>
                  <a:pt x="816" y="999"/>
                  <a:pt x="813" y="1010"/>
                </a:cubicBezTo>
                <a:lnTo>
                  <a:pt x="807" y="1026"/>
                </a:lnTo>
                <a:cubicBezTo>
                  <a:pt x="817" y="1033"/>
                  <a:pt x="826" y="1041"/>
                  <a:pt x="833" y="1050"/>
                </a:cubicBezTo>
                <a:lnTo>
                  <a:pt x="849" y="1043"/>
                </a:lnTo>
                <a:cubicBezTo>
                  <a:pt x="859" y="1038"/>
                  <a:pt x="870" y="1043"/>
                  <a:pt x="875" y="1053"/>
                </a:cubicBezTo>
                <a:lnTo>
                  <a:pt x="884" y="1073"/>
                </a:lnTo>
                <a:cubicBezTo>
                  <a:pt x="889" y="1082"/>
                  <a:pt x="884" y="1094"/>
                  <a:pt x="875" y="1099"/>
                </a:cubicBezTo>
                <a:lnTo>
                  <a:pt x="859" y="1106"/>
                </a:lnTo>
                <a:cubicBezTo>
                  <a:pt x="861" y="1118"/>
                  <a:pt x="861" y="1130"/>
                  <a:pt x="860" y="1142"/>
                </a:cubicBezTo>
                <a:lnTo>
                  <a:pt x="876" y="1148"/>
                </a:lnTo>
                <a:close/>
                <a:moveTo>
                  <a:pt x="920" y="683"/>
                </a:moveTo>
                <a:cubicBezTo>
                  <a:pt x="1037" y="629"/>
                  <a:pt x="1089" y="489"/>
                  <a:pt x="1035" y="372"/>
                </a:cubicBezTo>
                <a:cubicBezTo>
                  <a:pt x="997" y="289"/>
                  <a:pt x="913" y="236"/>
                  <a:pt x="822" y="236"/>
                </a:cubicBezTo>
                <a:cubicBezTo>
                  <a:pt x="788" y="236"/>
                  <a:pt x="755" y="243"/>
                  <a:pt x="724" y="257"/>
                </a:cubicBezTo>
                <a:cubicBezTo>
                  <a:pt x="607" y="311"/>
                  <a:pt x="555" y="451"/>
                  <a:pt x="609" y="568"/>
                </a:cubicBezTo>
                <a:cubicBezTo>
                  <a:pt x="648" y="651"/>
                  <a:pt x="731" y="704"/>
                  <a:pt x="822" y="704"/>
                </a:cubicBezTo>
                <a:cubicBezTo>
                  <a:pt x="856" y="704"/>
                  <a:pt x="889" y="697"/>
                  <a:pt x="920" y="683"/>
                </a:cubicBezTo>
                <a:close/>
                <a:moveTo>
                  <a:pt x="1246" y="528"/>
                </a:moveTo>
                <a:cubicBezTo>
                  <a:pt x="1276" y="539"/>
                  <a:pt x="1292" y="573"/>
                  <a:pt x="1281" y="604"/>
                </a:cubicBezTo>
                <a:lnTo>
                  <a:pt x="1258" y="666"/>
                </a:lnTo>
                <a:cubicBezTo>
                  <a:pt x="1252" y="681"/>
                  <a:pt x="1241" y="693"/>
                  <a:pt x="1227" y="699"/>
                </a:cubicBezTo>
                <a:cubicBezTo>
                  <a:pt x="1213" y="706"/>
                  <a:pt x="1197" y="707"/>
                  <a:pt x="1182" y="701"/>
                </a:cubicBezTo>
                <a:lnTo>
                  <a:pt x="1133" y="683"/>
                </a:lnTo>
                <a:cubicBezTo>
                  <a:pt x="1112" y="713"/>
                  <a:pt x="1088" y="740"/>
                  <a:pt x="1059" y="763"/>
                </a:cubicBezTo>
                <a:lnTo>
                  <a:pt x="1081" y="811"/>
                </a:lnTo>
                <a:cubicBezTo>
                  <a:pt x="1094" y="840"/>
                  <a:pt x="1081" y="875"/>
                  <a:pt x="1052" y="889"/>
                </a:cubicBezTo>
                <a:lnTo>
                  <a:pt x="991" y="917"/>
                </a:lnTo>
                <a:cubicBezTo>
                  <a:pt x="962" y="931"/>
                  <a:pt x="927" y="917"/>
                  <a:pt x="913" y="888"/>
                </a:cubicBezTo>
                <a:lnTo>
                  <a:pt x="891" y="840"/>
                </a:lnTo>
                <a:cubicBezTo>
                  <a:pt x="855" y="847"/>
                  <a:pt x="818" y="848"/>
                  <a:pt x="782" y="844"/>
                </a:cubicBezTo>
                <a:lnTo>
                  <a:pt x="764" y="894"/>
                </a:lnTo>
                <a:cubicBezTo>
                  <a:pt x="759" y="908"/>
                  <a:pt x="748" y="920"/>
                  <a:pt x="733" y="927"/>
                </a:cubicBezTo>
                <a:cubicBezTo>
                  <a:pt x="719" y="934"/>
                  <a:pt x="703" y="934"/>
                  <a:pt x="688" y="929"/>
                </a:cubicBezTo>
                <a:lnTo>
                  <a:pt x="626" y="906"/>
                </a:lnTo>
                <a:cubicBezTo>
                  <a:pt x="611" y="900"/>
                  <a:pt x="599" y="889"/>
                  <a:pt x="593" y="875"/>
                </a:cubicBezTo>
                <a:cubicBezTo>
                  <a:pt x="586" y="861"/>
                  <a:pt x="585" y="844"/>
                  <a:pt x="591" y="830"/>
                </a:cubicBezTo>
                <a:lnTo>
                  <a:pt x="609" y="780"/>
                </a:lnTo>
                <a:cubicBezTo>
                  <a:pt x="579" y="760"/>
                  <a:pt x="552" y="735"/>
                  <a:pt x="529" y="707"/>
                </a:cubicBezTo>
                <a:lnTo>
                  <a:pt x="481" y="729"/>
                </a:lnTo>
                <a:cubicBezTo>
                  <a:pt x="452" y="742"/>
                  <a:pt x="417" y="729"/>
                  <a:pt x="403" y="700"/>
                </a:cubicBezTo>
                <a:lnTo>
                  <a:pt x="375" y="639"/>
                </a:lnTo>
                <a:cubicBezTo>
                  <a:pt x="362" y="610"/>
                  <a:pt x="375" y="574"/>
                  <a:pt x="404" y="561"/>
                </a:cubicBezTo>
                <a:lnTo>
                  <a:pt x="452" y="539"/>
                </a:lnTo>
                <a:cubicBezTo>
                  <a:pt x="445" y="503"/>
                  <a:pt x="444" y="466"/>
                  <a:pt x="448" y="430"/>
                </a:cubicBezTo>
                <a:lnTo>
                  <a:pt x="398" y="412"/>
                </a:lnTo>
                <a:cubicBezTo>
                  <a:pt x="384" y="407"/>
                  <a:pt x="372" y="396"/>
                  <a:pt x="365" y="381"/>
                </a:cubicBezTo>
                <a:cubicBezTo>
                  <a:pt x="359" y="367"/>
                  <a:pt x="358" y="351"/>
                  <a:pt x="363" y="336"/>
                </a:cubicBezTo>
                <a:lnTo>
                  <a:pt x="386" y="274"/>
                </a:lnTo>
                <a:cubicBezTo>
                  <a:pt x="397" y="244"/>
                  <a:pt x="433" y="228"/>
                  <a:pt x="462" y="239"/>
                </a:cubicBezTo>
                <a:lnTo>
                  <a:pt x="512" y="257"/>
                </a:lnTo>
                <a:cubicBezTo>
                  <a:pt x="532" y="227"/>
                  <a:pt x="557" y="200"/>
                  <a:pt x="585" y="177"/>
                </a:cubicBezTo>
                <a:lnTo>
                  <a:pt x="563" y="129"/>
                </a:lnTo>
                <a:cubicBezTo>
                  <a:pt x="550" y="100"/>
                  <a:pt x="563" y="65"/>
                  <a:pt x="593" y="51"/>
                </a:cubicBezTo>
                <a:lnTo>
                  <a:pt x="653" y="23"/>
                </a:lnTo>
                <a:cubicBezTo>
                  <a:pt x="682" y="9"/>
                  <a:pt x="718" y="23"/>
                  <a:pt x="731" y="52"/>
                </a:cubicBezTo>
                <a:lnTo>
                  <a:pt x="753" y="100"/>
                </a:lnTo>
                <a:cubicBezTo>
                  <a:pt x="789" y="93"/>
                  <a:pt x="826" y="92"/>
                  <a:pt x="862" y="96"/>
                </a:cubicBezTo>
                <a:lnTo>
                  <a:pt x="880" y="46"/>
                </a:lnTo>
                <a:cubicBezTo>
                  <a:pt x="891" y="17"/>
                  <a:pt x="926" y="0"/>
                  <a:pt x="956" y="11"/>
                </a:cubicBezTo>
                <a:lnTo>
                  <a:pt x="1018" y="34"/>
                </a:lnTo>
                <a:cubicBezTo>
                  <a:pt x="1049" y="46"/>
                  <a:pt x="1065" y="80"/>
                  <a:pt x="1053" y="110"/>
                </a:cubicBezTo>
                <a:lnTo>
                  <a:pt x="1035" y="159"/>
                </a:lnTo>
                <a:cubicBezTo>
                  <a:pt x="1065" y="180"/>
                  <a:pt x="1092" y="205"/>
                  <a:pt x="1115" y="233"/>
                </a:cubicBezTo>
                <a:lnTo>
                  <a:pt x="1163" y="211"/>
                </a:lnTo>
                <a:cubicBezTo>
                  <a:pt x="1192" y="198"/>
                  <a:pt x="1228" y="211"/>
                  <a:pt x="1241" y="240"/>
                </a:cubicBezTo>
                <a:lnTo>
                  <a:pt x="1269" y="301"/>
                </a:lnTo>
                <a:cubicBezTo>
                  <a:pt x="1283" y="330"/>
                  <a:pt x="1270" y="366"/>
                  <a:pt x="1240" y="379"/>
                </a:cubicBezTo>
                <a:lnTo>
                  <a:pt x="1192" y="401"/>
                </a:lnTo>
                <a:cubicBezTo>
                  <a:pt x="1199" y="437"/>
                  <a:pt x="1200" y="474"/>
                  <a:pt x="1197" y="510"/>
                </a:cubicBezTo>
                <a:lnTo>
                  <a:pt x="1246" y="52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889"/>
          </a:p>
        </p:txBody>
      </p:sp>
      <p:sp>
        <p:nvSpPr>
          <p:cNvPr id="67" name="Rounded Rectangle 16">
            <a:extLst>
              <a:ext uri="{FF2B5EF4-FFF2-40B4-BE49-F238E27FC236}">
                <a16:creationId xmlns:a16="http://schemas.microsoft.com/office/drawing/2014/main" id="{7F6EA363-44EF-40BC-9CF2-9F201809082F}"/>
              </a:ext>
            </a:extLst>
          </p:cNvPr>
          <p:cNvSpPr/>
          <p:nvPr/>
        </p:nvSpPr>
        <p:spPr>
          <a:xfrm>
            <a:off x="7083154" y="5046461"/>
            <a:ext cx="807647" cy="329473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1000" b="1" dirty="0">
                <a:solidFill>
                  <a:schemeClr val="tx1"/>
                </a:solidFill>
              </a:rPr>
              <a:t>Storage Interface</a:t>
            </a:r>
          </a:p>
        </p:txBody>
      </p:sp>
      <p:sp>
        <p:nvSpPr>
          <p:cNvPr id="68" name="Rounded Rectangle 17">
            <a:extLst>
              <a:ext uri="{FF2B5EF4-FFF2-40B4-BE49-F238E27FC236}">
                <a16:creationId xmlns:a16="http://schemas.microsoft.com/office/drawing/2014/main" id="{6CC938E7-8348-469D-9B4A-0FC43E53D94B}"/>
              </a:ext>
            </a:extLst>
          </p:cNvPr>
          <p:cNvSpPr/>
          <p:nvPr/>
        </p:nvSpPr>
        <p:spPr>
          <a:xfrm>
            <a:off x="7083154" y="5437408"/>
            <a:ext cx="807647" cy="34428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1000" b="1" dirty="0">
                <a:solidFill>
                  <a:schemeClr val="tx1"/>
                </a:solidFill>
              </a:rPr>
              <a:t>Uses / Exposes</a:t>
            </a:r>
          </a:p>
        </p:txBody>
      </p:sp>
      <p:sp>
        <p:nvSpPr>
          <p:cNvPr id="73" name="Rounded Rectangle 5">
            <a:extLst>
              <a:ext uri="{FF2B5EF4-FFF2-40B4-BE49-F238E27FC236}">
                <a16:creationId xmlns:a16="http://schemas.microsoft.com/office/drawing/2014/main" id="{3803739D-0072-4152-AD28-21AAF603A1F8}"/>
              </a:ext>
            </a:extLst>
          </p:cNvPr>
          <p:cNvSpPr/>
          <p:nvPr/>
        </p:nvSpPr>
        <p:spPr>
          <a:xfrm>
            <a:off x="8593522" y="494129"/>
            <a:ext cx="539972" cy="307938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800" dirty="0">
                <a:solidFill>
                  <a:schemeClr val="tx1"/>
                </a:solidFill>
              </a:rPr>
              <a:t>BOOTP / PXE / TFTP / HTTP</a:t>
            </a:r>
          </a:p>
        </p:txBody>
      </p:sp>
      <p:sp>
        <p:nvSpPr>
          <p:cNvPr id="89" name="Rounded Rectangle 17">
            <a:extLst>
              <a:ext uri="{FF2B5EF4-FFF2-40B4-BE49-F238E27FC236}">
                <a16:creationId xmlns:a16="http://schemas.microsoft.com/office/drawing/2014/main" id="{C8C383AE-C5A4-41D2-A0DD-B312763BF855}"/>
              </a:ext>
            </a:extLst>
          </p:cNvPr>
          <p:cNvSpPr/>
          <p:nvPr/>
        </p:nvSpPr>
        <p:spPr>
          <a:xfrm>
            <a:off x="7072694" y="5843166"/>
            <a:ext cx="818108" cy="99327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900" b="1" dirty="0">
                <a:solidFill>
                  <a:schemeClr val="tx1"/>
                </a:solidFill>
              </a:rPr>
              <a:t>Qualities / Characteristics</a:t>
            </a:r>
          </a:p>
        </p:txBody>
      </p: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290E4B64-C822-4745-A100-E66770199A81}"/>
              </a:ext>
            </a:extLst>
          </p:cNvPr>
          <p:cNvCxnSpPr>
            <a:stCxn id="63" idx="0"/>
            <a:endCxn id="15" idx="0"/>
          </p:cNvCxnSpPr>
          <p:nvPr/>
        </p:nvCxnSpPr>
        <p:spPr>
          <a:xfrm rot="10800000" flipV="1">
            <a:off x="6666846" y="1542320"/>
            <a:ext cx="410669" cy="2212258"/>
          </a:xfrm>
          <a:prstGeom prst="bentConnector4">
            <a:avLst>
              <a:gd name="adj1" fmla="val 99173"/>
              <a:gd name="adj2" fmla="val 54761"/>
            </a:avLst>
          </a:prstGeom>
          <a:ln>
            <a:solidFill>
              <a:schemeClr val="tx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CD262C46-BDB2-45D3-B332-7EF9378EA696}"/>
              </a:ext>
            </a:extLst>
          </p:cNvPr>
          <p:cNvCxnSpPr>
            <a:cxnSpLocks/>
            <a:stCxn id="63" idx="3"/>
            <a:endCxn id="2" idx="1"/>
          </p:cNvCxnSpPr>
          <p:nvPr/>
        </p:nvCxnSpPr>
        <p:spPr>
          <a:xfrm rot="16200000" flipH="1">
            <a:off x="5266391" y="2633010"/>
            <a:ext cx="4464773" cy="12700"/>
          </a:xfrm>
          <a:prstGeom prst="bentConnector5">
            <a:avLst>
              <a:gd name="adj1" fmla="val -2060"/>
              <a:gd name="adj2" fmla="val 35613992"/>
              <a:gd name="adj3" fmla="val 102531"/>
            </a:avLst>
          </a:prstGeom>
          <a:ln>
            <a:solidFill>
              <a:schemeClr val="tx1"/>
            </a:solidFill>
            <a:prstDash val="lgDashDot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BE434089-9E42-4444-ABD8-C2D12C226A74}"/>
              </a:ext>
            </a:extLst>
          </p:cNvPr>
          <p:cNvSpPr txBox="1"/>
          <p:nvPr/>
        </p:nvSpPr>
        <p:spPr>
          <a:xfrm>
            <a:off x="8162315" y="109842"/>
            <a:ext cx="8787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Virtualization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261F856-F43E-4F76-9E9B-5D497AF5D454}"/>
              </a:ext>
            </a:extLst>
          </p:cNvPr>
          <p:cNvSpPr txBox="1"/>
          <p:nvPr/>
        </p:nvSpPr>
        <p:spPr>
          <a:xfrm>
            <a:off x="5840198" y="1595071"/>
            <a:ext cx="8867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Pass-Through</a:t>
            </a:r>
          </a:p>
        </p:txBody>
      </p:sp>
      <p:sp>
        <p:nvSpPr>
          <p:cNvPr id="111" name="Rounded Rectangle 9">
            <a:extLst>
              <a:ext uri="{FF2B5EF4-FFF2-40B4-BE49-F238E27FC236}">
                <a16:creationId xmlns:a16="http://schemas.microsoft.com/office/drawing/2014/main" id="{68053025-3021-41CB-A482-78FE74AB3302}"/>
              </a:ext>
            </a:extLst>
          </p:cNvPr>
          <p:cNvSpPr/>
          <p:nvPr/>
        </p:nvSpPr>
        <p:spPr>
          <a:xfrm>
            <a:off x="1654281" y="498994"/>
            <a:ext cx="587250" cy="307452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800" dirty="0">
                <a:solidFill>
                  <a:schemeClr val="tx1"/>
                </a:solidFill>
              </a:rPr>
              <a:t>App  Server / Registry  / HTTP/S / XML / JSON / IBLOB / mage</a:t>
            </a:r>
          </a:p>
        </p:txBody>
      </p:sp>
      <p:sp>
        <p:nvSpPr>
          <p:cNvPr id="113" name="Arrow: Pentagon 112">
            <a:extLst>
              <a:ext uri="{FF2B5EF4-FFF2-40B4-BE49-F238E27FC236}">
                <a16:creationId xmlns:a16="http://schemas.microsoft.com/office/drawing/2014/main" id="{671CAC24-08E0-4024-A9C8-54875BD80697}"/>
              </a:ext>
            </a:extLst>
          </p:cNvPr>
          <p:cNvSpPr/>
          <p:nvPr/>
        </p:nvSpPr>
        <p:spPr>
          <a:xfrm>
            <a:off x="6752476" y="2578124"/>
            <a:ext cx="296254" cy="347256"/>
          </a:xfrm>
          <a:prstGeom prst="homePlat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Arrow: Pentagon 114">
            <a:extLst>
              <a:ext uri="{FF2B5EF4-FFF2-40B4-BE49-F238E27FC236}">
                <a16:creationId xmlns:a16="http://schemas.microsoft.com/office/drawing/2014/main" id="{815F2E62-EBB6-407A-9FB8-5845E4F5B992}"/>
              </a:ext>
            </a:extLst>
          </p:cNvPr>
          <p:cNvSpPr/>
          <p:nvPr/>
        </p:nvSpPr>
        <p:spPr>
          <a:xfrm>
            <a:off x="6747226" y="1080402"/>
            <a:ext cx="296254" cy="347256"/>
          </a:xfrm>
          <a:prstGeom prst="homePlat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ounded Rectangle 9">
            <a:extLst>
              <a:ext uri="{FF2B5EF4-FFF2-40B4-BE49-F238E27FC236}">
                <a16:creationId xmlns:a16="http://schemas.microsoft.com/office/drawing/2014/main" id="{7E171D17-E0B4-4697-B287-87B56D4A79B3}"/>
              </a:ext>
            </a:extLst>
          </p:cNvPr>
          <p:cNvSpPr/>
          <p:nvPr/>
        </p:nvSpPr>
        <p:spPr>
          <a:xfrm>
            <a:off x="305868" y="2385724"/>
            <a:ext cx="807260" cy="67091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800" dirty="0">
                <a:solidFill>
                  <a:schemeClr val="tx1"/>
                </a:solidFill>
              </a:rPr>
              <a:t>Technologies (Examples)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4009E6C-A8E6-4178-9E62-8CD328FAA3AD}"/>
              </a:ext>
            </a:extLst>
          </p:cNvPr>
          <p:cNvSpPr/>
          <p:nvPr/>
        </p:nvSpPr>
        <p:spPr>
          <a:xfrm>
            <a:off x="506274" y="3100508"/>
            <a:ext cx="549453" cy="32877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US" sz="1000" dirty="0"/>
              <a:t>App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417C6A4-9837-4CBC-9BD1-1B13AEBC1716}"/>
              </a:ext>
            </a:extLst>
          </p:cNvPr>
          <p:cNvSpPr/>
          <p:nvPr/>
        </p:nvSpPr>
        <p:spPr>
          <a:xfrm>
            <a:off x="506274" y="3483956"/>
            <a:ext cx="551713" cy="29454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US" sz="1000" dirty="0"/>
              <a:t>OS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171BD7E4-9E30-4484-955E-F1C4F26F0265}"/>
              </a:ext>
            </a:extLst>
          </p:cNvPr>
          <p:cNvSpPr/>
          <p:nvPr/>
        </p:nvSpPr>
        <p:spPr>
          <a:xfrm>
            <a:off x="507674" y="3834936"/>
            <a:ext cx="549454" cy="2945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US" sz="1000" dirty="0"/>
              <a:t>Physical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350273-A337-4893-8751-BE722ED630EF}"/>
              </a:ext>
            </a:extLst>
          </p:cNvPr>
          <p:cNvSpPr txBox="1"/>
          <p:nvPr/>
        </p:nvSpPr>
        <p:spPr>
          <a:xfrm rot="5400000">
            <a:off x="-62126" y="3444237"/>
            <a:ext cx="8451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Cloud Layers</a:t>
            </a:r>
          </a:p>
        </p:txBody>
      </p:sp>
      <p:sp>
        <p:nvSpPr>
          <p:cNvPr id="75" name="Rounded Rectangle 16">
            <a:extLst>
              <a:ext uri="{FF2B5EF4-FFF2-40B4-BE49-F238E27FC236}">
                <a16:creationId xmlns:a16="http://schemas.microsoft.com/office/drawing/2014/main" id="{EC9044BB-E411-4744-B289-21824D3A54EF}"/>
              </a:ext>
            </a:extLst>
          </p:cNvPr>
          <p:cNvSpPr/>
          <p:nvPr/>
        </p:nvSpPr>
        <p:spPr>
          <a:xfrm>
            <a:off x="307315" y="4211051"/>
            <a:ext cx="807647" cy="329473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1000" b="1" dirty="0">
                <a:solidFill>
                  <a:schemeClr val="tx1"/>
                </a:solidFill>
              </a:rPr>
              <a:t>Storage Interface</a:t>
            </a:r>
          </a:p>
        </p:txBody>
      </p:sp>
      <p:sp>
        <p:nvSpPr>
          <p:cNvPr id="76" name="Rounded Rectangle 17">
            <a:extLst>
              <a:ext uri="{FF2B5EF4-FFF2-40B4-BE49-F238E27FC236}">
                <a16:creationId xmlns:a16="http://schemas.microsoft.com/office/drawing/2014/main" id="{A7CF219B-4920-4AC3-8AA5-4BA86EBB3AA8}"/>
              </a:ext>
            </a:extLst>
          </p:cNvPr>
          <p:cNvSpPr/>
          <p:nvPr/>
        </p:nvSpPr>
        <p:spPr>
          <a:xfrm>
            <a:off x="307315" y="4601998"/>
            <a:ext cx="807647" cy="34428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1000" b="1" dirty="0">
                <a:solidFill>
                  <a:schemeClr val="tx1"/>
                </a:solidFill>
              </a:rPr>
              <a:t>Uses / Exposes</a:t>
            </a:r>
          </a:p>
        </p:txBody>
      </p:sp>
      <p:sp>
        <p:nvSpPr>
          <p:cNvPr id="77" name="Rounded Rectangle 17">
            <a:extLst>
              <a:ext uri="{FF2B5EF4-FFF2-40B4-BE49-F238E27FC236}">
                <a16:creationId xmlns:a16="http://schemas.microsoft.com/office/drawing/2014/main" id="{A68B91DC-477E-4741-BBC6-E7E8E1ABE3AB}"/>
              </a:ext>
            </a:extLst>
          </p:cNvPr>
          <p:cNvSpPr/>
          <p:nvPr/>
        </p:nvSpPr>
        <p:spPr>
          <a:xfrm>
            <a:off x="307315" y="5080550"/>
            <a:ext cx="807647" cy="39164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900" b="1" dirty="0">
                <a:solidFill>
                  <a:schemeClr val="tx1"/>
                </a:solidFill>
              </a:rPr>
              <a:t>Qualities / Characteristics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FDF5E3-E5EF-4C99-85A6-50E0896F88F0}"/>
              </a:ext>
            </a:extLst>
          </p:cNvPr>
          <p:cNvSpPr/>
          <p:nvPr/>
        </p:nvSpPr>
        <p:spPr>
          <a:xfrm>
            <a:off x="204948" y="2259262"/>
            <a:ext cx="977018" cy="34475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Dimensions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602D5F5-697F-4933-A385-0E93709A6D6E}"/>
              </a:ext>
            </a:extLst>
          </p:cNvPr>
          <p:cNvCxnSpPr>
            <a:cxnSpLocks/>
          </p:cNvCxnSpPr>
          <p:nvPr/>
        </p:nvCxnSpPr>
        <p:spPr>
          <a:xfrm>
            <a:off x="7985036" y="6078527"/>
            <a:ext cx="3864973" cy="6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758AA0A3-449D-45DE-9A31-239E96898A51}"/>
              </a:ext>
            </a:extLst>
          </p:cNvPr>
          <p:cNvSpPr txBox="1"/>
          <p:nvPr/>
        </p:nvSpPr>
        <p:spPr>
          <a:xfrm>
            <a:off x="8284274" y="5973344"/>
            <a:ext cx="1728254" cy="191936"/>
          </a:xfrm>
          <a:prstGeom prst="rect">
            <a:avLst/>
          </a:prstGeom>
          <a:solidFill>
            <a:schemeClr val="bg1"/>
          </a:solidFill>
        </p:spPr>
        <p:txBody>
          <a:bodyPr wrap="none" lIns="3600" tIns="3600" rIns="3600" bIns="3600" rtlCol="0">
            <a:spAutoFit/>
          </a:bodyPr>
          <a:lstStyle/>
          <a:p>
            <a:r>
              <a:rPr lang="en-AU" sz="1200" dirty="0"/>
              <a:t>Increasing IOPS (Aggregate)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96257549-6E78-4381-97E0-00756E123EA1}"/>
              </a:ext>
            </a:extLst>
          </p:cNvPr>
          <p:cNvCxnSpPr>
            <a:cxnSpLocks/>
          </p:cNvCxnSpPr>
          <p:nvPr/>
        </p:nvCxnSpPr>
        <p:spPr>
          <a:xfrm>
            <a:off x="1555129" y="6095472"/>
            <a:ext cx="5418081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A832AF7C-3FFE-456D-A57F-CC6C7857AECA}"/>
              </a:ext>
            </a:extLst>
          </p:cNvPr>
          <p:cNvSpPr txBox="1"/>
          <p:nvPr/>
        </p:nvSpPr>
        <p:spPr>
          <a:xfrm>
            <a:off x="3645694" y="5985384"/>
            <a:ext cx="1728254" cy="191936"/>
          </a:xfrm>
          <a:prstGeom prst="rect">
            <a:avLst/>
          </a:prstGeom>
          <a:solidFill>
            <a:schemeClr val="bg1"/>
          </a:solidFill>
        </p:spPr>
        <p:txBody>
          <a:bodyPr wrap="none" lIns="3600" tIns="3600" rIns="3600" bIns="3600" rtlCol="0">
            <a:spAutoFit/>
          </a:bodyPr>
          <a:lstStyle/>
          <a:p>
            <a:r>
              <a:rPr lang="en-AU" sz="1200" dirty="0"/>
              <a:t>Increasing IOPS (Aggregate)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CDF2C352-BD1E-4F9D-A0C0-95C46E0658A8}"/>
              </a:ext>
            </a:extLst>
          </p:cNvPr>
          <p:cNvCxnSpPr>
            <a:cxnSpLocks/>
          </p:cNvCxnSpPr>
          <p:nvPr/>
        </p:nvCxnSpPr>
        <p:spPr>
          <a:xfrm>
            <a:off x="1591499" y="5904500"/>
            <a:ext cx="5370789" cy="0"/>
          </a:xfrm>
          <a:prstGeom prst="straightConnector1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9420FE9C-B4B7-4FE6-8F97-1D7472F0BB74}"/>
              </a:ext>
            </a:extLst>
          </p:cNvPr>
          <p:cNvSpPr txBox="1"/>
          <p:nvPr/>
        </p:nvSpPr>
        <p:spPr>
          <a:xfrm>
            <a:off x="1906220" y="5801544"/>
            <a:ext cx="3103439" cy="191936"/>
          </a:xfrm>
          <a:prstGeom prst="rect">
            <a:avLst/>
          </a:prstGeom>
          <a:solidFill>
            <a:schemeClr val="bg1"/>
          </a:solidFill>
        </p:spPr>
        <p:txBody>
          <a:bodyPr wrap="none" lIns="3600" tIns="3600" rIns="3600" bIns="3600" rtlCol="0">
            <a:spAutoFit/>
          </a:bodyPr>
          <a:lstStyle/>
          <a:p>
            <a:r>
              <a:rPr lang="en-AU" sz="1200" dirty="0"/>
              <a:t>Data Security - Redundancy / Snapshoot / Archive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F162D1FF-DD82-48F8-8C90-5030E20C32E7}"/>
              </a:ext>
            </a:extLst>
          </p:cNvPr>
          <p:cNvCxnSpPr>
            <a:cxnSpLocks/>
          </p:cNvCxnSpPr>
          <p:nvPr/>
        </p:nvCxnSpPr>
        <p:spPr>
          <a:xfrm flipH="1" flipV="1">
            <a:off x="7990286" y="5903764"/>
            <a:ext cx="3828196" cy="736"/>
          </a:xfrm>
          <a:prstGeom prst="straightConnector1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FF18627E-F35C-48AC-A660-8E8BB77AF426}"/>
              </a:ext>
            </a:extLst>
          </p:cNvPr>
          <p:cNvSpPr txBox="1"/>
          <p:nvPr/>
        </p:nvSpPr>
        <p:spPr>
          <a:xfrm>
            <a:off x="10491864" y="5795799"/>
            <a:ext cx="537865" cy="191936"/>
          </a:xfrm>
          <a:prstGeom prst="rect">
            <a:avLst/>
          </a:prstGeom>
          <a:solidFill>
            <a:schemeClr val="bg1"/>
          </a:solidFill>
        </p:spPr>
        <p:txBody>
          <a:bodyPr wrap="none" lIns="3600" tIns="3600" rIns="3600" bIns="3600" rtlCol="0">
            <a:spAutoFit/>
          </a:bodyPr>
          <a:lstStyle/>
          <a:p>
            <a:r>
              <a:rPr lang="en-AU" sz="1200" dirty="0"/>
              <a:t>Capacity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B318FAD-ED71-421B-94A7-F3823844AF4D}"/>
              </a:ext>
            </a:extLst>
          </p:cNvPr>
          <p:cNvSpPr/>
          <p:nvPr/>
        </p:nvSpPr>
        <p:spPr>
          <a:xfrm>
            <a:off x="6720759" y="3240807"/>
            <a:ext cx="2759995" cy="1424920"/>
          </a:xfrm>
          <a:custGeom>
            <a:avLst/>
            <a:gdLst>
              <a:gd name="connsiteX0" fmla="*/ 0 w 1456661"/>
              <a:gd name="connsiteY0" fmla="*/ 1743739 h 1743739"/>
              <a:gd name="connsiteX1" fmla="*/ 744279 w 1456661"/>
              <a:gd name="connsiteY1" fmla="*/ 1743739 h 1743739"/>
              <a:gd name="connsiteX2" fmla="*/ 733647 w 1456661"/>
              <a:gd name="connsiteY2" fmla="*/ 0 h 1743739"/>
              <a:gd name="connsiteX3" fmla="*/ 1456661 w 1456661"/>
              <a:gd name="connsiteY3" fmla="*/ 21265 h 1743739"/>
              <a:gd name="connsiteX0" fmla="*/ 0 w 1435396"/>
              <a:gd name="connsiteY0" fmla="*/ 1755659 h 1755659"/>
              <a:gd name="connsiteX1" fmla="*/ 744279 w 1435396"/>
              <a:gd name="connsiteY1" fmla="*/ 1755659 h 1755659"/>
              <a:gd name="connsiteX2" fmla="*/ 733647 w 1435396"/>
              <a:gd name="connsiteY2" fmla="*/ 11920 h 1755659"/>
              <a:gd name="connsiteX3" fmla="*/ 1435396 w 1435396"/>
              <a:gd name="connsiteY3" fmla="*/ 1287 h 1755659"/>
              <a:gd name="connsiteX0" fmla="*/ 0 w 1456661"/>
              <a:gd name="connsiteY0" fmla="*/ 1743739 h 1743739"/>
              <a:gd name="connsiteX1" fmla="*/ 744279 w 1456661"/>
              <a:gd name="connsiteY1" fmla="*/ 1743739 h 1743739"/>
              <a:gd name="connsiteX2" fmla="*/ 733647 w 1456661"/>
              <a:gd name="connsiteY2" fmla="*/ 0 h 1743739"/>
              <a:gd name="connsiteX3" fmla="*/ 1456661 w 1456661"/>
              <a:gd name="connsiteY3" fmla="*/ 21265 h 1743739"/>
              <a:gd name="connsiteX0" fmla="*/ 0 w 1488558"/>
              <a:gd name="connsiteY0" fmla="*/ 1743739 h 1743739"/>
              <a:gd name="connsiteX1" fmla="*/ 744279 w 1488558"/>
              <a:gd name="connsiteY1" fmla="*/ 1743739 h 1743739"/>
              <a:gd name="connsiteX2" fmla="*/ 733647 w 1488558"/>
              <a:gd name="connsiteY2" fmla="*/ 0 h 1743739"/>
              <a:gd name="connsiteX3" fmla="*/ 1488558 w 1488558"/>
              <a:gd name="connsiteY3" fmla="*/ 0 h 1743739"/>
              <a:gd name="connsiteX0" fmla="*/ 0 w 1488558"/>
              <a:gd name="connsiteY0" fmla="*/ 1743739 h 1743739"/>
              <a:gd name="connsiteX1" fmla="*/ 1029740 w 1488558"/>
              <a:gd name="connsiteY1" fmla="*/ 1703503 h 1743739"/>
              <a:gd name="connsiteX2" fmla="*/ 733647 w 1488558"/>
              <a:gd name="connsiteY2" fmla="*/ 0 h 1743739"/>
              <a:gd name="connsiteX3" fmla="*/ 1488558 w 1488558"/>
              <a:gd name="connsiteY3" fmla="*/ 0 h 1743739"/>
              <a:gd name="connsiteX0" fmla="*/ 0 w 1488558"/>
              <a:gd name="connsiteY0" fmla="*/ 1770563 h 1770563"/>
              <a:gd name="connsiteX1" fmla="*/ 1029740 w 1488558"/>
              <a:gd name="connsiteY1" fmla="*/ 1730327 h 1770563"/>
              <a:gd name="connsiteX2" fmla="*/ 986169 w 1488558"/>
              <a:gd name="connsiteY2" fmla="*/ 0 h 1770563"/>
              <a:gd name="connsiteX3" fmla="*/ 1488558 w 1488558"/>
              <a:gd name="connsiteY3" fmla="*/ 26824 h 1770563"/>
              <a:gd name="connsiteX0" fmla="*/ 0 w 1488558"/>
              <a:gd name="connsiteY0" fmla="*/ 1743739 h 1743739"/>
              <a:gd name="connsiteX1" fmla="*/ 1029740 w 1488558"/>
              <a:gd name="connsiteY1" fmla="*/ 1703503 h 1743739"/>
              <a:gd name="connsiteX2" fmla="*/ 1019107 w 1488558"/>
              <a:gd name="connsiteY2" fmla="*/ 0 h 1743739"/>
              <a:gd name="connsiteX3" fmla="*/ 1488558 w 1488558"/>
              <a:gd name="connsiteY3" fmla="*/ 0 h 1743739"/>
              <a:gd name="connsiteX0" fmla="*/ 0 w 1488558"/>
              <a:gd name="connsiteY0" fmla="*/ 1757151 h 1757151"/>
              <a:gd name="connsiteX1" fmla="*/ 1029740 w 1488558"/>
              <a:gd name="connsiteY1" fmla="*/ 1716915 h 1757151"/>
              <a:gd name="connsiteX2" fmla="*/ 1008129 w 1488558"/>
              <a:gd name="connsiteY2" fmla="*/ 0 h 1757151"/>
              <a:gd name="connsiteX3" fmla="*/ 1488558 w 1488558"/>
              <a:gd name="connsiteY3" fmla="*/ 13412 h 1757151"/>
              <a:gd name="connsiteX0" fmla="*/ 0 w 1488558"/>
              <a:gd name="connsiteY0" fmla="*/ 1770562 h 1770562"/>
              <a:gd name="connsiteX1" fmla="*/ 1029740 w 1488558"/>
              <a:gd name="connsiteY1" fmla="*/ 1730326 h 1770562"/>
              <a:gd name="connsiteX2" fmla="*/ 1041067 w 1488558"/>
              <a:gd name="connsiteY2" fmla="*/ 0 h 1770562"/>
              <a:gd name="connsiteX3" fmla="*/ 1488558 w 1488558"/>
              <a:gd name="connsiteY3" fmla="*/ 26823 h 1770562"/>
              <a:gd name="connsiteX0" fmla="*/ 0 w 1488558"/>
              <a:gd name="connsiteY0" fmla="*/ 1757151 h 1757151"/>
              <a:gd name="connsiteX1" fmla="*/ 1029740 w 1488558"/>
              <a:gd name="connsiteY1" fmla="*/ 1716915 h 1757151"/>
              <a:gd name="connsiteX2" fmla="*/ 1052045 w 1488558"/>
              <a:gd name="connsiteY2" fmla="*/ 0 h 1757151"/>
              <a:gd name="connsiteX3" fmla="*/ 1488558 w 1488558"/>
              <a:gd name="connsiteY3" fmla="*/ 13412 h 1757151"/>
              <a:gd name="connsiteX0" fmla="*/ 0 w 1488558"/>
              <a:gd name="connsiteY0" fmla="*/ 1757151 h 1757151"/>
              <a:gd name="connsiteX1" fmla="*/ 1029740 w 1488558"/>
              <a:gd name="connsiteY1" fmla="*/ 1743740 h 1757151"/>
              <a:gd name="connsiteX2" fmla="*/ 1052045 w 1488558"/>
              <a:gd name="connsiteY2" fmla="*/ 0 h 1757151"/>
              <a:gd name="connsiteX3" fmla="*/ 1488558 w 1488558"/>
              <a:gd name="connsiteY3" fmla="*/ 13412 h 1757151"/>
              <a:gd name="connsiteX0" fmla="*/ 0 w 1488558"/>
              <a:gd name="connsiteY0" fmla="*/ 1757151 h 1757151"/>
              <a:gd name="connsiteX1" fmla="*/ 1062677 w 1488558"/>
              <a:gd name="connsiteY1" fmla="*/ 1743740 h 1757151"/>
              <a:gd name="connsiteX2" fmla="*/ 1052045 w 1488558"/>
              <a:gd name="connsiteY2" fmla="*/ 0 h 1757151"/>
              <a:gd name="connsiteX3" fmla="*/ 1488558 w 1488558"/>
              <a:gd name="connsiteY3" fmla="*/ 13412 h 1757151"/>
              <a:gd name="connsiteX0" fmla="*/ 0 w 1488558"/>
              <a:gd name="connsiteY0" fmla="*/ 1757151 h 1757151"/>
              <a:gd name="connsiteX1" fmla="*/ 1062677 w 1488558"/>
              <a:gd name="connsiteY1" fmla="*/ 1757151 h 1757151"/>
              <a:gd name="connsiteX2" fmla="*/ 1052045 w 1488558"/>
              <a:gd name="connsiteY2" fmla="*/ 0 h 1757151"/>
              <a:gd name="connsiteX3" fmla="*/ 1488558 w 1488558"/>
              <a:gd name="connsiteY3" fmla="*/ 13412 h 1757151"/>
              <a:gd name="connsiteX0" fmla="*/ 0 w 1488558"/>
              <a:gd name="connsiteY0" fmla="*/ 1757151 h 1757151"/>
              <a:gd name="connsiteX1" fmla="*/ 1062677 w 1488558"/>
              <a:gd name="connsiteY1" fmla="*/ 1757151 h 1757151"/>
              <a:gd name="connsiteX2" fmla="*/ 1052045 w 1488558"/>
              <a:gd name="connsiteY2" fmla="*/ 0 h 1757151"/>
              <a:gd name="connsiteX3" fmla="*/ 1488558 w 1488558"/>
              <a:gd name="connsiteY3" fmla="*/ 1 h 1757151"/>
              <a:gd name="connsiteX0" fmla="*/ 0 w 1488558"/>
              <a:gd name="connsiteY0" fmla="*/ 1757151 h 1757151"/>
              <a:gd name="connsiteX1" fmla="*/ 1062677 w 1488558"/>
              <a:gd name="connsiteY1" fmla="*/ 1757151 h 1757151"/>
              <a:gd name="connsiteX2" fmla="*/ 1074005 w 1488558"/>
              <a:gd name="connsiteY2" fmla="*/ 0 h 1757151"/>
              <a:gd name="connsiteX3" fmla="*/ 1488558 w 1488558"/>
              <a:gd name="connsiteY3" fmla="*/ 1 h 1757151"/>
              <a:gd name="connsiteX0" fmla="*/ 0 w 1488558"/>
              <a:gd name="connsiteY0" fmla="*/ 1757151 h 1757151"/>
              <a:gd name="connsiteX1" fmla="*/ 1062677 w 1488558"/>
              <a:gd name="connsiteY1" fmla="*/ 1757151 h 1757151"/>
              <a:gd name="connsiteX2" fmla="*/ 1041067 w 1488558"/>
              <a:gd name="connsiteY2" fmla="*/ 0 h 1757151"/>
              <a:gd name="connsiteX3" fmla="*/ 1488558 w 1488558"/>
              <a:gd name="connsiteY3" fmla="*/ 1 h 1757151"/>
              <a:gd name="connsiteX0" fmla="*/ 0 w 1488558"/>
              <a:gd name="connsiteY0" fmla="*/ 1757150 h 1757150"/>
              <a:gd name="connsiteX1" fmla="*/ 1062677 w 1488558"/>
              <a:gd name="connsiteY1" fmla="*/ 1757150 h 1757150"/>
              <a:gd name="connsiteX2" fmla="*/ 1052045 w 1488558"/>
              <a:gd name="connsiteY2" fmla="*/ 13410 h 1757150"/>
              <a:gd name="connsiteX3" fmla="*/ 1488558 w 1488558"/>
              <a:gd name="connsiteY3" fmla="*/ 0 h 1757150"/>
              <a:gd name="connsiteX0" fmla="*/ 0 w 1488558"/>
              <a:gd name="connsiteY0" fmla="*/ 1797387 h 1797387"/>
              <a:gd name="connsiteX1" fmla="*/ 1062677 w 1488558"/>
              <a:gd name="connsiteY1" fmla="*/ 1797387 h 1797387"/>
              <a:gd name="connsiteX2" fmla="*/ 1052045 w 1488558"/>
              <a:gd name="connsiteY2" fmla="*/ 0 h 1797387"/>
              <a:gd name="connsiteX3" fmla="*/ 1488558 w 1488558"/>
              <a:gd name="connsiteY3" fmla="*/ 40237 h 1797387"/>
              <a:gd name="connsiteX0" fmla="*/ 0 w 1499538"/>
              <a:gd name="connsiteY0" fmla="*/ 1837620 h 1837620"/>
              <a:gd name="connsiteX1" fmla="*/ 1062677 w 1499538"/>
              <a:gd name="connsiteY1" fmla="*/ 1837620 h 1837620"/>
              <a:gd name="connsiteX2" fmla="*/ 1052045 w 1499538"/>
              <a:gd name="connsiteY2" fmla="*/ 40233 h 1837620"/>
              <a:gd name="connsiteX3" fmla="*/ 1499538 w 1499538"/>
              <a:gd name="connsiteY3" fmla="*/ 0 h 1837620"/>
              <a:gd name="connsiteX0" fmla="*/ 0 w 1510517"/>
              <a:gd name="connsiteY0" fmla="*/ 1797387 h 1797387"/>
              <a:gd name="connsiteX1" fmla="*/ 1062677 w 1510517"/>
              <a:gd name="connsiteY1" fmla="*/ 1797387 h 1797387"/>
              <a:gd name="connsiteX2" fmla="*/ 1052045 w 1510517"/>
              <a:gd name="connsiteY2" fmla="*/ 0 h 1797387"/>
              <a:gd name="connsiteX3" fmla="*/ 1510517 w 1510517"/>
              <a:gd name="connsiteY3" fmla="*/ 3 h 1797387"/>
              <a:gd name="connsiteX0" fmla="*/ 0 w 1510517"/>
              <a:gd name="connsiteY0" fmla="*/ 1797384 h 1797384"/>
              <a:gd name="connsiteX1" fmla="*/ 1062677 w 1510517"/>
              <a:gd name="connsiteY1" fmla="*/ 1797384 h 1797384"/>
              <a:gd name="connsiteX2" fmla="*/ 1074003 w 1510517"/>
              <a:gd name="connsiteY2" fmla="*/ 13408 h 1797384"/>
              <a:gd name="connsiteX3" fmla="*/ 1510517 w 1510517"/>
              <a:gd name="connsiteY3" fmla="*/ 0 h 1797384"/>
              <a:gd name="connsiteX0" fmla="*/ 0 w 1510517"/>
              <a:gd name="connsiteY0" fmla="*/ 1797384 h 1797384"/>
              <a:gd name="connsiteX1" fmla="*/ 1095615 w 1510517"/>
              <a:gd name="connsiteY1" fmla="*/ 1783972 h 1797384"/>
              <a:gd name="connsiteX2" fmla="*/ 1074003 w 1510517"/>
              <a:gd name="connsiteY2" fmla="*/ 13408 h 1797384"/>
              <a:gd name="connsiteX3" fmla="*/ 1510517 w 1510517"/>
              <a:gd name="connsiteY3" fmla="*/ 0 h 1797384"/>
              <a:gd name="connsiteX0" fmla="*/ 0 w 1510517"/>
              <a:gd name="connsiteY0" fmla="*/ 1797384 h 1797384"/>
              <a:gd name="connsiteX1" fmla="*/ 1084636 w 1510517"/>
              <a:gd name="connsiteY1" fmla="*/ 1783972 h 1797384"/>
              <a:gd name="connsiteX2" fmla="*/ 1074003 w 1510517"/>
              <a:gd name="connsiteY2" fmla="*/ 13408 h 1797384"/>
              <a:gd name="connsiteX3" fmla="*/ 1510517 w 1510517"/>
              <a:gd name="connsiteY3" fmla="*/ 0 h 1797384"/>
              <a:gd name="connsiteX0" fmla="*/ 0 w 2849984"/>
              <a:gd name="connsiteY0" fmla="*/ 1797384 h 1797384"/>
              <a:gd name="connsiteX1" fmla="*/ 1084636 w 2849984"/>
              <a:gd name="connsiteY1" fmla="*/ 1783972 h 1797384"/>
              <a:gd name="connsiteX2" fmla="*/ 1074003 w 2849984"/>
              <a:gd name="connsiteY2" fmla="*/ 13408 h 1797384"/>
              <a:gd name="connsiteX3" fmla="*/ 2849984 w 2849984"/>
              <a:gd name="connsiteY3" fmla="*/ 0 h 1797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9984" h="1797384">
                <a:moveTo>
                  <a:pt x="0" y="1797384"/>
                </a:moveTo>
                <a:lnTo>
                  <a:pt x="1084636" y="1783972"/>
                </a:lnTo>
                <a:cubicBezTo>
                  <a:pt x="1081092" y="1216138"/>
                  <a:pt x="1077547" y="581242"/>
                  <a:pt x="1074003" y="13408"/>
                </a:cubicBezTo>
                <a:lnTo>
                  <a:pt x="2849984" y="0"/>
                </a:lnTo>
              </a:path>
            </a:pathLst>
          </a:custGeom>
          <a:noFill/>
          <a:ln w="38100">
            <a:solidFill>
              <a:srgbClr val="FF0000"/>
            </a:solidFill>
            <a:prstDash val="sysDash"/>
            <a:headEnd type="diamond" w="lg" len="med"/>
            <a:tailEnd type="oval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CEEA67BB-369F-434F-89C5-C901836A7727}"/>
              </a:ext>
            </a:extLst>
          </p:cNvPr>
          <p:cNvSpPr/>
          <p:nvPr/>
        </p:nvSpPr>
        <p:spPr>
          <a:xfrm>
            <a:off x="4062620" y="3053014"/>
            <a:ext cx="6775557" cy="273256"/>
          </a:xfrm>
          <a:custGeom>
            <a:avLst/>
            <a:gdLst>
              <a:gd name="connsiteX0" fmla="*/ 0 w 1456661"/>
              <a:gd name="connsiteY0" fmla="*/ 1743739 h 1743739"/>
              <a:gd name="connsiteX1" fmla="*/ 744279 w 1456661"/>
              <a:gd name="connsiteY1" fmla="*/ 1743739 h 1743739"/>
              <a:gd name="connsiteX2" fmla="*/ 733647 w 1456661"/>
              <a:gd name="connsiteY2" fmla="*/ 0 h 1743739"/>
              <a:gd name="connsiteX3" fmla="*/ 1456661 w 1456661"/>
              <a:gd name="connsiteY3" fmla="*/ 21265 h 1743739"/>
              <a:gd name="connsiteX0" fmla="*/ 0 w 1435396"/>
              <a:gd name="connsiteY0" fmla="*/ 1755659 h 1755659"/>
              <a:gd name="connsiteX1" fmla="*/ 744279 w 1435396"/>
              <a:gd name="connsiteY1" fmla="*/ 1755659 h 1755659"/>
              <a:gd name="connsiteX2" fmla="*/ 733647 w 1435396"/>
              <a:gd name="connsiteY2" fmla="*/ 11920 h 1755659"/>
              <a:gd name="connsiteX3" fmla="*/ 1435396 w 1435396"/>
              <a:gd name="connsiteY3" fmla="*/ 1287 h 1755659"/>
              <a:gd name="connsiteX0" fmla="*/ 0 w 1456661"/>
              <a:gd name="connsiteY0" fmla="*/ 1743739 h 1743739"/>
              <a:gd name="connsiteX1" fmla="*/ 744279 w 1456661"/>
              <a:gd name="connsiteY1" fmla="*/ 1743739 h 1743739"/>
              <a:gd name="connsiteX2" fmla="*/ 733647 w 1456661"/>
              <a:gd name="connsiteY2" fmla="*/ 0 h 1743739"/>
              <a:gd name="connsiteX3" fmla="*/ 1456661 w 1456661"/>
              <a:gd name="connsiteY3" fmla="*/ 21265 h 1743739"/>
              <a:gd name="connsiteX0" fmla="*/ 0 w 1488558"/>
              <a:gd name="connsiteY0" fmla="*/ 1743739 h 1743739"/>
              <a:gd name="connsiteX1" fmla="*/ 744279 w 1488558"/>
              <a:gd name="connsiteY1" fmla="*/ 1743739 h 1743739"/>
              <a:gd name="connsiteX2" fmla="*/ 733647 w 1488558"/>
              <a:gd name="connsiteY2" fmla="*/ 0 h 1743739"/>
              <a:gd name="connsiteX3" fmla="*/ 1488558 w 1488558"/>
              <a:gd name="connsiteY3" fmla="*/ 0 h 1743739"/>
              <a:gd name="connsiteX0" fmla="*/ 0 w 1488558"/>
              <a:gd name="connsiteY0" fmla="*/ 1743739 h 1743739"/>
              <a:gd name="connsiteX1" fmla="*/ 1029740 w 1488558"/>
              <a:gd name="connsiteY1" fmla="*/ 1703503 h 1743739"/>
              <a:gd name="connsiteX2" fmla="*/ 733647 w 1488558"/>
              <a:gd name="connsiteY2" fmla="*/ 0 h 1743739"/>
              <a:gd name="connsiteX3" fmla="*/ 1488558 w 1488558"/>
              <a:gd name="connsiteY3" fmla="*/ 0 h 1743739"/>
              <a:gd name="connsiteX0" fmla="*/ 0 w 1488558"/>
              <a:gd name="connsiteY0" fmla="*/ 1770563 h 1770563"/>
              <a:gd name="connsiteX1" fmla="*/ 1029740 w 1488558"/>
              <a:gd name="connsiteY1" fmla="*/ 1730327 h 1770563"/>
              <a:gd name="connsiteX2" fmla="*/ 986169 w 1488558"/>
              <a:gd name="connsiteY2" fmla="*/ 0 h 1770563"/>
              <a:gd name="connsiteX3" fmla="*/ 1488558 w 1488558"/>
              <a:gd name="connsiteY3" fmla="*/ 26824 h 1770563"/>
              <a:gd name="connsiteX0" fmla="*/ 0 w 1488558"/>
              <a:gd name="connsiteY0" fmla="*/ 1743739 h 1743739"/>
              <a:gd name="connsiteX1" fmla="*/ 1029740 w 1488558"/>
              <a:gd name="connsiteY1" fmla="*/ 1703503 h 1743739"/>
              <a:gd name="connsiteX2" fmla="*/ 1019107 w 1488558"/>
              <a:gd name="connsiteY2" fmla="*/ 0 h 1743739"/>
              <a:gd name="connsiteX3" fmla="*/ 1488558 w 1488558"/>
              <a:gd name="connsiteY3" fmla="*/ 0 h 1743739"/>
              <a:gd name="connsiteX0" fmla="*/ 0 w 3520391"/>
              <a:gd name="connsiteY0" fmla="*/ 1757151 h 1757151"/>
              <a:gd name="connsiteX1" fmla="*/ 1029740 w 3520391"/>
              <a:gd name="connsiteY1" fmla="*/ 1716915 h 1757151"/>
              <a:gd name="connsiteX2" fmla="*/ 1019107 w 3520391"/>
              <a:gd name="connsiteY2" fmla="*/ 13412 h 1757151"/>
              <a:gd name="connsiteX3" fmla="*/ 3520391 w 3520391"/>
              <a:gd name="connsiteY3" fmla="*/ 0 h 1757151"/>
              <a:gd name="connsiteX0" fmla="*/ 0 w 3520391"/>
              <a:gd name="connsiteY0" fmla="*/ 1757151 h 1757151"/>
              <a:gd name="connsiteX1" fmla="*/ 1029740 w 3520391"/>
              <a:gd name="connsiteY1" fmla="*/ 1716915 h 1757151"/>
              <a:gd name="connsiteX2" fmla="*/ 754068 w 3520391"/>
              <a:gd name="connsiteY2" fmla="*/ 13412 h 1757151"/>
              <a:gd name="connsiteX3" fmla="*/ 3520391 w 3520391"/>
              <a:gd name="connsiteY3" fmla="*/ 0 h 1757151"/>
              <a:gd name="connsiteX0" fmla="*/ 0 w 3520391"/>
              <a:gd name="connsiteY0" fmla="*/ 1757151 h 1757151"/>
              <a:gd name="connsiteX1" fmla="*/ 709485 w 3520391"/>
              <a:gd name="connsiteY1" fmla="*/ 1690090 h 1757151"/>
              <a:gd name="connsiteX2" fmla="*/ 754068 w 3520391"/>
              <a:gd name="connsiteY2" fmla="*/ 13412 h 1757151"/>
              <a:gd name="connsiteX3" fmla="*/ 3520391 w 3520391"/>
              <a:gd name="connsiteY3" fmla="*/ 0 h 1757151"/>
              <a:gd name="connsiteX0" fmla="*/ 0 w 3520391"/>
              <a:gd name="connsiteY0" fmla="*/ 1757151 h 1757151"/>
              <a:gd name="connsiteX1" fmla="*/ 786788 w 3520391"/>
              <a:gd name="connsiteY1" fmla="*/ 1743737 h 1757151"/>
              <a:gd name="connsiteX2" fmla="*/ 754068 w 3520391"/>
              <a:gd name="connsiteY2" fmla="*/ 13412 h 1757151"/>
              <a:gd name="connsiteX3" fmla="*/ 3520391 w 3520391"/>
              <a:gd name="connsiteY3" fmla="*/ 0 h 1757151"/>
              <a:gd name="connsiteX0" fmla="*/ 0 w 3520391"/>
              <a:gd name="connsiteY0" fmla="*/ 1757151 h 1757151"/>
              <a:gd name="connsiteX1" fmla="*/ 764701 w 3520391"/>
              <a:gd name="connsiteY1" fmla="*/ 1743737 h 1757151"/>
              <a:gd name="connsiteX2" fmla="*/ 754068 w 3520391"/>
              <a:gd name="connsiteY2" fmla="*/ 13412 h 1757151"/>
              <a:gd name="connsiteX3" fmla="*/ 3520391 w 3520391"/>
              <a:gd name="connsiteY3" fmla="*/ 0 h 1757151"/>
              <a:gd name="connsiteX0" fmla="*/ 0 w 1489691"/>
              <a:gd name="connsiteY0" fmla="*/ 1770562 h 1770562"/>
              <a:gd name="connsiteX1" fmla="*/ 764701 w 1489691"/>
              <a:gd name="connsiteY1" fmla="*/ 1757148 h 1770562"/>
              <a:gd name="connsiteX2" fmla="*/ 754068 w 1489691"/>
              <a:gd name="connsiteY2" fmla="*/ 26823 h 1770562"/>
              <a:gd name="connsiteX3" fmla="*/ 1489691 w 1489691"/>
              <a:gd name="connsiteY3" fmla="*/ 0 h 1770562"/>
              <a:gd name="connsiteX0" fmla="*/ 0 w 4352645"/>
              <a:gd name="connsiteY0" fmla="*/ 1716915 h 1757148"/>
              <a:gd name="connsiteX1" fmla="*/ 3627655 w 4352645"/>
              <a:gd name="connsiteY1" fmla="*/ 1757148 h 1757148"/>
              <a:gd name="connsiteX2" fmla="*/ 3617022 w 4352645"/>
              <a:gd name="connsiteY2" fmla="*/ 26823 h 1757148"/>
              <a:gd name="connsiteX3" fmla="*/ 4352645 w 4352645"/>
              <a:gd name="connsiteY3" fmla="*/ 0 h 1757148"/>
              <a:gd name="connsiteX0" fmla="*/ 0 w 4330452"/>
              <a:gd name="connsiteY0" fmla="*/ 1770562 h 1770562"/>
              <a:gd name="connsiteX1" fmla="*/ 3605462 w 4330452"/>
              <a:gd name="connsiteY1" fmla="*/ 1757148 h 1770562"/>
              <a:gd name="connsiteX2" fmla="*/ 3594829 w 4330452"/>
              <a:gd name="connsiteY2" fmla="*/ 26823 h 1770562"/>
              <a:gd name="connsiteX3" fmla="*/ 4330452 w 4330452"/>
              <a:gd name="connsiteY3" fmla="*/ 0 h 1770562"/>
              <a:gd name="connsiteX0" fmla="*/ 0 w 4330452"/>
              <a:gd name="connsiteY0" fmla="*/ 1730326 h 1757148"/>
              <a:gd name="connsiteX1" fmla="*/ 3605462 w 4330452"/>
              <a:gd name="connsiteY1" fmla="*/ 1757148 h 1757148"/>
              <a:gd name="connsiteX2" fmla="*/ 3594829 w 4330452"/>
              <a:gd name="connsiteY2" fmla="*/ 26823 h 1757148"/>
              <a:gd name="connsiteX3" fmla="*/ 4330452 w 4330452"/>
              <a:gd name="connsiteY3" fmla="*/ 0 h 1757148"/>
              <a:gd name="connsiteX0" fmla="*/ 0 w 4286065"/>
              <a:gd name="connsiteY0" fmla="*/ 1770562 h 1770562"/>
              <a:gd name="connsiteX1" fmla="*/ 3561075 w 4286065"/>
              <a:gd name="connsiteY1" fmla="*/ 1757148 h 1770562"/>
              <a:gd name="connsiteX2" fmla="*/ 3550442 w 4286065"/>
              <a:gd name="connsiteY2" fmla="*/ 26823 h 1770562"/>
              <a:gd name="connsiteX3" fmla="*/ 4286065 w 4286065"/>
              <a:gd name="connsiteY3" fmla="*/ 0 h 1770562"/>
              <a:gd name="connsiteX0" fmla="*/ 0 w 4286065"/>
              <a:gd name="connsiteY0" fmla="*/ 1770562 h 1864444"/>
              <a:gd name="connsiteX1" fmla="*/ 3716429 w 4286065"/>
              <a:gd name="connsiteY1" fmla="*/ 1864444 h 1864444"/>
              <a:gd name="connsiteX2" fmla="*/ 3550442 w 4286065"/>
              <a:gd name="connsiteY2" fmla="*/ 26823 h 1864444"/>
              <a:gd name="connsiteX3" fmla="*/ 4286065 w 4286065"/>
              <a:gd name="connsiteY3" fmla="*/ 0 h 1864444"/>
              <a:gd name="connsiteX0" fmla="*/ 0 w 4263872"/>
              <a:gd name="connsiteY0" fmla="*/ 1877856 h 1877856"/>
              <a:gd name="connsiteX1" fmla="*/ 3694236 w 4263872"/>
              <a:gd name="connsiteY1" fmla="*/ 1864444 h 1877856"/>
              <a:gd name="connsiteX2" fmla="*/ 3528249 w 4263872"/>
              <a:gd name="connsiteY2" fmla="*/ 26823 h 1877856"/>
              <a:gd name="connsiteX3" fmla="*/ 4263872 w 4263872"/>
              <a:gd name="connsiteY3" fmla="*/ 0 h 1877856"/>
              <a:gd name="connsiteX0" fmla="*/ 0 w 4263872"/>
              <a:gd name="connsiteY0" fmla="*/ 1877856 h 1877856"/>
              <a:gd name="connsiteX1" fmla="*/ 3694236 w 4263872"/>
              <a:gd name="connsiteY1" fmla="*/ 1864444 h 1877856"/>
              <a:gd name="connsiteX2" fmla="*/ 3672506 w 4263872"/>
              <a:gd name="connsiteY2" fmla="*/ 67059 h 1877856"/>
              <a:gd name="connsiteX3" fmla="*/ 4263872 w 4263872"/>
              <a:gd name="connsiteY3" fmla="*/ 0 h 1877856"/>
              <a:gd name="connsiteX0" fmla="*/ 0 w 4308259"/>
              <a:gd name="connsiteY0" fmla="*/ 1810797 h 1810797"/>
              <a:gd name="connsiteX1" fmla="*/ 3694236 w 4308259"/>
              <a:gd name="connsiteY1" fmla="*/ 1797385 h 1810797"/>
              <a:gd name="connsiteX2" fmla="*/ 3672506 w 4308259"/>
              <a:gd name="connsiteY2" fmla="*/ 0 h 1810797"/>
              <a:gd name="connsiteX3" fmla="*/ 4308259 w 4308259"/>
              <a:gd name="connsiteY3" fmla="*/ 40236 h 1810797"/>
              <a:gd name="connsiteX0" fmla="*/ 0 w 4330453"/>
              <a:gd name="connsiteY0" fmla="*/ 1824208 h 1824208"/>
              <a:gd name="connsiteX1" fmla="*/ 3694236 w 4330453"/>
              <a:gd name="connsiteY1" fmla="*/ 1810796 h 1824208"/>
              <a:gd name="connsiteX2" fmla="*/ 3672506 w 4330453"/>
              <a:gd name="connsiteY2" fmla="*/ 13411 h 1824208"/>
              <a:gd name="connsiteX3" fmla="*/ 4330453 w 4330453"/>
              <a:gd name="connsiteY3" fmla="*/ 0 h 1824208"/>
              <a:gd name="connsiteX0" fmla="*/ 0 w 4330453"/>
              <a:gd name="connsiteY0" fmla="*/ 1824208 h 1824208"/>
              <a:gd name="connsiteX1" fmla="*/ 3694236 w 4330453"/>
              <a:gd name="connsiteY1" fmla="*/ 1810796 h 1824208"/>
              <a:gd name="connsiteX2" fmla="*/ 3683602 w 4330453"/>
              <a:gd name="connsiteY2" fmla="*/ 13411 h 1824208"/>
              <a:gd name="connsiteX3" fmla="*/ 4330453 w 4330453"/>
              <a:gd name="connsiteY3" fmla="*/ 0 h 1824208"/>
              <a:gd name="connsiteX0" fmla="*/ 0 w 4352646"/>
              <a:gd name="connsiteY0" fmla="*/ 1810797 h 1810797"/>
              <a:gd name="connsiteX1" fmla="*/ 3694236 w 4352646"/>
              <a:gd name="connsiteY1" fmla="*/ 1797385 h 1810797"/>
              <a:gd name="connsiteX2" fmla="*/ 3683602 w 4352646"/>
              <a:gd name="connsiteY2" fmla="*/ 0 h 1810797"/>
              <a:gd name="connsiteX3" fmla="*/ 4352646 w 4352646"/>
              <a:gd name="connsiteY3" fmla="*/ 80472 h 1810797"/>
              <a:gd name="connsiteX0" fmla="*/ 0 w 4330453"/>
              <a:gd name="connsiteY0" fmla="*/ 1837619 h 1837619"/>
              <a:gd name="connsiteX1" fmla="*/ 3694236 w 4330453"/>
              <a:gd name="connsiteY1" fmla="*/ 1824207 h 1837619"/>
              <a:gd name="connsiteX2" fmla="*/ 3683602 w 4330453"/>
              <a:gd name="connsiteY2" fmla="*/ 26822 h 1837619"/>
              <a:gd name="connsiteX3" fmla="*/ 4330453 w 4330453"/>
              <a:gd name="connsiteY3" fmla="*/ 0 h 1837619"/>
              <a:gd name="connsiteX0" fmla="*/ 0 w 4330453"/>
              <a:gd name="connsiteY0" fmla="*/ 1810797 h 1810797"/>
              <a:gd name="connsiteX1" fmla="*/ 3694236 w 4330453"/>
              <a:gd name="connsiteY1" fmla="*/ 1797385 h 1810797"/>
              <a:gd name="connsiteX2" fmla="*/ 3683602 w 4330453"/>
              <a:gd name="connsiteY2" fmla="*/ 0 h 1810797"/>
              <a:gd name="connsiteX3" fmla="*/ 4330453 w 4330453"/>
              <a:gd name="connsiteY3" fmla="*/ 13413 h 1810797"/>
              <a:gd name="connsiteX0" fmla="*/ 0 w 7049150"/>
              <a:gd name="connsiteY0" fmla="*/ 1824208 h 1824208"/>
              <a:gd name="connsiteX1" fmla="*/ 3694236 w 7049150"/>
              <a:gd name="connsiteY1" fmla="*/ 1810796 h 1824208"/>
              <a:gd name="connsiteX2" fmla="*/ 3683602 w 7049150"/>
              <a:gd name="connsiteY2" fmla="*/ 13411 h 1824208"/>
              <a:gd name="connsiteX3" fmla="*/ 7049150 w 7049150"/>
              <a:gd name="connsiteY3" fmla="*/ 0 h 1824208"/>
              <a:gd name="connsiteX0" fmla="*/ 0 w 7060246"/>
              <a:gd name="connsiteY0" fmla="*/ 2045775 h 2045775"/>
              <a:gd name="connsiteX1" fmla="*/ 3705332 w 7060246"/>
              <a:gd name="connsiteY1" fmla="*/ 1810796 h 2045775"/>
              <a:gd name="connsiteX2" fmla="*/ 3694698 w 7060246"/>
              <a:gd name="connsiteY2" fmla="*/ 13411 h 2045775"/>
              <a:gd name="connsiteX3" fmla="*/ 7060246 w 7060246"/>
              <a:gd name="connsiteY3" fmla="*/ 0 h 2045775"/>
              <a:gd name="connsiteX0" fmla="*/ 0 w 7049150"/>
              <a:gd name="connsiteY0" fmla="*/ 1898066 h 1898066"/>
              <a:gd name="connsiteX1" fmla="*/ 3694236 w 7049150"/>
              <a:gd name="connsiteY1" fmla="*/ 1810796 h 1898066"/>
              <a:gd name="connsiteX2" fmla="*/ 3683602 w 7049150"/>
              <a:gd name="connsiteY2" fmla="*/ 13411 h 1898066"/>
              <a:gd name="connsiteX3" fmla="*/ 7049150 w 7049150"/>
              <a:gd name="connsiteY3" fmla="*/ 0 h 1898066"/>
              <a:gd name="connsiteX0" fmla="*/ 0 w 7071343"/>
              <a:gd name="connsiteY0" fmla="*/ 1898066 h 1898066"/>
              <a:gd name="connsiteX1" fmla="*/ 3694236 w 7071343"/>
              <a:gd name="connsiteY1" fmla="*/ 1810796 h 1898066"/>
              <a:gd name="connsiteX2" fmla="*/ 3683602 w 7071343"/>
              <a:gd name="connsiteY2" fmla="*/ 13411 h 1898066"/>
              <a:gd name="connsiteX3" fmla="*/ 7071343 w 7071343"/>
              <a:gd name="connsiteY3" fmla="*/ 0 h 1898066"/>
              <a:gd name="connsiteX0" fmla="*/ 0 w 7071343"/>
              <a:gd name="connsiteY0" fmla="*/ 1898066 h 1898066"/>
              <a:gd name="connsiteX1" fmla="*/ 3694236 w 7071343"/>
              <a:gd name="connsiteY1" fmla="*/ 1810796 h 1898066"/>
              <a:gd name="connsiteX2" fmla="*/ 3705795 w 7071343"/>
              <a:gd name="connsiteY2" fmla="*/ 13413 h 1898066"/>
              <a:gd name="connsiteX3" fmla="*/ 7071343 w 7071343"/>
              <a:gd name="connsiteY3" fmla="*/ 0 h 1898066"/>
              <a:gd name="connsiteX0" fmla="*/ 0 w 7071343"/>
              <a:gd name="connsiteY0" fmla="*/ 1898066 h 1898066"/>
              <a:gd name="connsiteX1" fmla="*/ 3716430 w 7071343"/>
              <a:gd name="connsiteY1" fmla="*/ 1810795 h 1898066"/>
              <a:gd name="connsiteX2" fmla="*/ 3705795 w 7071343"/>
              <a:gd name="connsiteY2" fmla="*/ 13413 h 1898066"/>
              <a:gd name="connsiteX3" fmla="*/ 7071343 w 7071343"/>
              <a:gd name="connsiteY3" fmla="*/ 0 h 1898066"/>
              <a:gd name="connsiteX0" fmla="*/ 0 w 7071343"/>
              <a:gd name="connsiteY0" fmla="*/ 1898066 h 1958504"/>
              <a:gd name="connsiteX1" fmla="*/ 3683139 w 7071343"/>
              <a:gd name="connsiteY1" fmla="*/ 1958504 h 1958504"/>
              <a:gd name="connsiteX2" fmla="*/ 3705795 w 7071343"/>
              <a:gd name="connsiteY2" fmla="*/ 13413 h 1958504"/>
              <a:gd name="connsiteX3" fmla="*/ 7071343 w 7071343"/>
              <a:gd name="connsiteY3" fmla="*/ 0 h 1958504"/>
              <a:gd name="connsiteX0" fmla="*/ 0 w 7071343"/>
              <a:gd name="connsiteY0" fmla="*/ 1898066 h 1898066"/>
              <a:gd name="connsiteX1" fmla="*/ 3672042 w 7071343"/>
              <a:gd name="connsiteY1" fmla="*/ 1884646 h 1898066"/>
              <a:gd name="connsiteX2" fmla="*/ 3705795 w 7071343"/>
              <a:gd name="connsiteY2" fmla="*/ 13413 h 1898066"/>
              <a:gd name="connsiteX3" fmla="*/ 7071343 w 7071343"/>
              <a:gd name="connsiteY3" fmla="*/ 0 h 1898066"/>
              <a:gd name="connsiteX0" fmla="*/ 0 w 7071343"/>
              <a:gd name="connsiteY0" fmla="*/ 1898066 h 2106213"/>
              <a:gd name="connsiteX1" fmla="*/ 3683139 w 7071343"/>
              <a:gd name="connsiteY1" fmla="*/ 2106213 h 2106213"/>
              <a:gd name="connsiteX2" fmla="*/ 3705795 w 7071343"/>
              <a:gd name="connsiteY2" fmla="*/ 13413 h 2106213"/>
              <a:gd name="connsiteX3" fmla="*/ 7071343 w 7071343"/>
              <a:gd name="connsiteY3" fmla="*/ 0 h 2106213"/>
              <a:gd name="connsiteX0" fmla="*/ 0 w 7071343"/>
              <a:gd name="connsiteY0" fmla="*/ 1898066 h 2106213"/>
              <a:gd name="connsiteX1" fmla="*/ 3683139 w 7071343"/>
              <a:gd name="connsiteY1" fmla="*/ 2106213 h 2106213"/>
              <a:gd name="connsiteX2" fmla="*/ 3705795 w 7071343"/>
              <a:gd name="connsiteY2" fmla="*/ 13413 h 2106213"/>
              <a:gd name="connsiteX3" fmla="*/ 7071343 w 7071343"/>
              <a:gd name="connsiteY3" fmla="*/ 0 h 2106213"/>
              <a:gd name="connsiteX0" fmla="*/ 0 w 7071343"/>
              <a:gd name="connsiteY0" fmla="*/ 1898066 h 1898066"/>
              <a:gd name="connsiteX1" fmla="*/ 3672042 w 7071343"/>
              <a:gd name="connsiteY1" fmla="*/ 1884653 h 1898066"/>
              <a:gd name="connsiteX2" fmla="*/ 3705795 w 7071343"/>
              <a:gd name="connsiteY2" fmla="*/ 13413 h 1898066"/>
              <a:gd name="connsiteX3" fmla="*/ 7071343 w 7071343"/>
              <a:gd name="connsiteY3" fmla="*/ 0 h 1898066"/>
              <a:gd name="connsiteX0" fmla="*/ 0 w 7071343"/>
              <a:gd name="connsiteY0" fmla="*/ 1898066 h 1898066"/>
              <a:gd name="connsiteX1" fmla="*/ 3727526 w 7071343"/>
              <a:gd name="connsiteY1" fmla="*/ 1884653 h 1898066"/>
              <a:gd name="connsiteX2" fmla="*/ 3705795 w 7071343"/>
              <a:gd name="connsiteY2" fmla="*/ 13413 h 1898066"/>
              <a:gd name="connsiteX3" fmla="*/ 7071343 w 7071343"/>
              <a:gd name="connsiteY3" fmla="*/ 0 h 1898066"/>
              <a:gd name="connsiteX0" fmla="*/ 0 w 7071343"/>
              <a:gd name="connsiteY0" fmla="*/ 1898066 h 1898066"/>
              <a:gd name="connsiteX1" fmla="*/ 3716430 w 7071343"/>
              <a:gd name="connsiteY1" fmla="*/ 1884653 h 1898066"/>
              <a:gd name="connsiteX2" fmla="*/ 3705795 w 7071343"/>
              <a:gd name="connsiteY2" fmla="*/ 13413 h 1898066"/>
              <a:gd name="connsiteX3" fmla="*/ 7071343 w 7071343"/>
              <a:gd name="connsiteY3" fmla="*/ 0 h 1898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71343" h="1898066">
                <a:moveTo>
                  <a:pt x="0" y="1898066"/>
                </a:moveTo>
                <a:lnTo>
                  <a:pt x="3716430" y="1884653"/>
                </a:lnTo>
                <a:cubicBezTo>
                  <a:pt x="3712886" y="1316819"/>
                  <a:pt x="3709339" y="581247"/>
                  <a:pt x="3705795" y="13413"/>
                </a:cubicBezTo>
                <a:lnTo>
                  <a:pt x="7071343" y="0"/>
                </a:lnTo>
              </a:path>
            </a:pathLst>
          </a:custGeom>
          <a:noFill/>
          <a:ln w="38100">
            <a:solidFill>
              <a:srgbClr val="FF0000"/>
            </a:solidFill>
            <a:prstDash val="sysDash"/>
            <a:headEnd type="diamond" w="lg" len="med"/>
            <a:tailEnd type="oval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D2D98295-F30C-4182-AA4C-E4DFDFBE41C4}"/>
              </a:ext>
            </a:extLst>
          </p:cNvPr>
          <p:cNvSpPr/>
          <p:nvPr/>
        </p:nvSpPr>
        <p:spPr>
          <a:xfrm>
            <a:off x="2624275" y="2612577"/>
            <a:ext cx="8213902" cy="476432"/>
          </a:xfrm>
          <a:custGeom>
            <a:avLst/>
            <a:gdLst>
              <a:gd name="connsiteX0" fmla="*/ 0 w 1456661"/>
              <a:gd name="connsiteY0" fmla="*/ 1743739 h 1743739"/>
              <a:gd name="connsiteX1" fmla="*/ 744279 w 1456661"/>
              <a:gd name="connsiteY1" fmla="*/ 1743739 h 1743739"/>
              <a:gd name="connsiteX2" fmla="*/ 733647 w 1456661"/>
              <a:gd name="connsiteY2" fmla="*/ 0 h 1743739"/>
              <a:gd name="connsiteX3" fmla="*/ 1456661 w 1456661"/>
              <a:gd name="connsiteY3" fmla="*/ 21265 h 1743739"/>
              <a:gd name="connsiteX0" fmla="*/ 0 w 1435396"/>
              <a:gd name="connsiteY0" fmla="*/ 1755659 h 1755659"/>
              <a:gd name="connsiteX1" fmla="*/ 744279 w 1435396"/>
              <a:gd name="connsiteY1" fmla="*/ 1755659 h 1755659"/>
              <a:gd name="connsiteX2" fmla="*/ 733647 w 1435396"/>
              <a:gd name="connsiteY2" fmla="*/ 11920 h 1755659"/>
              <a:gd name="connsiteX3" fmla="*/ 1435396 w 1435396"/>
              <a:gd name="connsiteY3" fmla="*/ 1287 h 1755659"/>
              <a:gd name="connsiteX0" fmla="*/ 0 w 1456661"/>
              <a:gd name="connsiteY0" fmla="*/ 1743739 h 1743739"/>
              <a:gd name="connsiteX1" fmla="*/ 744279 w 1456661"/>
              <a:gd name="connsiteY1" fmla="*/ 1743739 h 1743739"/>
              <a:gd name="connsiteX2" fmla="*/ 733647 w 1456661"/>
              <a:gd name="connsiteY2" fmla="*/ 0 h 1743739"/>
              <a:gd name="connsiteX3" fmla="*/ 1456661 w 1456661"/>
              <a:gd name="connsiteY3" fmla="*/ 21265 h 1743739"/>
              <a:gd name="connsiteX0" fmla="*/ 0 w 1488558"/>
              <a:gd name="connsiteY0" fmla="*/ 1743739 h 1743739"/>
              <a:gd name="connsiteX1" fmla="*/ 744279 w 1488558"/>
              <a:gd name="connsiteY1" fmla="*/ 1743739 h 1743739"/>
              <a:gd name="connsiteX2" fmla="*/ 733647 w 1488558"/>
              <a:gd name="connsiteY2" fmla="*/ 0 h 1743739"/>
              <a:gd name="connsiteX3" fmla="*/ 1488558 w 1488558"/>
              <a:gd name="connsiteY3" fmla="*/ 0 h 1743739"/>
              <a:gd name="connsiteX0" fmla="*/ 0 w 1488558"/>
              <a:gd name="connsiteY0" fmla="*/ 1743739 h 1743739"/>
              <a:gd name="connsiteX1" fmla="*/ 1029740 w 1488558"/>
              <a:gd name="connsiteY1" fmla="*/ 1703503 h 1743739"/>
              <a:gd name="connsiteX2" fmla="*/ 733647 w 1488558"/>
              <a:gd name="connsiteY2" fmla="*/ 0 h 1743739"/>
              <a:gd name="connsiteX3" fmla="*/ 1488558 w 1488558"/>
              <a:gd name="connsiteY3" fmla="*/ 0 h 1743739"/>
              <a:gd name="connsiteX0" fmla="*/ 0 w 1488558"/>
              <a:gd name="connsiteY0" fmla="*/ 1770563 h 1770563"/>
              <a:gd name="connsiteX1" fmla="*/ 1029740 w 1488558"/>
              <a:gd name="connsiteY1" fmla="*/ 1730327 h 1770563"/>
              <a:gd name="connsiteX2" fmla="*/ 986169 w 1488558"/>
              <a:gd name="connsiteY2" fmla="*/ 0 h 1770563"/>
              <a:gd name="connsiteX3" fmla="*/ 1488558 w 1488558"/>
              <a:gd name="connsiteY3" fmla="*/ 26824 h 1770563"/>
              <a:gd name="connsiteX0" fmla="*/ 0 w 1488558"/>
              <a:gd name="connsiteY0" fmla="*/ 1743739 h 1743739"/>
              <a:gd name="connsiteX1" fmla="*/ 1029740 w 1488558"/>
              <a:gd name="connsiteY1" fmla="*/ 1703503 h 1743739"/>
              <a:gd name="connsiteX2" fmla="*/ 1019107 w 1488558"/>
              <a:gd name="connsiteY2" fmla="*/ 0 h 1743739"/>
              <a:gd name="connsiteX3" fmla="*/ 1488558 w 1488558"/>
              <a:gd name="connsiteY3" fmla="*/ 0 h 1743739"/>
              <a:gd name="connsiteX0" fmla="*/ 0 w 3520391"/>
              <a:gd name="connsiteY0" fmla="*/ 1757151 h 1757151"/>
              <a:gd name="connsiteX1" fmla="*/ 1029740 w 3520391"/>
              <a:gd name="connsiteY1" fmla="*/ 1716915 h 1757151"/>
              <a:gd name="connsiteX2" fmla="*/ 1019107 w 3520391"/>
              <a:gd name="connsiteY2" fmla="*/ 13412 h 1757151"/>
              <a:gd name="connsiteX3" fmla="*/ 3520391 w 3520391"/>
              <a:gd name="connsiteY3" fmla="*/ 0 h 1757151"/>
              <a:gd name="connsiteX0" fmla="*/ 0 w 3520391"/>
              <a:gd name="connsiteY0" fmla="*/ 1757151 h 1757151"/>
              <a:gd name="connsiteX1" fmla="*/ 1029740 w 3520391"/>
              <a:gd name="connsiteY1" fmla="*/ 1716915 h 1757151"/>
              <a:gd name="connsiteX2" fmla="*/ 553045 w 3520391"/>
              <a:gd name="connsiteY2" fmla="*/ 473 h 1757151"/>
              <a:gd name="connsiteX3" fmla="*/ 3520391 w 3520391"/>
              <a:gd name="connsiteY3" fmla="*/ 0 h 1757151"/>
              <a:gd name="connsiteX0" fmla="*/ 0 w 3520391"/>
              <a:gd name="connsiteY0" fmla="*/ 1757151 h 1768671"/>
              <a:gd name="connsiteX1" fmla="*/ 552581 w 3520391"/>
              <a:gd name="connsiteY1" fmla="*/ 1768671 h 1768671"/>
              <a:gd name="connsiteX2" fmla="*/ 553045 w 3520391"/>
              <a:gd name="connsiteY2" fmla="*/ 473 h 1768671"/>
              <a:gd name="connsiteX3" fmla="*/ 3520391 w 3520391"/>
              <a:gd name="connsiteY3" fmla="*/ 0 h 1768671"/>
              <a:gd name="connsiteX0" fmla="*/ 0 w 3520391"/>
              <a:gd name="connsiteY0" fmla="*/ 1757151 h 1775140"/>
              <a:gd name="connsiteX1" fmla="*/ 530387 w 3520391"/>
              <a:gd name="connsiteY1" fmla="*/ 1775140 h 1775140"/>
              <a:gd name="connsiteX2" fmla="*/ 553045 w 3520391"/>
              <a:gd name="connsiteY2" fmla="*/ 473 h 1775140"/>
              <a:gd name="connsiteX3" fmla="*/ 3520391 w 3520391"/>
              <a:gd name="connsiteY3" fmla="*/ 0 h 1775140"/>
              <a:gd name="connsiteX0" fmla="*/ 0 w 3520391"/>
              <a:gd name="connsiteY0" fmla="*/ 1757151 h 1757151"/>
              <a:gd name="connsiteX1" fmla="*/ 563677 w 3520391"/>
              <a:gd name="connsiteY1" fmla="*/ 1749262 h 1757151"/>
              <a:gd name="connsiteX2" fmla="*/ 553045 w 3520391"/>
              <a:gd name="connsiteY2" fmla="*/ 473 h 1757151"/>
              <a:gd name="connsiteX3" fmla="*/ 3520391 w 3520391"/>
              <a:gd name="connsiteY3" fmla="*/ 0 h 1757151"/>
              <a:gd name="connsiteX0" fmla="*/ 0 w 3520391"/>
              <a:gd name="connsiteY0" fmla="*/ 1757151 h 1757151"/>
              <a:gd name="connsiteX1" fmla="*/ 519290 w 3520391"/>
              <a:gd name="connsiteY1" fmla="*/ 1749262 h 1757151"/>
              <a:gd name="connsiteX2" fmla="*/ 553045 w 3520391"/>
              <a:gd name="connsiteY2" fmla="*/ 473 h 1757151"/>
              <a:gd name="connsiteX3" fmla="*/ 3520391 w 3520391"/>
              <a:gd name="connsiteY3" fmla="*/ 0 h 1757151"/>
              <a:gd name="connsiteX0" fmla="*/ 0 w 6305667"/>
              <a:gd name="connsiteY0" fmla="*/ 1808907 h 1808907"/>
              <a:gd name="connsiteX1" fmla="*/ 3304566 w 6305667"/>
              <a:gd name="connsiteY1" fmla="*/ 1749262 h 1808907"/>
              <a:gd name="connsiteX2" fmla="*/ 3338321 w 6305667"/>
              <a:gd name="connsiteY2" fmla="*/ 473 h 1808907"/>
              <a:gd name="connsiteX3" fmla="*/ 6305667 w 6305667"/>
              <a:gd name="connsiteY3" fmla="*/ 0 h 1808907"/>
              <a:gd name="connsiteX0" fmla="*/ 0 w 6305667"/>
              <a:gd name="connsiteY0" fmla="*/ 1808907 h 1846303"/>
              <a:gd name="connsiteX1" fmla="*/ 3326760 w 6305667"/>
              <a:gd name="connsiteY1" fmla="*/ 1846303 h 1846303"/>
              <a:gd name="connsiteX2" fmla="*/ 3338321 w 6305667"/>
              <a:gd name="connsiteY2" fmla="*/ 473 h 1846303"/>
              <a:gd name="connsiteX3" fmla="*/ 6305667 w 6305667"/>
              <a:gd name="connsiteY3" fmla="*/ 0 h 1846303"/>
              <a:gd name="connsiteX0" fmla="*/ 0 w 6305667"/>
              <a:gd name="connsiteY0" fmla="*/ 1808907 h 1808907"/>
              <a:gd name="connsiteX1" fmla="*/ 3348954 w 6305667"/>
              <a:gd name="connsiteY1" fmla="*/ 1801017 h 1808907"/>
              <a:gd name="connsiteX2" fmla="*/ 3338321 w 6305667"/>
              <a:gd name="connsiteY2" fmla="*/ 473 h 1808907"/>
              <a:gd name="connsiteX3" fmla="*/ 6305667 w 6305667"/>
              <a:gd name="connsiteY3" fmla="*/ 0 h 1808907"/>
              <a:gd name="connsiteX0" fmla="*/ 0 w 6305667"/>
              <a:gd name="connsiteY0" fmla="*/ 1808907 h 1839833"/>
              <a:gd name="connsiteX1" fmla="*/ 3371147 w 6305667"/>
              <a:gd name="connsiteY1" fmla="*/ 1839833 h 1839833"/>
              <a:gd name="connsiteX2" fmla="*/ 3338321 w 6305667"/>
              <a:gd name="connsiteY2" fmla="*/ 473 h 1839833"/>
              <a:gd name="connsiteX3" fmla="*/ 6305667 w 6305667"/>
              <a:gd name="connsiteY3" fmla="*/ 0 h 1839833"/>
              <a:gd name="connsiteX0" fmla="*/ 0 w 6305667"/>
              <a:gd name="connsiteY0" fmla="*/ 1808907 h 1808907"/>
              <a:gd name="connsiteX1" fmla="*/ 3382243 w 6305667"/>
              <a:gd name="connsiteY1" fmla="*/ 1801017 h 1808907"/>
              <a:gd name="connsiteX2" fmla="*/ 3338321 w 6305667"/>
              <a:gd name="connsiteY2" fmla="*/ 473 h 1808907"/>
              <a:gd name="connsiteX3" fmla="*/ 6305667 w 6305667"/>
              <a:gd name="connsiteY3" fmla="*/ 0 h 1808907"/>
              <a:gd name="connsiteX0" fmla="*/ 0 w 6216893"/>
              <a:gd name="connsiteY0" fmla="*/ 1808434 h 1808434"/>
              <a:gd name="connsiteX1" fmla="*/ 3382243 w 6216893"/>
              <a:gd name="connsiteY1" fmla="*/ 1800544 h 1808434"/>
              <a:gd name="connsiteX2" fmla="*/ 3338321 w 6216893"/>
              <a:gd name="connsiteY2" fmla="*/ 0 h 1808434"/>
              <a:gd name="connsiteX3" fmla="*/ 6216893 w 6216893"/>
              <a:gd name="connsiteY3" fmla="*/ 892306 h 1808434"/>
              <a:gd name="connsiteX0" fmla="*/ 0 w 6216893"/>
              <a:gd name="connsiteY0" fmla="*/ 916128 h 916128"/>
              <a:gd name="connsiteX1" fmla="*/ 3382243 w 6216893"/>
              <a:gd name="connsiteY1" fmla="*/ 908238 h 916128"/>
              <a:gd name="connsiteX2" fmla="*/ 3526966 w 6216893"/>
              <a:gd name="connsiteY2" fmla="*/ 19881 h 916128"/>
              <a:gd name="connsiteX3" fmla="*/ 6216893 w 6216893"/>
              <a:gd name="connsiteY3" fmla="*/ 0 h 916128"/>
              <a:gd name="connsiteX0" fmla="*/ 0 w 6216893"/>
              <a:gd name="connsiteY0" fmla="*/ 916128 h 927646"/>
              <a:gd name="connsiteX1" fmla="*/ 3515403 w 6216893"/>
              <a:gd name="connsiteY1" fmla="*/ 927646 h 927646"/>
              <a:gd name="connsiteX2" fmla="*/ 3526966 w 6216893"/>
              <a:gd name="connsiteY2" fmla="*/ 19881 h 927646"/>
              <a:gd name="connsiteX3" fmla="*/ 6216893 w 6216893"/>
              <a:gd name="connsiteY3" fmla="*/ 0 h 927646"/>
              <a:gd name="connsiteX0" fmla="*/ 0 w 6216893"/>
              <a:gd name="connsiteY0" fmla="*/ 896720 h 908238"/>
              <a:gd name="connsiteX1" fmla="*/ 3515403 w 6216893"/>
              <a:gd name="connsiteY1" fmla="*/ 908238 h 908238"/>
              <a:gd name="connsiteX2" fmla="*/ 3526966 w 6216893"/>
              <a:gd name="connsiteY2" fmla="*/ 473 h 908238"/>
              <a:gd name="connsiteX3" fmla="*/ 6216893 w 6216893"/>
              <a:gd name="connsiteY3" fmla="*/ 0 h 908238"/>
              <a:gd name="connsiteX0" fmla="*/ 0 w 6216893"/>
              <a:gd name="connsiteY0" fmla="*/ 896720 h 908238"/>
              <a:gd name="connsiteX1" fmla="*/ 3360049 w 6216893"/>
              <a:gd name="connsiteY1" fmla="*/ 908238 h 908238"/>
              <a:gd name="connsiteX2" fmla="*/ 3526966 w 6216893"/>
              <a:gd name="connsiteY2" fmla="*/ 473 h 908238"/>
              <a:gd name="connsiteX3" fmla="*/ 6216893 w 6216893"/>
              <a:gd name="connsiteY3" fmla="*/ 0 h 908238"/>
              <a:gd name="connsiteX0" fmla="*/ 0 w 6216893"/>
              <a:gd name="connsiteY0" fmla="*/ 1782557 h 1794075"/>
              <a:gd name="connsiteX1" fmla="*/ 3360049 w 6216893"/>
              <a:gd name="connsiteY1" fmla="*/ 1794075 h 1794075"/>
              <a:gd name="connsiteX2" fmla="*/ 3415998 w 6216893"/>
              <a:gd name="connsiteY2" fmla="*/ 0 h 1794075"/>
              <a:gd name="connsiteX3" fmla="*/ 6216893 w 6216893"/>
              <a:gd name="connsiteY3" fmla="*/ 885837 h 1794075"/>
              <a:gd name="connsiteX0" fmla="*/ 0 w 6250183"/>
              <a:gd name="connsiteY0" fmla="*/ 1783030 h 1794548"/>
              <a:gd name="connsiteX1" fmla="*/ 3360049 w 6250183"/>
              <a:gd name="connsiteY1" fmla="*/ 1794548 h 1794548"/>
              <a:gd name="connsiteX2" fmla="*/ 3415998 w 6250183"/>
              <a:gd name="connsiteY2" fmla="*/ 473 h 1794548"/>
              <a:gd name="connsiteX3" fmla="*/ 6250183 w 6250183"/>
              <a:gd name="connsiteY3" fmla="*/ 0 h 1794548"/>
              <a:gd name="connsiteX0" fmla="*/ 0 w 6250183"/>
              <a:gd name="connsiteY0" fmla="*/ 1783030 h 1794548"/>
              <a:gd name="connsiteX1" fmla="*/ 3360049 w 6250183"/>
              <a:gd name="connsiteY1" fmla="*/ 1794548 h 1794548"/>
              <a:gd name="connsiteX2" fmla="*/ 3360514 w 6250183"/>
              <a:gd name="connsiteY2" fmla="*/ 473 h 1794548"/>
              <a:gd name="connsiteX3" fmla="*/ 6250183 w 6250183"/>
              <a:gd name="connsiteY3" fmla="*/ 0 h 1794548"/>
              <a:gd name="connsiteX0" fmla="*/ 0 w 6227990"/>
              <a:gd name="connsiteY0" fmla="*/ 1815377 h 1815377"/>
              <a:gd name="connsiteX1" fmla="*/ 3337856 w 6227990"/>
              <a:gd name="connsiteY1" fmla="*/ 1794548 h 1815377"/>
              <a:gd name="connsiteX2" fmla="*/ 3338321 w 6227990"/>
              <a:gd name="connsiteY2" fmla="*/ 473 h 1815377"/>
              <a:gd name="connsiteX3" fmla="*/ 6227990 w 6227990"/>
              <a:gd name="connsiteY3" fmla="*/ 0 h 1815377"/>
              <a:gd name="connsiteX0" fmla="*/ 0 w 6227990"/>
              <a:gd name="connsiteY0" fmla="*/ 1776560 h 1794548"/>
              <a:gd name="connsiteX1" fmla="*/ 3337856 w 6227990"/>
              <a:gd name="connsiteY1" fmla="*/ 1794548 h 1794548"/>
              <a:gd name="connsiteX2" fmla="*/ 3338321 w 6227990"/>
              <a:gd name="connsiteY2" fmla="*/ 473 h 1794548"/>
              <a:gd name="connsiteX3" fmla="*/ 6227990 w 6227990"/>
              <a:gd name="connsiteY3" fmla="*/ 0 h 1794548"/>
              <a:gd name="connsiteX0" fmla="*/ 0 w 6261280"/>
              <a:gd name="connsiteY0" fmla="*/ 1789499 h 1794548"/>
              <a:gd name="connsiteX1" fmla="*/ 3371146 w 6261280"/>
              <a:gd name="connsiteY1" fmla="*/ 1794548 h 1794548"/>
              <a:gd name="connsiteX2" fmla="*/ 3371611 w 6261280"/>
              <a:gd name="connsiteY2" fmla="*/ 473 h 1794548"/>
              <a:gd name="connsiteX3" fmla="*/ 6261280 w 6261280"/>
              <a:gd name="connsiteY3" fmla="*/ 0 h 1794548"/>
              <a:gd name="connsiteX0" fmla="*/ 0 w 7726046"/>
              <a:gd name="connsiteY0" fmla="*/ 1239599 h 1794548"/>
              <a:gd name="connsiteX1" fmla="*/ 4835912 w 7726046"/>
              <a:gd name="connsiteY1" fmla="*/ 1794548 h 1794548"/>
              <a:gd name="connsiteX2" fmla="*/ 4836377 w 7726046"/>
              <a:gd name="connsiteY2" fmla="*/ 473 h 1794548"/>
              <a:gd name="connsiteX3" fmla="*/ 7726046 w 7726046"/>
              <a:gd name="connsiteY3" fmla="*/ 0 h 1794548"/>
              <a:gd name="connsiteX0" fmla="*/ 0 w 7726046"/>
              <a:gd name="connsiteY0" fmla="*/ 1239599 h 1264056"/>
              <a:gd name="connsiteX1" fmla="*/ 4847008 w 7726046"/>
              <a:gd name="connsiteY1" fmla="*/ 1264056 h 1264056"/>
              <a:gd name="connsiteX2" fmla="*/ 4836377 w 7726046"/>
              <a:gd name="connsiteY2" fmla="*/ 473 h 1264056"/>
              <a:gd name="connsiteX3" fmla="*/ 7726046 w 7726046"/>
              <a:gd name="connsiteY3" fmla="*/ 0 h 1264056"/>
              <a:gd name="connsiteX0" fmla="*/ 0 w 7726046"/>
              <a:gd name="connsiteY0" fmla="*/ 1239599 h 1239599"/>
              <a:gd name="connsiteX1" fmla="*/ 4869201 w 7726046"/>
              <a:gd name="connsiteY1" fmla="*/ 1128198 h 1239599"/>
              <a:gd name="connsiteX2" fmla="*/ 4836377 w 7726046"/>
              <a:gd name="connsiteY2" fmla="*/ 473 h 1239599"/>
              <a:gd name="connsiteX3" fmla="*/ 7726046 w 7726046"/>
              <a:gd name="connsiteY3" fmla="*/ 0 h 1239599"/>
              <a:gd name="connsiteX0" fmla="*/ 0 w 7726046"/>
              <a:gd name="connsiteY0" fmla="*/ 1239599 h 1239599"/>
              <a:gd name="connsiteX1" fmla="*/ 4824814 w 7726046"/>
              <a:gd name="connsiteY1" fmla="*/ 1134668 h 1239599"/>
              <a:gd name="connsiteX2" fmla="*/ 4836377 w 7726046"/>
              <a:gd name="connsiteY2" fmla="*/ 473 h 1239599"/>
              <a:gd name="connsiteX3" fmla="*/ 7726046 w 7726046"/>
              <a:gd name="connsiteY3" fmla="*/ 0 h 1239599"/>
              <a:gd name="connsiteX0" fmla="*/ 0 w 7748240"/>
              <a:gd name="connsiteY0" fmla="*/ 1155497 h 1155497"/>
              <a:gd name="connsiteX1" fmla="*/ 4847008 w 7748240"/>
              <a:gd name="connsiteY1" fmla="*/ 1134668 h 1155497"/>
              <a:gd name="connsiteX2" fmla="*/ 4858571 w 7748240"/>
              <a:gd name="connsiteY2" fmla="*/ 473 h 1155497"/>
              <a:gd name="connsiteX3" fmla="*/ 7748240 w 7748240"/>
              <a:gd name="connsiteY3" fmla="*/ 0 h 1155497"/>
              <a:gd name="connsiteX0" fmla="*/ 0 w 7759337"/>
              <a:gd name="connsiteY0" fmla="*/ 1149028 h 1149028"/>
              <a:gd name="connsiteX1" fmla="*/ 4858105 w 7759337"/>
              <a:gd name="connsiteY1" fmla="*/ 1134668 h 1149028"/>
              <a:gd name="connsiteX2" fmla="*/ 4869668 w 7759337"/>
              <a:gd name="connsiteY2" fmla="*/ 473 h 1149028"/>
              <a:gd name="connsiteX3" fmla="*/ 7759337 w 7759337"/>
              <a:gd name="connsiteY3" fmla="*/ 0 h 1149028"/>
              <a:gd name="connsiteX0" fmla="*/ 0 w 8458430"/>
              <a:gd name="connsiteY0" fmla="*/ 1161967 h 1161967"/>
              <a:gd name="connsiteX1" fmla="*/ 4858105 w 8458430"/>
              <a:gd name="connsiteY1" fmla="*/ 1147607 h 1161967"/>
              <a:gd name="connsiteX2" fmla="*/ 4869668 w 8458430"/>
              <a:gd name="connsiteY2" fmla="*/ 13412 h 1161967"/>
              <a:gd name="connsiteX3" fmla="*/ 8458430 w 8458430"/>
              <a:gd name="connsiteY3" fmla="*/ 0 h 1161967"/>
              <a:gd name="connsiteX0" fmla="*/ 0 w 8458430"/>
              <a:gd name="connsiteY0" fmla="*/ 1148555 h 1148555"/>
              <a:gd name="connsiteX1" fmla="*/ 4858105 w 8458430"/>
              <a:gd name="connsiteY1" fmla="*/ 1134195 h 1148555"/>
              <a:gd name="connsiteX2" fmla="*/ 4869668 w 8458430"/>
              <a:gd name="connsiteY2" fmla="*/ 0 h 1148555"/>
              <a:gd name="connsiteX3" fmla="*/ 8458430 w 8458430"/>
              <a:gd name="connsiteY3" fmla="*/ 12466 h 1148555"/>
              <a:gd name="connsiteX0" fmla="*/ 0 w 8491720"/>
              <a:gd name="connsiteY0" fmla="*/ 1155497 h 1155497"/>
              <a:gd name="connsiteX1" fmla="*/ 4858105 w 8491720"/>
              <a:gd name="connsiteY1" fmla="*/ 1141137 h 1155497"/>
              <a:gd name="connsiteX2" fmla="*/ 4869668 w 8491720"/>
              <a:gd name="connsiteY2" fmla="*/ 6942 h 1155497"/>
              <a:gd name="connsiteX3" fmla="*/ 8491720 w 8491720"/>
              <a:gd name="connsiteY3" fmla="*/ 0 h 1155497"/>
              <a:gd name="connsiteX0" fmla="*/ 0 w 8558300"/>
              <a:gd name="connsiteY0" fmla="*/ 1155497 h 1155497"/>
              <a:gd name="connsiteX1" fmla="*/ 4858105 w 8558300"/>
              <a:gd name="connsiteY1" fmla="*/ 1141137 h 1155497"/>
              <a:gd name="connsiteX2" fmla="*/ 4869668 w 8558300"/>
              <a:gd name="connsiteY2" fmla="*/ 6942 h 1155497"/>
              <a:gd name="connsiteX3" fmla="*/ 8558300 w 8558300"/>
              <a:gd name="connsiteY3" fmla="*/ 0 h 1155497"/>
              <a:gd name="connsiteX0" fmla="*/ 0 w 8536107"/>
              <a:gd name="connsiteY0" fmla="*/ 1148555 h 1148555"/>
              <a:gd name="connsiteX1" fmla="*/ 4858105 w 8536107"/>
              <a:gd name="connsiteY1" fmla="*/ 1134195 h 1148555"/>
              <a:gd name="connsiteX2" fmla="*/ 4869668 w 8536107"/>
              <a:gd name="connsiteY2" fmla="*/ 0 h 1148555"/>
              <a:gd name="connsiteX3" fmla="*/ 8536107 w 8536107"/>
              <a:gd name="connsiteY3" fmla="*/ 238896 h 1148555"/>
              <a:gd name="connsiteX0" fmla="*/ 0 w 8536107"/>
              <a:gd name="connsiteY0" fmla="*/ 922125 h 922125"/>
              <a:gd name="connsiteX1" fmla="*/ 4858105 w 8536107"/>
              <a:gd name="connsiteY1" fmla="*/ 907765 h 922125"/>
              <a:gd name="connsiteX2" fmla="*/ 4880765 w 8536107"/>
              <a:gd name="connsiteY2" fmla="*/ 0 h 922125"/>
              <a:gd name="connsiteX3" fmla="*/ 8536107 w 8536107"/>
              <a:gd name="connsiteY3" fmla="*/ 12466 h 922125"/>
              <a:gd name="connsiteX0" fmla="*/ 0 w 8536107"/>
              <a:gd name="connsiteY0" fmla="*/ 909659 h 909659"/>
              <a:gd name="connsiteX1" fmla="*/ 4858105 w 8536107"/>
              <a:gd name="connsiteY1" fmla="*/ 895299 h 909659"/>
              <a:gd name="connsiteX2" fmla="*/ 4858571 w 8536107"/>
              <a:gd name="connsiteY2" fmla="*/ 440393 h 909659"/>
              <a:gd name="connsiteX3" fmla="*/ 8536107 w 8536107"/>
              <a:gd name="connsiteY3" fmla="*/ 0 h 909659"/>
              <a:gd name="connsiteX0" fmla="*/ 0 w 8569396"/>
              <a:gd name="connsiteY0" fmla="*/ 469266 h 469266"/>
              <a:gd name="connsiteX1" fmla="*/ 4858105 w 8569396"/>
              <a:gd name="connsiteY1" fmla="*/ 454906 h 469266"/>
              <a:gd name="connsiteX2" fmla="*/ 4858571 w 8569396"/>
              <a:gd name="connsiteY2" fmla="*/ 0 h 469266"/>
              <a:gd name="connsiteX3" fmla="*/ 8569396 w 8569396"/>
              <a:gd name="connsiteY3" fmla="*/ 18936 h 469266"/>
              <a:gd name="connsiteX0" fmla="*/ 0 w 8502816"/>
              <a:gd name="connsiteY0" fmla="*/ 469266 h 469266"/>
              <a:gd name="connsiteX1" fmla="*/ 4858105 w 8502816"/>
              <a:gd name="connsiteY1" fmla="*/ 454906 h 469266"/>
              <a:gd name="connsiteX2" fmla="*/ 4858571 w 8502816"/>
              <a:gd name="connsiteY2" fmla="*/ 0 h 469266"/>
              <a:gd name="connsiteX3" fmla="*/ 8502816 w 8502816"/>
              <a:gd name="connsiteY3" fmla="*/ 18936 h 469266"/>
              <a:gd name="connsiteX0" fmla="*/ 0 w 8502816"/>
              <a:gd name="connsiteY0" fmla="*/ 469266 h 607586"/>
              <a:gd name="connsiteX1" fmla="*/ 5045702 w 8502816"/>
              <a:gd name="connsiteY1" fmla="*/ 607586 h 607586"/>
              <a:gd name="connsiteX2" fmla="*/ 4858571 w 8502816"/>
              <a:gd name="connsiteY2" fmla="*/ 0 h 607586"/>
              <a:gd name="connsiteX3" fmla="*/ 8502816 w 8502816"/>
              <a:gd name="connsiteY3" fmla="*/ 18936 h 607586"/>
              <a:gd name="connsiteX0" fmla="*/ 0 w 8502816"/>
              <a:gd name="connsiteY0" fmla="*/ 663585 h 663585"/>
              <a:gd name="connsiteX1" fmla="*/ 5045702 w 8502816"/>
              <a:gd name="connsiteY1" fmla="*/ 607586 h 663585"/>
              <a:gd name="connsiteX2" fmla="*/ 4858571 w 8502816"/>
              <a:gd name="connsiteY2" fmla="*/ 0 h 663585"/>
              <a:gd name="connsiteX3" fmla="*/ 8502816 w 8502816"/>
              <a:gd name="connsiteY3" fmla="*/ 18936 h 663585"/>
              <a:gd name="connsiteX0" fmla="*/ 0 w 8502816"/>
              <a:gd name="connsiteY0" fmla="*/ 663585 h 663585"/>
              <a:gd name="connsiteX1" fmla="*/ 5045702 w 8502816"/>
              <a:gd name="connsiteY1" fmla="*/ 607586 h 663585"/>
              <a:gd name="connsiteX2" fmla="*/ 5057203 w 8502816"/>
              <a:gd name="connsiteY2" fmla="*/ 0 h 663585"/>
              <a:gd name="connsiteX3" fmla="*/ 8502816 w 8502816"/>
              <a:gd name="connsiteY3" fmla="*/ 18936 h 663585"/>
              <a:gd name="connsiteX0" fmla="*/ 0 w 8502816"/>
              <a:gd name="connsiteY0" fmla="*/ 677464 h 677464"/>
              <a:gd name="connsiteX1" fmla="*/ 5045702 w 8502816"/>
              <a:gd name="connsiteY1" fmla="*/ 621465 h 677464"/>
              <a:gd name="connsiteX2" fmla="*/ 5013062 w 8502816"/>
              <a:gd name="connsiteY2" fmla="*/ 0 h 677464"/>
              <a:gd name="connsiteX3" fmla="*/ 8502816 w 8502816"/>
              <a:gd name="connsiteY3" fmla="*/ 32815 h 677464"/>
              <a:gd name="connsiteX0" fmla="*/ 0 w 8502816"/>
              <a:gd name="connsiteY0" fmla="*/ 677464 h 677464"/>
              <a:gd name="connsiteX1" fmla="*/ 5045702 w 8502816"/>
              <a:gd name="connsiteY1" fmla="*/ 621465 h 677464"/>
              <a:gd name="connsiteX2" fmla="*/ 5068237 w 8502816"/>
              <a:gd name="connsiteY2" fmla="*/ 0 h 677464"/>
              <a:gd name="connsiteX3" fmla="*/ 8502816 w 8502816"/>
              <a:gd name="connsiteY3" fmla="*/ 32815 h 677464"/>
              <a:gd name="connsiteX0" fmla="*/ 0 w 8502816"/>
              <a:gd name="connsiteY0" fmla="*/ 677464 h 677464"/>
              <a:gd name="connsiteX1" fmla="*/ 5045702 w 8502816"/>
              <a:gd name="connsiteY1" fmla="*/ 621465 h 677464"/>
              <a:gd name="connsiteX2" fmla="*/ 5046168 w 8502816"/>
              <a:gd name="connsiteY2" fmla="*/ 0 h 677464"/>
              <a:gd name="connsiteX3" fmla="*/ 8502816 w 8502816"/>
              <a:gd name="connsiteY3" fmla="*/ 32815 h 677464"/>
              <a:gd name="connsiteX0" fmla="*/ 0 w 8513852"/>
              <a:gd name="connsiteY0" fmla="*/ 649704 h 649704"/>
              <a:gd name="connsiteX1" fmla="*/ 5056738 w 8513852"/>
              <a:gd name="connsiteY1" fmla="*/ 621465 h 649704"/>
              <a:gd name="connsiteX2" fmla="*/ 5057204 w 8513852"/>
              <a:gd name="connsiteY2" fmla="*/ 0 h 649704"/>
              <a:gd name="connsiteX3" fmla="*/ 8513852 w 8513852"/>
              <a:gd name="connsiteY3" fmla="*/ 32815 h 649704"/>
              <a:gd name="connsiteX0" fmla="*/ 0 w 8480832"/>
              <a:gd name="connsiteY0" fmla="*/ 608065 h 621465"/>
              <a:gd name="connsiteX1" fmla="*/ 5023718 w 8480832"/>
              <a:gd name="connsiteY1" fmla="*/ 621465 h 621465"/>
              <a:gd name="connsiteX2" fmla="*/ 5024184 w 8480832"/>
              <a:gd name="connsiteY2" fmla="*/ 0 h 621465"/>
              <a:gd name="connsiteX3" fmla="*/ 8480832 w 8480832"/>
              <a:gd name="connsiteY3" fmla="*/ 32815 h 621465"/>
              <a:gd name="connsiteX0" fmla="*/ 0 w 8491839"/>
              <a:gd name="connsiteY0" fmla="*/ 635825 h 635825"/>
              <a:gd name="connsiteX1" fmla="*/ 5034725 w 8491839"/>
              <a:gd name="connsiteY1" fmla="*/ 621465 h 635825"/>
              <a:gd name="connsiteX2" fmla="*/ 5035191 w 8491839"/>
              <a:gd name="connsiteY2" fmla="*/ 0 h 635825"/>
              <a:gd name="connsiteX3" fmla="*/ 8491839 w 8491839"/>
              <a:gd name="connsiteY3" fmla="*/ 32815 h 635825"/>
              <a:gd name="connsiteX0" fmla="*/ 0 w 8502845"/>
              <a:gd name="connsiteY0" fmla="*/ 594185 h 621465"/>
              <a:gd name="connsiteX1" fmla="*/ 5045731 w 8502845"/>
              <a:gd name="connsiteY1" fmla="*/ 621465 h 621465"/>
              <a:gd name="connsiteX2" fmla="*/ 5046197 w 8502845"/>
              <a:gd name="connsiteY2" fmla="*/ 0 h 621465"/>
              <a:gd name="connsiteX3" fmla="*/ 8502845 w 8502845"/>
              <a:gd name="connsiteY3" fmla="*/ 32815 h 621465"/>
              <a:gd name="connsiteX0" fmla="*/ 0 w 8502845"/>
              <a:gd name="connsiteY0" fmla="*/ 594186 h 621465"/>
              <a:gd name="connsiteX1" fmla="*/ 5045731 w 8502845"/>
              <a:gd name="connsiteY1" fmla="*/ 621465 h 621465"/>
              <a:gd name="connsiteX2" fmla="*/ 5046197 w 8502845"/>
              <a:gd name="connsiteY2" fmla="*/ 0 h 621465"/>
              <a:gd name="connsiteX3" fmla="*/ 8502845 w 8502845"/>
              <a:gd name="connsiteY3" fmla="*/ 32815 h 621465"/>
              <a:gd name="connsiteX0" fmla="*/ 0 w 8535864"/>
              <a:gd name="connsiteY0" fmla="*/ 621945 h 621945"/>
              <a:gd name="connsiteX1" fmla="*/ 5078750 w 8535864"/>
              <a:gd name="connsiteY1" fmla="*/ 621465 h 621945"/>
              <a:gd name="connsiteX2" fmla="*/ 5079216 w 8535864"/>
              <a:gd name="connsiteY2" fmla="*/ 0 h 621945"/>
              <a:gd name="connsiteX3" fmla="*/ 8535864 w 8535864"/>
              <a:gd name="connsiteY3" fmla="*/ 32815 h 621945"/>
              <a:gd name="connsiteX0" fmla="*/ 0 w 8502845"/>
              <a:gd name="connsiteY0" fmla="*/ 635826 h 635826"/>
              <a:gd name="connsiteX1" fmla="*/ 5045731 w 8502845"/>
              <a:gd name="connsiteY1" fmla="*/ 621465 h 635826"/>
              <a:gd name="connsiteX2" fmla="*/ 5046197 w 8502845"/>
              <a:gd name="connsiteY2" fmla="*/ 0 h 635826"/>
              <a:gd name="connsiteX3" fmla="*/ 8502845 w 8502845"/>
              <a:gd name="connsiteY3" fmla="*/ 32815 h 635826"/>
              <a:gd name="connsiteX0" fmla="*/ 0 w 8491838"/>
              <a:gd name="connsiteY0" fmla="*/ 580306 h 621465"/>
              <a:gd name="connsiteX1" fmla="*/ 5034724 w 8491838"/>
              <a:gd name="connsiteY1" fmla="*/ 621465 h 621465"/>
              <a:gd name="connsiteX2" fmla="*/ 5035190 w 8491838"/>
              <a:gd name="connsiteY2" fmla="*/ 0 h 621465"/>
              <a:gd name="connsiteX3" fmla="*/ 8491838 w 8491838"/>
              <a:gd name="connsiteY3" fmla="*/ 32815 h 621465"/>
              <a:gd name="connsiteX0" fmla="*/ 0 w 8502845"/>
              <a:gd name="connsiteY0" fmla="*/ 621945 h 621945"/>
              <a:gd name="connsiteX1" fmla="*/ 5045731 w 8502845"/>
              <a:gd name="connsiteY1" fmla="*/ 621465 h 621945"/>
              <a:gd name="connsiteX2" fmla="*/ 5046197 w 8502845"/>
              <a:gd name="connsiteY2" fmla="*/ 0 h 621945"/>
              <a:gd name="connsiteX3" fmla="*/ 8502845 w 8502845"/>
              <a:gd name="connsiteY3" fmla="*/ 32815 h 621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02845" h="621945">
                <a:moveTo>
                  <a:pt x="0" y="621945"/>
                </a:moveTo>
                <a:lnTo>
                  <a:pt x="5045731" y="621465"/>
                </a:lnTo>
                <a:cubicBezTo>
                  <a:pt x="5042187" y="53631"/>
                  <a:pt x="5049741" y="567834"/>
                  <a:pt x="5046197" y="0"/>
                </a:cubicBezTo>
                <a:lnTo>
                  <a:pt x="8502845" y="32815"/>
                </a:lnTo>
              </a:path>
            </a:pathLst>
          </a:custGeom>
          <a:noFill/>
          <a:ln w="38100">
            <a:solidFill>
              <a:srgbClr val="FF0000"/>
            </a:solidFill>
            <a:prstDash val="sysDash"/>
            <a:headEnd type="diamond" w="lg" len="med"/>
            <a:tailEnd type="oval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3A8CC135-70C0-4B94-822C-1726656A9903}"/>
              </a:ext>
            </a:extLst>
          </p:cNvPr>
          <p:cNvSpPr/>
          <p:nvPr/>
        </p:nvSpPr>
        <p:spPr>
          <a:xfrm>
            <a:off x="2624273" y="1284995"/>
            <a:ext cx="7401845" cy="1200380"/>
          </a:xfrm>
          <a:custGeom>
            <a:avLst/>
            <a:gdLst>
              <a:gd name="connsiteX0" fmla="*/ 0 w 1456661"/>
              <a:gd name="connsiteY0" fmla="*/ 1743739 h 1743739"/>
              <a:gd name="connsiteX1" fmla="*/ 744279 w 1456661"/>
              <a:gd name="connsiteY1" fmla="*/ 1743739 h 1743739"/>
              <a:gd name="connsiteX2" fmla="*/ 733647 w 1456661"/>
              <a:gd name="connsiteY2" fmla="*/ 0 h 1743739"/>
              <a:gd name="connsiteX3" fmla="*/ 1456661 w 1456661"/>
              <a:gd name="connsiteY3" fmla="*/ 21265 h 1743739"/>
              <a:gd name="connsiteX0" fmla="*/ 0 w 1435396"/>
              <a:gd name="connsiteY0" fmla="*/ 1755659 h 1755659"/>
              <a:gd name="connsiteX1" fmla="*/ 744279 w 1435396"/>
              <a:gd name="connsiteY1" fmla="*/ 1755659 h 1755659"/>
              <a:gd name="connsiteX2" fmla="*/ 733647 w 1435396"/>
              <a:gd name="connsiteY2" fmla="*/ 11920 h 1755659"/>
              <a:gd name="connsiteX3" fmla="*/ 1435396 w 1435396"/>
              <a:gd name="connsiteY3" fmla="*/ 1287 h 1755659"/>
              <a:gd name="connsiteX0" fmla="*/ 0 w 1456661"/>
              <a:gd name="connsiteY0" fmla="*/ 1743739 h 1743739"/>
              <a:gd name="connsiteX1" fmla="*/ 744279 w 1456661"/>
              <a:gd name="connsiteY1" fmla="*/ 1743739 h 1743739"/>
              <a:gd name="connsiteX2" fmla="*/ 733647 w 1456661"/>
              <a:gd name="connsiteY2" fmla="*/ 0 h 1743739"/>
              <a:gd name="connsiteX3" fmla="*/ 1456661 w 1456661"/>
              <a:gd name="connsiteY3" fmla="*/ 21265 h 1743739"/>
              <a:gd name="connsiteX0" fmla="*/ 0 w 1488558"/>
              <a:gd name="connsiteY0" fmla="*/ 1743739 h 1743739"/>
              <a:gd name="connsiteX1" fmla="*/ 744279 w 1488558"/>
              <a:gd name="connsiteY1" fmla="*/ 1743739 h 1743739"/>
              <a:gd name="connsiteX2" fmla="*/ 733647 w 1488558"/>
              <a:gd name="connsiteY2" fmla="*/ 0 h 1743739"/>
              <a:gd name="connsiteX3" fmla="*/ 1488558 w 1488558"/>
              <a:gd name="connsiteY3" fmla="*/ 0 h 1743739"/>
              <a:gd name="connsiteX0" fmla="*/ 0 w 1488558"/>
              <a:gd name="connsiteY0" fmla="*/ 1743739 h 1743739"/>
              <a:gd name="connsiteX1" fmla="*/ 1029740 w 1488558"/>
              <a:gd name="connsiteY1" fmla="*/ 1703503 h 1743739"/>
              <a:gd name="connsiteX2" fmla="*/ 733647 w 1488558"/>
              <a:gd name="connsiteY2" fmla="*/ 0 h 1743739"/>
              <a:gd name="connsiteX3" fmla="*/ 1488558 w 1488558"/>
              <a:gd name="connsiteY3" fmla="*/ 0 h 1743739"/>
              <a:gd name="connsiteX0" fmla="*/ 0 w 1488558"/>
              <a:gd name="connsiteY0" fmla="*/ 1770563 h 1770563"/>
              <a:gd name="connsiteX1" fmla="*/ 1029740 w 1488558"/>
              <a:gd name="connsiteY1" fmla="*/ 1730327 h 1770563"/>
              <a:gd name="connsiteX2" fmla="*/ 986169 w 1488558"/>
              <a:gd name="connsiteY2" fmla="*/ 0 h 1770563"/>
              <a:gd name="connsiteX3" fmla="*/ 1488558 w 1488558"/>
              <a:gd name="connsiteY3" fmla="*/ 26824 h 1770563"/>
              <a:gd name="connsiteX0" fmla="*/ 0 w 1488558"/>
              <a:gd name="connsiteY0" fmla="*/ 1743739 h 1743739"/>
              <a:gd name="connsiteX1" fmla="*/ 1029740 w 1488558"/>
              <a:gd name="connsiteY1" fmla="*/ 1703503 h 1743739"/>
              <a:gd name="connsiteX2" fmla="*/ 1019107 w 1488558"/>
              <a:gd name="connsiteY2" fmla="*/ 0 h 1743739"/>
              <a:gd name="connsiteX3" fmla="*/ 1488558 w 1488558"/>
              <a:gd name="connsiteY3" fmla="*/ 0 h 1743739"/>
              <a:gd name="connsiteX0" fmla="*/ 0 w 3520391"/>
              <a:gd name="connsiteY0" fmla="*/ 1757151 h 1757151"/>
              <a:gd name="connsiteX1" fmla="*/ 1029740 w 3520391"/>
              <a:gd name="connsiteY1" fmla="*/ 1716915 h 1757151"/>
              <a:gd name="connsiteX2" fmla="*/ 1019107 w 3520391"/>
              <a:gd name="connsiteY2" fmla="*/ 13412 h 1757151"/>
              <a:gd name="connsiteX3" fmla="*/ 3520391 w 3520391"/>
              <a:gd name="connsiteY3" fmla="*/ 0 h 1757151"/>
              <a:gd name="connsiteX0" fmla="*/ 0 w 3520391"/>
              <a:gd name="connsiteY0" fmla="*/ 1757151 h 1757151"/>
              <a:gd name="connsiteX1" fmla="*/ 1029740 w 3520391"/>
              <a:gd name="connsiteY1" fmla="*/ 1716915 h 1757151"/>
              <a:gd name="connsiteX2" fmla="*/ 553045 w 3520391"/>
              <a:gd name="connsiteY2" fmla="*/ 473 h 1757151"/>
              <a:gd name="connsiteX3" fmla="*/ 3520391 w 3520391"/>
              <a:gd name="connsiteY3" fmla="*/ 0 h 1757151"/>
              <a:gd name="connsiteX0" fmla="*/ 0 w 3520391"/>
              <a:gd name="connsiteY0" fmla="*/ 1757151 h 1768671"/>
              <a:gd name="connsiteX1" fmla="*/ 552581 w 3520391"/>
              <a:gd name="connsiteY1" fmla="*/ 1768671 h 1768671"/>
              <a:gd name="connsiteX2" fmla="*/ 553045 w 3520391"/>
              <a:gd name="connsiteY2" fmla="*/ 473 h 1768671"/>
              <a:gd name="connsiteX3" fmla="*/ 3520391 w 3520391"/>
              <a:gd name="connsiteY3" fmla="*/ 0 h 1768671"/>
              <a:gd name="connsiteX0" fmla="*/ 0 w 3520391"/>
              <a:gd name="connsiteY0" fmla="*/ 1757151 h 1775140"/>
              <a:gd name="connsiteX1" fmla="*/ 530387 w 3520391"/>
              <a:gd name="connsiteY1" fmla="*/ 1775140 h 1775140"/>
              <a:gd name="connsiteX2" fmla="*/ 553045 w 3520391"/>
              <a:gd name="connsiteY2" fmla="*/ 473 h 1775140"/>
              <a:gd name="connsiteX3" fmla="*/ 3520391 w 3520391"/>
              <a:gd name="connsiteY3" fmla="*/ 0 h 1775140"/>
              <a:gd name="connsiteX0" fmla="*/ 0 w 3520391"/>
              <a:gd name="connsiteY0" fmla="*/ 1757151 h 1757151"/>
              <a:gd name="connsiteX1" fmla="*/ 563677 w 3520391"/>
              <a:gd name="connsiteY1" fmla="*/ 1749262 h 1757151"/>
              <a:gd name="connsiteX2" fmla="*/ 553045 w 3520391"/>
              <a:gd name="connsiteY2" fmla="*/ 473 h 1757151"/>
              <a:gd name="connsiteX3" fmla="*/ 3520391 w 3520391"/>
              <a:gd name="connsiteY3" fmla="*/ 0 h 1757151"/>
              <a:gd name="connsiteX0" fmla="*/ 0 w 3520391"/>
              <a:gd name="connsiteY0" fmla="*/ 1757151 h 1757151"/>
              <a:gd name="connsiteX1" fmla="*/ 519290 w 3520391"/>
              <a:gd name="connsiteY1" fmla="*/ 1749262 h 1757151"/>
              <a:gd name="connsiteX2" fmla="*/ 553045 w 3520391"/>
              <a:gd name="connsiteY2" fmla="*/ 473 h 1757151"/>
              <a:gd name="connsiteX3" fmla="*/ 3520391 w 3520391"/>
              <a:gd name="connsiteY3" fmla="*/ 0 h 1757151"/>
              <a:gd name="connsiteX0" fmla="*/ 0 w 6305667"/>
              <a:gd name="connsiteY0" fmla="*/ 1808907 h 1808907"/>
              <a:gd name="connsiteX1" fmla="*/ 3304566 w 6305667"/>
              <a:gd name="connsiteY1" fmla="*/ 1749262 h 1808907"/>
              <a:gd name="connsiteX2" fmla="*/ 3338321 w 6305667"/>
              <a:gd name="connsiteY2" fmla="*/ 473 h 1808907"/>
              <a:gd name="connsiteX3" fmla="*/ 6305667 w 6305667"/>
              <a:gd name="connsiteY3" fmla="*/ 0 h 1808907"/>
              <a:gd name="connsiteX0" fmla="*/ 0 w 6305667"/>
              <a:gd name="connsiteY0" fmla="*/ 1808907 h 1846303"/>
              <a:gd name="connsiteX1" fmla="*/ 3326760 w 6305667"/>
              <a:gd name="connsiteY1" fmla="*/ 1846303 h 1846303"/>
              <a:gd name="connsiteX2" fmla="*/ 3338321 w 6305667"/>
              <a:gd name="connsiteY2" fmla="*/ 473 h 1846303"/>
              <a:gd name="connsiteX3" fmla="*/ 6305667 w 6305667"/>
              <a:gd name="connsiteY3" fmla="*/ 0 h 1846303"/>
              <a:gd name="connsiteX0" fmla="*/ 0 w 6305667"/>
              <a:gd name="connsiteY0" fmla="*/ 1808907 h 1808907"/>
              <a:gd name="connsiteX1" fmla="*/ 3348954 w 6305667"/>
              <a:gd name="connsiteY1" fmla="*/ 1801017 h 1808907"/>
              <a:gd name="connsiteX2" fmla="*/ 3338321 w 6305667"/>
              <a:gd name="connsiteY2" fmla="*/ 473 h 1808907"/>
              <a:gd name="connsiteX3" fmla="*/ 6305667 w 6305667"/>
              <a:gd name="connsiteY3" fmla="*/ 0 h 1808907"/>
              <a:gd name="connsiteX0" fmla="*/ 0 w 6305667"/>
              <a:gd name="connsiteY0" fmla="*/ 1808907 h 1839833"/>
              <a:gd name="connsiteX1" fmla="*/ 3371147 w 6305667"/>
              <a:gd name="connsiteY1" fmla="*/ 1839833 h 1839833"/>
              <a:gd name="connsiteX2" fmla="*/ 3338321 w 6305667"/>
              <a:gd name="connsiteY2" fmla="*/ 473 h 1839833"/>
              <a:gd name="connsiteX3" fmla="*/ 6305667 w 6305667"/>
              <a:gd name="connsiteY3" fmla="*/ 0 h 1839833"/>
              <a:gd name="connsiteX0" fmla="*/ 0 w 6305667"/>
              <a:gd name="connsiteY0" fmla="*/ 1808907 h 1808907"/>
              <a:gd name="connsiteX1" fmla="*/ 3382243 w 6305667"/>
              <a:gd name="connsiteY1" fmla="*/ 1801017 h 1808907"/>
              <a:gd name="connsiteX2" fmla="*/ 3338321 w 6305667"/>
              <a:gd name="connsiteY2" fmla="*/ 473 h 1808907"/>
              <a:gd name="connsiteX3" fmla="*/ 6305667 w 6305667"/>
              <a:gd name="connsiteY3" fmla="*/ 0 h 1808907"/>
              <a:gd name="connsiteX0" fmla="*/ 0 w 6216893"/>
              <a:gd name="connsiteY0" fmla="*/ 1808434 h 1808434"/>
              <a:gd name="connsiteX1" fmla="*/ 3382243 w 6216893"/>
              <a:gd name="connsiteY1" fmla="*/ 1800544 h 1808434"/>
              <a:gd name="connsiteX2" fmla="*/ 3338321 w 6216893"/>
              <a:gd name="connsiteY2" fmla="*/ 0 h 1808434"/>
              <a:gd name="connsiteX3" fmla="*/ 6216893 w 6216893"/>
              <a:gd name="connsiteY3" fmla="*/ 892306 h 1808434"/>
              <a:gd name="connsiteX0" fmla="*/ 0 w 6216893"/>
              <a:gd name="connsiteY0" fmla="*/ 916128 h 916128"/>
              <a:gd name="connsiteX1" fmla="*/ 3382243 w 6216893"/>
              <a:gd name="connsiteY1" fmla="*/ 908238 h 916128"/>
              <a:gd name="connsiteX2" fmla="*/ 3526966 w 6216893"/>
              <a:gd name="connsiteY2" fmla="*/ 19881 h 916128"/>
              <a:gd name="connsiteX3" fmla="*/ 6216893 w 6216893"/>
              <a:gd name="connsiteY3" fmla="*/ 0 h 916128"/>
              <a:gd name="connsiteX0" fmla="*/ 0 w 6216893"/>
              <a:gd name="connsiteY0" fmla="*/ 916128 h 927646"/>
              <a:gd name="connsiteX1" fmla="*/ 3515403 w 6216893"/>
              <a:gd name="connsiteY1" fmla="*/ 927646 h 927646"/>
              <a:gd name="connsiteX2" fmla="*/ 3526966 w 6216893"/>
              <a:gd name="connsiteY2" fmla="*/ 19881 h 927646"/>
              <a:gd name="connsiteX3" fmla="*/ 6216893 w 6216893"/>
              <a:gd name="connsiteY3" fmla="*/ 0 h 927646"/>
              <a:gd name="connsiteX0" fmla="*/ 0 w 6216893"/>
              <a:gd name="connsiteY0" fmla="*/ 896720 h 908238"/>
              <a:gd name="connsiteX1" fmla="*/ 3515403 w 6216893"/>
              <a:gd name="connsiteY1" fmla="*/ 908238 h 908238"/>
              <a:gd name="connsiteX2" fmla="*/ 3526966 w 6216893"/>
              <a:gd name="connsiteY2" fmla="*/ 473 h 908238"/>
              <a:gd name="connsiteX3" fmla="*/ 6216893 w 6216893"/>
              <a:gd name="connsiteY3" fmla="*/ 0 h 908238"/>
              <a:gd name="connsiteX0" fmla="*/ 0 w 7093534"/>
              <a:gd name="connsiteY0" fmla="*/ 939441 h 950959"/>
              <a:gd name="connsiteX1" fmla="*/ 3515403 w 7093534"/>
              <a:gd name="connsiteY1" fmla="*/ 950959 h 950959"/>
              <a:gd name="connsiteX2" fmla="*/ 3526966 w 7093534"/>
              <a:gd name="connsiteY2" fmla="*/ 43194 h 950959"/>
              <a:gd name="connsiteX3" fmla="*/ 7093534 w 7093534"/>
              <a:gd name="connsiteY3" fmla="*/ 0 h 950959"/>
              <a:gd name="connsiteX0" fmla="*/ 0 w 7093534"/>
              <a:gd name="connsiteY0" fmla="*/ 1537073 h 1548591"/>
              <a:gd name="connsiteX1" fmla="*/ 3515403 w 7093534"/>
              <a:gd name="connsiteY1" fmla="*/ 1548591 h 1548591"/>
              <a:gd name="connsiteX2" fmla="*/ 3504773 w 7093534"/>
              <a:gd name="connsiteY2" fmla="*/ 0 h 1548591"/>
              <a:gd name="connsiteX3" fmla="*/ 7093534 w 7093534"/>
              <a:gd name="connsiteY3" fmla="*/ 597632 h 1548591"/>
              <a:gd name="connsiteX0" fmla="*/ 0 w 6982566"/>
              <a:gd name="connsiteY0" fmla="*/ 1537073 h 1548591"/>
              <a:gd name="connsiteX1" fmla="*/ 3515403 w 6982566"/>
              <a:gd name="connsiteY1" fmla="*/ 1548591 h 1548591"/>
              <a:gd name="connsiteX2" fmla="*/ 3504773 w 6982566"/>
              <a:gd name="connsiteY2" fmla="*/ 0 h 1548591"/>
              <a:gd name="connsiteX3" fmla="*/ 6982566 w 6982566"/>
              <a:gd name="connsiteY3" fmla="*/ 106332 h 1548591"/>
              <a:gd name="connsiteX0" fmla="*/ 0 w 7071340"/>
              <a:gd name="connsiteY0" fmla="*/ 1537073 h 1548591"/>
              <a:gd name="connsiteX1" fmla="*/ 3515403 w 7071340"/>
              <a:gd name="connsiteY1" fmla="*/ 1548591 h 1548591"/>
              <a:gd name="connsiteX2" fmla="*/ 3504773 w 7071340"/>
              <a:gd name="connsiteY2" fmla="*/ 0 h 1548591"/>
              <a:gd name="connsiteX3" fmla="*/ 7071340 w 7071340"/>
              <a:gd name="connsiteY3" fmla="*/ 106332 h 1548591"/>
              <a:gd name="connsiteX0" fmla="*/ 0 w 6982566"/>
              <a:gd name="connsiteY0" fmla="*/ 1537073 h 1548591"/>
              <a:gd name="connsiteX1" fmla="*/ 3515403 w 6982566"/>
              <a:gd name="connsiteY1" fmla="*/ 1548591 h 1548591"/>
              <a:gd name="connsiteX2" fmla="*/ 3504773 w 6982566"/>
              <a:gd name="connsiteY2" fmla="*/ 0 h 1548591"/>
              <a:gd name="connsiteX3" fmla="*/ 6982566 w 6982566"/>
              <a:gd name="connsiteY3" fmla="*/ 20890 h 1548591"/>
              <a:gd name="connsiteX0" fmla="*/ 0 w 7015856"/>
              <a:gd name="connsiteY0" fmla="*/ 1537073 h 1548591"/>
              <a:gd name="connsiteX1" fmla="*/ 3515403 w 7015856"/>
              <a:gd name="connsiteY1" fmla="*/ 1548591 h 1548591"/>
              <a:gd name="connsiteX2" fmla="*/ 3504773 w 7015856"/>
              <a:gd name="connsiteY2" fmla="*/ 0 h 1548591"/>
              <a:gd name="connsiteX3" fmla="*/ 7015856 w 7015856"/>
              <a:gd name="connsiteY3" fmla="*/ 106332 h 1548591"/>
              <a:gd name="connsiteX0" fmla="*/ 0 w 7015856"/>
              <a:gd name="connsiteY0" fmla="*/ 1515711 h 1527229"/>
              <a:gd name="connsiteX1" fmla="*/ 3515403 w 7015856"/>
              <a:gd name="connsiteY1" fmla="*/ 1527229 h 1527229"/>
              <a:gd name="connsiteX2" fmla="*/ 3526862 w 7015856"/>
              <a:gd name="connsiteY2" fmla="*/ 0 h 1527229"/>
              <a:gd name="connsiteX3" fmla="*/ 7015856 w 7015856"/>
              <a:gd name="connsiteY3" fmla="*/ 84970 h 1527229"/>
              <a:gd name="connsiteX0" fmla="*/ 0 w 8506838"/>
              <a:gd name="connsiteY0" fmla="*/ 1472990 h 1527229"/>
              <a:gd name="connsiteX1" fmla="*/ 5006385 w 8506838"/>
              <a:gd name="connsiteY1" fmla="*/ 1527229 h 1527229"/>
              <a:gd name="connsiteX2" fmla="*/ 5017844 w 8506838"/>
              <a:gd name="connsiteY2" fmla="*/ 0 h 1527229"/>
              <a:gd name="connsiteX3" fmla="*/ 8506838 w 8506838"/>
              <a:gd name="connsiteY3" fmla="*/ 84970 h 1527229"/>
              <a:gd name="connsiteX0" fmla="*/ 0 w 8506838"/>
              <a:gd name="connsiteY0" fmla="*/ 1537071 h 1537071"/>
              <a:gd name="connsiteX1" fmla="*/ 5006385 w 8506838"/>
              <a:gd name="connsiteY1" fmla="*/ 1527229 h 1537071"/>
              <a:gd name="connsiteX2" fmla="*/ 5017844 w 8506838"/>
              <a:gd name="connsiteY2" fmla="*/ 0 h 1537071"/>
              <a:gd name="connsiteX3" fmla="*/ 8506838 w 8506838"/>
              <a:gd name="connsiteY3" fmla="*/ 84970 h 1537071"/>
              <a:gd name="connsiteX0" fmla="*/ 0 w 8539970"/>
              <a:gd name="connsiteY0" fmla="*/ 1558905 h 1558905"/>
              <a:gd name="connsiteX1" fmla="*/ 5006385 w 8539970"/>
              <a:gd name="connsiteY1" fmla="*/ 1549063 h 1558905"/>
              <a:gd name="connsiteX2" fmla="*/ 5017844 w 8539970"/>
              <a:gd name="connsiteY2" fmla="*/ 21834 h 1558905"/>
              <a:gd name="connsiteX3" fmla="*/ 8539970 w 8539970"/>
              <a:gd name="connsiteY3" fmla="*/ 0 h 1558905"/>
              <a:gd name="connsiteX0" fmla="*/ 0 w 8517881"/>
              <a:gd name="connsiteY0" fmla="*/ 1537071 h 1537071"/>
              <a:gd name="connsiteX1" fmla="*/ 5006385 w 8517881"/>
              <a:gd name="connsiteY1" fmla="*/ 1527229 h 1537071"/>
              <a:gd name="connsiteX2" fmla="*/ 5017844 w 8517881"/>
              <a:gd name="connsiteY2" fmla="*/ 0 h 1537071"/>
              <a:gd name="connsiteX3" fmla="*/ 8517881 w 8517881"/>
              <a:gd name="connsiteY3" fmla="*/ 20887 h 1537071"/>
              <a:gd name="connsiteX0" fmla="*/ 0 w 8505785"/>
              <a:gd name="connsiteY0" fmla="*/ 1528856 h 1528856"/>
              <a:gd name="connsiteX1" fmla="*/ 4994289 w 8505785"/>
              <a:gd name="connsiteY1" fmla="*/ 1527229 h 1528856"/>
              <a:gd name="connsiteX2" fmla="*/ 5005748 w 8505785"/>
              <a:gd name="connsiteY2" fmla="*/ 0 h 1528856"/>
              <a:gd name="connsiteX3" fmla="*/ 8505785 w 8505785"/>
              <a:gd name="connsiteY3" fmla="*/ 20887 h 1528856"/>
              <a:gd name="connsiteX0" fmla="*/ 0 w 8505785"/>
              <a:gd name="connsiteY0" fmla="*/ 1528856 h 1528856"/>
              <a:gd name="connsiteX1" fmla="*/ 5272512 w 8505785"/>
              <a:gd name="connsiteY1" fmla="*/ 1527229 h 1528856"/>
              <a:gd name="connsiteX2" fmla="*/ 5005748 w 8505785"/>
              <a:gd name="connsiteY2" fmla="*/ 0 h 1528856"/>
              <a:gd name="connsiteX3" fmla="*/ 8505785 w 8505785"/>
              <a:gd name="connsiteY3" fmla="*/ 20887 h 1528856"/>
              <a:gd name="connsiteX0" fmla="*/ 0 w 8505785"/>
              <a:gd name="connsiteY0" fmla="*/ 1507969 h 1507969"/>
              <a:gd name="connsiteX1" fmla="*/ 5272512 w 8505785"/>
              <a:gd name="connsiteY1" fmla="*/ 1506342 h 1507969"/>
              <a:gd name="connsiteX2" fmla="*/ 5163005 w 8505785"/>
              <a:gd name="connsiteY2" fmla="*/ 521335 h 1507969"/>
              <a:gd name="connsiteX3" fmla="*/ 8505785 w 8505785"/>
              <a:gd name="connsiteY3" fmla="*/ 0 h 1507969"/>
              <a:gd name="connsiteX0" fmla="*/ 0 w 8505785"/>
              <a:gd name="connsiteY0" fmla="*/ 1507969 h 1507969"/>
              <a:gd name="connsiteX1" fmla="*/ 5272512 w 8505785"/>
              <a:gd name="connsiteY1" fmla="*/ 1506342 h 1507969"/>
              <a:gd name="connsiteX2" fmla="*/ 5247682 w 8505785"/>
              <a:gd name="connsiteY2" fmla="*/ 529550 h 1507969"/>
              <a:gd name="connsiteX3" fmla="*/ 8505785 w 8505785"/>
              <a:gd name="connsiteY3" fmla="*/ 0 h 1507969"/>
              <a:gd name="connsiteX0" fmla="*/ 0 w 8433205"/>
              <a:gd name="connsiteY0" fmla="*/ 978419 h 978419"/>
              <a:gd name="connsiteX1" fmla="*/ 5272512 w 8433205"/>
              <a:gd name="connsiteY1" fmla="*/ 976792 h 978419"/>
              <a:gd name="connsiteX2" fmla="*/ 5247682 w 8433205"/>
              <a:gd name="connsiteY2" fmla="*/ 0 h 978419"/>
              <a:gd name="connsiteX3" fmla="*/ 8433205 w 8433205"/>
              <a:gd name="connsiteY3" fmla="*/ 45533 h 978419"/>
              <a:gd name="connsiteX0" fmla="*/ 0 w 8433205"/>
              <a:gd name="connsiteY0" fmla="*/ 932886 h 932886"/>
              <a:gd name="connsiteX1" fmla="*/ 5272512 w 8433205"/>
              <a:gd name="connsiteY1" fmla="*/ 931259 h 932886"/>
              <a:gd name="connsiteX2" fmla="*/ 5259779 w 8433205"/>
              <a:gd name="connsiteY2" fmla="*/ 11975 h 932886"/>
              <a:gd name="connsiteX3" fmla="*/ 8433205 w 8433205"/>
              <a:gd name="connsiteY3" fmla="*/ 0 h 932886"/>
              <a:gd name="connsiteX0" fmla="*/ 0 w 8433205"/>
              <a:gd name="connsiteY0" fmla="*/ 932886 h 939474"/>
              <a:gd name="connsiteX1" fmla="*/ 5248319 w 8433205"/>
              <a:gd name="connsiteY1" fmla="*/ 939474 h 939474"/>
              <a:gd name="connsiteX2" fmla="*/ 5259779 w 8433205"/>
              <a:gd name="connsiteY2" fmla="*/ 11975 h 939474"/>
              <a:gd name="connsiteX3" fmla="*/ 8433205 w 8433205"/>
              <a:gd name="connsiteY3" fmla="*/ 0 h 939474"/>
              <a:gd name="connsiteX0" fmla="*/ 0 w 8421108"/>
              <a:gd name="connsiteY0" fmla="*/ 920911 h 927499"/>
              <a:gd name="connsiteX1" fmla="*/ 5248319 w 8421108"/>
              <a:gd name="connsiteY1" fmla="*/ 927499 h 927499"/>
              <a:gd name="connsiteX2" fmla="*/ 5259779 w 8421108"/>
              <a:gd name="connsiteY2" fmla="*/ 0 h 927499"/>
              <a:gd name="connsiteX3" fmla="*/ 8421108 w 8421108"/>
              <a:gd name="connsiteY3" fmla="*/ 4456 h 927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21108" h="927499">
                <a:moveTo>
                  <a:pt x="0" y="920911"/>
                </a:moveTo>
                <a:lnTo>
                  <a:pt x="5248319" y="927499"/>
                </a:lnTo>
                <a:cubicBezTo>
                  <a:pt x="5244775" y="359665"/>
                  <a:pt x="5263323" y="567834"/>
                  <a:pt x="5259779" y="0"/>
                </a:cubicBezTo>
                <a:lnTo>
                  <a:pt x="8421108" y="4456"/>
                </a:lnTo>
              </a:path>
            </a:pathLst>
          </a:custGeom>
          <a:noFill/>
          <a:ln w="38100">
            <a:solidFill>
              <a:schemeClr val="accent1">
                <a:lumMod val="75000"/>
              </a:schemeClr>
            </a:solidFill>
            <a:prstDash val="lgDashDotDot"/>
            <a:headEnd type="diamond" w="lg" len="med"/>
            <a:tailEnd type="oval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E981ECE-A6FD-4FAF-A8B9-23CEA33ECC84}"/>
              </a:ext>
            </a:extLst>
          </p:cNvPr>
          <p:cNvSpPr txBox="1"/>
          <p:nvPr/>
        </p:nvSpPr>
        <p:spPr bwMode="auto">
          <a:xfrm>
            <a:off x="9526750" y="3062442"/>
            <a:ext cx="404500" cy="36655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Wingdings" panose="05000000000000000000" pitchFamily="2" charset="2"/>
              </a:rPr>
              <a:t>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1819CC2-BABE-45F7-AD31-A05C57CBCC01}"/>
              </a:ext>
            </a:extLst>
          </p:cNvPr>
          <p:cNvSpPr txBox="1"/>
          <p:nvPr/>
        </p:nvSpPr>
        <p:spPr bwMode="auto">
          <a:xfrm>
            <a:off x="10854437" y="2885634"/>
            <a:ext cx="448936" cy="42974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Wingdings" panose="05000000000000000000" pitchFamily="2" charset="2"/>
              </a:rPr>
              <a:t>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BB8B12F-C0D2-417F-B395-BF6F7DFEC98C}"/>
              </a:ext>
            </a:extLst>
          </p:cNvPr>
          <p:cNvSpPr txBox="1"/>
          <p:nvPr/>
        </p:nvSpPr>
        <p:spPr bwMode="auto">
          <a:xfrm>
            <a:off x="10856864" y="2442110"/>
            <a:ext cx="437997" cy="37204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Wingdings" panose="05000000000000000000" pitchFamily="2" charset="2"/>
              </a:rPr>
              <a:t>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5B585A1-4DDF-449B-9FF1-C1ABF393F874}"/>
              </a:ext>
            </a:extLst>
          </p:cNvPr>
          <p:cNvSpPr txBox="1"/>
          <p:nvPr/>
        </p:nvSpPr>
        <p:spPr bwMode="auto">
          <a:xfrm>
            <a:off x="8244340" y="2151796"/>
            <a:ext cx="458056" cy="35407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Wingdings" panose="05000000000000000000" pitchFamily="2" charset="2"/>
              </a:rPr>
              <a:t>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296BBB3-95DC-45A8-8AFA-099467CC4A68}"/>
              </a:ext>
            </a:extLst>
          </p:cNvPr>
          <p:cNvSpPr txBox="1"/>
          <p:nvPr/>
        </p:nvSpPr>
        <p:spPr>
          <a:xfrm>
            <a:off x="1547483" y="40091"/>
            <a:ext cx="47423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Dedicated Software Defined Storage Solution with iSCSI &amp; </a:t>
            </a:r>
            <a:r>
              <a:rPr lang="en-US" sz="1400" dirty="0" err="1"/>
              <a:t>vNFS</a:t>
            </a:r>
            <a:endParaRPr lang="en-US" sz="1400" dirty="0"/>
          </a:p>
        </p:txBody>
      </p:sp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853BD663-3B14-46C0-9D2B-F66C7978F7F3}"/>
              </a:ext>
            </a:extLst>
          </p:cNvPr>
          <p:cNvSpPr/>
          <p:nvPr/>
        </p:nvSpPr>
        <p:spPr>
          <a:xfrm>
            <a:off x="2615906" y="2352996"/>
            <a:ext cx="5571187" cy="476064"/>
          </a:xfrm>
          <a:custGeom>
            <a:avLst/>
            <a:gdLst>
              <a:gd name="connsiteX0" fmla="*/ 0 w 1456661"/>
              <a:gd name="connsiteY0" fmla="*/ 1743739 h 1743739"/>
              <a:gd name="connsiteX1" fmla="*/ 744279 w 1456661"/>
              <a:gd name="connsiteY1" fmla="*/ 1743739 h 1743739"/>
              <a:gd name="connsiteX2" fmla="*/ 733647 w 1456661"/>
              <a:gd name="connsiteY2" fmla="*/ 0 h 1743739"/>
              <a:gd name="connsiteX3" fmla="*/ 1456661 w 1456661"/>
              <a:gd name="connsiteY3" fmla="*/ 21265 h 1743739"/>
              <a:gd name="connsiteX0" fmla="*/ 0 w 1435396"/>
              <a:gd name="connsiteY0" fmla="*/ 1755659 h 1755659"/>
              <a:gd name="connsiteX1" fmla="*/ 744279 w 1435396"/>
              <a:gd name="connsiteY1" fmla="*/ 1755659 h 1755659"/>
              <a:gd name="connsiteX2" fmla="*/ 733647 w 1435396"/>
              <a:gd name="connsiteY2" fmla="*/ 11920 h 1755659"/>
              <a:gd name="connsiteX3" fmla="*/ 1435396 w 1435396"/>
              <a:gd name="connsiteY3" fmla="*/ 1287 h 1755659"/>
              <a:gd name="connsiteX0" fmla="*/ 0 w 1456661"/>
              <a:gd name="connsiteY0" fmla="*/ 1743739 h 1743739"/>
              <a:gd name="connsiteX1" fmla="*/ 744279 w 1456661"/>
              <a:gd name="connsiteY1" fmla="*/ 1743739 h 1743739"/>
              <a:gd name="connsiteX2" fmla="*/ 733647 w 1456661"/>
              <a:gd name="connsiteY2" fmla="*/ 0 h 1743739"/>
              <a:gd name="connsiteX3" fmla="*/ 1456661 w 1456661"/>
              <a:gd name="connsiteY3" fmla="*/ 21265 h 1743739"/>
              <a:gd name="connsiteX0" fmla="*/ 0 w 1488558"/>
              <a:gd name="connsiteY0" fmla="*/ 1743739 h 1743739"/>
              <a:gd name="connsiteX1" fmla="*/ 744279 w 1488558"/>
              <a:gd name="connsiteY1" fmla="*/ 1743739 h 1743739"/>
              <a:gd name="connsiteX2" fmla="*/ 733647 w 1488558"/>
              <a:gd name="connsiteY2" fmla="*/ 0 h 1743739"/>
              <a:gd name="connsiteX3" fmla="*/ 1488558 w 1488558"/>
              <a:gd name="connsiteY3" fmla="*/ 0 h 1743739"/>
              <a:gd name="connsiteX0" fmla="*/ 0 w 1488558"/>
              <a:gd name="connsiteY0" fmla="*/ 1743739 h 1743739"/>
              <a:gd name="connsiteX1" fmla="*/ 1029740 w 1488558"/>
              <a:gd name="connsiteY1" fmla="*/ 1703503 h 1743739"/>
              <a:gd name="connsiteX2" fmla="*/ 733647 w 1488558"/>
              <a:gd name="connsiteY2" fmla="*/ 0 h 1743739"/>
              <a:gd name="connsiteX3" fmla="*/ 1488558 w 1488558"/>
              <a:gd name="connsiteY3" fmla="*/ 0 h 1743739"/>
              <a:gd name="connsiteX0" fmla="*/ 0 w 1488558"/>
              <a:gd name="connsiteY0" fmla="*/ 1770563 h 1770563"/>
              <a:gd name="connsiteX1" fmla="*/ 1029740 w 1488558"/>
              <a:gd name="connsiteY1" fmla="*/ 1730327 h 1770563"/>
              <a:gd name="connsiteX2" fmla="*/ 986169 w 1488558"/>
              <a:gd name="connsiteY2" fmla="*/ 0 h 1770563"/>
              <a:gd name="connsiteX3" fmla="*/ 1488558 w 1488558"/>
              <a:gd name="connsiteY3" fmla="*/ 26824 h 1770563"/>
              <a:gd name="connsiteX0" fmla="*/ 0 w 1488558"/>
              <a:gd name="connsiteY0" fmla="*/ 1743739 h 1743739"/>
              <a:gd name="connsiteX1" fmla="*/ 1029740 w 1488558"/>
              <a:gd name="connsiteY1" fmla="*/ 1703503 h 1743739"/>
              <a:gd name="connsiteX2" fmla="*/ 1019107 w 1488558"/>
              <a:gd name="connsiteY2" fmla="*/ 0 h 1743739"/>
              <a:gd name="connsiteX3" fmla="*/ 1488558 w 1488558"/>
              <a:gd name="connsiteY3" fmla="*/ 0 h 1743739"/>
              <a:gd name="connsiteX0" fmla="*/ 0 w 3520391"/>
              <a:gd name="connsiteY0" fmla="*/ 1757151 h 1757151"/>
              <a:gd name="connsiteX1" fmla="*/ 1029740 w 3520391"/>
              <a:gd name="connsiteY1" fmla="*/ 1716915 h 1757151"/>
              <a:gd name="connsiteX2" fmla="*/ 1019107 w 3520391"/>
              <a:gd name="connsiteY2" fmla="*/ 13412 h 1757151"/>
              <a:gd name="connsiteX3" fmla="*/ 3520391 w 3520391"/>
              <a:gd name="connsiteY3" fmla="*/ 0 h 1757151"/>
              <a:gd name="connsiteX0" fmla="*/ 0 w 3520391"/>
              <a:gd name="connsiteY0" fmla="*/ 1757151 h 1757151"/>
              <a:gd name="connsiteX1" fmla="*/ 1029740 w 3520391"/>
              <a:gd name="connsiteY1" fmla="*/ 1716915 h 1757151"/>
              <a:gd name="connsiteX2" fmla="*/ 553045 w 3520391"/>
              <a:gd name="connsiteY2" fmla="*/ 473 h 1757151"/>
              <a:gd name="connsiteX3" fmla="*/ 3520391 w 3520391"/>
              <a:gd name="connsiteY3" fmla="*/ 0 h 1757151"/>
              <a:gd name="connsiteX0" fmla="*/ 0 w 3520391"/>
              <a:gd name="connsiteY0" fmla="*/ 1757151 h 1768671"/>
              <a:gd name="connsiteX1" fmla="*/ 552581 w 3520391"/>
              <a:gd name="connsiteY1" fmla="*/ 1768671 h 1768671"/>
              <a:gd name="connsiteX2" fmla="*/ 553045 w 3520391"/>
              <a:gd name="connsiteY2" fmla="*/ 473 h 1768671"/>
              <a:gd name="connsiteX3" fmla="*/ 3520391 w 3520391"/>
              <a:gd name="connsiteY3" fmla="*/ 0 h 1768671"/>
              <a:gd name="connsiteX0" fmla="*/ 0 w 3520391"/>
              <a:gd name="connsiteY0" fmla="*/ 1757151 h 1775140"/>
              <a:gd name="connsiteX1" fmla="*/ 530387 w 3520391"/>
              <a:gd name="connsiteY1" fmla="*/ 1775140 h 1775140"/>
              <a:gd name="connsiteX2" fmla="*/ 553045 w 3520391"/>
              <a:gd name="connsiteY2" fmla="*/ 473 h 1775140"/>
              <a:gd name="connsiteX3" fmla="*/ 3520391 w 3520391"/>
              <a:gd name="connsiteY3" fmla="*/ 0 h 1775140"/>
              <a:gd name="connsiteX0" fmla="*/ 0 w 3520391"/>
              <a:gd name="connsiteY0" fmla="*/ 1757151 h 1757151"/>
              <a:gd name="connsiteX1" fmla="*/ 563677 w 3520391"/>
              <a:gd name="connsiteY1" fmla="*/ 1749262 h 1757151"/>
              <a:gd name="connsiteX2" fmla="*/ 553045 w 3520391"/>
              <a:gd name="connsiteY2" fmla="*/ 473 h 1757151"/>
              <a:gd name="connsiteX3" fmla="*/ 3520391 w 3520391"/>
              <a:gd name="connsiteY3" fmla="*/ 0 h 1757151"/>
              <a:gd name="connsiteX0" fmla="*/ 0 w 3520391"/>
              <a:gd name="connsiteY0" fmla="*/ 1757151 h 1757151"/>
              <a:gd name="connsiteX1" fmla="*/ 519290 w 3520391"/>
              <a:gd name="connsiteY1" fmla="*/ 1749262 h 1757151"/>
              <a:gd name="connsiteX2" fmla="*/ 553045 w 3520391"/>
              <a:gd name="connsiteY2" fmla="*/ 473 h 1757151"/>
              <a:gd name="connsiteX3" fmla="*/ 3520391 w 3520391"/>
              <a:gd name="connsiteY3" fmla="*/ 0 h 1757151"/>
              <a:gd name="connsiteX0" fmla="*/ 0 w 6305667"/>
              <a:gd name="connsiteY0" fmla="*/ 1808907 h 1808907"/>
              <a:gd name="connsiteX1" fmla="*/ 3304566 w 6305667"/>
              <a:gd name="connsiteY1" fmla="*/ 1749262 h 1808907"/>
              <a:gd name="connsiteX2" fmla="*/ 3338321 w 6305667"/>
              <a:gd name="connsiteY2" fmla="*/ 473 h 1808907"/>
              <a:gd name="connsiteX3" fmla="*/ 6305667 w 6305667"/>
              <a:gd name="connsiteY3" fmla="*/ 0 h 1808907"/>
              <a:gd name="connsiteX0" fmla="*/ 0 w 6305667"/>
              <a:gd name="connsiteY0" fmla="*/ 1808907 h 1846303"/>
              <a:gd name="connsiteX1" fmla="*/ 3326760 w 6305667"/>
              <a:gd name="connsiteY1" fmla="*/ 1846303 h 1846303"/>
              <a:gd name="connsiteX2" fmla="*/ 3338321 w 6305667"/>
              <a:gd name="connsiteY2" fmla="*/ 473 h 1846303"/>
              <a:gd name="connsiteX3" fmla="*/ 6305667 w 6305667"/>
              <a:gd name="connsiteY3" fmla="*/ 0 h 1846303"/>
              <a:gd name="connsiteX0" fmla="*/ 0 w 6305667"/>
              <a:gd name="connsiteY0" fmla="*/ 1808907 h 1808907"/>
              <a:gd name="connsiteX1" fmla="*/ 3348954 w 6305667"/>
              <a:gd name="connsiteY1" fmla="*/ 1801017 h 1808907"/>
              <a:gd name="connsiteX2" fmla="*/ 3338321 w 6305667"/>
              <a:gd name="connsiteY2" fmla="*/ 473 h 1808907"/>
              <a:gd name="connsiteX3" fmla="*/ 6305667 w 6305667"/>
              <a:gd name="connsiteY3" fmla="*/ 0 h 1808907"/>
              <a:gd name="connsiteX0" fmla="*/ 0 w 6305667"/>
              <a:gd name="connsiteY0" fmla="*/ 1808907 h 1839833"/>
              <a:gd name="connsiteX1" fmla="*/ 3371147 w 6305667"/>
              <a:gd name="connsiteY1" fmla="*/ 1839833 h 1839833"/>
              <a:gd name="connsiteX2" fmla="*/ 3338321 w 6305667"/>
              <a:gd name="connsiteY2" fmla="*/ 473 h 1839833"/>
              <a:gd name="connsiteX3" fmla="*/ 6305667 w 6305667"/>
              <a:gd name="connsiteY3" fmla="*/ 0 h 1839833"/>
              <a:gd name="connsiteX0" fmla="*/ 0 w 6305667"/>
              <a:gd name="connsiteY0" fmla="*/ 1808907 h 1808907"/>
              <a:gd name="connsiteX1" fmla="*/ 3382243 w 6305667"/>
              <a:gd name="connsiteY1" fmla="*/ 1801017 h 1808907"/>
              <a:gd name="connsiteX2" fmla="*/ 3338321 w 6305667"/>
              <a:gd name="connsiteY2" fmla="*/ 473 h 1808907"/>
              <a:gd name="connsiteX3" fmla="*/ 6305667 w 6305667"/>
              <a:gd name="connsiteY3" fmla="*/ 0 h 1808907"/>
              <a:gd name="connsiteX0" fmla="*/ 0 w 6216893"/>
              <a:gd name="connsiteY0" fmla="*/ 1808434 h 1808434"/>
              <a:gd name="connsiteX1" fmla="*/ 3382243 w 6216893"/>
              <a:gd name="connsiteY1" fmla="*/ 1800544 h 1808434"/>
              <a:gd name="connsiteX2" fmla="*/ 3338321 w 6216893"/>
              <a:gd name="connsiteY2" fmla="*/ 0 h 1808434"/>
              <a:gd name="connsiteX3" fmla="*/ 6216893 w 6216893"/>
              <a:gd name="connsiteY3" fmla="*/ 892306 h 1808434"/>
              <a:gd name="connsiteX0" fmla="*/ 0 w 6216893"/>
              <a:gd name="connsiteY0" fmla="*/ 916128 h 916128"/>
              <a:gd name="connsiteX1" fmla="*/ 3382243 w 6216893"/>
              <a:gd name="connsiteY1" fmla="*/ 908238 h 916128"/>
              <a:gd name="connsiteX2" fmla="*/ 3526966 w 6216893"/>
              <a:gd name="connsiteY2" fmla="*/ 19881 h 916128"/>
              <a:gd name="connsiteX3" fmla="*/ 6216893 w 6216893"/>
              <a:gd name="connsiteY3" fmla="*/ 0 h 916128"/>
              <a:gd name="connsiteX0" fmla="*/ 0 w 6216893"/>
              <a:gd name="connsiteY0" fmla="*/ 916128 h 927646"/>
              <a:gd name="connsiteX1" fmla="*/ 3515403 w 6216893"/>
              <a:gd name="connsiteY1" fmla="*/ 927646 h 927646"/>
              <a:gd name="connsiteX2" fmla="*/ 3526966 w 6216893"/>
              <a:gd name="connsiteY2" fmla="*/ 19881 h 927646"/>
              <a:gd name="connsiteX3" fmla="*/ 6216893 w 6216893"/>
              <a:gd name="connsiteY3" fmla="*/ 0 h 927646"/>
              <a:gd name="connsiteX0" fmla="*/ 0 w 6216893"/>
              <a:gd name="connsiteY0" fmla="*/ 896720 h 908238"/>
              <a:gd name="connsiteX1" fmla="*/ 3515403 w 6216893"/>
              <a:gd name="connsiteY1" fmla="*/ 908238 h 908238"/>
              <a:gd name="connsiteX2" fmla="*/ 3526966 w 6216893"/>
              <a:gd name="connsiteY2" fmla="*/ 473 h 908238"/>
              <a:gd name="connsiteX3" fmla="*/ 6216893 w 6216893"/>
              <a:gd name="connsiteY3" fmla="*/ 0 h 908238"/>
              <a:gd name="connsiteX0" fmla="*/ 0 w 6216893"/>
              <a:gd name="connsiteY0" fmla="*/ 896720 h 908238"/>
              <a:gd name="connsiteX1" fmla="*/ 3360049 w 6216893"/>
              <a:gd name="connsiteY1" fmla="*/ 908238 h 908238"/>
              <a:gd name="connsiteX2" fmla="*/ 3526966 w 6216893"/>
              <a:gd name="connsiteY2" fmla="*/ 473 h 908238"/>
              <a:gd name="connsiteX3" fmla="*/ 6216893 w 6216893"/>
              <a:gd name="connsiteY3" fmla="*/ 0 h 908238"/>
              <a:gd name="connsiteX0" fmla="*/ 0 w 6216893"/>
              <a:gd name="connsiteY0" fmla="*/ 1782557 h 1794075"/>
              <a:gd name="connsiteX1" fmla="*/ 3360049 w 6216893"/>
              <a:gd name="connsiteY1" fmla="*/ 1794075 h 1794075"/>
              <a:gd name="connsiteX2" fmla="*/ 3415998 w 6216893"/>
              <a:gd name="connsiteY2" fmla="*/ 0 h 1794075"/>
              <a:gd name="connsiteX3" fmla="*/ 6216893 w 6216893"/>
              <a:gd name="connsiteY3" fmla="*/ 885837 h 1794075"/>
              <a:gd name="connsiteX0" fmla="*/ 0 w 6250183"/>
              <a:gd name="connsiteY0" fmla="*/ 1783030 h 1794548"/>
              <a:gd name="connsiteX1" fmla="*/ 3360049 w 6250183"/>
              <a:gd name="connsiteY1" fmla="*/ 1794548 h 1794548"/>
              <a:gd name="connsiteX2" fmla="*/ 3415998 w 6250183"/>
              <a:gd name="connsiteY2" fmla="*/ 473 h 1794548"/>
              <a:gd name="connsiteX3" fmla="*/ 6250183 w 6250183"/>
              <a:gd name="connsiteY3" fmla="*/ 0 h 1794548"/>
              <a:gd name="connsiteX0" fmla="*/ 0 w 6250183"/>
              <a:gd name="connsiteY0" fmla="*/ 1783030 h 1794548"/>
              <a:gd name="connsiteX1" fmla="*/ 3360049 w 6250183"/>
              <a:gd name="connsiteY1" fmla="*/ 1794548 h 1794548"/>
              <a:gd name="connsiteX2" fmla="*/ 3360514 w 6250183"/>
              <a:gd name="connsiteY2" fmla="*/ 473 h 1794548"/>
              <a:gd name="connsiteX3" fmla="*/ 6250183 w 6250183"/>
              <a:gd name="connsiteY3" fmla="*/ 0 h 1794548"/>
              <a:gd name="connsiteX0" fmla="*/ 0 w 6227990"/>
              <a:gd name="connsiteY0" fmla="*/ 1815377 h 1815377"/>
              <a:gd name="connsiteX1" fmla="*/ 3337856 w 6227990"/>
              <a:gd name="connsiteY1" fmla="*/ 1794548 h 1815377"/>
              <a:gd name="connsiteX2" fmla="*/ 3338321 w 6227990"/>
              <a:gd name="connsiteY2" fmla="*/ 473 h 1815377"/>
              <a:gd name="connsiteX3" fmla="*/ 6227990 w 6227990"/>
              <a:gd name="connsiteY3" fmla="*/ 0 h 1815377"/>
              <a:gd name="connsiteX0" fmla="*/ 0 w 6227990"/>
              <a:gd name="connsiteY0" fmla="*/ 1776560 h 1794548"/>
              <a:gd name="connsiteX1" fmla="*/ 3337856 w 6227990"/>
              <a:gd name="connsiteY1" fmla="*/ 1794548 h 1794548"/>
              <a:gd name="connsiteX2" fmla="*/ 3338321 w 6227990"/>
              <a:gd name="connsiteY2" fmla="*/ 473 h 1794548"/>
              <a:gd name="connsiteX3" fmla="*/ 6227990 w 6227990"/>
              <a:gd name="connsiteY3" fmla="*/ 0 h 1794548"/>
              <a:gd name="connsiteX0" fmla="*/ 0 w 6261280"/>
              <a:gd name="connsiteY0" fmla="*/ 1789499 h 1794548"/>
              <a:gd name="connsiteX1" fmla="*/ 3371146 w 6261280"/>
              <a:gd name="connsiteY1" fmla="*/ 1794548 h 1794548"/>
              <a:gd name="connsiteX2" fmla="*/ 3371611 w 6261280"/>
              <a:gd name="connsiteY2" fmla="*/ 473 h 1794548"/>
              <a:gd name="connsiteX3" fmla="*/ 6261280 w 6261280"/>
              <a:gd name="connsiteY3" fmla="*/ 0 h 1794548"/>
              <a:gd name="connsiteX0" fmla="*/ 0 w 7726046"/>
              <a:gd name="connsiteY0" fmla="*/ 1239599 h 1794548"/>
              <a:gd name="connsiteX1" fmla="*/ 4835912 w 7726046"/>
              <a:gd name="connsiteY1" fmla="*/ 1794548 h 1794548"/>
              <a:gd name="connsiteX2" fmla="*/ 4836377 w 7726046"/>
              <a:gd name="connsiteY2" fmla="*/ 473 h 1794548"/>
              <a:gd name="connsiteX3" fmla="*/ 7726046 w 7726046"/>
              <a:gd name="connsiteY3" fmla="*/ 0 h 1794548"/>
              <a:gd name="connsiteX0" fmla="*/ 0 w 7726046"/>
              <a:gd name="connsiteY0" fmla="*/ 1239599 h 1264056"/>
              <a:gd name="connsiteX1" fmla="*/ 4847008 w 7726046"/>
              <a:gd name="connsiteY1" fmla="*/ 1264056 h 1264056"/>
              <a:gd name="connsiteX2" fmla="*/ 4836377 w 7726046"/>
              <a:gd name="connsiteY2" fmla="*/ 473 h 1264056"/>
              <a:gd name="connsiteX3" fmla="*/ 7726046 w 7726046"/>
              <a:gd name="connsiteY3" fmla="*/ 0 h 1264056"/>
              <a:gd name="connsiteX0" fmla="*/ 0 w 7726046"/>
              <a:gd name="connsiteY0" fmla="*/ 1239599 h 1239599"/>
              <a:gd name="connsiteX1" fmla="*/ 4869201 w 7726046"/>
              <a:gd name="connsiteY1" fmla="*/ 1128198 h 1239599"/>
              <a:gd name="connsiteX2" fmla="*/ 4836377 w 7726046"/>
              <a:gd name="connsiteY2" fmla="*/ 473 h 1239599"/>
              <a:gd name="connsiteX3" fmla="*/ 7726046 w 7726046"/>
              <a:gd name="connsiteY3" fmla="*/ 0 h 1239599"/>
              <a:gd name="connsiteX0" fmla="*/ 0 w 7726046"/>
              <a:gd name="connsiteY0" fmla="*/ 1239599 h 1239599"/>
              <a:gd name="connsiteX1" fmla="*/ 4824814 w 7726046"/>
              <a:gd name="connsiteY1" fmla="*/ 1134668 h 1239599"/>
              <a:gd name="connsiteX2" fmla="*/ 4836377 w 7726046"/>
              <a:gd name="connsiteY2" fmla="*/ 473 h 1239599"/>
              <a:gd name="connsiteX3" fmla="*/ 7726046 w 7726046"/>
              <a:gd name="connsiteY3" fmla="*/ 0 h 1239599"/>
              <a:gd name="connsiteX0" fmla="*/ 0 w 7748240"/>
              <a:gd name="connsiteY0" fmla="*/ 1155497 h 1155497"/>
              <a:gd name="connsiteX1" fmla="*/ 4847008 w 7748240"/>
              <a:gd name="connsiteY1" fmla="*/ 1134668 h 1155497"/>
              <a:gd name="connsiteX2" fmla="*/ 4858571 w 7748240"/>
              <a:gd name="connsiteY2" fmla="*/ 473 h 1155497"/>
              <a:gd name="connsiteX3" fmla="*/ 7748240 w 7748240"/>
              <a:gd name="connsiteY3" fmla="*/ 0 h 1155497"/>
              <a:gd name="connsiteX0" fmla="*/ 0 w 7759337"/>
              <a:gd name="connsiteY0" fmla="*/ 1149028 h 1149028"/>
              <a:gd name="connsiteX1" fmla="*/ 4858105 w 7759337"/>
              <a:gd name="connsiteY1" fmla="*/ 1134668 h 1149028"/>
              <a:gd name="connsiteX2" fmla="*/ 4869668 w 7759337"/>
              <a:gd name="connsiteY2" fmla="*/ 473 h 1149028"/>
              <a:gd name="connsiteX3" fmla="*/ 7759337 w 7759337"/>
              <a:gd name="connsiteY3" fmla="*/ 0 h 1149028"/>
              <a:gd name="connsiteX0" fmla="*/ 0 w 8458430"/>
              <a:gd name="connsiteY0" fmla="*/ 1161967 h 1161967"/>
              <a:gd name="connsiteX1" fmla="*/ 4858105 w 8458430"/>
              <a:gd name="connsiteY1" fmla="*/ 1147607 h 1161967"/>
              <a:gd name="connsiteX2" fmla="*/ 4869668 w 8458430"/>
              <a:gd name="connsiteY2" fmla="*/ 13412 h 1161967"/>
              <a:gd name="connsiteX3" fmla="*/ 8458430 w 8458430"/>
              <a:gd name="connsiteY3" fmla="*/ 0 h 1161967"/>
              <a:gd name="connsiteX0" fmla="*/ 0 w 8458430"/>
              <a:gd name="connsiteY0" fmla="*/ 1148555 h 1148555"/>
              <a:gd name="connsiteX1" fmla="*/ 4858105 w 8458430"/>
              <a:gd name="connsiteY1" fmla="*/ 1134195 h 1148555"/>
              <a:gd name="connsiteX2" fmla="*/ 4869668 w 8458430"/>
              <a:gd name="connsiteY2" fmla="*/ 0 h 1148555"/>
              <a:gd name="connsiteX3" fmla="*/ 8458430 w 8458430"/>
              <a:gd name="connsiteY3" fmla="*/ 12466 h 1148555"/>
              <a:gd name="connsiteX0" fmla="*/ 0 w 8491720"/>
              <a:gd name="connsiteY0" fmla="*/ 1155497 h 1155497"/>
              <a:gd name="connsiteX1" fmla="*/ 4858105 w 8491720"/>
              <a:gd name="connsiteY1" fmla="*/ 1141137 h 1155497"/>
              <a:gd name="connsiteX2" fmla="*/ 4869668 w 8491720"/>
              <a:gd name="connsiteY2" fmla="*/ 6942 h 1155497"/>
              <a:gd name="connsiteX3" fmla="*/ 8491720 w 8491720"/>
              <a:gd name="connsiteY3" fmla="*/ 0 h 1155497"/>
              <a:gd name="connsiteX0" fmla="*/ 0 w 8558300"/>
              <a:gd name="connsiteY0" fmla="*/ 1155497 h 1155497"/>
              <a:gd name="connsiteX1" fmla="*/ 4858105 w 8558300"/>
              <a:gd name="connsiteY1" fmla="*/ 1141137 h 1155497"/>
              <a:gd name="connsiteX2" fmla="*/ 4869668 w 8558300"/>
              <a:gd name="connsiteY2" fmla="*/ 6942 h 1155497"/>
              <a:gd name="connsiteX3" fmla="*/ 8558300 w 8558300"/>
              <a:gd name="connsiteY3" fmla="*/ 0 h 1155497"/>
              <a:gd name="connsiteX0" fmla="*/ 0 w 8536107"/>
              <a:gd name="connsiteY0" fmla="*/ 1148555 h 1148555"/>
              <a:gd name="connsiteX1" fmla="*/ 4858105 w 8536107"/>
              <a:gd name="connsiteY1" fmla="*/ 1134195 h 1148555"/>
              <a:gd name="connsiteX2" fmla="*/ 4869668 w 8536107"/>
              <a:gd name="connsiteY2" fmla="*/ 0 h 1148555"/>
              <a:gd name="connsiteX3" fmla="*/ 8536107 w 8536107"/>
              <a:gd name="connsiteY3" fmla="*/ 238896 h 1148555"/>
              <a:gd name="connsiteX0" fmla="*/ 0 w 8536107"/>
              <a:gd name="connsiteY0" fmla="*/ 922125 h 922125"/>
              <a:gd name="connsiteX1" fmla="*/ 4858105 w 8536107"/>
              <a:gd name="connsiteY1" fmla="*/ 907765 h 922125"/>
              <a:gd name="connsiteX2" fmla="*/ 4880765 w 8536107"/>
              <a:gd name="connsiteY2" fmla="*/ 0 h 922125"/>
              <a:gd name="connsiteX3" fmla="*/ 8536107 w 8536107"/>
              <a:gd name="connsiteY3" fmla="*/ 12466 h 922125"/>
              <a:gd name="connsiteX0" fmla="*/ 0 w 8536107"/>
              <a:gd name="connsiteY0" fmla="*/ 909659 h 909659"/>
              <a:gd name="connsiteX1" fmla="*/ 4858105 w 8536107"/>
              <a:gd name="connsiteY1" fmla="*/ 895299 h 909659"/>
              <a:gd name="connsiteX2" fmla="*/ 4858571 w 8536107"/>
              <a:gd name="connsiteY2" fmla="*/ 440393 h 909659"/>
              <a:gd name="connsiteX3" fmla="*/ 8536107 w 8536107"/>
              <a:gd name="connsiteY3" fmla="*/ 0 h 909659"/>
              <a:gd name="connsiteX0" fmla="*/ 0 w 8569396"/>
              <a:gd name="connsiteY0" fmla="*/ 469266 h 469266"/>
              <a:gd name="connsiteX1" fmla="*/ 4858105 w 8569396"/>
              <a:gd name="connsiteY1" fmla="*/ 454906 h 469266"/>
              <a:gd name="connsiteX2" fmla="*/ 4858571 w 8569396"/>
              <a:gd name="connsiteY2" fmla="*/ 0 h 469266"/>
              <a:gd name="connsiteX3" fmla="*/ 8569396 w 8569396"/>
              <a:gd name="connsiteY3" fmla="*/ 18936 h 469266"/>
              <a:gd name="connsiteX0" fmla="*/ 0 w 8502816"/>
              <a:gd name="connsiteY0" fmla="*/ 469266 h 469266"/>
              <a:gd name="connsiteX1" fmla="*/ 4858105 w 8502816"/>
              <a:gd name="connsiteY1" fmla="*/ 454906 h 469266"/>
              <a:gd name="connsiteX2" fmla="*/ 4858571 w 8502816"/>
              <a:gd name="connsiteY2" fmla="*/ 0 h 469266"/>
              <a:gd name="connsiteX3" fmla="*/ 8502816 w 8502816"/>
              <a:gd name="connsiteY3" fmla="*/ 18936 h 469266"/>
              <a:gd name="connsiteX0" fmla="*/ 0 w 8502816"/>
              <a:gd name="connsiteY0" fmla="*/ 469266 h 607586"/>
              <a:gd name="connsiteX1" fmla="*/ 5045702 w 8502816"/>
              <a:gd name="connsiteY1" fmla="*/ 607586 h 607586"/>
              <a:gd name="connsiteX2" fmla="*/ 4858571 w 8502816"/>
              <a:gd name="connsiteY2" fmla="*/ 0 h 607586"/>
              <a:gd name="connsiteX3" fmla="*/ 8502816 w 8502816"/>
              <a:gd name="connsiteY3" fmla="*/ 18936 h 607586"/>
              <a:gd name="connsiteX0" fmla="*/ 0 w 8502816"/>
              <a:gd name="connsiteY0" fmla="*/ 663585 h 663585"/>
              <a:gd name="connsiteX1" fmla="*/ 5045702 w 8502816"/>
              <a:gd name="connsiteY1" fmla="*/ 607586 h 663585"/>
              <a:gd name="connsiteX2" fmla="*/ 4858571 w 8502816"/>
              <a:gd name="connsiteY2" fmla="*/ 0 h 663585"/>
              <a:gd name="connsiteX3" fmla="*/ 8502816 w 8502816"/>
              <a:gd name="connsiteY3" fmla="*/ 18936 h 663585"/>
              <a:gd name="connsiteX0" fmla="*/ 0 w 8502816"/>
              <a:gd name="connsiteY0" fmla="*/ 663585 h 663585"/>
              <a:gd name="connsiteX1" fmla="*/ 5045702 w 8502816"/>
              <a:gd name="connsiteY1" fmla="*/ 607586 h 663585"/>
              <a:gd name="connsiteX2" fmla="*/ 5057203 w 8502816"/>
              <a:gd name="connsiteY2" fmla="*/ 0 h 663585"/>
              <a:gd name="connsiteX3" fmla="*/ 8502816 w 8502816"/>
              <a:gd name="connsiteY3" fmla="*/ 18936 h 663585"/>
              <a:gd name="connsiteX0" fmla="*/ 0 w 8502816"/>
              <a:gd name="connsiteY0" fmla="*/ 677464 h 677464"/>
              <a:gd name="connsiteX1" fmla="*/ 5045702 w 8502816"/>
              <a:gd name="connsiteY1" fmla="*/ 621465 h 677464"/>
              <a:gd name="connsiteX2" fmla="*/ 5013062 w 8502816"/>
              <a:gd name="connsiteY2" fmla="*/ 0 h 677464"/>
              <a:gd name="connsiteX3" fmla="*/ 8502816 w 8502816"/>
              <a:gd name="connsiteY3" fmla="*/ 32815 h 677464"/>
              <a:gd name="connsiteX0" fmla="*/ 0 w 8502816"/>
              <a:gd name="connsiteY0" fmla="*/ 677464 h 677464"/>
              <a:gd name="connsiteX1" fmla="*/ 5045702 w 8502816"/>
              <a:gd name="connsiteY1" fmla="*/ 621465 h 677464"/>
              <a:gd name="connsiteX2" fmla="*/ 5068237 w 8502816"/>
              <a:gd name="connsiteY2" fmla="*/ 0 h 677464"/>
              <a:gd name="connsiteX3" fmla="*/ 8502816 w 8502816"/>
              <a:gd name="connsiteY3" fmla="*/ 32815 h 677464"/>
              <a:gd name="connsiteX0" fmla="*/ 0 w 8502816"/>
              <a:gd name="connsiteY0" fmla="*/ 677464 h 677464"/>
              <a:gd name="connsiteX1" fmla="*/ 5045702 w 8502816"/>
              <a:gd name="connsiteY1" fmla="*/ 621465 h 677464"/>
              <a:gd name="connsiteX2" fmla="*/ 5046168 w 8502816"/>
              <a:gd name="connsiteY2" fmla="*/ 0 h 677464"/>
              <a:gd name="connsiteX3" fmla="*/ 8502816 w 8502816"/>
              <a:gd name="connsiteY3" fmla="*/ 32815 h 677464"/>
              <a:gd name="connsiteX0" fmla="*/ 0 w 8513852"/>
              <a:gd name="connsiteY0" fmla="*/ 649704 h 649704"/>
              <a:gd name="connsiteX1" fmla="*/ 5056738 w 8513852"/>
              <a:gd name="connsiteY1" fmla="*/ 621465 h 649704"/>
              <a:gd name="connsiteX2" fmla="*/ 5057204 w 8513852"/>
              <a:gd name="connsiteY2" fmla="*/ 0 h 649704"/>
              <a:gd name="connsiteX3" fmla="*/ 8513852 w 8513852"/>
              <a:gd name="connsiteY3" fmla="*/ 32815 h 649704"/>
              <a:gd name="connsiteX0" fmla="*/ 0 w 8480832"/>
              <a:gd name="connsiteY0" fmla="*/ 608065 h 621465"/>
              <a:gd name="connsiteX1" fmla="*/ 5023718 w 8480832"/>
              <a:gd name="connsiteY1" fmla="*/ 621465 h 621465"/>
              <a:gd name="connsiteX2" fmla="*/ 5024184 w 8480832"/>
              <a:gd name="connsiteY2" fmla="*/ 0 h 621465"/>
              <a:gd name="connsiteX3" fmla="*/ 8480832 w 8480832"/>
              <a:gd name="connsiteY3" fmla="*/ 32815 h 621465"/>
              <a:gd name="connsiteX0" fmla="*/ 0 w 8491839"/>
              <a:gd name="connsiteY0" fmla="*/ 635825 h 635825"/>
              <a:gd name="connsiteX1" fmla="*/ 5034725 w 8491839"/>
              <a:gd name="connsiteY1" fmla="*/ 621465 h 635825"/>
              <a:gd name="connsiteX2" fmla="*/ 5035191 w 8491839"/>
              <a:gd name="connsiteY2" fmla="*/ 0 h 635825"/>
              <a:gd name="connsiteX3" fmla="*/ 8491839 w 8491839"/>
              <a:gd name="connsiteY3" fmla="*/ 32815 h 635825"/>
              <a:gd name="connsiteX0" fmla="*/ 0 w 8502845"/>
              <a:gd name="connsiteY0" fmla="*/ 594185 h 621465"/>
              <a:gd name="connsiteX1" fmla="*/ 5045731 w 8502845"/>
              <a:gd name="connsiteY1" fmla="*/ 621465 h 621465"/>
              <a:gd name="connsiteX2" fmla="*/ 5046197 w 8502845"/>
              <a:gd name="connsiteY2" fmla="*/ 0 h 621465"/>
              <a:gd name="connsiteX3" fmla="*/ 8502845 w 8502845"/>
              <a:gd name="connsiteY3" fmla="*/ 32815 h 621465"/>
              <a:gd name="connsiteX0" fmla="*/ 0 w 8502845"/>
              <a:gd name="connsiteY0" fmla="*/ 594186 h 621465"/>
              <a:gd name="connsiteX1" fmla="*/ 5045731 w 8502845"/>
              <a:gd name="connsiteY1" fmla="*/ 621465 h 621465"/>
              <a:gd name="connsiteX2" fmla="*/ 5046197 w 8502845"/>
              <a:gd name="connsiteY2" fmla="*/ 0 h 621465"/>
              <a:gd name="connsiteX3" fmla="*/ 8502845 w 8502845"/>
              <a:gd name="connsiteY3" fmla="*/ 32815 h 621465"/>
              <a:gd name="connsiteX0" fmla="*/ 0 w 8535864"/>
              <a:gd name="connsiteY0" fmla="*/ 621945 h 621945"/>
              <a:gd name="connsiteX1" fmla="*/ 5078750 w 8535864"/>
              <a:gd name="connsiteY1" fmla="*/ 621465 h 621945"/>
              <a:gd name="connsiteX2" fmla="*/ 5079216 w 8535864"/>
              <a:gd name="connsiteY2" fmla="*/ 0 h 621945"/>
              <a:gd name="connsiteX3" fmla="*/ 8535864 w 8535864"/>
              <a:gd name="connsiteY3" fmla="*/ 32815 h 621945"/>
              <a:gd name="connsiteX0" fmla="*/ 0 w 8502845"/>
              <a:gd name="connsiteY0" fmla="*/ 635826 h 635826"/>
              <a:gd name="connsiteX1" fmla="*/ 5045731 w 8502845"/>
              <a:gd name="connsiteY1" fmla="*/ 621465 h 635826"/>
              <a:gd name="connsiteX2" fmla="*/ 5046197 w 8502845"/>
              <a:gd name="connsiteY2" fmla="*/ 0 h 635826"/>
              <a:gd name="connsiteX3" fmla="*/ 8502845 w 8502845"/>
              <a:gd name="connsiteY3" fmla="*/ 32815 h 635826"/>
              <a:gd name="connsiteX0" fmla="*/ 0 w 8491838"/>
              <a:gd name="connsiteY0" fmla="*/ 580306 h 621465"/>
              <a:gd name="connsiteX1" fmla="*/ 5034724 w 8491838"/>
              <a:gd name="connsiteY1" fmla="*/ 621465 h 621465"/>
              <a:gd name="connsiteX2" fmla="*/ 5035190 w 8491838"/>
              <a:gd name="connsiteY2" fmla="*/ 0 h 621465"/>
              <a:gd name="connsiteX3" fmla="*/ 8491838 w 8491838"/>
              <a:gd name="connsiteY3" fmla="*/ 32815 h 621465"/>
              <a:gd name="connsiteX0" fmla="*/ 0 w 8502845"/>
              <a:gd name="connsiteY0" fmla="*/ 621945 h 621945"/>
              <a:gd name="connsiteX1" fmla="*/ 5045731 w 8502845"/>
              <a:gd name="connsiteY1" fmla="*/ 621465 h 621945"/>
              <a:gd name="connsiteX2" fmla="*/ 5046197 w 8502845"/>
              <a:gd name="connsiteY2" fmla="*/ 0 h 621945"/>
              <a:gd name="connsiteX3" fmla="*/ 8502845 w 8502845"/>
              <a:gd name="connsiteY3" fmla="*/ 32815 h 621945"/>
              <a:gd name="connsiteX0" fmla="*/ 0 w 8502845"/>
              <a:gd name="connsiteY0" fmla="*/ 621945 h 647698"/>
              <a:gd name="connsiteX1" fmla="*/ 4920910 w 8502845"/>
              <a:gd name="connsiteY1" fmla="*/ 647698 h 647698"/>
              <a:gd name="connsiteX2" fmla="*/ 5046197 w 8502845"/>
              <a:gd name="connsiteY2" fmla="*/ 0 h 647698"/>
              <a:gd name="connsiteX3" fmla="*/ 8502845 w 8502845"/>
              <a:gd name="connsiteY3" fmla="*/ 32815 h 647698"/>
              <a:gd name="connsiteX0" fmla="*/ 0 w 8502845"/>
              <a:gd name="connsiteY0" fmla="*/ 621945 h 647698"/>
              <a:gd name="connsiteX1" fmla="*/ 4920910 w 8502845"/>
              <a:gd name="connsiteY1" fmla="*/ 647698 h 647698"/>
              <a:gd name="connsiteX2" fmla="*/ 4890169 w 8502845"/>
              <a:gd name="connsiteY2" fmla="*/ 0 h 647698"/>
              <a:gd name="connsiteX3" fmla="*/ 8502845 w 8502845"/>
              <a:gd name="connsiteY3" fmla="*/ 32815 h 647698"/>
              <a:gd name="connsiteX0" fmla="*/ 0 w 8502845"/>
              <a:gd name="connsiteY0" fmla="*/ 608828 h 634581"/>
              <a:gd name="connsiteX1" fmla="*/ 4920910 w 8502845"/>
              <a:gd name="connsiteY1" fmla="*/ 634581 h 634581"/>
              <a:gd name="connsiteX2" fmla="*/ 4973384 w 8502845"/>
              <a:gd name="connsiteY2" fmla="*/ 0 h 634581"/>
              <a:gd name="connsiteX3" fmla="*/ 8502845 w 8502845"/>
              <a:gd name="connsiteY3" fmla="*/ 19698 h 634581"/>
              <a:gd name="connsiteX0" fmla="*/ 0 w 8502845"/>
              <a:gd name="connsiteY0" fmla="*/ 608828 h 634581"/>
              <a:gd name="connsiteX1" fmla="*/ 4920910 w 8502845"/>
              <a:gd name="connsiteY1" fmla="*/ 634581 h 634581"/>
              <a:gd name="connsiteX2" fmla="*/ 4890169 w 8502845"/>
              <a:gd name="connsiteY2" fmla="*/ 0 h 634581"/>
              <a:gd name="connsiteX3" fmla="*/ 8502845 w 8502845"/>
              <a:gd name="connsiteY3" fmla="*/ 19698 h 634581"/>
              <a:gd name="connsiteX0" fmla="*/ 0 w 8502845"/>
              <a:gd name="connsiteY0" fmla="*/ 608828 h 634581"/>
              <a:gd name="connsiteX1" fmla="*/ 4920910 w 8502845"/>
              <a:gd name="connsiteY1" fmla="*/ 634581 h 634581"/>
              <a:gd name="connsiteX2" fmla="*/ 4931776 w 8502845"/>
              <a:gd name="connsiteY2" fmla="*/ 0 h 634581"/>
              <a:gd name="connsiteX3" fmla="*/ 8502845 w 8502845"/>
              <a:gd name="connsiteY3" fmla="*/ 19698 h 634581"/>
              <a:gd name="connsiteX0" fmla="*/ 0 w 8502845"/>
              <a:gd name="connsiteY0" fmla="*/ 608828 h 634581"/>
              <a:gd name="connsiteX1" fmla="*/ 4920910 w 8502845"/>
              <a:gd name="connsiteY1" fmla="*/ 634581 h 634581"/>
              <a:gd name="connsiteX2" fmla="*/ 4879768 w 8502845"/>
              <a:gd name="connsiteY2" fmla="*/ 0 h 634581"/>
              <a:gd name="connsiteX3" fmla="*/ 8502845 w 8502845"/>
              <a:gd name="connsiteY3" fmla="*/ 19698 h 634581"/>
              <a:gd name="connsiteX0" fmla="*/ 0 w 8502845"/>
              <a:gd name="connsiteY0" fmla="*/ 595711 h 621464"/>
              <a:gd name="connsiteX1" fmla="*/ 4920910 w 8502845"/>
              <a:gd name="connsiteY1" fmla="*/ 621464 h 621464"/>
              <a:gd name="connsiteX2" fmla="*/ 4931776 w 8502845"/>
              <a:gd name="connsiteY2" fmla="*/ 0 h 621464"/>
              <a:gd name="connsiteX3" fmla="*/ 8502845 w 8502845"/>
              <a:gd name="connsiteY3" fmla="*/ 6581 h 621464"/>
              <a:gd name="connsiteX0" fmla="*/ 0 w 6235248"/>
              <a:gd name="connsiteY0" fmla="*/ 615365 h 641118"/>
              <a:gd name="connsiteX1" fmla="*/ 4920910 w 6235248"/>
              <a:gd name="connsiteY1" fmla="*/ 641118 h 641118"/>
              <a:gd name="connsiteX2" fmla="*/ 4931776 w 6235248"/>
              <a:gd name="connsiteY2" fmla="*/ 19654 h 641118"/>
              <a:gd name="connsiteX3" fmla="*/ 6235248 w 6235248"/>
              <a:gd name="connsiteY3" fmla="*/ 0 h 641118"/>
              <a:gd name="connsiteX0" fmla="*/ 0 w 5808773"/>
              <a:gd name="connsiteY0" fmla="*/ 602248 h 628001"/>
              <a:gd name="connsiteX1" fmla="*/ 4920910 w 5808773"/>
              <a:gd name="connsiteY1" fmla="*/ 628001 h 628001"/>
              <a:gd name="connsiteX2" fmla="*/ 4931776 w 5808773"/>
              <a:gd name="connsiteY2" fmla="*/ 6537 h 628001"/>
              <a:gd name="connsiteX3" fmla="*/ 5808773 w 5808773"/>
              <a:gd name="connsiteY3" fmla="*/ 0 h 628001"/>
              <a:gd name="connsiteX0" fmla="*/ 0 w 5756765"/>
              <a:gd name="connsiteY0" fmla="*/ 602248 h 628001"/>
              <a:gd name="connsiteX1" fmla="*/ 4920910 w 5756765"/>
              <a:gd name="connsiteY1" fmla="*/ 628001 h 628001"/>
              <a:gd name="connsiteX2" fmla="*/ 4931776 w 5756765"/>
              <a:gd name="connsiteY2" fmla="*/ 6537 h 628001"/>
              <a:gd name="connsiteX3" fmla="*/ 5756765 w 5756765"/>
              <a:gd name="connsiteY3" fmla="*/ 0 h 628001"/>
              <a:gd name="connsiteX0" fmla="*/ 0 w 5808773"/>
              <a:gd name="connsiteY0" fmla="*/ 615365 h 641118"/>
              <a:gd name="connsiteX1" fmla="*/ 4920910 w 5808773"/>
              <a:gd name="connsiteY1" fmla="*/ 641118 h 641118"/>
              <a:gd name="connsiteX2" fmla="*/ 4931776 w 5808773"/>
              <a:gd name="connsiteY2" fmla="*/ 19654 h 641118"/>
              <a:gd name="connsiteX3" fmla="*/ 5808773 w 5808773"/>
              <a:gd name="connsiteY3" fmla="*/ 0 h 641118"/>
              <a:gd name="connsiteX0" fmla="*/ 0 w 5746362"/>
              <a:gd name="connsiteY0" fmla="*/ 615365 h 641118"/>
              <a:gd name="connsiteX1" fmla="*/ 4920910 w 5746362"/>
              <a:gd name="connsiteY1" fmla="*/ 641118 h 641118"/>
              <a:gd name="connsiteX2" fmla="*/ 4931776 w 5746362"/>
              <a:gd name="connsiteY2" fmla="*/ 19654 h 641118"/>
              <a:gd name="connsiteX3" fmla="*/ 5746362 w 5746362"/>
              <a:gd name="connsiteY3" fmla="*/ 0 h 641118"/>
              <a:gd name="connsiteX0" fmla="*/ 0 w 5787970"/>
              <a:gd name="connsiteY0" fmla="*/ 615365 h 641118"/>
              <a:gd name="connsiteX1" fmla="*/ 4920910 w 5787970"/>
              <a:gd name="connsiteY1" fmla="*/ 641118 h 641118"/>
              <a:gd name="connsiteX2" fmla="*/ 4931776 w 5787970"/>
              <a:gd name="connsiteY2" fmla="*/ 19654 h 641118"/>
              <a:gd name="connsiteX3" fmla="*/ 5787970 w 5787970"/>
              <a:gd name="connsiteY3" fmla="*/ 0 h 641118"/>
              <a:gd name="connsiteX0" fmla="*/ 0 w 5767167"/>
              <a:gd name="connsiteY0" fmla="*/ 595711 h 621464"/>
              <a:gd name="connsiteX1" fmla="*/ 4920910 w 5767167"/>
              <a:gd name="connsiteY1" fmla="*/ 621464 h 621464"/>
              <a:gd name="connsiteX2" fmla="*/ 4931776 w 5767167"/>
              <a:gd name="connsiteY2" fmla="*/ 0 h 621464"/>
              <a:gd name="connsiteX3" fmla="*/ 5767167 w 5767167"/>
              <a:gd name="connsiteY3" fmla="*/ 6581 h 621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67167" h="621464">
                <a:moveTo>
                  <a:pt x="0" y="595711"/>
                </a:moveTo>
                <a:lnTo>
                  <a:pt x="4920910" y="621464"/>
                </a:lnTo>
                <a:cubicBezTo>
                  <a:pt x="4917366" y="53630"/>
                  <a:pt x="4935320" y="567834"/>
                  <a:pt x="4931776" y="0"/>
                </a:cubicBezTo>
                <a:lnTo>
                  <a:pt x="5767167" y="6581"/>
                </a:lnTo>
              </a:path>
            </a:pathLst>
          </a:custGeom>
          <a:noFill/>
          <a:ln w="38100">
            <a:solidFill>
              <a:srgbClr val="7030A0"/>
            </a:solidFill>
            <a:prstDash val="dashDot"/>
            <a:headEnd type="diamond" w="lg" len="med"/>
            <a:tailEnd type="oval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C9EB81D-EE97-424A-963D-532DF3F6E34A}"/>
              </a:ext>
            </a:extLst>
          </p:cNvPr>
          <p:cNvSpPr txBox="1"/>
          <p:nvPr/>
        </p:nvSpPr>
        <p:spPr bwMode="auto">
          <a:xfrm>
            <a:off x="10082687" y="1089376"/>
            <a:ext cx="432881" cy="38513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Wingdings" panose="05000000000000000000" pitchFamily="2" charset="2"/>
              </a:rPr>
              <a:t></a:t>
            </a:r>
          </a:p>
        </p:txBody>
      </p:sp>
    </p:spTree>
    <p:extLst>
      <p:ext uri="{BB962C8B-B14F-4D97-AF65-F5344CB8AC3E}">
        <p14:creationId xmlns:p14="http://schemas.microsoft.com/office/powerpoint/2010/main" val="2580202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9A046827-E4E6-4E1B-90A0-DCBE41A8C119}"/>
              </a:ext>
            </a:extLst>
          </p:cNvPr>
          <p:cNvSpPr/>
          <p:nvPr/>
        </p:nvSpPr>
        <p:spPr>
          <a:xfrm>
            <a:off x="1560379" y="419074"/>
            <a:ext cx="10289630" cy="16569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553ACBB-0FF4-4FA7-9AF9-5DAEB1F99F86}"/>
              </a:ext>
            </a:extLst>
          </p:cNvPr>
          <p:cNvSpPr/>
          <p:nvPr/>
        </p:nvSpPr>
        <p:spPr>
          <a:xfrm>
            <a:off x="1560379" y="2106506"/>
            <a:ext cx="10289630" cy="15636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24242F-8584-483C-8F76-DC01A3A557B0}"/>
              </a:ext>
            </a:extLst>
          </p:cNvPr>
          <p:cNvSpPr/>
          <p:nvPr/>
        </p:nvSpPr>
        <p:spPr>
          <a:xfrm>
            <a:off x="1560379" y="3680168"/>
            <a:ext cx="10289630" cy="121465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438547" y="476500"/>
            <a:ext cx="539972" cy="434774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800" dirty="0">
                <a:solidFill>
                  <a:schemeClr val="tx1"/>
                </a:solidFill>
              </a:rPr>
              <a:t>BOOTP / PXE / TFTP / HTTP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773049" y="4527957"/>
            <a:ext cx="552900" cy="31642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800" dirty="0" err="1">
                <a:solidFill>
                  <a:schemeClr val="tx1"/>
                </a:solidFill>
              </a:rPr>
              <a:t>NVMe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766943" y="4149858"/>
            <a:ext cx="552901" cy="31642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800" dirty="0">
                <a:solidFill>
                  <a:schemeClr val="tx1"/>
                </a:solidFill>
              </a:rPr>
              <a:t>SAS/SATA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197752" y="476498"/>
            <a:ext cx="500434" cy="436480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800" dirty="0">
                <a:solidFill>
                  <a:schemeClr val="tx1"/>
                </a:solidFill>
              </a:rPr>
              <a:t>iSCSI / FCIP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6390395" y="3754578"/>
            <a:ext cx="552900" cy="108672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800" dirty="0">
                <a:solidFill>
                  <a:schemeClr val="tx1"/>
                </a:solidFill>
              </a:rPr>
              <a:t>PCIe / HBA / RAID / Direct / SAN / NAS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2642263" y="5047929"/>
            <a:ext cx="2405474" cy="329473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1000" b="1" dirty="0">
                <a:solidFill>
                  <a:schemeClr val="tx1"/>
                </a:solidFill>
              </a:rPr>
              <a:t>File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1560379" y="5037803"/>
            <a:ext cx="1040683" cy="342023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1000" b="1">
                <a:solidFill>
                  <a:schemeClr val="tx1"/>
                </a:solidFill>
              </a:rPr>
              <a:t>Object</a:t>
            </a:r>
            <a:endParaRPr lang="en-AU" sz="1000" b="1" dirty="0">
              <a:solidFill>
                <a:schemeClr val="tx1"/>
              </a:solidFill>
            </a:endParaRPr>
          </a:p>
        </p:txBody>
      </p:sp>
      <p:sp>
        <p:nvSpPr>
          <p:cNvPr id="28" name="Rounded Rectangle 16">
            <a:extLst>
              <a:ext uri="{FF2B5EF4-FFF2-40B4-BE49-F238E27FC236}">
                <a16:creationId xmlns:a16="http://schemas.microsoft.com/office/drawing/2014/main" id="{F794E101-6546-4196-9306-95EA70A8B0AA}"/>
              </a:ext>
            </a:extLst>
          </p:cNvPr>
          <p:cNvSpPr/>
          <p:nvPr/>
        </p:nvSpPr>
        <p:spPr>
          <a:xfrm>
            <a:off x="5145286" y="5054860"/>
            <a:ext cx="1870796" cy="32496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1000" b="1" dirty="0">
                <a:solidFill>
                  <a:schemeClr val="tx1"/>
                </a:solidFill>
              </a:rPr>
              <a:t>Block</a:t>
            </a:r>
          </a:p>
        </p:txBody>
      </p:sp>
      <p:sp>
        <p:nvSpPr>
          <p:cNvPr id="30" name="Rounded Rectangle 16">
            <a:extLst>
              <a:ext uri="{FF2B5EF4-FFF2-40B4-BE49-F238E27FC236}">
                <a16:creationId xmlns:a16="http://schemas.microsoft.com/office/drawing/2014/main" id="{039E1EBF-2458-4032-ACA8-C1550D9A518B}"/>
              </a:ext>
            </a:extLst>
          </p:cNvPr>
          <p:cNvSpPr/>
          <p:nvPr/>
        </p:nvSpPr>
        <p:spPr>
          <a:xfrm>
            <a:off x="7949839" y="5042802"/>
            <a:ext cx="559603" cy="33702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b="1" dirty="0">
                <a:solidFill>
                  <a:schemeClr val="tx1"/>
                </a:solidFill>
              </a:rPr>
              <a:t>Block</a:t>
            </a:r>
          </a:p>
        </p:txBody>
      </p:sp>
      <p:sp>
        <p:nvSpPr>
          <p:cNvPr id="31" name="Rounded Rectangle 9">
            <a:extLst>
              <a:ext uri="{FF2B5EF4-FFF2-40B4-BE49-F238E27FC236}">
                <a16:creationId xmlns:a16="http://schemas.microsoft.com/office/drawing/2014/main" id="{047DEC22-4403-43D2-A431-C997A423C300}"/>
              </a:ext>
            </a:extLst>
          </p:cNvPr>
          <p:cNvSpPr/>
          <p:nvPr/>
        </p:nvSpPr>
        <p:spPr>
          <a:xfrm>
            <a:off x="7990286" y="494128"/>
            <a:ext cx="419841" cy="308800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800" dirty="0">
                <a:solidFill>
                  <a:schemeClr val="tx1"/>
                </a:solidFill>
              </a:rPr>
              <a:t>iSCSI / FCIP</a:t>
            </a:r>
          </a:p>
        </p:txBody>
      </p:sp>
      <p:sp>
        <p:nvSpPr>
          <p:cNvPr id="32" name="Rounded Rectangle 16">
            <a:extLst>
              <a:ext uri="{FF2B5EF4-FFF2-40B4-BE49-F238E27FC236}">
                <a16:creationId xmlns:a16="http://schemas.microsoft.com/office/drawing/2014/main" id="{DE538DB9-35A1-4CE8-856B-C8285FC783E8}"/>
              </a:ext>
            </a:extLst>
          </p:cNvPr>
          <p:cNvSpPr/>
          <p:nvPr/>
        </p:nvSpPr>
        <p:spPr>
          <a:xfrm>
            <a:off x="8576514" y="5046461"/>
            <a:ext cx="2148888" cy="33702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1000" b="1" dirty="0">
                <a:solidFill>
                  <a:schemeClr val="tx1"/>
                </a:solidFill>
              </a:rPr>
              <a:t>File</a:t>
            </a:r>
          </a:p>
        </p:txBody>
      </p:sp>
      <p:sp>
        <p:nvSpPr>
          <p:cNvPr id="33" name="Rounded Rectangle 17">
            <a:extLst>
              <a:ext uri="{FF2B5EF4-FFF2-40B4-BE49-F238E27FC236}">
                <a16:creationId xmlns:a16="http://schemas.microsoft.com/office/drawing/2014/main" id="{214AAF1B-9A89-4DAE-89A3-7A559FCEFA23}"/>
              </a:ext>
            </a:extLst>
          </p:cNvPr>
          <p:cNvSpPr/>
          <p:nvPr/>
        </p:nvSpPr>
        <p:spPr>
          <a:xfrm>
            <a:off x="10804021" y="5046460"/>
            <a:ext cx="1045988" cy="337023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1000" b="1">
                <a:solidFill>
                  <a:schemeClr val="tx1"/>
                </a:solidFill>
              </a:rPr>
              <a:t>Object</a:t>
            </a:r>
            <a:endParaRPr lang="en-AU" sz="1000" b="1" dirty="0">
              <a:solidFill>
                <a:schemeClr val="tx1"/>
              </a:solidFill>
            </a:endParaRPr>
          </a:p>
        </p:txBody>
      </p:sp>
      <p:sp>
        <p:nvSpPr>
          <p:cNvPr id="34" name="Rounded Rectangle 9">
            <a:extLst>
              <a:ext uri="{FF2B5EF4-FFF2-40B4-BE49-F238E27FC236}">
                <a16:creationId xmlns:a16="http://schemas.microsoft.com/office/drawing/2014/main" id="{3152A984-D84F-4950-8067-2408F99CBAA8}"/>
              </a:ext>
            </a:extLst>
          </p:cNvPr>
          <p:cNvSpPr/>
          <p:nvPr/>
        </p:nvSpPr>
        <p:spPr>
          <a:xfrm>
            <a:off x="3752727" y="494130"/>
            <a:ext cx="539972" cy="434024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800" dirty="0">
                <a:solidFill>
                  <a:schemeClr val="tx1"/>
                </a:solidFill>
              </a:rPr>
              <a:t>File System</a:t>
            </a:r>
          </a:p>
          <a:p>
            <a:pPr algn="ctr"/>
            <a:r>
              <a:rPr lang="en-AU" sz="800" dirty="0">
                <a:solidFill>
                  <a:schemeClr val="tx1"/>
                </a:solidFill>
              </a:rPr>
              <a:t>(FAT / </a:t>
            </a:r>
            <a:r>
              <a:rPr lang="en-AU" sz="800" dirty="0" err="1">
                <a:solidFill>
                  <a:schemeClr val="tx1"/>
                </a:solidFill>
              </a:rPr>
              <a:t>EXTx</a:t>
            </a:r>
            <a:r>
              <a:rPr lang="en-AU" sz="800" dirty="0">
                <a:solidFill>
                  <a:schemeClr val="tx1"/>
                </a:solidFill>
              </a:rPr>
              <a:t> / XFS / HPFS+ / NTFS / UFS2 / ZFS / RAW / QCOW </a:t>
            </a:r>
            <a:r>
              <a:rPr lang="en-AU" sz="800">
                <a:solidFill>
                  <a:schemeClr val="tx1"/>
                </a:solidFill>
              </a:rPr>
              <a:t>/ VMDK )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35" name="Rounded Rectangle 9">
            <a:extLst>
              <a:ext uri="{FF2B5EF4-FFF2-40B4-BE49-F238E27FC236}">
                <a16:creationId xmlns:a16="http://schemas.microsoft.com/office/drawing/2014/main" id="{C1125179-A83C-4315-A7C0-1C9221156C71}"/>
              </a:ext>
            </a:extLst>
          </p:cNvPr>
          <p:cNvSpPr/>
          <p:nvPr/>
        </p:nvSpPr>
        <p:spPr>
          <a:xfrm>
            <a:off x="9222891" y="476498"/>
            <a:ext cx="550694" cy="310563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800" dirty="0">
                <a:solidFill>
                  <a:schemeClr val="tx1"/>
                </a:solidFill>
              </a:rPr>
              <a:t>File System</a:t>
            </a:r>
          </a:p>
          <a:p>
            <a:pPr algn="ctr"/>
            <a:r>
              <a:rPr lang="en-AU" sz="800" dirty="0">
                <a:solidFill>
                  <a:schemeClr val="tx1"/>
                </a:solidFill>
              </a:rPr>
              <a:t>/ FAT / </a:t>
            </a:r>
            <a:r>
              <a:rPr lang="en-AU" sz="800" dirty="0" err="1">
                <a:solidFill>
                  <a:schemeClr val="tx1"/>
                </a:solidFill>
              </a:rPr>
              <a:t>EXTx</a:t>
            </a:r>
            <a:r>
              <a:rPr lang="en-AU" sz="800" dirty="0">
                <a:solidFill>
                  <a:schemeClr val="tx1"/>
                </a:solidFill>
              </a:rPr>
              <a:t> / XFS / HPFS+ / NTFS / UFS2 / ZFS /  QCOW / VMDK</a:t>
            </a:r>
          </a:p>
        </p:txBody>
      </p:sp>
      <p:sp>
        <p:nvSpPr>
          <p:cNvPr id="36" name="Rounded Rectangle 9">
            <a:extLst>
              <a:ext uri="{FF2B5EF4-FFF2-40B4-BE49-F238E27FC236}">
                <a16:creationId xmlns:a16="http://schemas.microsoft.com/office/drawing/2014/main" id="{A5964751-3BA8-4617-9F36-4E584E2E7E34}"/>
              </a:ext>
            </a:extLst>
          </p:cNvPr>
          <p:cNvSpPr/>
          <p:nvPr/>
        </p:nvSpPr>
        <p:spPr>
          <a:xfrm>
            <a:off x="9867948" y="472964"/>
            <a:ext cx="458056" cy="310917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800" dirty="0">
                <a:solidFill>
                  <a:schemeClr val="tx1"/>
                </a:solidFill>
              </a:rPr>
              <a:t>NAS / CIFS / NFS / Virtual NAS</a:t>
            </a:r>
          </a:p>
        </p:txBody>
      </p:sp>
      <p:sp>
        <p:nvSpPr>
          <p:cNvPr id="37" name="Rounded Rectangle 17">
            <a:extLst>
              <a:ext uri="{FF2B5EF4-FFF2-40B4-BE49-F238E27FC236}">
                <a16:creationId xmlns:a16="http://schemas.microsoft.com/office/drawing/2014/main" id="{0204DBAE-7F80-4EEE-BD8B-75B6B4503536}"/>
              </a:ext>
            </a:extLst>
          </p:cNvPr>
          <p:cNvSpPr/>
          <p:nvPr/>
        </p:nvSpPr>
        <p:spPr>
          <a:xfrm>
            <a:off x="1560379" y="5432629"/>
            <a:ext cx="5466997" cy="35023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1000" b="1" dirty="0">
                <a:solidFill>
                  <a:schemeClr val="tx1"/>
                </a:solidFill>
              </a:rPr>
              <a:t>Consumes</a:t>
            </a:r>
          </a:p>
        </p:txBody>
      </p:sp>
      <p:sp>
        <p:nvSpPr>
          <p:cNvPr id="38" name="Rounded Rectangle 17">
            <a:extLst>
              <a:ext uri="{FF2B5EF4-FFF2-40B4-BE49-F238E27FC236}">
                <a16:creationId xmlns:a16="http://schemas.microsoft.com/office/drawing/2014/main" id="{D2C6A225-8806-4D9F-9B8C-40B6AA4AB7D8}"/>
              </a:ext>
            </a:extLst>
          </p:cNvPr>
          <p:cNvSpPr/>
          <p:nvPr/>
        </p:nvSpPr>
        <p:spPr>
          <a:xfrm>
            <a:off x="7949839" y="5431452"/>
            <a:ext cx="3900170" cy="35023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1000" b="1" dirty="0">
                <a:solidFill>
                  <a:schemeClr val="tx1"/>
                </a:solidFill>
              </a:rPr>
              <a:t>Provides</a:t>
            </a:r>
          </a:p>
        </p:txBody>
      </p:sp>
      <p:sp>
        <p:nvSpPr>
          <p:cNvPr id="39" name="Rounded Rectangle 9">
            <a:extLst>
              <a:ext uri="{FF2B5EF4-FFF2-40B4-BE49-F238E27FC236}">
                <a16:creationId xmlns:a16="http://schemas.microsoft.com/office/drawing/2014/main" id="{D44BD0DE-9CAD-4325-BE59-3536F00AA72A}"/>
              </a:ext>
            </a:extLst>
          </p:cNvPr>
          <p:cNvSpPr/>
          <p:nvPr/>
        </p:nvSpPr>
        <p:spPr>
          <a:xfrm>
            <a:off x="3165765" y="494128"/>
            <a:ext cx="468709" cy="434023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800" dirty="0">
                <a:solidFill>
                  <a:schemeClr val="tx1"/>
                </a:solidFill>
              </a:rPr>
              <a:t>NAS / CIFS / NFS /  Virtual  NAS</a:t>
            </a:r>
          </a:p>
        </p:txBody>
      </p:sp>
      <p:sp>
        <p:nvSpPr>
          <p:cNvPr id="40" name="Rounded Rectangle 8">
            <a:extLst>
              <a:ext uri="{FF2B5EF4-FFF2-40B4-BE49-F238E27FC236}">
                <a16:creationId xmlns:a16="http://schemas.microsoft.com/office/drawing/2014/main" id="{C9DED489-4987-419B-BF45-B13AE417441E}"/>
              </a:ext>
            </a:extLst>
          </p:cNvPr>
          <p:cNvSpPr/>
          <p:nvPr/>
        </p:nvSpPr>
        <p:spPr>
          <a:xfrm>
            <a:off x="5768071" y="3759208"/>
            <a:ext cx="552901" cy="31642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800" dirty="0">
                <a:solidFill>
                  <a:schemeClr val="tx1"/>
                </a:solidFill>
              </a:rPr>
              <a:t>FC-AL</a:t>
            </a:r>
          </a:p>
        </p:txBody>
      </p:sp>
      <p:sp>
        <p:nvSpPr>
          <p:cNvPr id="41" name="Rounded Rectangle 9">
            <a:extLst>
              <a:ext uri="{FF2B5EF4-FFF2-40B4-BE49-F238E27FC236}">
                <a16:creationId xmlns:a16="http://schemas.microsoft.com/office/drawing/2014/main" id="{A4FA8E16-CA29-4F9A-BDB0-B2908947B2AD}"/>
              </a:ext>
            </a:extLst>
          </p:cNvPr>
          <p:cNvSpPr/>
          <p:nvPr/>
        </p:nvSpPr>
        <p:spPr>
          <a:xfrm>
            <a:off x="2367640" y="494129"/>
            <a:ext cx="562089" cy="308800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800" dirty="0">
                <a:solidFill>
                  <a:schemeClr val="tx1"/>
                </a:solidFill>
              </a:rPr>
              <a:t>Software Defined Storage / NAS/  </a:t>
            </a:r>
            <a:r>
              <a:rPr lang="en-AU" sz="800" dirty="0" err="1">
                <a:solidFill>
                  <a:schemeClr val="tx1"/>
                </a:solidFill>
              </a:rPr>
              <a:t>Ceph</a:t>
            </a:r>
            <a:r>
              <a:rPr lang="en-AU" sz="800" dirty="0">
                <a:solidFill>
                  <a:schemeClr val="tx1"/>
                </a:solidFill>
              </a:rPr>
              <a:t> / RADOS / </a:t>
            </a:r>
            <a:r>
              <a:rPr lang="en-AU" sz="800" dirty="0" err="1">
                <a:solidFill>
                  <a:schemeClr val="tx1"/>
                </a:solidFill>
              </a:rPr>
              <a:t>ScaleIO</a:t>
            </a:r>
            <a:r>
              <a:rPr lang="en-AU" sz="8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3" name="Rounded Rectangle 9">
            <a:extLst>
              <a:ext uri="{FF2B5EF4-FFF2-40B4-BE49-F238E27FC236}">
                <a16:creationId xmlns:a16="http://schemas.microsoft.com/office/drawing/2014/main" id="{4A4F6644-9477-4D43-8463-74B89B21E820}"/>
              </a:ext>
            </a:extLst>
          </p:cNvPr>
          <p:cNvSpPr/>
          <p:nvPr/>
        </p:nvSpPr>
        <p:spPr>
          <a:xfrm>
            <a:off x="10493937" y="476498"/>
            <a:ext cx="587250" cy="309701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800" dirty="0">
                <a:solidFill>
                  <a:schemeClr val="tx1"/>
                </a:solidFill>
              </a:rPr>
              <a:t>Software Define Storage / NAS/  </a:t>
            </a:r>
            <a:r>
              <a:rPr lang="en-AU" sz="800" dirty="0" err="1">
                <a:solidFill>
                  <a:schemeClr val="tx1"/>
                </a:solidFill>
              </a:rPr>
              <a:t>Ceph</a:t>
            </a:r>
            <a:r>
              <a:rPr lang="en-AU" sz="800" dirty="0">
                <a:solidFill>
                  <a:schemeClr val="tx1"/>
                </a:solidFill>
              </a:rPr>
              <a:t> / RADOS  / </a:t>
            </a:r>
            <a:r>
              <a:rPr lang="en-AU" sz="800" dirty="0" err="1">
                <a:solidFill>
                  <a:schemeClr val="tx1"/>
                </a:solidFill>
              </a:rPr>
              <a:t>ScaleO</a:t>
            </a:r>
            <a:r>
              <a:rPr lang="en-AU" sz="8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4" name="Rounded Rectangle 9">
            <a:extLst>
              <a:ext uri="{FF2B5EF4-FFF2-40B4-BE49-F238E27FC236}">
                <a16:creationId xmlns:a16="http://schemas.microsoft.com/office/drawing/2014/main" id="{B436638C-9875-47E1-AFFE-D3563A0445EB}"/>
              </a:ext>
            </a:extLst>
          </p:cNvPr>
          <p:cNvSpPr/>
          <p:nvPr/>
        </p:nvSpPr>
        <p:spPr>
          <a:xfrm>
            <a:off x="11155659" y="472963"/>
            <a:ext cx="587250" cy="31162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800" dirty="0">
                <a:solidFill>
                  <a:schemeClr val="tx1"/>
                </a:solidFill>
              </a:rPr>
              <a:t>App  Server / Registry  / HTTP/S / XML / JSON / IBLOB / mage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1CDE445-3766-4820-B280-45EF97ECC21F}"/>
              </a:ext>
            </a:extLst>
          </p:cNvPr>
          <p:cNvCxnSpPr>
            <a:cxnSpLocks/>
          </p:cNvCxnSpPr>
          <p:nvPr/>
        </p:nvCxnSpPr>
        <p:spPr>
          <a:xfrm flipH="1">
            <a:off x="8071328" y="6650347"/>
            <a:ext cx="684854" cy="21562"/>
          </a:xfrm>
          <a:prstGeom prst="straightConnector1">
            <a:avLst/>
          </a:prstGeom>
          <a:ln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C0D40E6-A410-42A3-8DE4-B1DD80A270CA}"/>
              </a:ext>
            </a:extLst>
          </p:cNvPr>
          <p:cNvCxnSpPr>
            <a:cxnSpLocks/>
          </p:cNvCxnSpPr>
          <p:nvPr/>
        </p:nvCxnSpPr>
        <p:spPr>
          <a:xfrm>
            <a:off x="8865744" y="6650347"/>
            <a:ext cx="2984265" cy="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7528FF31-BC81-4A53-95A2-D3304DCF5B20}"/>
              </a:ext>
            </a:extLst>
          </p:cNvPr>
          <p:cNvSpPr txBox="1"/>
          <p:nvPr/>
        </p:nvSpPr>
        <p:spPr>
          <a:xfrm>
            <a:off x="8198581" y="6463862"/>
            <a:ext cx="430015" cy="372967"/>
          </a:xfrm>
          <a:prstGeom prst="rect">
            <a:avLst/>
          </a:prstGeom>
          <a:solidFill>
            <a:schemeClr val="bg1"/>
          </a:solidFill>
        </p:spPr>
        <p:txBody>
          <a:bodyPr wrap="square" lIns="3600" tIns="3600" rIns="3600" bIns="3600" rtlCol="0">
            <a:spAutoFit/>
          </a:bodyPr>
          <a:lstStyle/>
          <a:p>
            <a:r>
              <a:rPr lang="en-AU" sz="1200" dirty="0"/>
              <a:t>non-shared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B8505F4-581C-4E49-97A4-0B282EA084CD}"/>
              </a:ext>
            </a:extLst>
          </p:cNvPr>
          <p:cNvSpPr txBox="1"/>
          <p:nvPr/>
        </p:nvSpPr>
        <p:spPr>
          <a:xfrm>
            <a:off x="10467693" y="6556016"/>
            <a:ext cx="430015" cy="191936"/>
          </a:xfrm>
          <a:prstGeom prst="rect">
            <a:avLst/>
          </a:prstGeom>
          <a:solidFill>
            <a:schemeClr val="bg1"/>
          </a:solidFill>
        </p:spPr>
        <p:txBody>
          <a:bodyPr wrap="none" lIns="3600" tIns="3600" rIns="3600" bIns="3600" rtlCol="0">
            <a:spAutoFit/>
          </a:bodyPr>
          <a:lstStyle/>
          <a:p>
            <a:r>
              <a:rPr lang="en-AU" sz="1200" dirty="0"/>
              <a:t>shared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C4F2941-466B-4C4E-AF12-43400EEA33A9}"/>
              </a:ext>
            </a:extLst>
          </p:cNvPr>
          <p:cNvCxnSpPr>
            <a:cxnSpLocks/>
          </p:cNvCxnSpPr>
          <p:nvPr/>
        </p:nvCxnSpPr>
        <p:spPr>
          <a:xfrm flipH="1">
            <a:off x="8071325" y="6433697"/>
            <a:ext cx="3778684" cy="20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B4F5098-351D-437B-8EE8-A1C8CE3B28A2}"/>
              </a:ext>
            </a:extLst>
          </p:cNvPr>
          <p:cNvSpPr txBox="1"/>
          <p:nvPr/>
        </p:nvSpPr>
        <p:spPr>
          <a:xfrm>
            <a:off x="8576515" y="6332261"/>
            <a:ext cx="1524032" cy="191936"/>
          </a:xfrm>
          <a:prstGeom prst="rect">
            <a:avLst/>
          </a:prstGeom>
          <a:solidFill>
            <a:schemeClr val="bg1"/>
          </a:solidFill>
        </p:spPr>
        <p:txBody>
          <a:bodyPr wrap="none" lIns="3600" tIns="3600" rIns="3600" bIns="3600" rtlCol="0">
            <a:spAutoFit/>
          </a:bodyPr>
          <a:lstStyle/>
          <a:p>
            <a:r>
              <a:rPr lang="en-AU" sz="1200" dirty="0"/>
              <a:t>Increasing IOPs (to host)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CD866F-FD52-4B4B-B6C7-5C581C67BB08}"/>
              </a:ext>
            </a:extLst>
          </p:cNvPr>
          <p:cNvCxnSpPr>
            <a:cxnSpLocks/>
          </p:cNvCxnSpPr>
          <p:nvPr/>
        </p:nvCxnSpPr>
        <p:spPr>
          <a:xfrm>
            <a:off x="7979776" y="6262456"/>
            <a:ext cx="3870233" cy="2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E7FA146-0382-4D16-864E-81CCA7899439}"/>
              </a:ext>
            </a:extLst>
          </p:cNvPr>
          <p:cNvSpPr txBox="1"/>
          <p:nvPr/>
        </p:nvSpPr>
        <p:spPr>
          <a:xfrm>
            <a:off x="9887095" y="6157273"/>
            <a:ext cx="1154700" cy="191936"/>
          </a:xfrm>
          <a:prstGeom prst="rect">
            <a:avLst/>
          </a:prstGeom>
          <a:solidFill>
            <a:schemeClr val="bg1"/>
          </a:solidFill>
        </p:spPr>
        <p:txBody>
          <a:bodyPr wrap="none" lIns="3600" tIns="3600" rIns="3600" bIns="3600" rtlCol="0">
            <a:spAutoFit/>
          </a:bodyPr>
          <a:lstStyle/>
          <a:p>
            <a:r>
              <a:rPr lang="en-AU" sz="1200" dirty="0"/>
              <a:t>Increasing Latency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6138795-D3C7-4385-8915-386C069CDBFF}"/>
              </a:ext>
            </a:extLst>
          </p:cNvPr>
          <p:cNvCxnSpPr>
            <a:cxnSpLocks/>
          </p:cNvCxnSpPr>
          <p:nvPr/>
        </p:nvCxnSpPr>
        <p:spPr>
          <a:xfrm flipH="1">
            <a:off x="1560380" y="6671909"/>
            <a:ext cx="3386982" cy="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CFA32CF-44D2-4D5A-B701-AF83E473B304}"/>
              </a:ext>
            </a:extLst>
          </p:cNvPr>
          <p:cNvCxnSpPr>
            <a:cxnSpLocks/>
          </p:cNvCxnSpPr>
          <p:nvPr/>
        </p:nvCxnSpPr>
        <p:spPr>
          <a:xfrm>
            <a:off x="5047737" y="6671909"/>
            <a:ext cx="1883431" cy="0"/>
          </a:xfrm>
          <a:prstGeom prst="straightConnector1">
            <a:avLst/>
          </a:prstGeom>
          <a:ln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29124815-326A-452D-9E42-B21122F6E352}"/>
              </a:ext>
            </a:extLst>
          </p:cNvPr>
          <p:cNvSpPr txBox="1"/>
          <p:nvPr/>
        </p:nvSpPr>
        <p:spPr>
          <a:xfrm>
            <a:off x="5641538" y="6566526"/>
            <a:ext cx="718555" cy="191936"/>
          </a:xfrm>
          <a:prstGeom prst="rect">
            <a:avLst/>
          </a:prstGeom>
          <a:solidFill>
            <a:schemeClr val="bg1"/>
          </a:solidFill>
        </p:spPr>
        <p:txBody>
          <a:bodyPr wrap="none" lIns="3600" tIns="3600" rIns="3600" bIns="3600" rtlCol="0">
            <a:spAutoFit/>
          </a:bodyPr>
          <a:lstStyle/>
          <a:p>
            <a:r>
              <a:rPr lang="en-AU" sz="1200" dirty="0"/>
              <a:t>non-shared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1D0B94F-2A1F-48D3-B4D0-970C79FB35B6}"/>
              </a:ext>
            </a:extLst>
          </p:cNvPr>
          <p:cNvSpPr txBox="1"/>
          <p:nvPr/>
        </p:nvSpPr>
        <p:spPr>
          <a:xfrm>
            <a:off x="2390173" y="6566526"/>
            <a:ext cx="430015" cy="191936"/>
          </a:xfrm>
          <a:prstGeom prst="rect">
            <a:avLst/>
          </a:prstGeom>
          <a:solidFill>
            <a:schemeClr val="bg1"/>
          </a:solidFill>
        </p:spPr>
        <p:txBody>
          <a:bodyPr wrap="none" lIns="3600" tIns="3600" rIns="3600" bIns="3600" rtlCol="0">
            <a:spAutoFit/>
          </a:bodyPr>
          <a:lstStyle/>
          <a:p>
            <a:r>
              <a:rPr lang="en-AU" sz="1200" dirty="0"/>
              <a:t>shared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88B4FE1-6AB2-4549-ADF8-37F7D88ED76C}"/>
              </a:ext>
            </a:extLst>
          </p:cNvPr>
          <p:cNvCxnSpPr>
            <a:cxnSpLocks/>
          </p:cNvCxnSpPr>
          <p:nvPr/>
        </p:nvCxnSpPr>
        <p:spPr>
          <a:xfrm flipH="1" flipV="1">
            <a:off x="1560382" y="6463028"/>
            <a:ext cx="5412828" cy="302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E5F6FB11-66AC-4A89-8C52-A90241949798}"/>
              </a:ext>
            </a:extLst>
          </p:cNvPr>
          <p:cNvSpPr txBox="1"/>
          <p:nvPr/>
        </p:nvSpPr>
        <p:spPr>
          <a:xfrm>
            <a:off x="4806000" y="6345822"/>
            <a:ext cx="1524032" cy="191936"/>
          </a:xfrm>
          <a:prstGeom prst="rect">
            <a:avLst/>
          </a:prstGeom>
          <a:solidFill>
            <a:schemeClr val="bg1"/>
          </a:solidFill>
        </p:spPr>
        <p:txBody>
          <a:bodyPr wrap="none" lIns="3600" tIns="3600" rIns="3600" bIns="3600" rtlCol="0">
            <a:spAutoFit/>
          </a:bodyPr>
          <a:lstStyle/>
          <a:p>
            <a:r>
              <a:rPr lang="en-AU" sz="1200" dirty="0"/>
              <a:t>Increasing IOPs (to host)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F66BB81-3A1B-4292-BB28-3E01CA79AFB3}"/>
              </a:ext>
            </a:extLst>
          </p:cNvPr>
          <p:cNvCxnSpPr>
            <a:cxnSpLocks/>
          </p:cNvCxnSpPr>
          <p:nvPr/>
        </p:nvCxnSpPr>
        <p:spPr>
          <a:xfrm>
            <a:off x="1560379" y="6279401"/>
            <a:ext cx="5370789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ABB7560E-8E8A-42A5-81E1-58B9462AEDF9}"/>
              </a:ext>
            </a:extLst>
          </p:cNvPr>
          <p:cNvSpPr txBox="1"/>
          <p:nvPr/>
        </p:nvSpPr>
        <p:spPr>
          <a:xfrm>
            <a:off x="2274094" y="6169313"/>
            <a:ext cx="1154700" cy="191936"/>
          </a:xfrm>
          <a:prstGeom prst="rect">
            <a:avLst/>
          </a:prstGeom>
          <a:solidFill>
            <a:schemeClr val="bg1"/>
          </a:solidFill>
        </p:spPr>
        <p:txBody>
          <a:bodyPr wrap="none" lIns="3600" tIns="3600" rIns="3600" bIns="3600" rtlCol="0">
            <a:spAutoFit/>
          </a:bodyPr>
          <a:lstStyle/>
          <a:p>
            <a:r>
              <a:rPr lang="en-AU" sz="1200" dirty="0"/>
              <a:t>Increasing Latency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8DE0C0D-9803-4049-82D3-D796041B7BD1}"/>
              </a:ext>
            </a:extLst>
          </p:cNvPr>
          <p:cNvSpPr txBox="1"/>
          <p:nvPr/>
        </p:nvSpPr>
        <p:spPr>
          <a:xfrm>
            <a:off x="38901" y="595914"/>
            <a:ext cx="14774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VNF virtualization means consumes via all layers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CNF consumes via  Network and /or Files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Pass-Through allows for access to HW / Acceleration</a:t>
            </a:r>
          </a:p>
        </p:txBody>
      </p:sp>
      <p:sp>
        <p:nvSpPr>
          <p:cNvPr id="2" name="Arrow: Pentagon 1">
            <a:extLst>
              <a:ext uri="{FF2B5EF4-FFF2-40B4-BE49-F238E27FC236}">
                <a16:creationId xmlns:a16="http://schemas.microsoft.com/office/drawing/2014/main" id="{17F2607C-EA19-4503-9081-1502257E3ED3}"/>
              </a:ext>
            </a:extLst>
          </p:cNvPr>
          <p:cNvSpPr/>
          <p:nvPr/>
        </p:nvSpPr>
        <p:spPr>
          <a:xfrm rot="16200000">
            <a:off x="6815862" y="3756397"/>
            <a:ext cx="1365831" cy="852168"/>
          </a:xfrm>
          <a:prstGeom prst="homePlate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b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Physical / Compute / BIOS / UEFI</a:t>
            </a:r>
            <a:endParaRPr lang="en-US" sz="1000" dirty="0"/>
          </a:p>
        </p:txBody>
      </p:sp>
      <p:sp>
        <p:nvSpPr>
          <p:cNvPr id="61" name="Freeform 53">
            <a:extLst>
              <a:ext uri="{FF2B5EF4-FFF2-40B4-BE49-F238E27FC236}">
                <a16:creationId xmlns:a16="http://schemas.microsoft.com/office/drawing/2014/main" id="{9A9A4ABC-7018-4540-8661-39FED17797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6747" y="3924093"/>
            <a:ext cx="404060" cy="363694"/>
          </a:xfrm>
          <a:custGeom>
            <a:avLst/>
            <a:gdLst>
              <a:gd name="T0" fmla="*/ 535 w 1293"/>
              <a:gd name="T1" fmla="*/ 1129 h 1290"/>
              <a:gd name="T2" fmla="*/ 461 w 1293"/>
              <a:gd name="T3" fmla="*/ 1139 h 1290"/>
              <a:gd name="T4" fmla="*/ 413 w 1293"/>
              <a:gd name="T5" fmla="*/ 1262 h 1290"/>
              <a:gd name="T6" fmla="*/ 317 w 1293"/>
              <a:gd name="T7" fmla="*/ 1233 h 1290"/>
              <a:gd name="T8" fmla="*/ 223 w 1293"/>
              <a:gd name="T9" fmla="*/ 1284 h 1290"/>
              <a:gd name="T10" fmla="*/ 140 w 1293"/>
              <a:gd name="T11" fmla="*/ 1253 h 1290"/>
              <a:gd name="T12" fmla="*/ 102 w 1293"/>
              <a:gd name="T13" fmla="*/ 1153 h 1290"/>
              <a:gd name="T14" fmla="*/ 10 w 1293"/>
              <a:gd name="T15" fmla="*/ 1113 h 1290"/>
              <a:gd name="T16" fmla="*/ 53 w 1293"/>
              <a:gd name="T17" fmla="*/ 989 h 1290"/>
              <a:gd name="T18" fmla="*/ 3 w 1293"/>
              <a:gd name="T19" fmla="*/ 933 h 1290"/>
              <a:gd name="T20" fmla="*/ 91 w 1293"/>
              <a:gd name="T21" fmla="*/ 886 h 1290"/>
              <a:gd name="T22" fmla="*/ 140 w 1293"/>
              <a:gd name="T23" fmla="*/ 763 h 1290"/>
              <a:gd name="T24" fmla="*/ 235 w 1293"/>
              <a:gd name="T25" fmla="*/ 792 h 1290"/>
              <a:gd name="T26" fmla="*/ 356 w 1293"/>
              <a:gd name="T27" fmla="*/ 740 h 1290"/>
              <a:gd name="T28" fmla="*/ 403 w 1293"/>
              <a:gd name="T29" fmla="*/ 828 h 1290"/>
              <a:gd name="T30" fmla="*/ 525 w 1293"/>
              <a:gd name="T31" fmla="*/ 876 h 1290"/>
              <a:gd name="T32" fmla="*/ 496 w 1293"/>
              <a:gd name="T33" fmla="*/ 972 h 1290"/>
              <a:gd name="T34" fmla="*/ 334 w 1293"/>
              <a:gd name="T35" fmla="*/ 1139 h 1290"/>
              <a:gd name="T36" fmla="*/ 218 w 1293"/>
              <a:gd name="T37" fmla="*/ 886 h 1290"/>
              <a:gd name="T38" fmla="*/ 334 w 1293"/>
              <a:gd name="T39" fmla="*/ 1139 h 1290"/>
              <a:gd name="T40" fmla="*/ 736 w 1293"/>
              <a:gd name="T41" fmla="*/ 1051 h 1290"/>
              <a:gd name="T42" fmla="*/ 736 w 1293"/>
              <a:gd name="T43" fmla="*/ 1206 h 1290"/>
              <a:gd name="T44" fmla="*/ 888 w 1293"/>
              <a:gd name="T45" fmla="*/ 1173 h 1290"/>
              <a:gd name="T46" fmla="*/ 855 w 1293"/>
              <a:gd name="T47" fmla="*/ 1205 h 1290"/>
              <a:gd name="T48" fmla="*/ 822 w 1293"/>
              <a:gd name="T49" fmla="*/ 1242 h 1290"/>
              <a:gd name="T50" fmla="*/ 766 w 1293"/>
              <a:gd name="T51" fmla="*/ 1267 h 1290"/>
              <a:gd name="T52" fmla="*/ 717 w 1293"/>
              <a:gd name="T53" fmla="*/ 1269 h 1290"/>
              <a:gd name="T54" fmla="*/ 671 w 1293"/>
              <a:gd name="T55" fmla="*/ 1273 h 1290"/>
              <a:gd name="T56" fmla="*/ 666 w 1293"/>
              <a:gd name="T57" fmla="*/ 1232 h 1290"/>
              <a:gd name="T58" fmla="*/ 597 w 1293"/>
              <a:gd name="T59" fmla="*/ 1205 h 1290"/>
              <a:gd name="T60" fmla="*/ 613 w 1293"/>
              <a:gd name="T61" fmla="*/ 1152 h 1290"/>
              <a:gd name="T62" fmla="*/ 585 w 1293"/>
              <a:gd name="T63" fmla="*/ 1099 h 1290"/>
              <a:gd name="T64" fmla="*/ 617 w 1293"/>
              <a:gd name="T65" fmla="*/ 1052 h 1290"/>
              <a:gd name="T66" fmla="*/ 651 w 1293"/>
              <a:gd name="T67" fmla="*/ 1016 h 1290"/>
              <a:gd name="T68" fmla="*/ 706 w 1293"/>
              <a:gd name="T69" fmla="*/ 990 h 1290"/>
              <a:gd name="T70" fmla="*/ 755 w 1293"/>
              <a:gd name="T71" fmla="*/ 988 h 1290"/>
              <a:gd name="T72" fmla="*/ 813 w 1293"/>
              <a:gd name="T73" fmla="*/ 1010 h 1290"/>
              <a:gd name="T74" fmla="*/ 849 w 1293"/>
              <a:gd name="T75" fmla="*/ 1043 h 1290"/>
              <a:gd name="T76" fmla="*/ 875 w 1293"/>
              <a:gd name="T77" fmla="*/ 1099 h 1290"/>
              <a:gd name="T78" fmla="*/ 876 w 1293"/>
              <a:gd name="T79" fmla="*/ 1148 h 1290"/>
              <a:gd name="T80" fmla="*/ 822 w 1293"/>
              <a:gd name="T81" fmla="*/ 236 h 1290"/>
              <a:gd name="T82" fmla="*/ 822 w 1293"/>
              <a:gd name="T83" fmla="*/ 704 h 1290"/>
              <a:gd name="T84" fmla="*/ 1281 w 1293"/>
              <a:gd name="T85" fmla="*/ 604 h 1290"/>
              <a:gd name="T86" fmla="*/ 1182 w 1293"/>
              <a:gd name="T87" fmla="*/ 701 h 1290"/>
              <a:gd name="T88" fmla="*/ 1081 w 1293"/>
              <a:gd name="T89" fmla="*/ 811 h 1290"/>
              <a:gd name="T90" fmla="*/ 913 w 1293"/>
              <a:gd name="T91" fmla="*/ 888 h 1290"/>
              <a:gd name="T92" fmla="*/ 764 w 1293"/>
              <a:gd name="T93" fmla="*/ 894 h 1290"/>
              <a:gd name="T94" fmla="*/ 626 w 1293"/>
              <a:gd name="T95" fmla="*/ 906 h 1290"/>
              <a:gd name="T96" fmla="*/ 609 w 1293"/>
              <a:gd name="T97" fmla="*/ 780 h 1290"/>
              <a:gd name="T98" fmla="*/ 403 w 1293"/>
              <a:gd name="T99" fmla="*/ 700 h 1290"/>
              <a:gd name="T100" fmla="*/ 452 w 1293"/>
              <a:gd name="T101" fmla="*/ 539 h 1290"/>
              <a:gd name="T102" fmla="*/ 365 w 1293"/>
              <a:gd name="T103" fmla="*/ 381 h 1290"/>
              <a:gd name="T104" fmla="*/ 462 w 1293"/>
              <a:gd name="T105" fmla="*/ 239 h 1290"/>
              <a:gd name="T106" fmla="*/ 563 w 1293"/>
              <a:gd name="T107" fmla="*/ 129 h 1290"/>
              <a:gd name="T108" fmla="*/ 731 w 1293"/>
              <a:gd name="T109" fmla="*/ 52 h 1290"/>
              <a:gd name="T110" fmla="*/ 880 w 1293"/>
              <a:gd name="T111" fmla="*/ 46 h 1290"/>
              <a:gd name="T112" fmla="*/ 1053 w 1293"/>
              <a:gd name="T113" fmla="*/ 110 h 1290"/>
              <a:gd name="T114" fmla="*/ 1163 w 1293"/>
              <a:gd name="T115" fmla="*/ 211 h 1290"/>
              <a:gd name="T116" fmla="*/ 1240 w 1293"/>
              <a:gd name="T117" fmla="*/ 379 h 1290"/>
              <a:gd name="T118" fmla="*/ 1246 w 1293"/>
              <a:gd name="T119" fmla="*/ 528 h 1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293" h="1290">
                <a:moveTo>
                  <a:pt x="528" y="1047"/>
                </a:moveTo>
                <a:cubicBezTo>
                  <a:pt x="546" y="1054"/>
                  <a:pt x="556" y="1074"/>
                  <a:pt x="549" y="1092"/>
                </a:cubicBezTo>
                <a:lnTo>
                  <a:pt x="535" y="1129"/>
                </a:lnTo>
                <a:cubicBezTo>
                  <a:pt x="532" y="1138"/>
                  <a:pt x="526" y="1145"/>
                  <a:pt x="517" y="1149"/>
                </a:cubicBezTo>
                <a:cubicBezTo>
                  <a:pt x="508" y="1153"/>
                  <a:pt x="499" y="1153"/>
                  <a:pt x="490" y="1150"/>
                </a:cubicBezTo>
                <a:lnTo>
                  <a:pt x="461" y="1139"/>
                </a:lnTo>
                <a:cubicBezTo>
                  <a:pt x="449" y="1157"/>
                  <a:pt x="434" y="1173"/>
                  <a:pt x="417" y="1187"/>
                </a:cubicBezTo>
                <a:lnTo>
                  <a:pt x="430" y="1215"/>
                </a:lnTo>
                <a:cubicBezTo>
                  <a:pt x="438" y="1233"/>
                  <a:pt x="430" y="1254"/>
                  <a:pt x="413" y="1262"/>
                </a:cubicBezTo>
                <a:lnTo>
                  <a:pt x="377" y="1278"/>
                </a:lnTo>
                <a:cubicBezTo>
                  <a:pt x="359" y="1286"/>
                  <a:pt x="338" y="1279"/>
                  <a:pt x="330" y="1261"/>
                </a:cubicBezTo>
                <a:lnTo>
                  <a:pt x="317" y="1233"/>
                </a:lnTo>
                <a:cubicBezTo>
                  <a:pt x="295" y="1237"/>
                  <a:pt x="274" y="1238"/>
                  <a:pt x="252" y="1235"/>
                </a:cubicBezTo>
                <a:lnTo>
                  <a:pt x="242" y="1265"/>
                </a:lnTo>
                <a:cubicBezTo>
                  <a:pt x="238" y="1273"/>
                  <a:pt x="232" y="1280"/>
                  <a:pt x="223" y="1284"/>
                </a:cubicBezTo>
                <a:cubicBezTo>
                  <a:pt x="215" y="1288"/>
                  <a:pt x="205" y="1289"/>
                  <a:pt x="196" y="1285"/>
                </a:cubicBezTo>
                <a:lnTo>
                  <a:pt x="159" y="1272"/>
                </a:lnTo>
                <a:cubicBezTo>
                  <a:pt x="151" y="1268"/>
                  <a:pt x="144" y="1262"/>
                  <a:pt x="140" y="1253"/>
                </a:cubicBezTo>
                <a:cubicBezTo>
                  <a:pt x="136" y="1245"/>
                  <a:pt x="135" y="1235"/>
                  <a:pt x="139" y="1226"/>
                </a:cubicBezTo>
                <a:lnTo>
                  <a:pt x="149" y="1197"/>
                </a:lnTo>
                <a:cubicBezTo>
                  <a:pt x="132" y="1185"/>
                  <a:pt x="116" y="1170"/>
                  <a:pt x="102" y="1153"/>
                </a:cubicBezTo>
                <a:lnTo>
                  <a:pt x="74" y="1166"/>
                </a:lnTo>
                <a:cubicBezTo>
                  <a:pt x="56" y="1174"/>
                  <a:pt x="35" y="1167"/>
                  <a:pt x="27" y="1149"/>
                </a:cubicBezTo>
                <a:lnTo>
                  <a:pt x="10" y="1113"/>
                </a:lnTo>
                <a:cubicBezTo>
                  <a:pt x="2" y="1096"/>
                  <a:pt x="10" y="1075"/>
                  <a:pt x="28" y="1067"/>
                </a:cubicBezTo>
                <a:lnTo>
                  <a:pt x="56" y="1054"/>
                </a:lnTo>
                <a:cubicBezTo>
                  <a:pt x="52" y="1032"/>
                  <a:pt x="51" y="1010"/>
                  <a:pt x="53" y="989"/>
                </a:cubicBezTo>
                <a:lnTo>
                  <a:pt x="24" y="978"/>
                </a:lnTo>
                <a:cubicBezTo>
                  <a:pt x="15" y="975"/>
                  <a:pt x="8" y="968"/>
                  <a:pt x="4" y="960"/>
                </a:cubicBezTo>
                <a:cubicBezTo>
                  <a:pt x="0" y="951"/>
                  <a:pt x="0" y="942"/>
                  <a:pt x="3" y="933"/>
                </a:cubicBezTo>
                <a:lnTo>
                  <a:pt x="17" y="896"/>
                </a:lnTo>
                <a:cubicBezTo>
                  <a:pt x="23" y="878"/>
                  <a:pt x="45" y="868"/>
                  <a:pt x="62" y="875"/>
                </a:cubicBezTo>
                <a:lnTo>
                  <a:pt x="91" y="886"/>
                </a:lnTo>
                <a:cubicBezTo>
                  <a:pt x="104" y="868"/>
                  <a:pt x="118" y="852"/>
                  <a:pt x="135" y="838"/>
                </a:cubicBezTo>
                <a:lnTo>
                  <a:pt x="122" y="810"/>
                </a:lnTo>
                <a:cubicBezTo>
                  <a:pt x="114" y="792"/>
                  <a:pt x="122" y="771"/>
                  <a:pt x="140" y="763"/>
                </a:cubicBezTo>
                <a:lnTo>
                  <a:pt x="175" y="747"/>
                </a:lnTo>
                <a:cubicBezTo>
                  <a:pt x="193" y="739"/>
                  <a:pt x="214" y="746"/>
                  <a:pt x="222" y="764"/>
                </a:cubicBezTo>
                <a:lnTo>
                  <a:pt x="235" y="792"/>
                </a:lnTo>
                <a:cubicBezTo>
                  <a:pt x="257" y="788"/>
                  <a:pt x="278" y="788"/>
                  <a:pt x="300" y="790"/>
                </a:cubicBezTo>
                <a:lnTo>
                  <a:pt x="311" y="761"/>
                </a:lnTo>
                <a:cubicBezTo>
                  <a:pt x="317" y="743"/>
                  <a:pt x="338" y="733"/>
                  <a:pt x="356" y="740"/>
                </a:cubicBezTo>
                <a:lnTo>
                  <a:pt x="393" y="753"/>
                </a:lnTo>
                <a:cubicBezTo>
                  <a:pt x="411" y="760"/>
                  <a:pt x="420" y="780"/>
                  <a:pt x="414" y="799"/>
                </a:cubicBezTo>
                <a:lnTo>
                  <a:pt x="403" y="828"/>
                </a:lnTo>
                <a:cubicBezTo>
                  <a:pt x="421" y="840"/>
                  <a:pt x="437" y="855"/>
                  <a:pt x="450" y="872"/>
                </a:cubicBezTo>
                <a:lnTo>
                  <a:pt x="479" y="859"/>
                </a:lnTo>
                <a:cubicBezTo>
                  <a:pt x="496" y="851"/>
                  <a:pt x="517" y="858"/>
                  <a:pt x="525" y="876"/>
                </a:cubicBezTo>
                <a:lnTo>
                  <a:pt x="542" y="912"/>
                </a:lnTo>
                <a:cubicBezTo>
                  <a:pt x="550" y="929"/>
                  <a:pt x="542" y="950"/>
                  <a:pt x="525" y="959"/>
                </a:cubicBezTo>
                <a:lnTo>
                  <a:pt x="496" y="972"/>
                </a:lnTo>
                <a:cubicBezTo>
                  <a:pt x="500" y="993"/>
                  <a:pt x="501" y="1015"/>
                  <a:pt x="499" y="1036"/>
                </a:cubicBezTo>
                <a:lnTo>
                  <a:pt x="528" y="1047"/>
                </a:lnTo>
                <a:close/>
                <a:moveTo>
                  <a:pt x="334" y="1139"/>
                </a:moveTo>
                <a:cubicBezTo>
                  <a:pt x="404" y="1107"/>
                  <a:pt x="435" y="1024"/>
                  <a:pt x="403" y="954"/>
                </a:cubicBezTo>
                <a:cubicBezTo>
                  <a:pt x="380" y="905"/>
                  <a:pt x="330" y="873"/>
                  <a:pt x="276" y="873"/>
                </a:cubicBezTo>
                <a:cubicBezTo>
                  <a:pt x="256" y="873"/>
                  <a:pt x="236" y="878"/>
                  <a:pt x="218" y="886"/>
                </a:cubicBezTo>
                <a:cubicBezTo>
                  <a:pt x="148" y="918"/>
                  <a:pt x="117" y="1001"/>
                  <a:pt x="150" y="1071"/>
                </a:cubicBezTo>
                <a:cubicBezTo>
                  <a:pt x="172" y="1120"/>
                  <a:pt x="222" y="1152"/>
                  <a:pt x="276" y="1152"/>
                </a:cubicBezTo>
                <a:cubicBezTo>
                  <a:pt x="296" y="1152"/>
                  <a:pt x="316" y="1148"/>
                  <a:pt x="334" y="1139"/>
                </a:cubicBezTo>
                <a:close/>
                <a:moveTo>
                  <a:pt x="769" y="1199"/>
                </a:moveTo>
                <a:cubicBezTo>
                  <a:pt x="807" y="1181"/>
                  <a:pt x="824" y="1135"/>
                  <a:pt x="807" y="1096"/>
                </a:cubicBezTo>
                <a:cubicBezTo>
                  <a:pt x="794" y="1069"/>
                  <a:pt x="766" y="1051"/>
                  <a:pt x="736" y="1051"/>
                </a:cubicBezTo>
                <a:cubicBezTo>
                  <a:pt x="725" y="1051"/>
                  <a:pt x="714" y="1054"/>
                  <a:pt x="704" y="1058"/>
                </a:cubicBezTo>
                <a:cubicBezTo>
                  <a:pt x="665" y="1076"/>
                  <a:pt x="648" y="1122"/>
                  <a:pt x="666" y="1161"/>
                </a:cubicBezTo>
                <a:cubicBezTo>
                  <a:pt x="678" y="1189"/>
                  <a:pt x="706" y="1206"/>
                  <a:pt x="736" y="1206"/>
                </a:cubicBezTo>
                <a:cubicBezTo>
                  <a:pt x="747" y="1206"/>
                  <a:pt x="758" y="1204"/>
                  <a:pt x="769" y="1199"/>
                </a:cubicBezTo>
                <a:close/>
                <a:moveTo>
                  <a:pt x="876" y="1148"/>
                </a:moveTo>
                <a:cubicBezTo>
                  <a:pt x="887" y="1152"/>
                  <a:pt x="892" y="1163"/>
                  <a:pt x="888" y="1173"/>
                </a:cubicBezTo>
                <a:lnTo>
                  <a:pt x="880" y="1194"/>
                </a:lnTo>
                <a:cubicBezTo>
                  <a:pt x="879" y="1199"/>
                  <a:pt x="875" y="1203"/>
                  <a:pt x="870" y="1205"/>
                </a:cubicBezTo>
                <a:cubicBezTo>
                  <a:pt x="866" y="1207"/>
                  <a:pt x="860" y="1207"/>
                  <a:pt x="855" y="1205"/>
                </a:cubicBezTo>
                <a:lnTo>
                  <a:pt x="839" y="1199"/>
                </a:lnTo>
                <a:cubicBezTo>
                  <a:pt x="832" y="1209"/>
                  <a:pt x="824" y="1218"/>
                  <a:pt x="815" y="1226"/>
                </a:cubicBezTo>
                <a:lnTo>
                  <a:pt x="822" y="1242"/>
                </a:lnTo>
                <a:cubicBezTo>
                  <a:pt x="826" y="1251"/>
                  <a:pt x="822" y="1263"/>
                  <a:pt x="812" y="1268"/>
                </a:cubicBezTo>
                <a:lnTo>
                  <a:pt x="792" y="1277"/>
                </a:lnTo>
                <a:cubicBezTo>
                  <a:pt x="782" y="1281"/>
                  <a:pt x="771" y="1277"/>
                  <a:pt x="766" y="1267"/>
                </a:cubicBezTo>
                <a:lnTo>
                  <a:pt x="759" y="1251"/>
                </a:lnTo>
                <a:cubicBezTo>
                  <a:pt x="747" y="1254"/>
                  <a:pt x="735" y="1254"/>
                  <a:pt x="723" y="1253"/>
                </a:cubicBezTo>
                <a:lnTo>
                  <a:pt x="717" y="1269"/>
                </a:lnTo>
                <a:cubicBezTo>
                  <a:pt x="715" y="1274"/>
                  <a:pt x="712" y="1278"/>
                  <a:pt x="707" y="1280"/>
                </a:cubicBezTo>
                <a:cubicBezTo>
                  <a:pt x="702" y="1282"/>
                  <a:pt x="697" y="1282"/>
                  <a:pt x="692" y="1281"/>
                </a:cubicBezTo>
                <a:lnTo>
                  <a:pt x="671" y="1273"/>
                </a:lnTo>
                <a:cubicBezTo>
                  <a:pt x="666" y="1271"/>
                  <a:pt x="662" y="1268"/>
                  <a:pt x="660" y="1263"/>
                </a:cubicBezTo>
                <a:cubicBezTo>
                  <a:pt x="658" y="1258"/>
                  <a:pt x="658" y="1253"/>
                  <a:pt x="660" y="1248"/>
                </a:cubicBezTo>
                <a:lnTo>
                  <a:pt x="666" y="1232"/>
                </a:lnTo>
                <a:cubicBezTo>
                  <a:pt x="656" y="1225"/>
                  <a:pt x="647" y="1217"/>
                  <a:pt x="639" y="1207"/>
                </a:cubicBezTo>
                <a:lnTo>
                  <a:pt x="623" y="1214"/>
                </a:lnTo>
                <a:cubicBezTo>
                  <a:pt x="614" y="1219"/>
                  <a:pt x="602" y="1215"/>
                  <a:pt x="597" y="1205"/>
                </a:cubicBezTo>
                <a:lnTo>
                  <a:pt x="588" y="1185"/>
                </a:lnTo>
                <a:cubicBezTo>
                  <a:pt x="584" y="1175"/>
                  <a:pt x="588" y="1163"/>
                  <a:pt x="598" y="1159"/>
                </a:cubicBezTo>
                <a:lnTo>
                  <a:pt x="613" y="1152"/>
                </a:lnTo>
                <a:cubicBezTo>
                  <a:pt x="611" y="1139"/>
                  <a:pt x="611" y="1127"/>
                  <a:pt x="612" y="1115"/>
                </a:cubicBezTo>
                <a:lnTo>
                  <a:pt x="596" y="1109"/>
                </a:lnTo>
                <a:cubicBezTo>
                  <a:pt x="591" y="1108"/>
                  <a:pt x="587" y="1104"/>
                  <a:pt x="585" y="1099"/>
                </a:cubicBezTo>
                <a:cubicBezTo>
                  <a:pt x="583" y="1095"/>
                  <a:pt x="582" y="1089"/>
                  <a:pt x="584" y="1084"/>
                </a:cubicBezTo>
                <a:lnTo>
                  <a:pt x="592" y="1064"/>
                </a:lnTo>
                <a:cubicBezTo>
                  <a:pt x="595" y="1054"/>
                  <a:pt x="607" y="1048"/>
                  <a:pt x="617" y="1052"/>
                </a:cubicBezTo>
                <a:lnTo>
                  <a:pt x="633" y="1058"/>
                </a:lnTo>
                <a:cubicBezTo>
                  <a:pt x="640" y="1048"/>
                  <a:pt x="648" y="1039"/>
                  <a:pt x="658" y="1032"/>
                </a:cubicBezTo>
                <a:lnTo>
                  <a:pt x="651" y="1016"/>
                </a:lnTo>
                <a:cubicBezTo>
                  <a:pt x="646" y="1006"/>
                  <a:pt x="650" y="994"/>
                  <a:pt x="660" y="990"/>
                </a:cubicBezTo>
                <a:lnTo>
                  <a:pt x="680" y="981"/>
                </a:lnTo>
                <a:cubicBezTo>
                  <a:pt x="690" y="976"/>
                  <a:pt x="702" y="980"/>
                  <a:pt x="706" y="990"/>
                </a:cubicBezTo>
                <a:lnTo>
                  <a:pt x="713" y="1006"/>
                </a:lnTo>
                <a:cubicBezTo>
                  <a:pt x="725" y="1004"/>
                  <a:pt x="737" y="1003"/>
                  <a:pt x="749" y="1005"/>
                </a:cubicBezTo>
                <a:lnTo>
                  <a:pt x="755" y="988"/>
                </a:lnTo>
                <a:cubicBezTo>
                  <a:pt x="759" y="979"/>
                  <a:pt x="771" y="973"/>
                  <a:pt x="781" y="977"/>
                </a:cubicBezTo>
                <a:lnTo>
                  <a:pt x="801" y="984"/>
                </a:lnTo>
                <a:cubicBezTo>
                  <a:pt x="811" y="988"/>
                  <a:pt x="816" y="999"/>
                  <a:pt x="813" y="1010"/>
                </a:cubicBezTo>
                <a:lnTo>
                  <a:pt x="807" y="1026"/>
                </a:lnTo>
                <a:cubicBezTo>
                  <a:pt x="817" y="1033"/>
                  <a:pt x="826" y="1041"/>
                  <a:pt x="833" y="1050"/>
                </a:cubicBezTo>
                <a:lnTo>
                  <a:pt x="849" y="1043"/>
                </a:lnTo>
                <a:cubicBezTo>
                  <a:pt x="859" y="1038"/>
                  <a:pt x="870" y="1043"/>
                  <a:pt x="875" y="1053"/>
                </a:cubicBezTo>
                <a:lnTo>
                  <a:pt x="884" y="1073"/>
                </a:lnTo>
                <a:cubicBezTo>
                  <a:pt x="889" y="1082"/>
                  <a:pt x="884" y="1094"/>
                  <a:pt x="875" y="1099"/>
                </a:cubicBezTo>
                <a:lnTo>
                  <a:pt x="859" y="1106"/>
                </a:lnTo>
                <a:cubicBezTo>
                  <a:pt x="861" y="1118"/>
                  <a:pt x="861" y="1130"/>
                  <a:pt x="860" y="1142"/>
                </a:cubicBezTo>
                <a:lnTo>
                  <a:pt x="876" y="1148"/>
                </a:lnTo>
                <a:close/>
                <a:moveTo>
                  <a:pt x="920" y="683"/>
                </a:moveTo>
                <a:cubicBezTo>
                  <a:pt x="1037" y="629"/>
                  <a:pt x="1089" y="489"/>
                  <a:pt x="1035" y="372"/>
                </a:cubicBezTo>
                <a:cubicBezTo>
                  <a:pt x="997" y="289"/>
                  <a:pt x="913" y="236"/>
                  <a:pt x="822" y="236"/>
                </a:cubicBezTo>
                <a:cubicBezTo>
                  <a:pt x="788" y="236"/>
                  <a:pt x="755" y="243"/>
                  <a:pt x="724" y="257"/>
                </a:cubicBezTo>
                <a:cubicBezTo>
                  <a:pt x="607" y="311"/>
                  <a:pt x="555" y="451"/>
                  <a:pt x="609" y="568"/>
                </a:cubicBezTo>
                <a:cubicBezTo>
                  <a:pt x="648" y="651"/>
                  <a:pt x="731" y="704"/>
                  <a:pt x="822" y="704"/>
                </a:cubicBezTo>
                <a:cubicBezTo>
                  <a:pt x="856" y="704"/>
                  <a:pt x="889" y="697"/>
                  <a:pt x="920" y="683"/>
                </a:cubicBezTo>
                <a:close/>
                <a:moveTo>
                  <a:pt x="1246" y="528"/>
                </a:moveTo>
                <a:cubicBezTo>
                  <a:pt x="1276" y="539"/>
                  <a:pt x="1292" y="573"/>
                  <a:pt x="1281" y="604"/>
                </a:cubicBezTo>
                <a:lnTo>
                  <a:pt x="1258" y="666"/>
                </a:lnTo>
                <a:cubicBezTo>
                  <a:pt x="1252" y="681"/>
                  <a:pt x="1241" y="693"/>
                  <a:pt x="1227" y="699"/>
                </a:cubicBezTo>
                <a:cubicBezTo>
                  <a:pt x="1213" y="706"/>
                  <a:pt x="1197" y="707"/>
                  <a:pt x="1182" y="701"/>
                </a:cubicBezTo>
                <a:lnTo>
                  <a:pt x="1133" y="683"/>
                </a:lnTo>
                <a:cubicBezTo>
                  <a:pt x="1112" y="713"/>
                  <a:pt x="1088" y="740"/>
                  <a:pt x="1059" y="763"/>
                </a:cubicBezTo>
                <a:lnTo>
                  <a:pt x="1081" y="811"/>
                </a:lnTo>
                <a:cubicBezTo>
                  <a:pt x="1094" y="840"/>
                  <a:pt x="1081" y="875"/>
                  <a:pt x="1052" y="889"/>
                </a:cubicBezTo>
                <a:lnTo>
                  <a:pt x="991" y="917"/>
                </a:lnTo>
                <a:cubicBezTo>
                  <a:pt x="962" y="931"/>
                  <a:pt x="927" y="917"/>
                  <a:pt x="913" y="888"/>
                </a:cubicBezTo>
                <a:lnTo>
                  <a:pt x="891" y="840"/>
                </a:lnTo>
                <a:cubicBezTo>
                  <a:pt x="855" y="847"/>
                  <a:pt x="818" y="848"/>
                  <a:pt x="782" y="844"/>
                </a:cubicBezTo>
                <a:lnTo>
                  <a:pt x="764" y="894"/>
                </a:lnTo>
                <a:cubicBezTo>
                  <a:pt x="759" y="908"/>
                  <a:pt x="748" y="920"/>
                  <a:pt x="733" y="927"/>
                </a:cubicBezTo>
                <a:cubicBezTo>
                  <a:pt x="719" y="934"/>
                  <a:pt x="703" y="934"/>
                  <a:pt x="688" y="929"/>
                </a:cubicBezTo>
                <a:lnTo>
                  <a:pt x="626" y="906"/>
                </a:lnTo>
                <a:cubicBezTo>
                  <a:pt x="611" y="900"/>
                  <a:pt x="599" y="889"/>
                  <a:pt x="593" y="875"/>
                </a:cubicBezTo>
                <a:cubicBezTo>
                  <a:pt x="586" y="861"/>
                  <a:pt x="585" y="844"/>
                  <a:pt x="591" y="830"/>
                </a:cubicBezTo>
                <a:lnTo>
                  <a:pt x="609" y="780"/>
                </a:lnTo>
                <a:cubicBezTo>
                  <a:pt x="579" y="760"/>
                  <a:pt x="552" y="735"/>
                  <a:pt x="529" y="707"/>
                </a:cubicBezTo>
                <a:lnTo>
                  <a:pt x="481" y="729"/>
                </a:lnTo>
                <a:cubicBezTo>
                  <a:pt x="452" y="742"/>
                  <a:pt x="417" y="729"/>
                  <a:pt x="403" y="700"/>
                </a:cubicBezTo>
                <a:lnTo>
                  <a:pt x="375" y="639"/>
                </a:lnTo>
                <a:cubicBezTo>
                  <a:pt x="362" y="610"/>
                  <a:pt x="375" y="574"/>
                  <a:pt x="404" y="561"/>
                </a:cubicBezTo>
                <a:lnTo>
                  <a:pt x="452" y="539"/>
                </a:lnTo>
                <a:cubicBezTo>
                  <a:pt x="445" y="503"/>
                  <a:pt x="444" y="466"/>
                  <a:pt x="448" y="430"/>
                </a:cubicBezTo>
                <a:lnTo>
                  <a:pt x="398" y="412"/>
                </a:lnTo>
                <a:cubicBezTo>
                  <a:pt x="384" y="407"/>
                  <a:pt x="372" y="396"/>
                  <a:pt x="365" y="381"/>
                </a:cubicBezTo>
                <a:cubicBezTo>
                  <a:pt x="359" y="367"/>
                  <a:pt x="358" y="351"/>
                  <a:pt x="363" y="336"/>
                </a:cubicBezTo>
                <a:lnTo>
                  <a:pt x="386" y="274"/>
                </a:lnTo>
                <a:cubicBezTo>
                  <a:pt x="397" y="244"/>
                  <a:pt x="433" y="228"/>
                  <a:pt x="462" y="239"/>
                </a:cubicBezTo>
                <a:lnTo>
                  <a:pt x="512" y="257"/>
                </a:lnTo>
                <a:cubicBezTo>
                  <a:pt x="532" y="227"/>
                  <a:pt x="557" y="200"/>
                  <a:pt x="585" y="177"/>
                </a:cubicBezTo>
                <a:lnTo>
                  <a:pt x="563" y="129"/>
                </a:lnTo>
                <a:cubicBezTo>
                  <a:pt x="550" y="100"/>
                  <a:pt x="563" y="65"/>
                  <a:pt x="593" y="51"/>
                </a:cubicBezTo>
                <a:lnTo>
                  <a:pt x="653" y="23"/>
                </a:lnTo>
                <a:cubicBezTo>
                  <a:pt x="682" y="9"/>
                  <a:pt x="718" y="23"/>
                  <a:pt x="731" y="52"/>
                </a:cubicBezTo>
                <a:lnTo>
                  <a:pt x="753" y="100"/>
                </a:lnTo>
                <a:cubicBezTo>
                  <a:pt x="789" y="93"/>
                  <a:pt x="826" y="92"/>
                  <a:pt x="862" y="96"/>
                </a:cubicBezTo>
                <a:lnTo>
                  <a:pt x="880" y="46"/>
                </a:lnTo>
                <a:cubicBezTo>
                  <a:pt x="891" y="17"/>
                  <a:pt x="926" y="0"/>
                  <a:pt x="956" y="11"/>
                </a:cubicBezTo>
                <a:lnTo>
                  <a:pt x="1018" y="34"/>
                </a:lnTo>
                <a:cubicBezTo>
                  <a:pt x="1049" y="46"/>
                  <a:pt x="1065" y="80"/>
                  <a:pt x="1053" y="110"/>
                </a:cubicBezTo>
                <a:lnTo>
                  <a:pt x="1035" y="159"/>
                </a:lnTo>
                <a:cubicBezTo>
                  <a:pt x="1065" y="180"/>
                  <a:pt x="1092" y="205"/>
                  <a:pt x="1115" y="233"/>
                </a:cubicBezTo>
                <a:lnTo>
                  <a:pt x="1163" y="211"/>
                </a:lnTo>
                <a:cubicBezTo>
                  <a:pt x="1192" y="198"/>
                  <a:pt x="1228" y="211"/>
                  <a:pt x="1241" y="240"/>
                </a:cubicBezTo>
                <a:lnTo>
                  <a:pt x="1269" y="301"/>
                </a:lnTo>
                <a:cubicBezTo>
                  <a:pt x="1283" y="330"/>
                  <a:pt x="1270" y="366"/>
                  <a:pt x="1240" y="379"/>
                </a:cubicBezTo>
                <a:lnTo>
                  <a:pt x="1192" y="401"/>
                </a:lnTo>
                <a:cubicBezTo>
                  <a:pt x="1199" y="437"/>
                  <a:pt x="1200" y="474"/>
                  <a:pt x="1197" y="510"/>
                </a:cubicBezTo>
                <a:lnTo>
                  <a:pt x="1246" y="52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889"/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691B9BD2-A814-4045-93BB-A7B3F690D3E4}"/>
              </a:ext>
            </a:extLst>
          </p:cNvPr>
          <p:cNvSpPr/>
          <p:nvPr/>
        </p:nvSpPr>
        <p:spPr>
          <a:xfrm rot="16200000">
            <a:off x="6550964" y="2455201"/>
            <a:ext cx="1895627" cy="842527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OS / Hypervisor / Container Runtime</a:t>
            </a:r>
          </a:p>
        </p:txBody>
      </p:sp>
      <p:sp>
        <p:nvSpPr>
          <p:cNvPr id="62" name="Freeform 53">
            <a:extLst>
              <a:ext uri="{FF2B5EF4-FFF2-40B4-BE49-F238E27FC236}">
                <a16:creationId xmlns:a16="http://schemas.microsoft.com/office/drawing/2014/main" id="{B6560EB6-E357-481C-A1B5-DD4178BD8C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6747" y="2210314"/>
            <a:ext cx="404060" cy="363694"/>
          </a:xfrm>
          <a:custGeom>
            <a:avLst/>
            <a:gdLst>
              <a:gd name="T0" fmla="*/ 535 w 1293"/>
              <a:gd name="T1" fmla="*/ 1129 h 1290"/>
              <a:gd name="T2" fmla="*/ 461 w 1293"/>
              <a:gd name="T3" fmla="*/ 1139 h 1290"/>
              <a:gd name="T4" fmla="*/ 413 w 1293"/>
              <a:gd name="T5" fmla="*/ 1262 h 1290"/>
              <a:gd name="T6" fmla="*/ 317 w 1293"/>
              <a:gd name="T7" fmla="*/ 1233 h 1290"/>
              <a:gd name="T8" fmla="*/ 223 w 1293"/>
              <a:gd name="T9" fmla="*/ 1284 h 1290"/>
              <a:gd name="T10" fmla="*/ 140 w 1293"/>
              <a:gd name="T11" fmla="*/ 1253 h 1290"/>
              <a:gd name="T12" fmla="*/ 102 w 1293"/>
              <a:gd name="T13" fmla="*/ 1153 h 1290"/>
              <a:gd name="T14" fmla="*/ 10 w 1293"/>
              <a:gd name="T15" fmla="*/ 1113 h 1290"/>
              <a:gd name="T16" fmla="*/ 53 w 1293"/>
              <a:gd name="T17" fmla="*/ 989 h 1290"/>
              <a:gd name="T18" fmla="*/ 3 w 1293"/>
              <a:gd name="T19" fmla="*/ 933 h 1290"/>
              <a:gd name="T20" fmla="*/ 91 w 1293"/>
              <a:gd name="T21" fmla="*/ 886 h 1290"/>
              <a:gd name="T22" fmla="*/ 140 w 1293"/>
              <a:gd name="T23" fmla="*/ 763 h 1290"/>
              <a:gd name="T24" fmla="*/ 235 w 1293"/>
              <a:gd name="T25" fmla="*/ 792 h 1290"/>
              <a:gd name="T26" fmla="*/ 356 w 1293"/>
              <a:gd name="T27" fmla="*/ 740 h 1290"/>
              <a:gd name="T28" fmla="*/ 403 w 1293"/>
              <a:gd name="T29" fmla="*/ 828 h 1290"/>
              <a:gd name="T30" fmla="*/ 525 w 1293"/>
              <a:gd name="T31" fmla="*/ 876 h 1290"/>
              <a:gd name="T32" fmla="*/ 496 w 1293"/>
              <a:gd name="T33" fmla="*/ 972 h 1290"/>
              <a:gd name="T34" fmla="*/ 334 w 1293"/>
              <a:gd name="T35" fmla="*/ 1139 h 1290"/>
              <a:gd name="T36" fmla="*/ 218 w 1293"/>
              <a:gd name="T37" fmla="*/ 886 h 1290"/>
              <a:gd name="T38" fmla="*/ 334 w 1293"/>
              <a:gd name="T39" fmla="*/ 1139 h 1290"/>
              <a:gd name="T40" fmla="*/ 736 w 1293"/>
              <a:gd name="T41" fmla="*/ 1051 h 1290"/>
              <a:gd name="T42" fmla="*/ 736 w 1293"/>
              <a:gd name="T43" fmla="*/ 1206 h 1290"/>
              <a:gd name="T44" fmla="*/ 888 w 1293"/>
              <a:gd name="T45" fmla="*/ 1173 h 1290"/>
              <a:gd name="T46" fmla="*/ 855 w 1293"/>
              <a:gd name="T47" fmla="*/ 1205 h 1290"/>
              <a:gd name="T48" fmla="*/ 822 w 1293"/>
              <a:gd name="T49" fmla="*/ 1242 h 1290"/>
              <a:gd name="T50" fmla="*/ 766 w 1293"/>
              <a:gd name="T51" fmla="*/ 1267 h 1290"/>
              <a:gd name="T52" fmla="*/ 717 w 1293"/>
              <a:gd name="T53" fmla="*/ 1269 h 1290"/>
              <a:gd name="T54" fmla="*/ 671 w 1293"/>
              <a:gd name="T55" fmla="*/ 1273 h 1290"/>
              <a:gd name="T56" fmla="*/ 666 w 1293"/>
              <a:gd name="T57" fmla="*/ 1232 h 1290"/>
              <a:gd name="T58" fmla="*/ 597 w 1293"/>
              <a:gd name="T59" fmla="*/ 1205 h 1290"/>
              <a:gd name="T60" fmla="*/ 613 w 1293"/>
              <a:gd name="T61" fmla="*/ 1152 h 1290"/>
              <a:gd name="T62" fmla="*/ 585 w 1293"/>
              <a:gd name="T63" fmla="*/ 1099 h 1290"/>
              <a:gd name="T64" fmla="*/ 617 w 1293"/>
              <a:gd name="T65" fmla="*/ 1052 h 1290"/>
              <a:gd name="T66" fmla="*/ 651 w 1293"/>
              <a:gd name="T67" fmla="*/ 1016 h 1290"/>
              <a:gd name="T68" fmla="*/ 706 w 1293"/>
              <a:gd name="T69" fmla="*/ 990 h 1290"/>
              <a:gd name="T70" fmla="*/ 755 w 1293"/>
              <a:gd name="T71" fmla="*/ 988 h 1290"/>
              <a:gd name="T72" fmla="*/ 813 w 1293"/>
              <a:gd name="T73" fmla="*/ 1010 h 1290"/>
              <a:gd name="T74" fmla="*/ 849 w 1293"/>
              <a:gd name="T75" fmla="*/ 1043 h 1290"/>
              <a:gd name="T76" fmla="*/ 875 w 1293"/>
              <a:gd name="T77" fmla="*/ 1099 h 1290"/>
              <a:gd name="T78" fmla="*/ 876 w 1293"/>
              <a:gd name="T79" fmla="*/ 1148 h 1290"/>
              <a:gd name="T80" fmla="*/ 822 w 1293"/>
              <a:gd name="T81" fmla="*/ 236 h 1290"/>
              <a:gd name="T82" fmla="*/ 822 w 1293"/>
              <a:gd name="T83" fmla="*/ 704 h 1290"/>
              <a:gd name="T84" fmla="*/ 1281 w 1293"/>
              <a:gd name="T85" fmla="*/ 604 h 1290"/>
              <a:gd name="T86" fmla="*/ 1182 w 1293"/>
              <a:gd name="T87" fmla="*/ 701 h 1290"/>
              <a:gd name="T88" fmla="*/ 1081 w 1293"/>
              <a:gd name="T89" fmla="*/ 811 h 1290"/>
              <a:gd name="T90" fmla="*/ 913 w 1293"/>
              <a:gd name="T91" fmla="*/ 888 h 1290"/>
              <a:gd name="T92" fmla="*/ 764 w 1293"/>
              <a:gd name="T93" fmla="*/ 894 h 1290"/>
              <a:gd name="T94" fmla="*/ 626 w 1293"/>
              <a:gd name="T95" fmla="*/ 906 h 1290"/>
              <a:gd name="T96" fmla="*/ 609 w 1293"/>
              <a:gd name="T97" fmla="*/ 780 h 1290"/>
              <a:gd name="T98" fmla="*/ 403 w 1293"/>
              <a:gd name="T99" fmla="*/ 700 h 1290"/>
              <a:gd name="T100" fmla="*/ 452 w 1293"/>
              <a:gd name="T101" fmla="*/ 539 h 1290"/>
              <a:gd name="T102" fmla="*/ 365 w 1293"/>
              <a:gd name="T103" fmla="*/ 381 h 1290"/>
              <a:gd name="T104" fmla="*/ 462 w 1293"/>
              <a:gd name="T105" fmla="*/ 239 h 1290"/>
              <a:gd name="T106" fmla="*/ 563 w 1293"/>
              <a:gd name="T107" fmla="*/ 129 h 1290"/>
              <a:gd name="T108" fmla="*/ 731 w 1293"/>
              <a:gd name="T109" fmla="*/ 52 h 1290"/>
              <a:gd name="T110" fmla="*/ 880 w 1293"/>
              <a:gd name="T111" fmla="*/ 46 h 1290"/>
              <a:gd name="T112" fmla="*/ 1053 w 1293"/>
              <a:gd name="T113" fmla="*/ 110 h 1290"/>
              <a:gd name="T114" fmla="*/ 1163 w 1293"/>
              <a:gd name="T115" fmla="*/ 211 h 1290"/>
              <a:gd name="T116" fmla="*/ 1240 w 1293"/>
              <a:gd name="T117" fmla="*/ 379 h 1290"/>
              <a:gd name="T118" fmla="*/ 1246 w 1293"/>
              <a:gd name="T119" fmla="*/ 528 h 1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293" h="1290">
                <a:moveTo>
                  <a:pt x="528" y="1047"/>
                </a:moveTo>
                <a:cubicBezTo>
                  <a:pt x="546" y="1054"/>
                  <a:pt x="556" y="1074"/>
                  <a:pt x="549" y="1092"/>
                </a:cubicBezTo>
                <a:lnTo>
                  <a:pt x="535" y="1129"/>
                </a:lnTo>
                <a:cubicBezTo>
                  <a:pt x="532" y="1138"/>
                  <a:pt x="526" y="1145"/>
                  <a:pt x="517" y="1149"/>
                </a:cubicBezTo>
                <a:cubicBezTo>
                  <a:pt x="508" y="1153"/>
                  <a:pt x="499" y="1153"/>
                  <a:pt x="490" y="1150"/>
                </a:cubicBezTo>
                <a:lnTo>
                  <a:pt x="461" y="1139"/>
                </a:lnTo>
                <a:cubicBezTo>
                  <a:pt x="449" y="1157"/>
                  <a:pt x="434" y="1173"/>
                  <a:pt x="417" y="1187"/>
                </a:cubicBezTo>
                <a:lnTo>
                  <a:pt x="430" y="1215"/>
                </a:lnTo>
                <a:cubicBezTo>
                  <a:pt x="438" y="1233"/>
                  <a:pt x="430" y="1254"/>
                  <a:pt x="413" y="1262"/>
                </a:cubicBezTo>
                <a:lnTo>
                  <a:pt x="377" y="1278"/>
                </a:lnTo>
                <a:cubicBezTo>
                  <a:pt x="359" y="1286"/>
                  <a:pt x="338" y="1279"/>
                  <a:pt x="330" y="1261"/>
                </a:cubicBezTo>
                <a:lnTo>
                  <a:pt x="317" y="1233"/>
                </a:lnTo>
                <a:cubicBezTo>
                  <a:pt x="295" y="1237"/>
                  <a:pt x="274" y="1238"/>
                  <a:pt x="252" y="1235"/>
                </a:cubicBezTo>
                <a:lnTo>
                  <a:pt x="242" y="1265"/>
                </a:lnTo>
                <a:cubicBezTo>
                  <a:pt x="238" y="1273"/>
                  <a:pt x="232" y="1280"/>
                  <a:pt x="223" y="1284"/>
                </a:cubicBezTo>
                <a:cubicBezTo>
                  <a:pt x="215" y="1288"/>
                  <a:pt x="205" y="1289"/>
                  <a:pt x="196" y="1285"/>
                </a:cubicBezTo>
                <a:lnTo>
                  <a:pt x="159" y="1272"/>
                </a:lnTo>
                <a:cubicBezTo>
                  <a:pt x="151" y="1268"/>
                  <a:pt x="144" y="1262"/>
                  <a:pt x="140" y="1253"/>
                </a:cubicBezTo>
                <a:cubicBezTo>
                  <a:pt x="136" y="1245"/>
                  <a:pt x="135" y="1235"/>
                  <a:pt x="139" y="1226"/>
                </a:cubicBezTo>
                <a:lnTo>
                  <a:pt x="149" y="1197"/>
                </a:lnTo>
                <a:cubicBezTo>
                  <a:pt x="132" y="1185"/>
                  <a:pt x="116" y="1170"/>
                  <a:pt x="102" y="1153"/>
                </a:cubicBezTo>
                <a:lnTo>
                  <a:pt x="74" y="1166"/>
                </a:lnTo>
                <a:cubicBezTo>
                  <a:pt x="56" y="1174"/>
                  <a:pt x="35" y="1167"/>
                  <a:pt x="27" y="1149"/>
                </a:cubicBezTo>
                <a:lnTo>
                  <a:pt x="10" y="1113"/>
                </a:lnTo>
                <a:cubicBezTo>
                  <a:pt x="2" y="1096"/>
                  <a:pt x="10" y="1075"/>
                  <a:pt x="28" y="1067"/>
                </a:cubicBezTo>
                <a:lnTo>
                  <a:pt x="56" y="1054"/>
                </a:lnTo>
                <a:cubicBezTo>
                  <a:pt x="52" y="1032"/>
                  <a:pt x="51" y="1010"/>
                  <a:pt x="53" y="989"/>
                </a:cubicBezTo>
                <a:lnTo>
                  <a:pt x="24" y="978"/>
                </a:lnTo>
                <a:cubicBezTo>
                  <a:pt x="15" y="975"/>
                  <a:pt x="8" y="968"/>
                  <a:pt x="4" y="960"/>
                </a:cubicBezTo>
                <a:cubicBezTo>
                  <a:pt x="0" y="951"/>
                  <a:pt x="0" y="942"/>
                  <a:pt x="3" y="933"/>
                </a:cubicBezTo>
                <a:lnTo>
                  <a:pt x="17" y="896"/>
                </a:lnTo>
                <a:cubicBezTo>
                  <a:pt x="23" y="878"/>
                  <a:pt x="45" y="868"/>
                  <a:pt x="62" y="875"/>
                </a:cubicBezTo>
                <a:lnTo>
                  <a:pt x="91" y="886"/>
                </a:lnTo>
                <a:cubicBezTo>
                  <a:pt x="104" y="868"/>
                  <a:pt x="118" y="852"/>
                  <a:pt x="135" y="838"/>
                </a:cubicBezTo>
                <a:lnTo>
                  <a:pt x="122" y="810"/>
                </a:lnTo>
                <a:cubicBezTo>
                  <a:pt x="114" y="792"/>
                  <a:pt x="122" y="771"/>
                  <a:pt x="140" y="763"/>
                </a:cubicBezTo>
                <a:lnTo>
                  <a:pt x="175" y="747"/>
                </a:lnTo>
                <a:cubicBezTo>
                  <a:pt x="193" y="739"/>
                  <a:pt x="214" y="746"/>
                  <a:pt x="222" y="764"/>
                </a:cubicBezTo>
                <a:lnTo>
                  <a:pt x="235" y="792"/>
                </a:lnTo>
                <a:cubicBezTo>
                  <a:pt x="257" y="788"/>
                  <a:pt x="278" y="788"/>
                  <a:pt x="300" y="790"/>
                </a:cubicBezTo>
                <a:lnTo>
                  <a:pt x="311" y="761"/>
                </a:lnTo>
                <a:cubicBezTo>
                  <a:pt x="317" y="743"/>
                  <a:pt x="338" y="733"/>
                  <a:pt x="356" y="740"/>
                </a:cubicBezTo>
                <a:lnTo>
                  <a:pt x="393" y="753"/>
                </a:lnTo>
                <a:cubicBezTo>
                  <a:pt x="411" y="760"/>
                  <a:pt x="420" y="780"/>
                  <a:pt x="414" y="799"/>
                </a:cubicBezTo>
                <a:lnTo>
                  <a:pt x="403" y="828"/>
                </a:lnTo>
                <a:cubicBezTo>
                  <a:pt x="421" y="840"/>
                  <a:pt x="437" y="855"/>
                  <a:pt x="450" y="872"/>
                </a:cubicBezTo>
                <a:lnTo>
                  <a:pt x="479" y="859"/>
                </a:lnTo>
                <a:cubicBezTo>
                  <a:pt x="496" y="851"/>
                  <a:pt x="517" y="858"/>
                  <a:pt x="525" y="876"/>
                </a:cubicBezTo>
                <a:lnTo>
                  <a:pt x="542" y="912"/>
                </a:lnTo>
                <a:cubicBezTo>
                  <a:pt x="550" y="929"/>
                  <a:pt x="542" y="950"/>
                  <a:pt x="525" y="959"/>
                </a:cubicBezTo>
                <a:lnTo>
                  <a:pt x="496" y="972"/>
                </a:lnTo>
                <a:cubicBezTo>
                  <a:pt x="500" y="993"/>
                  <a:pt x="501" y="1015"/>
                  <a:pt x="499" y="1036"/>
                </a:cubicBezTo>
                <a:lnTo>
                  <a:pt x="528" y="1047"/>
                </a:lnTo>
                <a:close/>
                <a:moveTo>
                  <a:pt x="334" y="1139"/>
                </a:moveTo>
                <a:cubicBezTo>
                  <a:pt x="404" y="1107"/>
                  <a:pt x="435" y="1024"/>
                  <a:pt x="403" y="954"/>
                </a:cubicBezTo>
                <a:cubicBezTo>
                  <a:pt x="380" y="905"/>
                  <a:pt x="330" y="873"/>
                  <a:pt x="276" y="873"/>
                </a:cubicBezTo>
                <a:cubicBezTo>
                  <a:pt x="256" y="873"/>
                  <a:pt x="236" y="878"/>
                  <a:pt x="218" y="886"/>
                </a:cubicBezTo>
                <a:cubicBezTo>
                  <a:pt x="148" y="918"/>
                  <a:pt x="117" y="1001"/>
                  <a:pt x="150" y="1071"/>
                </a:cubicBezTo>
                <a:cubicBezTo>
                  <a:pt x="172" y="1120"/>
                  <a:pt x="222" y="1152"/>
                  <a:pt x="276" y="1152"/>
                </a:cubicBezTo>
                <a:cubicBezTo>
                  <a:pt x="296" y="1152"/>
                  <a:pt x="316" y="1148"/>
                  <a:pt x="334" y="1139"/>
                </a:cubicBezTo>
                <a:close/>
                <a:moveTo>
                  <a:pt x="769" y="1199"/>
                </a:moveTo>
                <a:cubicBezTo>
                  <a:pt x="807" y="1181"/>
                  <a:pt x="824" y="1135"/>
                  <a:pt x="807" y="1096"/>
                </a:cubicBezTo>
                <a:cubicBezTo>
                  <a:pt x="794" y="1069"/>
                  <a:pt x="766" y="1051"/>
                  <a:pt x="736" y="1051"/>
                </a:cubicBezTo>
                <a:cubicBezTo>
                  <a:pt x="725" y="1051"/>
                  <a:pt x="714" y="1054"/>
                  <a:pt x="704" y="1058"/>
                </a:cubicBezTo>
                <a:cubicBezTo>
                  <a:pt x="665" y="1076"/>
                  <a:pt x="648" y="1122"/>
                  <a:pt x="666" y="1161"/>
                </a:cubicBezTo>
                <a:cubicBezTo>
                  <a:pt x="678" y="1189"/>
                  <a:pt x="706" y="1206"/>
                  <a:pt x="736" y="1206"/>
                </a:cubicBezTo>
                <a:cubicBezTo>
                  <a:pt x="747" y="1206"/>
                  <a:pt x="758" y="1204"/>
                  <a:pt x="769" y="1199"/>
                </a:cubicBezTo>
                <a:close/>
                <a:moveTo>
                  <a:pt x="876" y="1148"/>
                </a:moveTo>
                <a:cubicBezTo>
                  <a:pt x="887" y="1152"/>
                  <a:pt x="892" y="1163"/>
                  <a:pt x="888" y="1173"/>
                </a:cubicBezTo>
                <a:lnTo>
                  <a:pt x="880" y="1194"/>
                </a:lnTo>
                <a:cubicBezTo>
                  <a:pt x="879" y="1199"/>
                  <a:pt x="875" y="1203"/>
                  <a:pt x="870" y="1205"/>
                </a:cubicBezTo>
                <a:cubicBezTo>
                  <a:pt x="866" y="1207"/>
                  <a:pt x="860" y="1207"/>
                  <a:pt x="855" y="1205"/>
                </a:cubicBezTo>
                <a:lnTo>
                  <a:pt x="839" y="1199"/>
                </a:lnTo>
                <a:cubicBezTo>
                  <a:pt x="832" y="1209"/>
                  <a:pt x="824" y="1218"/>
                  <a:pt x="815" y="1226"/>
                </a:cubicBezTo>
                <a:lnTo>
                  <a:pt x="822" y="1242"/>
                </a:lnTo>
                <a:cubicBezTo>
                  <a:pt x="826" y="1251"/>
                  <a:pt x="822" y="1263"/>
                  <a:pt x="812" y="1268"/>
                </a:cubicBezTo>
                <a:lnTo>
                  <a:pt x="792" y="1277"/>
                </a:lnTo>
                <a:cubicBezTo>
                  <a:pt x="782" y="1281"/>
                  <a:pt x="771" y="1277"/>
                  <a:pt x="766" y="1267"/>
                </a:cubicBezTo>
                <a:lnTo>
                  <a:pt x="759" y="1251"/>
                </a:lnTo>
                <a:cubicBezTo>
                  <a:pt x="747" y="1254"/>
                  <a:pt x="735" y="1254"/>
                  <a:pt x="723" y="1253"/>
                </a:cubicBezTo>
                <a:lnTo>
                  <a:pt x="717" y="1269"/>
                </a:lnTo>
                <a:cubicBezTo>
                  <a:pt x="715" y="1274"/>
                  <a:pt x="712" y="1278"/>
                  <a:pt x="707" y="1280"/>
                </a:cubicBezTo>
                <a:cubicBezTo>
                  <a:pt x="702" y="1282"/>
                  <a:pt x="697" y="1282"/>
                  <a:pt x="692" y="1281"/>
                </a:cubicBezTo>
                <a:lnTo>
                  <a:pt x="671" y="1273"/>
                </a:lnTo>
                <a:cubicBezTo>
                  <a:pt x="666" y="1271"/>
                  <a:pt x="662" y="1268"/>
                  <a:pt x="660" y="1263"/>
                </a:cubicBezTo>
                <a:cubicBezTo>
                  <a:pt x="658" y="1258"/>
                  <a:pt x="658" y="1253"/>
                  <a:pt x="660" y="1248"/>
                </a:cubicBezTo>
                <a:lnTo>
                  <a:pt x="666" y="1232"/>
                </a:lnTo>
                <a:cubicBezTo>
                  <a:pt x="656" y="1225"/>
                  <a:pt x="647" y="1217"/>
                  <a:pt x="639" y="1207"/>
                </a:cubicBezTo>
                <a:lnTo>
                  <a:pt x="623" y="1214"/>
                </a:lnTo>
                <a:cubicBezTo>
                  <a:pt x="614" y="1219"/>
                  <a:pt x="602" y="1215"/>
                  <a:pt x="597" y="1205"/>
                </a:cubicBezTo>
                <a:lnTo>
                  <a:pt x="588" y="1185"/>
                </a:lnTo>
                <a:cubicBezTo>
                  <a:pt x="584" y="1175"/>
                  <a:pt x="588" y="1163"/>
                  <a:pt x="598" y="1159"/>
                </a:cubicBezTo>
                <a:lnTo>
                  <a:pt x="613" y="1152"/>
                </a:lnTo>
                <a:cubicBezTo>
                  <a:pt x="611" y="1139"/>
                  <a:pt x="611" y="1127"/>
                  <a:pt x="612" y="1115"/>
                </a:cubicBezTo>
                <a:lnTo>
                  <a:pt x="596" y="1109"/>
                </a:lnTo>
                <a:cubicBezTo>
                  <a:pt x="591" y="1108"/>
                  <a:pt x="587" y="1104"/>
                  <a:pt x="585" y="1099"/>
                </a:cubicBezTo>
                <a:cubicBezTo>
                  <a:pt x="583" y="1095"/>
                  <a:pt x="582" y="1089"/>
                  <a:pt x="584" y="1084"/>
                </a:cubicBezTo>
                <a:lnTo>
                  <a:pt x="592" y="1064"/>
                </a:lnTo>
                <a:cubicBezTo>
                  <a:pt x="595" y="1054"/>
                  <a:pt x="607" y="1048"/>
                  <a:pt x="617" y="1052"/>
                </a:cubicBezTo>
                <a:lnTo>
                  <a:pt x="633" y="1058"/>
                </a:lnTo>
                <a:cubicBezTo>
                  <a:pt x="640" y="1048"/>
                  <a:pt x="648" y="1039"/>
                  <a:pt x="658" y="1032"/>
                </a:cubicBezTo>
                <a:lnTo>
                  <a:pt x="651" y="1016"/>
                </a:lnTo>
                <a:cubicBezTo>
                  <a:pt x="646" y="1006"/>
                  <a:pt x="650" y="994"/>
                  <a:pt x="660" y="990"/>
                </a:cubicBezTo>
                <a:lnTo>
                  <a:pt x="680" y="981"/>
                </a:lnTo>
                <a:cubicBezTo>
                  <a:pt x="690" y="976"/>
                  <a:pt x="702" y="980"/>
                  <a:pt x="706" y="990"/>
                </a:cubicBezTo>
                <a:lnTo>
                  <a:pt x="713" y="1006"/>
                </a:lnTo>
                <a:cubicBezTo>
                  <a:pt x="725" y="1004"/>
                  <a:pt x="737" y="1003"/>
                  <a:pt x="749" y="1005"/>
                </a:cubicBezTo>
                <a:lnTo>
                  <a:pt x="755" y="988"/>
                </a:lnTo>
                <a:cubicBezTo>
                  <a:pt x="759" y="979"/>
                  <a:pt x="771" y="973"/>
                  <a:pt x="781" y="977"/>
                </a:cubicBezTo>
                <a:lnTo>
                  <a:pt x="801" y="984"/>
                </a:lnTo>
                <a:cubicBezTo>
                  <a:pt x="811" y="988"/>
                  <a:pt x="816" y="999"/>
                  <a:pt x="813" y="1010"/>
                </a:cubicBezTo>
                <a:lnTo>
                  <a:pt x="807" y="1026"/>
                </a:lnTo>
                <a:cubicBezTo>
                  <a:pt x="817" y="1033"/>
                  <a:pt x="826" y="1041"/>
                  <a:pt x="833" y="1050"/>
                </a:cubicBezTo>
                <a:lnTo>
                  <a:pt x="849" y="1043"/>
                </a:lnTo>
                <a:cubicBezTo>
                  <a:pt x="859" y="1038"/>
                  <a:pt x="870" y="1043"/>
                  <a:pt x="875" y="1053"/>
                </a:cubicBezTo>
                <a:lnTo>
                  <a:pt x="884" y="1073"/>
                </a:lnTo>
                <a:cubicBezTo>
                  <a:pt x="889" y="1082"/>
                  <a:pt x="884" y="1094"/>
                  <a:pt x="875" y="1099"/>
                </a:cubicBezTo>
                <a:lnTo>
                  <a:pt x="859" y="1106"/>
                </a:lnTo>
                <a:cubicBezTo>
                  <a:pt x="861" y="1118"/>
                  <a:pt x="861" y="1130"/>
                  <a:pt x="860" y="1142"/>
                </a:cubicBezTo>
                <a:lnTo>
                  <a:pt x="876" y="1148"/>
                </a:lnTo>
                <a:close/>
                <a:moveTo>
                  <a:pt x="920" y="683"/>
                </a:moveTo>
                <a:cubicBezTo>
                  <a:pt x="1037" y="629"/>
                  <a:pt x="1089" y="489"/>
                  <a:pt x="1035" y="372"/>
                </a:cubicBezTo>
                <a:cubicBezTo>
                  <a:pt x="997" y="289"/>
                  <a:pt x="913" y="236"/>
                  <a:pt x="822" y="236"/>
                </a:cubicBezTo>
                <a:cubicBezTo>
                  <a:pt x="788" y="236"/>
                  <a:pt x="755" y="243"/>
                  <a:pt x="724" y="257"/>
                </a:cubicBezTo>
                <a:cubicBezTo>
                  <a:pt x="607" y="311"/>
                  <a:pt x="555" y="451"/>
                  <a:pt x="609" y="568"/>
                </a:cubicBezTo>
                <a:cubicBezTo>
                  <a:pt x="648" y="651"/>
                  <a:pt x="731" y="704"/>
                  <a:pt x="822" y="704"/>
                </a:cubicBezTo>
                <a:cubicBezTo>
                  <a:pt x="856" y="704"/>
                  <a:pt x="889" y="697"/>
                  <a:pt x="920" y="683"/>
                </a:cubicBezTo>
                <a:close/>
                <a:moveTo>
                  <a:pt x="1246" y="528"/>
                </a:moveTo>
                <a:cubicBezTo>
                  <a:pt x="1276" y="539"/>
                  <a:pt x="1292" y="573"/>
                  <a:pt x="1281" y="604"/>
                </a:cubicBezTo>
                <a:lnTo>
                  <a:pt x="1258" y="666"/>
                </a:lnTo>
                <a:cubicBezTo>
                  <a:pt x="1252" y="681"/>
                  <a:pt x="1241" y="693"/>
                  <a:pt x="1227" y="699"/>
                </a:cubicBezTo>
                <a:cubicBezTo>
                  <a:pt x="1213" y="706"/>
                  <a:pt x="1197" y="707"/>
                  <a:pt x="1182" y="701"/>
                </a:cubicBezTo>
                <a:lnTo>
                  <a:pt x="1133" y="683"/>
                </a:lnTo>
                <a:cubicBezTo>
                  <a:pt x="1112" y="713"/>
                  <a:pt x="1088" y="740"/>
                  <a:pt x="1059" y="763"/>
                </a:cubicBezTo>
                <a:lnTo>
                  <a:pt x="1081" y="811"/>
                </a:lnTo>
                <a:cubicBezTo>
                  <a:pt x="1094" y="840"/>
                  <a:pt x="1081" y="875"/>
                  <a:pt x="1052" y="889"/>
                </a:cubicBezTo>
                <a:lnTo>
                  <a:pt x="991" y="917"/>
                </a:lnTo>
                <a:cubicBezTo>
                  <a:pt x="962" y="931"/>
                  <a:pt x="927" y="917"/>
                  <a:pt x="913" y="888"/>
                </a:cubicBezTo>
                <a:lnTo>
                  <a:pt x="891" y="840"/>
                </a:lnTo>
                <a:cubicBezTo>
                  <a:pt x="855" y="847"/>
                  <a:pt x="818" y="848"/>
                  <a:pt x="782" y="844"/>
                </a:cubicBezTo>
                <a:lnTo>
                  <a:pt x="764" y="894"/>
                </a:lnTo>
                <a:cubicBezTo>
                  <a:pt x="759" y="908"/>
                  <a:pt x="748" y="920"/>
                  <a:pt x="733" y="927"/>
                </a:cubicBezTo>
                <a:cubicBezTo>
                  <a:pt x="719" y="934"/>
                  <a:pt x="703" y="934"/>
                  <a:pt x="688" y="929"/>
                </a:cubicBezTo>
                <a:lnTo>
                  <a:pt x="626" y="906"/>
                </a:lnTo>
                <a:cubicBezTo>
                  <a:pt x="611" y="900"/>
                  <a:pt x="599" y="889"/>
                  <a:pt x="593" y="875"/>
                </a:cubicBezTo>
                <a:cubicBezTo>
                  <a:pt x="586" y="861"/>
                  <a:pt x="585" y="844"/>
                  <a:pt x="591" y="830"/>
                </a:cubicBezTo>
                <a:lnTo>
                  <a:pt x="609" y="780"/>
                </a:lnTo>
                <a:cubicBezTo>
                  <a:pt x="579" y="760"/>
                  <a:pt x="552" y="735"/>
                  <a:pt x="529" y="707"/>
                </a:cubicBezTo>
                <a:lnTo>
                  <a:pt x="481" y="729"/>
                </a:lnTo>
                <a:cubicBezTo>
                  <a:pt x="452" y="742"/>
                  <a:pt x="417" y="729"/>
                  <a:pt x="403" y="700"/>
                </a:cubicBezTo>
                <a:lnTo>
                  <a:pt x="375" y="639"/>
                </a:lnTo>
                <a:cubicBezTo>
                  <a:pt x="362" y="610"/>
                  <a:pt x="375" y="574"/>
                  <a:pt x="404" y="561"/>
                </a:cubicBezTo>
                <a:lnTo>
                  <a:pt x="452" y="539"/>
                </a:lnTo>
                <a:cubicBezTo>
                  <a:pt x="445" y="503"/>
                  <a:pt x="444" y="466"/>
                  <a:pt x="448" y="430"/>
                </a:cubicBezTo>
                <a:lnTo>
                  <a:pt x="398" y="412"/>
                </a:lnTo>
                <a:cubicBezTo>
                  <a:pt x="384" y="407"/>
                  <a:pt x="372" y="396"/>
                  <a:pt x="365" y="381"/>
                </a:cubicBezTo>
                <a:cubicBezTo>
                  <a:pt x="359" y="367"/>
                  <a:pt x="358" y="351"/>
                  <a:pt x="363" y="336"/>
                </a:cubicBezTo>
                <a:lnTo>
                  <a:pt x="386" y="274"/>
                </a:lnTo>
                <a:cubicBezTo>
                  <a:pt x="397" y="244"/>
                  <a:pt x="433" y="228"/>
                  <a:pt x="462" y="239"/>
                </a:cubicBezTo>
                <a:lnTo>
                  <a:pt x="512" y="257"/>
                </a:lnTo>
                <a:cubicBezTo>
                  <a:pt x="532" y="227"/>
                  <a:pt x="557" y="200"/>
                  <a:pt x="585" y="177"/>
                </a:cubicBezTo>
                <a:lnTo>
                  <a:pt x="563" y="129"/>
                </a:lnTo>
                <a:cubicBezTo>
                  <a:pt x="550" y="100"/>
                  <a:pt x="563" y="65"/>
                  <a:pt x="593" y="51"/>
                </a:cubicBezTo>
                <a:lnTo>
                  <a:pt x="653" y="23"/>
                </a:lnTo>
                <a:cubicBezTo>
                  <a:pt x="682" y="9"/>
                  <a:pt x="718" y="23"/>
                  <a:pt x="731" y="52"/>
                </a:cubicBezTo>
                <a:lnTo>
                  <a:pt x="753" y="100"/>
                </a:lnTo>
                <a:cubicBezTo>
                  <a:pt x="789" y="93"/>
                  <a:pt x="826" y="92"/>
                  <a:pt x="862" y="96"/>
                </a:cubicBezTo>
                <a:lnTo>
                  <a:pt x="880" y="46"/>
                </a:lnTo>
                <a:cubicBezTo>
                  <a:pt x="891" y="17"/>
                  <a:pt x="926" y="0"/>
                  <a:pt x="956" y="11"/>
                </a:cubicBezTo>
                <a:lnTo>
                  <a:pt x="1018" y="34"/>
                </a:lnTo>
                <a:cubicBezTo>
                  <a:pt x="1049" y="46"/>
                  <a:pt x="1065" y="80"/>
                  <a:pt x="1053" y="110"/>
                </a:cubicBezTo>
                <a:lnTo>
                  <a:pt x="1035" y="159"/>
                </a:lnTo>
                <a:cubicBezTo>
                  <a:pt x="1065" y="180"/>
                  <a:pt x="1092" y="205"/>
                  <a:pt x="1115" y="233"/>
                </a:cubicBezTo>
                <a:lnTo>
                  <a:pt x="1163" y="211"/>
                </a:lnTo>
                <a:cubicBezTo>
                  <a:pt x="1192" y="198"/>
                  <a:pt x="1228" y="211"/>
                  <a:pt x="1241" y="240"/>
                </a:cubicBezTo>
                <a:lnTo>
                  <a:pt x="1269" y="301"/>
                </a:lnTo>
                <a:cubicBezTo>
                  <a:pt x="1283" y="330"/>
                  <a:pt x="1270" y="366"/>
                  <a:pt x="1240" y="379"/>
                </a:cubicBezTo>
                <a:lnTo>
                  <a:pt x="1192" y="401"/>
                </a:lnTo>
                <a:cubicBezTo>
                  <a:pt x="1199" y="437"/>
                  <a:pt x="1200" y="474"/>
                  <a:pt x="1197" y="510"/>
                </a:cubicBezTo>
                <a:lnTo>
                  <a:pt x="1246" y="52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889"/>
          </a:p>
        </p:txBody>
      </p:sp>
      <p:sp>
        <p:nvSpPr>
          <p:cNvPr id="63" name="Arrow: Chevron 62">
            <a:extLst>
              <a:ext uri="{FF2B5EF4-FFF2-40B4-BE49-F238E27FC236}">
                <a16:creationId xmlns:a16="http://schemas.microsoft.com/office/drawing/2014/main" id="{8946A940-284D-414A-8308-7453188D696B}"/>
              </a:ext>
            </a:extLst>
          </p:cNvPr>
          <p:cNvSpPr/>
          <p:nvPr/>
        </p:nvSpPr>
        <p:spPr>
          <a:xfrm rot="16200000">
            <a:off x="6567713" y="910425"/>
            <a:ext cx="1862129" cy="842527"/>
          </a:xfrm>
          <a:prstGeom prst="chevron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b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Tenant / App / VNF / CNF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4" name="Freeform 53">
            <a:extLst>
              <a:ext uri="{FF2B5EF4-FFF2-40B4-BE49-F238E27FC236}">
                <a16:creationId xmlns:a16="http://schemas.microsoft.com/office/drawing/2014/main" id="{32F31149-A5A7-41AB-B5DF-98833D1960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6747" y="823187"/>
            <a:ext cx="404060" cy="363694"/>
          </a:xfrm>
          <a:custGeom>
            <a:avLst/>
            <a:gdLst>
              <a:gd name="T0" fmla="*/ 535 w 1293"/>
              <a:gd name="T1" fmla="*/ 1129 h 1290"/>
              <a:gd name="T2" fmla="*/ 461 w 1293"/>
              <a:gd name="T3" fmla="*/ 1139 h 1290"/>
              <a:gd name="T4" fmla="*/ 413 w 1293"/>
              <a:gd name="T5" fmla="*/ 1262 h 1290"/>
              <a:gd name="T6" fmla="*/ 317 w 1293"/>
              <a:gd name="T7" fmla="*/ 1233 h 1290"/>
              <a:gd name="T8" fmla="*/ 223 w 1293"/>
              <a:gd name="T9" fmla="*/ 1284 h 1290"/>
              <a:gd name="T10" fmla="*/ 140 w 1293"/>
              <a:gd name="T11" fmla="*/ 1253 h 1290"/>
              <a:gd name="T12" fmla="*/ 102 w 1293"/>
              <a:gd name="T13" fmla="*/ 1153 h 1290"/>
              <a:gd name="T14" fmla="*/ 10 w 1293"/>
              <a:gd name="T15" fmla="*/ 1113 h 1290"/>
              <a:gd name="T16" fmla="*/ 53 w 1293"/>
              <a:gd name="T17" fmla="*/ 989 h 1290"/>
              <a:gd name="T18" fmla="*/ 3 w 1293"/>
              <a:gd name="T19" fmla="*/ 933 h 1290"/>
              <a:gd name="T20" fmla="*/ 91 w 1293"/>
              <a:gd name="T21" fmla="*/ 886 h 1290"/>
              <a:gd name="T22" fmla="*/ 140 w 1293"/>
              <a:gd name="T23" fmla="*/ 763 h 1290"/>
              <a:gd name="T24" fmla="*/ 235 w 1293"/>
              <a:gd name="T25" fmla="*/ 792 h 1290"/>
              <a:gd name="T26" fmla="*/ 356 w 1293"/>
              <a:gd name="T27" fmla="*/ 740 h 1290"/>
              <a:gd name="T28" fmla="*/ 403 w 1293"/>
              <a:gd name="T29" fmla="*/ 828 h 1290"/>
              <a:gd name="T30" fmla="*/ 525 w 1293"/>
              <a:gd name="T31" fmla="*/ 876 h 1290"/>
              <a:gd name="T32" fmla="*/ 496 w 1293"/>
              <a:gd name="T33" fmla="*/ 972 h 1290"/>
              <a:gd name="T34" fmla="*/ 334 w 1293"/>
              <a:gd name="T35" fmla="*/ 1139 h 1290"/>
              <a:gd name="T36" fmla="*/ 218 w 1293"/>
              <a:gd name="T37" fmla="*/ 886 h 1290"/>
              <a:gd name="T38" fmla="*/ 334 w 1293"/>
              <a:gd name="T39" fmla="*/ 1139 h 1290"/>
              <a:gd name="T40" fmla="*/ 736 w 1293"/>
              <a:gd name="T41" fmla="*/ 1051 h 1290"/>
              <a:gd name="T42" fmla="*/ 736 w 1293"/>
              <a:gd name="T43" fmla="*/ 1206 h 1290"/>
              <a:gd name="T44" fmla="*/ 888 w 1293"/>
              <a:gd name="T45" fmla="*/ 1173 h 1290"/>
              <a:gd name="T46" fmla="*/ 855 w 1293"/>
              <a:gd name="T47" fmla="*/ 1205 h 1290"/>
              <a:gd name="T48" fmla="*/ 822 w 1293"/>
              <a:gd name="T49" fmla="*/ 1242 h 1290"/>
              <a:gd name="T50" fmla="*/ 766 w 1293"/>
              <a:gd name="T51" fmla="*/ 1267 h 1290"/>
              <a:gd name="T52" fmla="*/ 717 w 1293"/>
              <a:gd name="T53" fmla="*/ 1269 h 1290"/>
              <a:gd name="T54" fmla="*/ 671 w 1293"/>
              <a:gd name="T55" fmla="*/ 1273 h 1290"/>
              <a:gd name="T56" fmla="*/ 666 w 1293"/>
              <a:gd name="T57" fmla="*/ 1232 h 1290"/>
              <a:gd name="T58" fmla="*/ 597 w 1293"/>
              <a:gd name="T59" fmla="*/ 1205 h 1290"/>
              <a:gd name="T60" fmla="*/ 613 w 1293"/>
              <a:gd name="T61" fmla="*/ 1152 h 1290"/>
              <a:gd name="T62" fmla="*/ 585 w 1293"/>
              <a:gd name="T63" fmla="*/ 1099 h 1290"/>
              <a:gd name="T64" fmla="*/ 617 w 1293"/>
              <a:gd name="T65" fmla="*/ 1052 h 1290"/>
              <a:gd name="T66" fmla="*/ 651 w 1293"/>
              <a:gd name="T67" fmla="*/ 1016 h 1290"/>
              <a:gd name="T68" fmla="*/ 706 w 1293"/>
              <a:gd name="T69" fmla="*/ 990 h 1290"/>
              <a:gd name="T70" fmla="*/ 755 w 1293"/>
              <a:gd name="T71" fmla="*/ 988 h 1290"/>
              <a:gd name="T72" fmla="*/ 813 w 1293"/>
              <a:gd name="T73" fmla="*/ 1010 h 1290"/>
              <a:gd name="T74" fmla="*/ 849 w 1293"/>
              <a:gd name="T75" fmla="*/ 1043 h 1290"/>
              <a:gd name="T76" fmla="*/ 875 w 1293"/>
              <a:gd name="T77" fmla="*/ 1099 h 1290"/>
              <a:gd name="T78" fmla="*/ 876 w 1293"/>
              <a:gd name="T79" fmla="*/ 1148 h 1290"/>
              <a:gd name="T80" fmla="*/ 822 w 1293"/>
              <a:gd name="T81" fmla="*/ 236 h 1290"/>
              <a:gd name="T82" fmla="*/ 822 w 1293"/>
              <a:gd name="T83" fmla="*/ 704 h 1290"/>
              <a:gd name="T84" fmla="*/ 1281 w 1293"/>
              <a:gd name="T85" fmla="*/ 604 h 1290"/>
              <a:gd name="T86" fmla="*/ 1182 w 1293"/>
              <a:gd name="T87" fmla="*/ 701 h 1290"/>
              <a:gd name="T88" fmla="*/ 1081 w 1293"/>
              <a:gd name="T89" fmla="*/ 811 h 1290"/>
              <a:gd name="T90" fmla="*/ 913 w 1293"/>
              <a:gd name="T91" fmla="*/ 888 h 1290"/>
              <a:gd name="T92" fmla="*/ 764 w 1293"/>
              <a:gd name="T93" fmla="*/ 894 h 1290"/>
              <a:gd name="T94" fmla="*/ 626 w 1293"/>
              <a:gd name="T95" fmla="*/ 906 h 1290"/>
              <a:gd name="T96" fmla="*/ 609 w 1293"/>
              <a:gd name="T97" fmla="*/ 780 h 1290"/>
              <a:gd name="T98" fmla="*/ 403 w 1293"/>
              <a:gd name="T99" fmla="*/ 700 h 1290"/>
              <a:gd name="T100" fmla="*/ 452 w 1293"/>
              <a:gd name="T101" fmla="*/ 539 h 1290"/>
              <a:gd name="T102" fmla="*/ 365 w 1293"/>
              <a:gd name="T103" fmla="*/ 381 h 1290"/>
              <a:gd name="T104" fmla="*/ 462 w 1293"/>
              <a:gd name="T105" fmla="*/ 239 h 1290"/>
              <a:gd name="T106" fmla="*/ 563 w 1293"/>
              <a:gd name="T107" fmla="*/ 129 h 1290"/>
              <a:gd name="T108" fmla="*/ 731 w 1293"/>
              <a:gd name="T109" fmla="*/ 52 h 1290"/>
              <a:gd name="T110" fmla="*/ 880 w 1293"/>
              <a:gd name="T111" fmla="*/ 46 h 1290"/>
              <a:gd name="T112" fmla="*/ 1053 w 1293"/>
              <a:gd name="T113" fmla="*/ 110 h 1290"/>
              <a:gd name="T114" fmla="*/ 1163 w 1293"/>
              <a:gd name="T115" fmla="*/ 211 h 1290"/>
              <a:gd name="T116" fmla="*/ 1240 w 1293"/>
              <a:gd name="T117" fmla="*/ 379 h 1290"/>
              <a:gd name="T118" fmla="*/ 1246 w 1293"/>
              <a:gd name="T119" fmla="*/ 528 h 1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293" h="1290">
                <a:moveTo>
                  <a:pt x="528" y="1047"/>
                </a:moveTo>
                <a:cubicBezTo>
                  <a:pt x="546" y="1054"/>
                  <a:pt x="556" y="1074"/>
                  <a:pt x="549" y="1092"/>
                </a:cubicBezTo>
                <a:lnTo>
                  <a:pt x="535" y="1129"/>
                </a:lnTo>
                <a:cubicBezTo>
                  <a:pt x="532" y="1138"/>
                  <a:pt x="526" y="1145"/>
                  <a:pt x="517" y="1149"/>
                </a:cubicBezTo>
                <a:cubicBezTo>
                  <a:pt x="508" y="1153"/>
                  <a:pt x="499" y="1153"/>
                  <a:pt x="490" y="1150"/>
                </a:cubicBezTo>
                <a:lnTo>
                  <a:pt x="461" y="1139"/>
                </a:lnTo>
                <a:cubicBezTo>
                  <a:pt x="449" y="1157"/>
                  <a:pt x="434" y="1173"/>
                  <a:pt x="417" y="1187"/>
                </a:cubicBezTo>
                <a:lnTo>
                  <a:pt x="430" y="1215"/>
                </a:lnTo>
                <a:cubicBezTo>
                  <a:pt x="438" y="1233"/>
                  <a:pt x="430" y="1254"/>
                  <a:pt x="413" y="1262"/>
                </a:cubicBezTo>
                <a:lnTo>
                  <a:pt x="377" y="1278"/>
                </a:lnTo>
                <a:cubicBezTo>
                  <a:pt x="359" y="1286"/>
                  <a:pt x="338" y="1279"/>
                  <a:pt x="330" y="1261"/>
                </a:cubicBezTo>
                <a:lnTo>
                  <a:pt x="317" y="1233"/>
                </a:lnTo>
                <a:cubicBezTo>
                  <a:pt x="295" y="1237"/>
                  <a:pt x="274" y="1238"/>
                  <a:pt x="252" y="1235"/>
                </a:cubicBezTo>
                <a:lnTo>
                  <a:pt x="242" y="1265"/>
                </a:lnTo>
                <a:cubicBezTo>
                  <a:pt x="238" y="1273"/>
                  <a:pt x="232" y="1280"/>
                  <a:pt x="223" y="1284"/>
                </a:cubicBezTo>
                <a:cubicBezTo>
                  <a:pt x="215" y="1288"/>
                  <a:pt x="205" y="1289"/>
                  <a:pt x="196" y="1285"/>
                </a:cubicBezTo>
                <a:lnTo>
                  <a:pt x="159" y="1272"/>
                </a:lnTo>
                <a:cubicBezTo>
                  <a:pt x="151" y="1268"/>
                  <a:pt x="144" y="1262"/>
                  <a:pt x="140" y="1253"/>
                </a:cubicBezTo>
                <a:cubicBezTo>
                  <a:pt x="136" y="1245"/>
                  <a:pt x="135" y="1235"/>
                  <a:pt x="139" y="1226"/>
                </a:cubicBezTo>
                <a:lnTo>
                  <a:pt x="149" y="1197"/>
                </a:lnTo>
                <a:cubicBezTo>
                  <a:pt x="132" y="1185"/>
                  <a:pt x="116" y="1170"/>
                  <a:pt x="102" y="1153"/>
                </a:cubicBezTo>
                <a:lnTo>
                  <a:pt x="74" y="1166"/>
                </a:lnTo>
                <a:cubicBezTo>
                  <a:pt x="56" y="1174"/>
                  <a:pt x="35" y="1167"/>
                  <a:pt x="27" y="1149"/>
                </a:cubicBezTo>
                <a:lnTo>
                  <a:pt x="10" y="1113"/>
                </a:lnTo>
                <a:cubicBezTo>
                  <a:pt x="2" y="1096"/>
                  <a:pt x="10" y="1075"/>
                  <a:pt x="28" y="1067"/>
                </a:cubicBezTo>
                <a:lnTo>
                  <a:pt x="56" y="1054"/>
                </a:lnTo>
                <a:cubicBezTo>
                  <a:pt x="52" y="1032"/>
                  <a:pt x="51" y="1010"/>
                  <a:pt x="53" y="989"/>
                </a:cubicBezTo>
                <a:lnTo>
                  <a:pt x="24" y="978"/>
                </a:lnTo>
                <a:cubicBezTo>
                  <a:pt x="15" y="975"/>
                  <a:pt x="8" y="968"/>
                  <a:pt x="4" y="960"/>
                </a:cubicBezTo>
                <a:cubicBezTo>
                  <a:pt x="0" y="951"/>
                  <a:pt x="0" y="942"/>
                  <a:pt x="3" y="933"/>
                </a:cubicBezTo>
                <a:lnTo>
                  <a:pt x="17" y="896"/>
                </a:lnTo>
                <a:cubicBezTo>
                  <a:pt x="23" y="878"/>
                  <a:pt x="45" y="868"/>
                  <a:pt x="62" y="875"/>
                </a:cubicBezTo>
                <a:lnTo>
                  <a:pt x="91" y="886"/>
                </a:lnTo>
                <a:cubicBezTo>
                  <a:pt x="104" y="868"/>
                  <a:pt x="118" y="852"/>
                  <a:pt x="135" y="838"/>
                </a:cubicBezTo>
                <a:lnTo>
                  <a:pt x="122" y="810"/>
                </a:lnTo>
                <a:cubicBezTo>
                  <a:pt x="114" y="792"/>
                  <a:pt x="122" y="771"/>
                  <a:pt x="140" y="763"/>
                </a:cubicBezTo>
                <a:lnTo>
                  <a:pt x="175" y="747"/>
                </a:lnTo>
                <a:cubicBezTo>
                  <a:pt x="193" y="739"/>
                  <a:pt x="214" y="746"/>
                  <a:pt x="222" y="764"/>
                </a:cubicBezTo>
                <a:lnTo>
                  <a:pt x="235" y="792"/>
                </a:lnTo>
                <a:cubicBezTo>
                  <a:pt x="257" y="788"/>
                  <a:pt x="278" y="788"/>
                  <a:pt x="300" y="790"/>
                </a:cubicBezTo>
                <a:lnTo>
                  <a:pt x="311" y="761"/>
                </a:lnTo>
                <a:cubicBezTo>
                  <a:pt x="317" y="743"/>
                  <a:pt x="338" y="733"/>
                  <a:pt x="356" y="740"/>
                </a:cubicBezTo>
                <a:lnTo>
                  <a:pt x="393" y="753"/>
                </a:lnTo>
                <a:cubicBezTo>
                  <a:pt x="411" y="760"/>
                  <a:pt x="420" y="780"/>
                  <a:pt x="414" y="799"/>
                </a:cubicBezTo>
                <a:lnTo>
                  <a:pt x="403" y="828"/>
                </a:lnTo>
                <a:cubicBezTo>
                  <a:pt x="421" y="840"/>
                  <a:pt x="437" y="855"/>
                  <a:pt x="450" y="872"/>
                </a:cubicBezTo>
                <a:lnTo>
                  <a:pt x="479" y="859"/>
                </a:lnTo>
                <a:cubicBezTo>
                  <a:pt x="496" y="851"/>
                  <a:pt x="517" y="858"/>
                  <a:pt x="525" y="876"/>
                </a:cubicBezTo>
                <a:lnTo>
                  <a:pt x="542" y="912"/>
                </a:lnTo>
                <a:cubicBezTo>
                  <a:pt x="550" y="929"/>
                  <a:pt x="542" y="950"/>
                  <a:pt x="525" y="959"/>
                </a:cubicBezTo>
                <a:lnTo>
                  <a:pt x="496" y="972"/>
                </a:lnTo>
                <a:cubicBezTo>
                  <a:pt x="500" y="993"/>
                  <a:pt x="501" y="1015"/>
                  <a:pt x="499" y="1036"/>
                </a:cubicBezTo>
                <a:lnTo>
                  <a:pt x="528" y="1047"/>
                </a:lnTo>
                <a:close/>
                <a:moveTo>
                  <a:pt x="334" y="1139"/>
                </a:moveTo>
                <a:cubicBezTo>
                  <a:pt x="404" y="1107"/>
                  <a:pt x="435" y="1024"/>
                  <a:pt x="403" y="954"/>
                </a:cubicBezTo>
                <a:cubicBezTo>
                  <a:pt x="380" y="905"/>
                  <a:pt x="330" y="873"/>
                  <a:pt x="276" y="873"/>
                </a:cubicBezTo>
                <a:cubicBezTo>
                  <a:pt x="256" y="873"/>
                  <a:pt x="236" y="878"/>
                  <a:pt x="218" y="886"/>
                </a:cubicBezTo>
                <a:cubicBezTo>
                  <a:pt x="148" y="918"/>
                  <a:pt x="117" y="1001"/>
                  <a:pt x="150" y="1071"/>
                </a:cubicBezTo>
                <a:cubicBezTo>
                  <a:pt x="172" y="1120"/>
                  <a:pt x="222" y="1152"/>
                  <a:pt x="276" y="1152"/>
                </a:cubicBezTo>
                <a:cubicBezTo>
                  <a:pt x="296" y="1152"/>
                  <a:pt x="316" y="1148"/>
                  <a:pt x="334" y="1139"/>
                </a:cubicBezTo>
                <a:close/>
                <a:moveTo>
                  <a:pt x="769" y="1199"/>
                </a:moveTo>
                <a:cubicBezTo>
                  <a:pt x="807" y="1181"/>
                  <a:pt x="824" y="1135"/>
                  <a:pt x="807" y="1096"/>
                </a:cubicBezTo>
                <a:cubicBezTo>
                  <a:pt x="794" y="1069"/>
                  <a:pt x="766" y="1051"/>
                  <a:pt x="736" y="1051"/>
                </a:cubicBezTo>
                <a:cubicBezTo>
                  <a:pt x="725" y="1051"/>
                  <a:pt x="714" y="1054"/>
                  <a:pt x="704" y="1058"/>
                </a:cubicBezTo>
                <a:cubicBezTo>
                  <a:pt x="665" y="1076"/>
                  <a:pt x="648" y="1122"/>
                  <a:pt x="666" y="1161"/>
                </a:cubicBezTo>
                <a:cubicBezTo>
                  <a:pt x="678" y="1189"/>
                  <a:pt x="706" y="1206"/>
                  <a:pt x="736" y="1206"/>
                </a:cubicBezTo>
                <a:cubicBezTo>
                  <a:pt x="747" y="1206"/>
                  <a:pt x="758" y="1204"/>
                  <a:pt x="769" y="1199"/>
                </a:cubicBezTo>
                <a:close/>
                <a:moveTo>
                  <a:pt x="876" y="1148"/>
                </a:moveTo>
                <a:cubicBezTo>
                  <a:pt x="887" y="1152"/>
                  <a:pt x="892" y="1163"/>
                  <a:pt x="888" y="1173"/>
                </a:cubicBezTo>
                <a:lnTo>
                  <a:pt x="880" y="1194"/>
                </a:lnTo>
                <a:cubicBezTo>
                  <a:pt x="879" y="1199"/>
                  <a:pt x="875" y="1203"/>
                  <a:pt x="870" y="1205"/>
                </a:cubicBezTo>
                <a:cubicBezTo>
                  <a:pt x="866" y="1207"/>
                  <a:pt x="860" y="1207"/>
                  <a:pt x="855" y="1205"/>
                </a:cubicBezTo>
                <a:lnTo>
                  <a:pt x="839" y="1199"/>
                </a:lnTo>
                <a:cubicBezTo>
                  <a:pt x="832" y="1209"/>
                  <a:pt x="824" y="1218"/>
                  <a:pt x="815" y="1226"/>
                </a:cubicBezTo>
                <a:lnTo>
                  <a:pt x="822" y="1242"/>
                </a:lnTo>
                <a:cubicBezTo>
                  <a:pt x="826" y="1251"/>
                  <a:pt x="822" y="1263"/>
                  <a:pt x="812" y="1268"/>
                </a:cubicBezTo>
                <a:lnTo>
                  <a:pt x="792" y="1277"/>
                </a:lnTo>
                <a:cubicBezTo>
                  <a:pt x="782" y="1281"/>
                  <a:pt x="771" y="1277"/>
                  <a:pt x="766" y="1267"/>
                </a:cubicBezTo>
                <a:lnTo>
                  <a:pt x="759" y="1251"/>
                </a:lnTo>
                <a:cubicBezTo>
                  <a:pt x="747" y="1254"/>
                  <a:pt x="735" y="1254"/>
                  <a:pt x="723" y="1253"/>
                </a:cubicBezTo>
                <a:lnTo>
                  <a:pt x="717" y="1269"/>
                </a:lnTo>
                <a:cubicBezTo>
                  <a:pt x="715" y="1274"/>
                  <a:pt x="712" y="1278"/>
                  <a:pt x="707" y="1280"/>
                </a:cubicBezTo>
                <a:cubicBezTo>
                  <a:pt x="702" y="1282"/>
                  <a:pt x="697" y="1282"/>
                  <a:pt x="692" y="1281"/>
                </a:cubicBezTo>
                <a:lnTo>
                  <a:pt x="671" y="1273"/>
                </a:lnTo>
                <a:cubicBezTo>
                  <a:pt x="666" y="1271"/>
                  <a:pt x="662" y="1268"/>
                  <a:pt x="660" y="1263"/>
                </a:cubicBezTo>
                <a:cubicBezTo>
                  <a:pt x="658" y="1258"/>
                  <a:pt x="658" y="1253"/>
                  <a:pt x="660" y="1248"/>
                </a:cubicBezTo>
                <a:lnTo>
                  <a:pt x="666" y="1232"/>
                </a:lnTo>
                <a:cubicBezTo>
                  <a:pt x="656" y="1225"/>
                  <a:pt x="647" y="1217"/>
                  <a:pt x="639" y="1207"/>
                </a:cubicBezTo>
                <a:lnTo>
                  <a:pt x="623" y="1214"/>
                </a:lnTo>
                <a:cubicBezTo>
                  <a:pt x="614" y="1219"/>
                  <a:pt x="602" y="1215"/>
                  <a:pt x="597" y="1205"/>
                </a:cubicBezTo>
                <a:lnTo>
                  <a:pt x="588" y="1185"/>
                </a:lnTo>
                <a:cubicBezTo>
                  <a:pt x="584" y="1175"/>
                  <a:pt x="588" y="1163"/>
                  <a:pt x="598" y="1159"/>
                </a:cubicBezTo>
                <a:lnTo>
                  <a:pt x="613" y="1152"/>
                </a:lnTo>
                <a:cubicBezTo>
                  <a:pt x="611" y="1139"/>
                  <a:pt x="611" y="1127"/>
                  <a:pt x="612" y="1115"/>
                </a:cubicBezTo>
                <a:lnTo>
                  <a:pt x="596" y="1109"/>
                </a:lnTo>
                <a:cubicBezTo>
                  <a:pt x="591" y="1108"/>
                  <a:pt x="587" y="1104"/>
                  <a:pt x="585" y="1099"/>
                </a:cubicBezTo>
                <a:cubicBezTo>
                  <a:pt x="583" y="1095"/>
                  <a:pt x="582" y="1089"/>
                  <a:pt x="584" y="1084"/>
                </a:cubicBezTo>
                <a:lnTo>
                  <a:pt x="592" y="1064"/>
                </a:lnTo>
                <a:cubicBezTo>
                  <a:pt x="595" y="1054"/>
                  <a:pt x="607" y="1048"/>
                  <a:pt x="617" y="1052"/>
                </a:cubicBezTo>
                <a:lnTo>
                  <a:pt x="633" y="1058"/>
                </a:lnTo>
                <a:cubicBezTo>
                  <a:pt x="640" y="1048"/>
                  <a:pt x="648" y="1039"/>
                  <a:pt x="658" y="1032"/>
                </a:cubicBezTo>
                <a:lnTo>
                  <a:pt x="651" y="1016"/>
                </a:lnTo>
                <a:cubicBezTo>
                  <a:pt x="646" y="1006"/>
                  <a:pt x="650" y="994"/>
                  <a:pt x="660" y="990"/>
                </a:cubicBezTo>
                <a:lnTo>
                  <a:pt x="680" y="981"/>
                </a:lnTo>
                <a:cubicBezTo>
                  <a:pt x="690" y="976"/>
                  <a:pt x="702" y="980"/>
                  <a:pt x="706" y="990"/>
                </a:cubicBezTo>
                <a:lnTo>
                  <a:pt x="713" y="1006"/>
                </a:lnTo>
                <a:cubicBezTo>
                  <a:pt x="725" y="1004"/>
                  <a:pt x="737" y="1003"/>
                  <a:pt x="749" y="1005"/>
                </a:cubicBezTo>
                <a:lnTo>
                  <a:pt x="755" y="988"/>
                </a:lnTo>
                <a:cubicBezTo>
                  <a:pt x="759" y="979"/>
                  <a:pt x="771" y="973"/>
                  <a:pt x="781" y="977"/>
                </a:cubicBezTo>
                <a:lnTo>
                  <a:pt x="801" y="984"/>
                </a:lnTo>
                <a:cubicBezTo>
                  <a:pt x="811" y="988"/>
                  <a:pt x="816" y="999"/>
                  <a:pt x="813" y="1010"/>
                </a:cubicBezTo>
                <a:lnTo>
                  <a:pt x="807" y="1026"/>
                </a:lnTo>
                <a:cubicBezTo>
                  <a:pt x="817" y="1033"/>
                  <a:pt x="826" y="1041"/>
                  <a:pt x="833" y="1050"/>
                </a:cubicBezTo>
                <a:lnTo>
                  <a:pt x="849" y="1043"/>
                </a:lnTo>
                <a:cubicBezTo>
                  <a:pt x="859" y="1038"/>
                  <a:pt x="870" y="1043"/>
                  <a:pt x="875" y="1053"/>
                </a:cubicBezTo>
                <a:lnTo>
                  <a:pt x="884" y="1073"/>
                </a:lnTo>
                <a:cubicBezTo>
                  <a:pt x="889" y="1082"/>
                  <a:pt x="884" y="1094"/>
                  <a:pt x="875" y="1099"/>
                </a:cubicBezTo>
                <a:lnTo>
                  <a:pt x="859" y="1106"/>
                </a:lnTo>
                <a:cubicBezTo>
                  <a:pt x="861" y="1118"/>
                  <a:pt x="861" y="1130"/>
                  <a:pt x="860" y="1142"/>
                </a:cubicBezTo>
                <a:lnTo>
                  <a:pt x="876" y="1148"/>
                </a:lnTo>
                <a:close/>
                <a:moveTo>
                  <a:pt x="920" y="683"/>
                </a:moveTo>
                <a:cubicBezTo>
                  <a:pt x="1037" y="629"/>
                  <a:pt x="1089" y="489"/>
                  <a:pt x="1035" y="372"/>
                </a:cubicBezTo>
                <a:cubicBezTo>
                  <a:pt x="997" y="289"/>
                  <a:pt x="913" y="236"/>
                  <a:pt x="822" y="236"/>
                </a:cubicBezTo>
                <a:cubicBezTo>
                  <a:pt x="788" y="236"/>
                  <a:pt x="755" y="243"/>
                  <a:pt x="724" y="257"/>
                </a:cubicBezTo>
                <a:cubicBezTo>
                  <a:pt x="607" y="311"/>
                  <a:pt x="555" y="451"/>
                  <a:pt x="609" y="568"/>
                </a:cubicBezTo>
                <a:cubicBezTo>
                  <a:pt x="648" y="651"/>
                  <a:pt x="731" y="704"/>
                  <a:pt x="822" y="704"/>
                </a:cubicBezTo>
                <a:cubicBezTo>
                  <a:pt x="856" y="704"/>
                  <a:pt x="889" y="697"/>
                  <a:pt x="920" y="683"/>
                </a:cubicBezTo>
                <a:close/>
                <a:moveTo>
                  <a:pt x="1246" y="528"/>
                </a:moveTo>
                <a:cubicBezTo>
                  <a:pt x="1276" y="539"/>
                  <a:pt x="1292" y="573"/>
                  <a:pt x="1281" y="604"/>
                </a:cubicBezTo>
                <a:lnTo>
                  <a:pt x="1258" y="666"/>
                </a:lnTo>
                <a:cubicBezTo>
                  <a:pt x="1252" y="681"/>
                  <a:pt x="1241" y="693"/>
                  <a:pt x="1227" y="699"/>
                </a:cubicBezTo>
                <a:cubicBezTo>
                  <a:pt x="1213" y="706"/>
                  <a:pt x="1197" y="707"/>
                  <a:pt x="1182" y="701"/>
                </a:cubicBezTo>
                <a:lnTo>
                  <a:pt x="1133" y="683"/>
                </a:lnTo>
                <a:cubicBezTo>
                  <a:pt x="1112" y="713"/>
                  <a:pt x="1088" y="740"/>
                  <a:pt x="1059" y="763"/>
                </a:cubicBezTo>
                <a:lnTo>
                  <a:pt x="1081" y="811"/>
                </a:lnTo>
                <a:cubicBezTo>
                  <a:pt x="1094" y="840"/>
                  <a:pt x="1081" y="875"/>
                  <a:pt x="1052" y="889"/>
                </a:cubicBezTo>
                <a:lnTo>
                  <a:pt x="991" y="917"/>
                </a:lnTo>
                <a:cubicBezTo>
                  <a:pt x="962" y="931"/>
                  <a:pt x="927" y="917"/>
                  <a:pt x="913" y="888"/>
                </a:cubicBezTo>
                <a:lnTo>
                  <a:pt x="891" y="840"/>
                </a:lnTo>
                <a:cubicBezTo>
                  <a:pt x="855" y="847"/>
                  <a:pt x="818" y="848"/>
                  <a:pt x="782" y="844"/>
                </a:cubicBezTo>
                <a:lnTo>
                  <a:pt x="764" y="894"/>
                </a:lnTo>
                <a:cubicBezTo>
                  <a:pt x="759" y="908"/>
                  <a:pt x="748" y="920"/>
                  <a:pt x="733" y="927"/>
                </a:cubicBezTo>
                <a:cubicBezTo>
                  <a:pt x="719" y="934"/>
                  <a:pt x="703" y="934"/>
                  <a:pt x="688" y="929"/>
                </a:cubicBezTo>
                <a:lnTo>
                  <a:pt x="626" y="906"/>
                </a:lnTo>
                <a:cubicBezTo>
                  <a:pt x="611" y="900"/>
                  <a:pt x="599" y="889"/>
                  <a:pt x="593" y="875"/>
                </a:cubicBezTo>
                <a:cubicBezTo>
                  <a:pt x="586" y="861"/>
                  <a:pt x="585" y="844"/>
                  <a:pt x="591" y="830"/>
                </a:cubicBezTo>
                <a:lnTo>
                  <a:pt x="609" y="780"/>
                </a:lnTo>
                <a:cubicBezTo>
                  <a:pt x="579" y="760"/>
                  <a:pt x="552" y="735"/>
                  <a:pt x="529" y="707"/>
                </a:cubicBezTo>
                <a:lnTo>
                  <a:pt x="481" y="729"/>
                </a:lnTo>
                <a:cubicBezTo>
                  <a:pt x="452" y="742"/>
                  <a:pt x="417" y="729"/>
                  <a:pt x="403" y="700"/>
                </a:cubicBezTo>
                <a:lnTo>
                  <a:pt x="375" y="639"/>
                </a:lnTo>
                <a:cubicBezTo>
                  <a:pt x="362" y="610"/>
                  <a:pt x="375" y="574"/>
                  <a:pt x="404" y="561"/>
                </a:cubicBezTo>
                <a:lnTo>
                  <a:pt x="452" y="539"/>
                </a:lnTo>
                <a:cubicBezTo>
                  <a:pt x="445" y="503"/>
                  <a:pt x="444" y="466"/>
                  <a:pt x="448" y="430"/>
                </a:cubicBezTo>
                <a:lnTo>
                  <a:pt x="398" y="412"/>
                </a:lnTo>
                <a:cubicBezTo>
                  <a:pt x="384" y="407"/>
                  <a:pt x="372" y="396"/>
                  <a:pt x="365" y="381"/>
                </a:cubicBezTo>
                <a:cubicBezTo>
                  <a:pt x="359" y="367"/>
                  <a:pt x="358" y="351"/>
                  <a:pt x="363" y="336"/>
                </a:cubicBezTo>
                <a:lnTo>
                  <a:pt x="386" y="274"/>
                </a:lnTo>
                <a:cubicBezTo>
                  <a:pt x="397" y="244"/>
                  <a:pt x="433" y="228"/>
                  <a:pt x="462" y="239"/>
                </a:cubicBezTo>
                <a:lnTo>
                  <a:pt x="512" y="257"/>
                </a:lnTo>
                <a:cubicBezTo>
                  <a:pt x="532" y="227"/>
                  <a:pt x="557" y="200"/>
                  <a:pt x="585" y="177"/>
                </a:cubicBezTo>
                <a:lnTo>
                  <a:pt x="563" y="129"/>
                </a:lnTo>
                <a:cubicBezTo>
                  <a:pt x="550" y="100"/>
                  <a:pt x="563" y="65"/>
                  <a:pt x="593" y="51"/>
                </a:cubicBezTo>
                <a:lnTo>
                  <a:pt x="653" y="23"/>
                </a:lnTo>
                <a:cubicBezTo>
                  <a:pt x="682" y="9"/>
                  <a:pt x="718" y="23"/>
                  <a:pt x="731" y="52"/>
                </a:cubicBezTo>
                <a:lnTo>
                  <a:pt x="753" y="100"/>
                </a:lnTo>
                <a:cubicBezTo>
                  <a:pt x="789" y="93"/>
                  <a:pt x="826" y="92"/>
                  <a:pt x="862" y="96"/>
                </a:cubicBezTo>
                <a:lnTo>
                  <a:pt x="880" y="46"/>
                </a:lnTo>
                <a:cubicBezTo>
                  <a:pt x="891" y="17"/>
                  <a:pt x="926" y="0"/>
                  <a:pt x="956" y="11"/>
                </a:cubicBezTo>
                <a:lnTo>
                  <a:pt x="1018" y="34"/>
                </a:lnTo>
                <a:cubicBezTo>
                  <a:pt x="1049" y="46"/>
                  <a:pt x="1065" y="80"/>
                  <a:pt x="1053" y="110"/>
                </a:cubicBezTo>
                <a:lnTo>
                  <a:pt x="1035" y="159"/>
                </a:lnTo>
                <a:cubicBezTo>
                  <a:pt x="1065" y="180"/>
                  <a:pt x="1092" y="205"/>
                  <a:pt x="1115" y="233"/>
                </a:cubicBezTo>
                <a:lnTo>
                  <a:pt x="1163" y="211"/>
                </a:lnTo>
                <a:cubicBezTo>
                  <a:pt x="1192" y="198"/>
                  <a:pt x="1228" y="211"/>
                  <a:pt x="1241" y="240"/>
                </a:cubicBezTo>
                <a:lnTo>
                  <a:pt x="1269" y="301"/>
                </a:lnTo>
                <a:cubicBezTo>
                  <a:pt x="1283" y="330"/>
                  <a:pt x="1270" y="366"/>
                  <a:pt x="1240" y="379"/>
                </a:cubicBezTo>
                <a:lnTo>
                  <a:pt x="1192" y="401"/>
                </a:lnTo>
                <a:cubicBezTo>
                  <a:pt x="1199" y="437"/>
                  <a:pt x="1200" y="474"/>
                  <a:pt x="1197" y="510"/>
                </a:cubicBezTo>
                <a:lnTo>
                  <a:pt x="1246" y="52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889"/>
          </a:p>
        </p:txBody>
      </p:sp>
      <p:sp>
        <p:nvSpPr>
          <p:cNvPr id="67" name="Rounded Rectangle 16">
            <a:extLst>
              <a:ext uri="{FF2B5EF4-FFF2-40B4-BE49-F238E27FC236}">
                <a16:creationId xmlns:a16="http://schemas.microsoft.com/office/drawing/2014/main" id="{7F6EA363-44EF-40BC-9CF2-9F201809082F}"/>
              </a:ext>
            </a:extLst>
          </p:cNvPr>
          <p:cNvSpPr/>
          <p:nvPr/>
        </p:nvSpPr>
        <p:spPr>
          <a:xfrm>
            <a:off x="7083154" y="5046461"/>
            <a:ext cx="807647" cy="329473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1000" b="1" dirty="0">
                <a:solidFill>
                  <a:schemeClr val="tx1"/>
                </a:solidFill>
              </a:rPr>
              <a:t>Storage Interface</a:t>
            </a:r>
          </a:p>
        </p:txBody>
      </p:sp>
      <p:sp>
        <p:nvSpPr>
          <p:cNvPr id="68" name="Rounded Rectangle 17">
            <a:extLst>
              <a:ext uri="{FF2B5EF4-FFF2-40B4-BE49-F238E27FC236}">
                <a16:creationId xmlns:a16="http://schemas.microsoft.com/office/drawing/2014/main" id="{6CC938E7-8348-469D-9B4A-0FC43E53D94B}"/>
              </a:ext>
            </a:extLst>
          </p:cNvPr>
          <p:cNvSpPr/>
          <p:nvPr/>
        </p:nvSpPr>
        <p:spPr>
          <a:xfrm>
            <a:off x="7083154" y="5437408"/>
            <a:ext cx="807647" cy="34428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1000" b="1" dirty="0">
                <a:solidFill>
                  <a:schemeClr val="tx1"/>
                </a:solidFill>
              </a:rPr>
              <a:t>Uses / Exposes</a:t>
            </a:r>
          </a:p>
        </p:txBody>
      </p:sp>
      <p:sp>
        <p:nvSpPr>
          <p:cNvPr id="73" name="Rounded Rectangle 5">
            <a:extLst>
              <a:ext uri="{FF2B5EF4-FFF2-40B4-BE49-F238E27FC236}">
                <a16:creationId xmlns:a16="http://schemas.microsoft.com/office/drawing/2014/main" id="{3803739D-0072-4152-AD28-21AAF603A1F8}"/>
              </a:ext>
            </a:extLst>
          </p:cNvPr>
          <p:cNvSpPr/>
          <p:nvPr/>
        </p:nvSpPr>
        <p:spPr>
          <a:xfrm>
            <a:off x="8593522" y="494129"/>
            <a:ext cx="539972" cy="307938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800" dirty="0">
                <a:solidFill>
                  <a:schemeClr val="tx1"/>
                </a:solidFill>
              </a:rPr>
              <a:t>BOOTP / PXE / TFTP / HTTP</a:t>
            </a:r>
          </a:p>
        </p:txBody>
      </p:sp>
      <p:sp>
        <p:nvSpPr>
          <p:cNvPr id="89" name="Rounded Rectangle 17">
            <a:extLst>
              <a:ext uri="{FF2B5EF4-FFF2-40B4-BE49-F238E27FC236}">
                <a16:creationId xmlns:a16="http://schemas.microsoft.com/office/drawing/2014/main" id="{C8C383AE-C5A4-41D2-A0DD-B312763BF855}"/>
              </a:ext>
            </a:extLst>
          </p:cNvPr>
          <p:cNvSpPr/>
          <p:nvPr/>
        </p:nvSpPr>
        <p:spPr>
          <a:xfrm>
            <a:off x="7072694" y="5843166"/>
            <a:ext cx="818108" cy="99327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900" b="1" dirty="0">
                <a:solidFill>
                  <a:schemeClr val="tx1"/>
                </a:solidFill>
              </a:rPr>
              <a:t>Qualities / Characteristics</a:t>
            </a:r>
          </a:p>
        </p:txBody>
      </p: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290E4B64-C822-4745-A100-E66770199A81}"/>
              </a:ext>
            </a:extLst>
          </p:cNvPr>
          <p:cNvCxnSpPr>
            <a:stCxn id="63" idx="0"/>
            <a:endCxn id="15" idx="0"/>
          </p:cNvCxnSpPr>
          <p:nvPr/>
        </p:nvCxnSpPr>
        <p:spPr>
          <a:xfrm rot="10800000" flipV="1">
            <a:off x="6666846" y="1542320"/>
            <a:ext cx="410669" cy="2212258"/>
          </a:xfrm>
          <a:prstGeom prst="bentConnector4">
            <a:avLst>
              <a:gd name="adj1" fmla="val 99173"/>
              <a:gd name="adj2" fmla="val 54761"/>
            </a:avLst>
          </a:prstGeom>
          <a:ln>
            <a:solidFill>
              <a:schemeClr val="tx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CD262C46-BDB2-45D3-B332-7EF9378EA696}"/>
              </a:ext>
            </a:extLst>
          </p:cNvPr>
          <p:cNvCxnSpPr>
            <a:cxnSpLocks/>
            <a:stCxn id="63" idx="3"/>
            <a:endCxn id="2" idx="1"/>
          </p:cNvCxnSpPr>
          <p:nvPr/>
        </p:nvCxnSpPr>
        <p:spPr>
          <a:xfrm rot="16200000" flipH="1">
            <a:off x="5266391" y="2633010"/>
            <a:ext cx="4464773" cy="12700"/>
          </a:xfrm>
          <a:prstGeom prst="bentConnector5">
            <a:avLst>
              <a:gd name="adj1" fmla="val -2060"/>
              <a:gd name="adj2" fmla="val 35613992"/>
              <a:gd name="adj3" fmla="val 102531"/>
            </a:avLst>
          </a:prstGeom>
          <a:ln>
            <a:solidFill>
              <a:schemeClr val="tx1"/>
            </a:solidFill>
            <a:prstDash val="lgDashDot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BE434089-9E42-4444-ABD8-C2D12C226A74}"/>
              </a:ext>
            </a:extLst>
          </p:cNvPr>
          <p:cNvSpPr txBox="1"/>
          <p:nvPr/>
        </p:nvSpPr>
        <p:spPr>
          <a:xfrm>
            <a:off x="8162315" y="109842"/>
            <a:ext cx="8787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Virtualization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261F856-F43E-4F76-9E9B-5D497AF5D454}"/>
              </a:ext>
            </a:extLst>
          </p:cNvPr>
          <p:cNvSpPr txBox="1"/>
          <p:nvPr/>
        </p:nvSpPr>
        <p:spPr>
          <a:xfrm>
            <a:off x="5840198" y="1595071"/>
            <a:ext cx="8867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Pass-Through</a:t>
            </a:r>
          </a:p>
        </p:txBody>
      </p:sp>
      <p:sp>
        <p:nvSpPr>
          <p:cNvPr id="111" name="Rounded Rectangle 9">
            <a:extLst>
              <a:ext uri="{FF2B5EF4-FFF2-40B4-BE49-F238E27FC236}">
                <a16:creationId xmlns:a16="http://schemas.microsoft.com/office/drawing/2014/main" id="{68053025-3021-41CB-A482-78FE74AB3302}"/>
              </a:ext>
            </a:extLst>
          </p:cNvPr>
          <p:cNvSpPr/>
          <p:nvPr/>
        </p:nvSpPr>
        <p:spPr>
          <a:xfrm>
            <a:off x="1654281" y="498994"/>
            <a:ext cx="587250" cy="307452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800" dirty="0">
                <a:solidFill>
                  <a:schemeClr val="tx1"/>
                </a:solidFill>
              </a:rPr>
              <a:t>App  Server / Registry  / HTTP/S / XML / JSON / IBLOB / mage</a:t>
            </a:r>
          </a:p>
        </p:txBody>
      </p:sp>
      <p:sp>
        <p:nvSpPr>
          <p:cNvPr id="113" name="Arrow: Pentagon 112">
            <a:extLst>
              <a:ext uri="{FF2B5EF4-FFF2-40B4-BE49-F238E27FC236}">
                <a16:creationId xmlns:a16="http://schemas.microsoft.com/office/drawing/2014/main" id="{671CAC24-08E0-4024-A9C8-54875BD80697}"/>
              </a:ext>
            </a:extLst>
          </p:cNvPr>
          <p:cNvSpPr/>
          <p:nvPr/>
        </p:nvSpPr>
        <p:spPr>
          <a:xfrm>
            <a:off x="6752476" y="2578124"/>
            <a:ext cx="296254" cy="347256"/>
          </a:xfrm>
          <a:prstGeom prst="homePlat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Arrow: Pentagon 114">
            <a:extLst>
              <a:ext uri="{FF2B5EF4-FFF2-40B4-BE49-F238E27FC236}">
                <a16:creationId xmlns:a16="http://schemas.microsoft.com/office/drawing/2014/main" id="{815F2E62-EBB6-407A-9FB8-5845E4F5B992}"/>
              </a:ext>
            </a:extLst>
          </p:cNvPr>
          <p:cNvSpPr/>
          <p:nvPr/>
        </p:nvSpPr>
        <p:spPr>
          <a:xfrm>
            <a:off x="6747226" y="1080402"/>
            <a:ext cx="296254" cy="347256"/>
          </a:xfrm>
          <a:prstGeom prst="homePlat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ounded Rectangle 9">
            <a:extLst>
              <a:ext uri="{FF2B5EF4-FFF2-40B4-BE49-F238E27FC236}">
                <a16:creationId xmlns:a16="http://schemas.microsoft.com/office/drawing/2014/main" id="{7E171D17-E0B4-4697-B287-87B56D4A79B3}"/>
              </a:ext>
            </a:extLst>
          </p:cNvPr>
          <p:cNvSpPr/>
          <p:nvPr/>
        </p:nvSpPr>
        <p:spPr>
          <a:xfrm>
            <a:off x="305868" y="2385724"/>
            <a:ext cx="807260" cy="67091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800" dirty="0">
                <a:solidFill>
                  <a:schemeClr val="tx1"/>
                </a:solidFill>
              </a:rPr>
              <a:t>Technologies (Examples)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4009E6C-A8E6-4178-9E62-8CD328FAA3AD}"/>
              </a:ext>
            </a:extLst>
          </p:cNvPr>
          <p:cNvSpPr/>
          <p:nvPr/>
        </p:nvSpPr>
        <p:spPr>
          <a:xfrm>
            <a:off x="506274" y="3100508"/>
            <a:ext cx="549453" cy="32877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US" sz="1000" dirty="0"/>
              <a:t>App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417C6A4-9837-4CBC-9BD1-1B13AEBC1716}"/>
              </a:ext>
            </a:extLst>
          </p:cNvPr>
          <p:cNvSpPr/>
          <p:nvPr/>
        </p:nvSpPr>
        <p:spPr>
          <a:xfrm>
            <a:off x="506274" y="3483956"/>
            <a:ext cx="551713" cy="29454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US" sz="1000" dirty="0"/>
              <a:t>OS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171BD7E4-9E30-4484-955E-F1C4F26F0265}"/>
              </a:ext>
            </a:extLst>
          </p:cNvPr>
          <p:cNvSpPr/>
          <p:nvPr/>
        </p:nvSpPr>
        <p:spPr>
          <a:xfrm>
            <a:off x="507674" y="3834936"/>
            <a:ext cx="549454" cy="2945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US" sz="1000" dirty="0"/>
              <a:t>Physical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350273-A337-4893-8751-BE722ED630EF}"/>
              </a:ext>
            </a:extLst>
          </p:cNvPr>
          <p:cNvSpPr txBox="1"/>
          <p:nvPr/>
        </p:nvSpPr>
        <p:spPr>
          <a:xfrm rot="5400000">
            <a:off x="-62126" y="3444237"/>
            <a:ext cx="8451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Cloud Layers</a:t>
            </a:r>
          </a:p>
        </p:txBody>
      </p:sp>
      <p:sp>
        <p:nvSpPr>
          <p:cNvPr id="75" name="Rounded Rectangle 16">
            <a:extLst>
              <a:ext uri="{FF2B5EF4-FFF2-40B4-BE49-F238E27FC236}">
                <a16:creationId xmlns:a16="http://schemas.microsoft.com/office/drawing/2014/main" id="{EC9044BB-E411-4744-B289-21824D3A54EF}"/>
              </a:ext>
            </a:extLst>
          </p:cNvPr>
          <p:cNvSpPr/>
          <p:nvPr/>
        </p:nvSpPr>
        <p:spPr>
          <a:xfrm>
            <a:off x="307315" y="4211051"/>
            <a:ext cx="807647" cy="329473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1000" b="1" dirty="0">
                <a:solidFill>
                  <a:schemeClr val="tx1"/>
                </a:solidFill>
              </a:rPr>
              <a:t>Storage Interface</a:t>
            </a:r>
          </a:p>
        </p:txBody>
      </p:sp>
      <p:sp>
        <p:nvSpPr>
          <p:cNvPr id="76" name="Rounded Rectangle 17">
            <a:extLst>
              <a:ext uri="{FF2B5EF4-FFF2-40B4-BE49-F238E27FC236}">
                <a16:creationId xmlns:a16="http://schemas.microsoft.com/office/drawing/2014/main" id="{A7CF219B-4920-4AC3-8AA5-4BA86EBB3AA8}"/>
              </a:ext>
            </a:extLst>
          </p:cNvPr>
          <p:cNvSpPr/>
          <p:nvPr/>
        </p:nvSpPr>
        <p:spPr>
          <a:xfrm>
            <a:off x="307315" y="4601998"/>
            <a:ext cx="807647" cy="34428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1000" b="1" dirty="0">
                <a:solidFill>
                  <a:schemeClr val="tx1"/>
                </a:solidFill>
              </a:rPr>
              <a:t>Uses / Exposes</a:t>
            </a:r>
          </a:p>
        </p:txBody>
      </p:sp>
      <p:sp>
        <p:nvSpPr>
          <p:cNvPr id="77" name="Rounded Rectangle 17">
            <a:extLst>
              <a:ext uri="{FF2B5EF4-FFF2-40B4-BE49-F238E27FC236}">
                <a16:creationId xmlns:a16="http://schemas.microsoft.com/office/drawing/2014/main" id="{A68B91DC-477E-4741-BBC6-E7E8E1ABE3AB}"/>
              </a:ext>
            </a:extLst>
          </p:cNvPr>
          <p:cNvSpPr/>
          <p:nvPr/>
        </p:nvSpPr>
        <p:spPr>
          <a:xfrm>
            <a:off x="307315" y="5080550"/>
            <a:ext cx="807647" cy="39164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900" b="1" dirty="0">
                <a:solidFill>
                  <a:schemeClr val="tx1"/>
                </a:solidFill>
              </a:rPr>
              <a:t>Qualities / Characteristics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FDF5E3-E5EF-4C99-85A6-50E0896F88F0}"/>
              </a:ext>
            </a:extLst>
          </p:cNvPr>
          <p:cNvSpPr/>
          <p:nvPr/>
        </p:nvSpPr>
        <p:spPr>
          <a:xfrm>
            <a:off x="204948" y="2259262"/>
            <a:ext cx="977018" cy="34475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Dimensions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602D5F5-697F-4933-A385-0E93709A6D6E}"/>
              </a:ext>
            </a:extLst>
          </p:cNvPr>
          <p:cNvCxnSpPr>
            <a:cxnSpLocks/>
          </p:cNvCxnSpPr>
          <p:nvPr/>
        </p:nvCxnSpPr>
        <p:spPr>
          <a:xfrm>
            <a:off x="7985036" y="6078527"/>
            <a:ext cx="3864973" cy="6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758AA0A3-449D-45DE-9A31-239E96898A51}"/>
              </a:ext>
            </a:extLst>
          </p:cNvPr>
          <p:cNvSpPr txBox="1"/>
          <p:nvPr/>
        </p:nvSpPr>
        <p:spPr>
          <a:xfrm>
            <a:off x="8284274" y="5973344"/>
            <a:ext cx="1728254" cy="191936"/>
          </a:xfrm>
          <a:prstGeom prst="rect">
            <a:avLst/>
          </a:prstGeom>
          <a:solidFill>
            <a:schemeClr val="bg1"/>
          </a:solidFill>
        </p:spPr>
        <p:txBody>
          <a:bodyPr wrap="none" lIns="3600" tIns="3600" rIns="3600" bIns="3600" rtlCol="0">
            <a:spAutoFit/>
          </a:bodyPr>
          <a:lstStyle/>
          <a:p>
            <a:r>
              <a:rPr lang="en-AU" sz="1200" dirty="0"/>
              <a:t>Increasing IOPS (Aggregate)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96257549-6E78-4381-97E0-00756E123EA1}"/>
              </a:ext>
            </a:extLst>
          </p:cNvPr>
          <p:cNvCxnSpPr>
            <a:cxnSpLocks/>
          </p:cNvCxnSpPr>
          <p:nvPr/>
        </p:nvCxnSpPr>
        <p:spPr>
          <a:xfrm>
            <a:off x="1555129" y="6095472"/>
            <a:ext cx="5418081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A832AF7C-3FFE-456D-A57F-CC6C7857AECA}"/>
              </a:ext>
            </a:extLst>
          </p:cNvPr>
          <p:cNvSpPr txBox="1"/>
          <p:nvPr/>
        </p:nvSpPr>
        <p:spPr>
          <a:xfrm>
            <a:off x="3645694" y="5985384"/>
            <a:ext cx="1728254" cy="191936"/>
          </a:xfrm>
          <a:prstGeom prst="rect">
            <a:avLst/>
          </a:prstGeom>
          <a:solidFill>
            <a:schemeClr val="bg1"/>
          </a:solidFill>
        </p:spPr>
        <p:txBody>
          <a:bodyPr wrap="none" lIns="3600" tIns="3600" rIns="3600" bIns="3600" rtlCol="0">
            <a:spAutoFit/>
          </a:bodyPr>
          <a:lstStyle/>
          <a:p>
            <a:r>
              <a:rPr lang="en-AU" sz="1200" dirty="0"/>
              <a:t>Increasing IOPS (Aggregate)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CDF2C352-BD1E-4F9D-A0C0-95C46E0658A8}"/>
              </a:ext>
            </a:extLst>
          </p:cNvPr>
          <p:cNvCxnSpPr>
            <a:cxnSpLocks/>
          </p:cNvCxnSpPr>
          <p:nvPr/>
        </p:nvCxnSpPr>
        <p:spPr>
          <a:xfrm>
            <a:off x="1591499" y="5904500"/>
            <a:ext cx="5370789" cy="0"/>
          </a:xfrm>
          <a:prstGeom prst="straightConnector1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9420FE9C-B4B7-4FE6-8F97-1D7472F0BB74}"/>
              </a:ext>
            </a:extLst>
          </p:cNvPr>
          <p:cNvSpPr txBox="1"/>
          <p:nvPr/>
        </p:nvSpPr>
        <p:spPr>
          <a:xfrm>
            <a:off x="1906220" y="5801544"/>
            <a:ext cx="3103439" cy="191936"/>
          </a:xfrm>
          <a:prstGeom prst="rect">
            <a:avLst/>
          </a:prstGeom>
          <a:solidFill>
            <a:schemeClr val="bg1"/>
          </a:solidFill>
        </p:spPr>
        <p:txBody>
          <a:bodyPr wrap="none" lIns="3600" tIns="3600" rIns="3600" bIns="3600" rtlCol="0">
            <a:spAutoFit/>
          </a:bodyPr>
          <a:lstStyle/>
          <a:p>
            <a:r>
              <a:rPr lang="en-AU" sz="1200" dirty="0"/>
              <a:t>Data Security - Redundancy / Snapshoot / Archive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F162D1FF-DD82-48F8-8C90-5030E20C32E7}"/>
              </a:ext>
            </a:extLst>
          </p:cNvPr>
          <p:cNvCxnSpPr>
            <a:cxnSpLocks/>
          </p:cNvCxnSpPr>
          <p:nvPr/>
        </p:nvCxnSpPr>
        <p:spPr>
          <a:xfrm flipH="1" flipV="1">
            <a:off x="7990286" y="5903764"/>
            <a:ext cx="3828196" cy="736"/>
          </a:xfrm>
          <a:prstGeom prst="straightConnector1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FF18627E-F35C-48AC-A660-8E8BB77AF426}"/>
              </a:ext>
            </a:extLst>
          </p:cNvPr>
          <p:cNvSpPr txBox="1"/>
          <p:nvPr/>
        </p:nvSpPr>
        <p:spPr>
          <a:xfrm>
            <a:off x="10491864" y="5795799"/>
            <a:ext cx="537865" cy="191936"/>
          </a:xfrm>
          <a:prstGeom prst="rect">
            <a:avLst/>
          </a:prstGeom>
          <a:solidFill>
            <a:schemeClr val="bg1"/>
          </a:solidFill>
        </p:spPr>
        <p:txBody>
          <a:bodyPr wrap="none" lIns="3600" tIns="3600" rIns="3600" bIns="3600" rtlCol="0">
            <a:spAutoFit/>
          </a:bodyPr>
          <a:lstStyle/>
          <a:p>
            <a:r>
              <a:rPr lang="en-AU" sz="1200" dirty="0"/>
              <a:t>Capacity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B318FAD-ED71-421B-94A7-F3823844AF4D}"/>
              </a:ext>
            </a:extLst>
          </p:cNvPr>
          <p:cNvSpPr/>
          <p:nvPr/>
        </p:nvSpPr>
        <p:spPr>
          <a:xfrm>
            <a:off x="6720759" y="3240807"/>
            <a:ext cx="2759995" cy="1424920"/>
          </a:xfrm>
          <a:custGeom>
            <a:avLst/>
            <a:gdLst>
              <a:gd name="connsiteX0" fmla="*/ 0 w 1456661"/>
              <a:gd name="connsiteY0" fmla="*/ 1743739 h 1743739"/>
              <a:gd name="connsiteX1" fmla="*/ 744279 w 1456661"/>
              <a:gd name="connsiteY1" fmla="*/ 1743739 h 1743739"/>
              <a:gd name="connsiteX2" fmla="*/ 733647 w 1456661"/>
              <a:gd name="connsiteY2" fmla="*/ 0 h 1743739"/>
              <a:gd name="connsiteX3" fmla="*/ 1456661 w 1456661"/>
              <a:gd name="connsiteY3" fmla="*/ 21265 h 1743739"/>
              <a:gd name="connsiteX0" fmla="*/ 0 w 1435396"/>
              <a:gd name="connsiteY0" fmla="*/ 1755659 h 1755659"/>
              <a:gd name="connsiteX1" fmla="*/ 744279 w 1435396"/>
              <a:gd name="connsiteY1" fmla="*/ 1755659 h 1755659"/>
              <a:gd name="connsiteX2" fmla="*/ 733647 w 1435396"/>
              <a:gd name="connsiteY2" fmla="*/ 11920 h 1755659"/>
              <a:gd name="connsiteX3" fmla="*/ 1435396 w 1435396"/>
              <a:gd name="connsiteY3" fmla="*/ 1287 h 1755659"/>
              <a:gd name="connsiteX0" fmla="*/ 0 w 1456661"/>
              <a:gd name="connsiteY0" fmla="*/ 1743739 h 1743739"/>
              <a:gd name="connsiteX1" fmla="*/ 744279 w 1456661"/>
              <a:gd name="connsiteY1" fmla="*/ 1743739 h 1743739"/>
              <a:gd name="connsiteX2" fmla="*/ 733647 w 1456661"/>
              <a:gd name="connsiteY2" fmla="*/ 0 h 1743739"/>
              <a:gd name="connsiteX3" fmla="*/ 1456661 w 1456661"/>
              <a:gd name="connsiteY3" fmla="*/ 21265 h 1743739"/>
              <a:gd name="connsiteX0" fmla="*/ 0 w 1488558"/>
              <a:gd name="connsiteY0" fmla="*/ 1743739 h 1743739"/>
              <a:gd name="connsiteX1" fmla="*/ 744279 w 1488558"/>
              <a:gd name="connsiteY1" fmla="*/ 1743739 h 1743739"/>
              <a:gd name="connsiteX2" fmla="*/ 733647 w 1488558"/>
              <a:gd name="connsiteY2" fmla="*/ 0 h 1743739"/>
              <a:gd name="connsiteX3" fmla="*/ 1488558 w 1488558"/>
              <a:gd name="connsiteY3" fmla="*/ 0 h 1743739"/>
              <a:gd name="connsiteX0" fmla="*/ 0 w 1488558"/>
              <a:gd name="connsiteY0" fmla="*/ 1743739 h 1743739"/>
              <a:gd name="connsiteX1" fmla="*/ 1029740 w 1488558"/>
              <a:gd name="connsiteY1" fmla="*/ 1703503 h 1743739"/>
              <a:gd name="connsiteX2" fmla="*/ 733647 w 1488558"/>
              <a:gd name="connsiteY2" fmla="*/ 0 h 1743739"/>
              <a:gd name="connsiteX3" fmla="*/ 1488558 w 1488558"/>
              <a:gd name="connsiteY3" fmla="*/ 0 h 1743739"/>
              <a:gd name="connsiteX0" fmla="*/ 0 w 1488558"/>
              <a:gd name="connsiteY0" fmla="*/ 1770563 h 1770563"/>
              <a:gd name="connsiteX1" fmla="*/ 1029740 w 1488558"/>
              <a:gd name="connsiteY1" fmla="*/ 1730327 h 1770563"/>
              <a:gd name="connsiteX2" fmla="*/ 986169 w 1488558"/>
              <a:gd name="connsiteY2" fmla="*/ 0 h 1770563"/>
              <a:gd name="connsiteX3" fmla="*/ 1488558 w 1488558"/>
              <a:gd name="connsiteY3" fmla="*/ 26824 h 1770563"/>
              <a:gd name="connsiteX0" fmla="*/ 0 w 1488558"/>
              <a:gd name="connsiteY0" fmla="*/ 1743739 h 1743739"/>
              <a:gd name="connsiteX1" fmla="*/ 1029740 w 1488558"/>
              <a:gd name="connsiteY1" fmla="*/ 1703503 h 1743739"/>
              <a:gd name="connsiteX2" fmla="*/ 1019107 w 1488558"/>
              <a:gd name="connsiteY2" fmla="*/ 0 h 1743739"/>
              <a:gd name="connsiteX3" fmla="*/ 1488558 w 1488558"/>
              <a:gd name="connsiteY3" fmla="*/ 0 h 1743739"/>
              <a:gd name="connsiteX0" fmla="*/ 0 w 1488558"/>
              <a:gd name="connsiteY0" fmla="*/ 1757151 h 1757151"/>
              <a:gd name="connsiteX1" fmla="*/ 1029740 w 1488558"/>
              <a:gd name="connsiteY1" fmla="*/ 1716915 h 1757151"/>
              <a:gd name="connsiteX2" fmla="*/ 1008129 w 1488558"/>
              <a:gd name="connsiteY2" fmla="*/ 0 h 1757151"/>
              <a:gd name="connsiteX3" fmla="*/ 1488558 w 1488558"/>
              <a:gd name="connsiteY3" fmla="*/ 13412 h 1757151"/>
              <a:gd name="connsiteX0" fmla="*/ 0 w 1488558"/>
              <a:gd name="connsiteY0" fmla="*/ 1770562 h 1770562"/>
              <a:gd name="connsiteX1" fmla="*/ 1029740 w 1488558"/>
              <a:gd name="connsiteY1" fmla="*/ 1730326 h 1770562"/>
              <a:gd name="connsiteX2" fmla="*/ 1041067 w 1488558"/>
              <a:gd name="connsiteY2" fmla="*/ 0 h 1770562"/>
              <a:gd name="connsiteX3" fmla="*/ 1488558 w 1488558"/>
              <a:gd name="connsiteY3" fmla="*/ 26823 h 1770562"/>
              <a:gd name="connsiteX0" fmla="*/ 0 w 1488558"/>
              <a:gd name="connsiteY0" fmla="*/ 1757151 h 1757151"/>
              <a:gd name="connsiteX1" fmla="*/ 1029740 w 1488558"/>
              <a:gd name="connsiteY1" fmla="*/ 1716915 h 1757151"/>
              <a:gd name="connsiteX2" fmla="*/ 1052045 w 1488558"/>
              <a:gd name="connsiteY2" fmla="*/ 0 h 1757151"/>
              <a:gd name="connsiteX3" fmla="*/ 1488558 w 1488558"/>
              <a:gd name="connsiteY3" fmla="*/ 13412 h 1757151"/>
              <a:gd name="connsiteX0" fmla="*/ 0 w 1488558"/>
              <a:gd name="connsiteY0" fmla="*/ 1757151 h 1757151"/>
              <a:gd name="connsiteX1" fmla="*/ 1029740 w 1488558"/>
              <a:gd name="connsiteY1" fmla="*/ 1743740 h 1757151"/>
              <a:gd name="connsiteX2" fmla="*/ 1052045 w 1488558"/>
              <a:gd name="connsiteY2" fmla="*/ 0 h 1757151"/>
              <a:gd name="connsiteX3" fmla="*/ 1488558 w 1488558"/>
              <a:gd name="connsiteY3" fmla="*/ 13412 h 1757151"/>
              <a:gd name="connsiteX0" fmla="*/ 0 w 1488558"/>
              <a:gd name="connsiteY0" fmla="*/ 1757151 h 1757151"/>
              <a:gd name="connsiteX1" fmla="*/ 1062677 w 1488558"/>
              <a:gd name="connsiteY1" fmla="*/ 1743740 h 1757151"/>
              <a:gd name="connsiteX2" fmla="*/ 1052045 w 1488558"/>
              <a:gd name="connsiteY2" fmla="*/ 0 h 1757151"/>
              <a:gd name="connsiteX3" fmla="*/ 1488558 w 1488558"/>
              <a:gd name="connsiteY3" fmla="*/ 13412 h 1757151"/>
              <a:gd name="connsiteX0" fmla="*/ 0 w 1488558"/>
              <a:gd name="connsiteY0" fmla="*/ 1757151 h 1757151"/>
              <a:gd name="connsiteX1" fmla="*/ 1062677 w 1488558"/>
              <a:gd name="connsiteY1" fmla="*/ 1757151 h 1757151"/>
              <a:gd name="connsiteX2" fmla="*/ 1052045 w 1488558"/>
              <a:gd name="connsiteY2" fmla="*/ 0 h 1757151"/>
              <a:gd name="connsiteX3" fmla="*/ 1488558 w 1488558"/>
              <a:gd name="connsiteY3" fmla="*/ 13412 h 1757151"/>
              <a:gd name="connsiteX0" fmla="*/ 0 w 1488558"/>
              <a:gd name="connsiteY0" fmla="*/ 1757151 h 1757151"/>
              <a:gd name="connsiteX1" fmla="*/ 1062677 w 1488558"/>
              <a:gd name="connsiteY1" fmla="*/ 1757151 h 1757151"/>
              <a:gd name="connsiteX2" fmla="*/ 1052045 w 1488558"/>
              <a:gd name="connsiteY2" fmla="*/ 0 h 1757151"/>
              <a:gd name="connsiteX3" fmla="*/ 1488558 w 1488558"/>
              <a:gd name="connsiteY3" fmla="*/ 1 h 1757151"/>
              <a:gd name="connsiteX0" fmla="*/ 0 w 1488558"/>
              <a:gd name="connsiteY0" fmla="*/ 1757151 h 1757151"/>
              <a:gd name="connsiteX1" fmla="*/ 1062677 w 1488558"/>
              <a:gd name="connsiteY1" fmla="*/ 1757151 h 1757151"/>
              <a:gd name="connsiteX2" fmla="*/ 1074005 w 1488558"/>
              <a:gd name="connsiteY2" fmla="*/ 0 h 1757151"/>
              <a:gd name="connsiteX3" fmla="*/ 1488558 w 1488558"/>
              <a:gd name="connsiteY3" fmla="*/ 1 h 1757151"/>
              <a:gd name="connsiteX0" fmla="*/ 0 w 1488558"/>
              <a:gd name="connsiteY0" fmla="*/ 1757151 h 1757151"/>
              <a:gd name="connsiteX1" fmla="*/ 1062677 w 1488558"/>
              <a:gd name="connsiteY1" fmla="*/ 1757151 h 1757151"/>
              <a:gd name="connsiteX2" fmla="*/ 1041067 w 1488558"/>
              <a:gd name="connsiteY2" fmla="*/ 0 h 1757151"/>
              <a:gd name="connsiteX3" fmla="*/ 1488558 w 1488558"/>
              <a:gd name="connsiteY3" fmla="*/ 1 h 1757151"/>
              <a:gd name="connsiteX0" fmla="*/ 0 w 1488558"/>
              <a:gd name="connsiteY0" fmla="*/ 1757150 h 1757150"/>
              <a:gd name="connsiteX1" fmla="*/ 1062677 w 1488558"/>
              <a:gd name="connsiteY1" fmla="*/ 1757150 h 1757150"/>
              <a:gd name="connsiteX2" fmla="*/ 1052045 w 1488558"/>
              <a:gd name="connsiteY2" fmla="*/ 13410 h 1757150"/>
              <a:gd name="connsiteX3" fmla="*/ 1488558 w 1488558"/>
              <a:gd name="connsiteY3" fmla="*/ 0 h 1757150"/>
              <a:gd name="connsiteX0" fmla="*/ 0 w 1488558"/>
              <a:gd name="connsiteY0" fmla="*/ 1797387 h 1797387"/>
              <a:gd name="connsiteX1" fmla="*/ 1062677 w 1488558"/>
              <a:gd name="connsiteY1" fmla="*/ 1797387 h 1797387"/>
              <a:gd name="connsiteX2" fmla="*/ 1052045 w 1488558"/>
              <a:gd name="connsiteY2" fmla="*/ 0 h 1797387"/>
              <a:gd name="connsiteX3" fmla="*/ 1488558 w 1488558"/>
              <a:gd name="connsiteY3" fmla="*/ 40237 h 1797387"/>
              <a:gd name="connsiteX0" fmla="*/ 0 w 1499538"/>
              <a:gd name="connsiteY0" fmla="*/ 1837620 h 1837620"/>
              <a:gd name="connsiteX1" fmla="*/ 1062677 w 1499538"/>
              <a:gd name="connsiteY1" fmla="*/ 1837620 h 1837620"/>
              <a:gd name="connsiteX2" fmla="*/ 1052045 w 1499538"/>
              <a:gd name="connsiteY2" fmla="*/ 40233 h 1837620"/>
              <a:gd name="connsiteX3" fmla="*/ 1499538 w 1499538"/>
              <a:gd name="connsiteY3" fmla="*/ 0 h 1837620"/>
              <a:gd name="connsiteX0" fmla="*/ 0 w 1510517"/>
              <a:gd name="connsiteY0" fmla="*/ 1797387 h 1797387"/>
              <a:gd name="connsiteX1" fmla="*/ 1062677 w 1510517"/>
              <a:gd name="connsiteY1" fmla="*/ 1797387 h 1797387"/>
              <a:gd name="connsiteX2" fmla="*/ 1052045 w 1510517"/>
              <a:gd name="connsiteY2" fmla="*/ 0 h 1797387"/>
              <a:gd name="connsiteX3" fmla="*/ 1510517 w 1510517"/>
              <a:gd name="connsiteY3" fmla="*/ 3 h 1797387"/>
              <a:gd name="connsiteX0" fmla="*/ 0 w 1510517"/>
              <a:gd name="connsiteY0" fmla="*/ 1797384 h 1797384"/>
              <a:gd name="connsiteX1" fmla="*/ 1062677 w 1510517"/>
              <a:gd name="connsiteY1" fmla="*/ 1797384 h 1797384"/>
              <a:gd name="connsiteX2" fmla="*/ 1074003 w 1510517"/>
              <a:gd name="connsiteY2" fmla="*/ 13408 h 1797384"/>
              <a:gd name="connsiteX3" fmla="*/ 1510517 w 1510517"/>
              <a:gd name="connsiteY3" fmla="*/ 0 h 1797384"/>
              <a:gd name="connsiteX0" fmla="*/ 0 w 1510517"/>
              <a:gd name="connsiteY0" fmla="*/ 1797384 h 1797384"/>
              <a:gd name="connsiteX1" fmla="*/ 1095615 w 1510517"/>
              <a:gd name="connsiteY1" fmla="*/ 1783972 h 1797384"/>
              <a:gd name="connsiteX2" fmla="*/ 1074003 w 1510517"/>
              <a:gd name="connsiteY2" fmla="*/ 13408 h 1797384"/>
              <a:gd name="connsiteX3" fmla="*/ 1510517 w 1510517"/>
              <a:gd name="connsiteY3" fmla="*/ 0 h 1797384"/>
              <a:gd name="connsiteX0" fmla="*/ 0 w 1510517"/>
              <a:gd name="connsiteY0" fmla="*/ 1797384 h 1797384"/>
              <a:gd name="connsiteX1" fmla="*/ 1084636 w 1510517"/>
              <a:gd name="connsiteY1" fmla="*/ 1783972 h 1797384"/>
              <a:gd name="connsiteX2" fmla="*/ 1074003 w 1510517"/>
              <a:gd name="connsiteY2" fmla="*/ 13408 h 1797384"/>
              <a:gd name="connsiteX3" fmla="*/ 1510517 w 1510517"/>
              <a:gd name="connsiteY3" fmla="*/ 0 h 1797384"/>
              <a:gd name="connsiteX0" fmla="*/ 0 w 2849984"/>
              <a:gd name="connsiteY0" fmla="*/ 1797384 h 1797384"/>
              <a:gd name="connsiteX1" fmla="*/ 1084636 w 2849984"/>
              <a:gd name="connsiteY1" fmla="*/ 1783972 h 1797384"/>
              <a:gd name="connsiteX2" fmla="*/ 1074003 w 2849984"/>
              <a:gd name="connsiteY2" fmla="*/ 13408 h 1797384"/>
              <a:gd name="connsiteX3" fmla="*/ 2849984 w 2849984"/>
              <a:gd name="connsiteY3" fmla="*/ 0 h 1797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9984" h="1797384">
                <a:moveTo>
                  <a:pt x="0" y="1797384"/>
                </a:moveTo>
                <a:lnTo>
                  <a:pt x="1084636" y="1783972"/>
                </a:lnTo>
                <a:cubicBezTo>
                  <a:pt x="1081092" y="1216138"/>
                  <a:pt x="1077547" y="581242"/>
                  <a:pt x="1074003" y="13408"/>
                </a:cubicBezTo>
                <a:lnTo>
                  <a:pt x="2849984" y="0"/>
                </a:lnTo>
              </a:path>
            </a:pathLst>
          </a:custGeom>
          <a:noFill/>
          <a:ln w="38100">
            <a:solidFill>
              <a:srgbClr val="FF0000"/>
            </a:solidFill>
            <a:prstDash val="sysDash"/>
            <a:headEnd type="diamond" w="lg" len="med"/>
            <a:tailEnd type="oval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D2D98295-F30C-4182-AA4C-E4DFDFBE41C4}"/>
              </a:ext>
            </a:extLst>
          </p:cNvPr>
          <p:cNvSpPr/>
          <p:nvPr/>
        </p:nvSpPr>
        <p:spPr>
          <a:xfrm>
            <a:off x="2624274" y="2910291"/>
            <a:ext cx="6863567" cy="476432"/>
          </a:xfrm>
          <a:custGeom>
            <a:avLst/>
            <a:gdLst>
              <a:gd name="connsiteX0" fmla="*/ 0 w 1456661"/>
              <a:gd name="connsiteY0" fmla="*/ 1743739 h 1743739"/>
              <a:gd name="connsiteX1" fmla="*/ 744279 w 1456661"/>
              <a:gd name="connsiteY1" fmla="*/ 1743739 h 1743739"/>
              <a:gd name="connsiteX2" fmla="*/ 733647 w 1456661"/>
              <a:gd name="connsiteY2" fmla="*/ 0 h 1743739"/>
              <a:gd name="connsiteX3" fmla="*/ 1456661 w 1456661"/>
              <a:gd name="connsiteY3" fmla="*/ 21265 h 1743739"/>
              <a:gd name="connsiteX0" fmla="*/ 0 w 1435396"/>
              <a:gd name="connsiteY0" fmla="*/ 1755659 h 1755659"/>
              <a:gd name="connsiteX1" fmla="*/ 744279 w 1435396"/>
              <a:gd name="connsiteY1" fmla="*/ 1755659 h 1755659"/>
              <a:gd name="connsiteX2" fmla="*/ 733647 w 1435396"/>
              <a:gd name="connsiteY2" fmla="*/ 11920 h 1755659"/>
              <a:gd name="connsiteX3" fmla="*/ 1435396 w 1435396"/>
              <a:gd name="connsiteY3" fmla="*/ 1287 h 1755659"/>
              <a:gd name="connsiteX0" fmla="*/ 0 w 1456661"/>
              <a:gd name="connsiteY0" fmla="*/ 1743739 h 1743739"/>
              <a:gd name="connsiteX1" fmla="*/ 744279 w 1456661"/>
              <a:gd name="connsiteY1" fmla="*/ 1743739 h 1743739"/>
              <a:gd name="connsiteX2" fmla="*/ 733647 w 1456661"/>
              <a:gd name="connsiteY2" fmla="*/ 0 h 1743739"/>
              <a:gd name="connsiteX3" fmla="*/ 1456661 w 1456661"/>
              <a:gd name="connsiteY3" fmla="*/ 21265 h 1743739"/>
              <a:gd name="connsiteX0" fmla="*/ 0 w 1488558"/>
              <a:gd name="connsiteY0" fmla="*/ 1743739 h 1743739"/>
              <a:gd name="connsiteX1" fmla="*/ 744279 w 1488558"/>
              <a:gd name="connsiteY1" fmla="*/ 1743739 h 1743739"/>
              <a:gd name="connsiteX2" fmla="*/ 733647 w 1488558"/>
              <a:gd name="connsiteY2" fmla="*/ 0 h 1743739"/>
              <a:gd name="connsiteX3" fmla="*/ 1488558 w 1488558"/>
              <a:gd name="connsiteY3" fmla="*/ 0 h 1743739"/>
              <a:gd name="connsiteX0" fmla="*/ 0 w 1488558"/>
              <a:gd name="connsiteY0" fmla="*/ 1743739 h 1743739"/>
              <a:gd name="connsiteX1" fmla="*/ 1029740 w 1488558"/>
              <a:gd name="connsiteY1" fmla="*/ 1703503 h 1743739"/>
              <a:gd name="connsiteX2" fmla="*/ 733647 w 1488558"/>
              <a:gd name="connsiteY2" fmla="*/ 0 h 1743739"/>
              <a:gd name="connsiteX3" fmla="*/ 1488558 w 1488558"/>
              <a:gd name="connsiteY3" fmla="*/ 0 h 1743739"/>
              <a:gd name="connsiteX0" fmla="*/ 0 w 1488558"/>
              <a:gd name="connsiteY0" fmla="*/ 1770563 h 1770563"/>
              <a:gd name="connsiteX1" fmla="*/ 1029740 w 1488558"/>
              <a:gd name="connsiteY1" fmla="*/ 1730327 h 1770563"/>
              <a:gd name="connsiteX2" fmla="*/ 986169 w 1488558"/>
              <a:gd name="connsiteY2" fmla="*/ 0 h 1770563"/>
              <a:gd name="connsiteX3" fmla="*/ 1488558 w 1488558"/>
              <a:gd name="connsiteY3" fmla="*/ 26824 h 1770563"/>
              <a:gd name="connsiteX0" fmla="*/ 0 w 1488558"/>
              <a:gd name="connsiteY0" fmla="*/ 1743739 h 1743739"/>
              <a:gd name="connsiteX1" fmla="*/ 1029740 w 1488558"/>
              <a:gd name="connsiteY1" fmla="*/ 1703503 h 1743739"/>
              <a:gd name="connsiteX2" fmla="*/ 1019107 w 1488558"/>
              <a:gd name="connsiteY2" fmla="*/ 0 h 1743739"/>
              <a:gd name="connsiteX3" fmla="*/ 1488558 w 1488558"/>
              <a:gd name="connsiteY3" fmla="*/ 0 h 1743739"/>
              <a:gd name="connsiteX0" fmla="*/ 0 w 3520391"/>
              <a:gd name="connsiteY0" fmla="*/ 1757151 h 1757151"/>
              <a:gd name="connsiteX1" fmla="*/ 1029740 w 3520391"/>
              <a:gd name="connsiteY1" fmla="*/ 1716915 h 1757151"/>
              <a:gd name="connsiteX2" fmla="*/ 1019107 w 3520391"/>
              <a:gd name="connsiteY2" fmla="*/ 13412 h 1757151"/>
              <a:gd name="connsiteX3" fmla="*/ 3520391 w 3520391"/>
              <a:gd name="connsiteY3" fmla="*/ 0 h 1757151"/>
              <a:gd name="connsiteX0" fmla="*/ 0 w 3520391"/>
              <a:gd name="connsiteY0" fmla="*/ 1757151 h 1757151"/>
              <a:gd name="connsiteX1" fmla="*/ 1029740 w 3520391"/>
              <a:gd name="connsiteY1" fmla="*/ 1716915 h 1757151"/>
              <a:gd name="connsiteX2" fmla="*/ 553045 w 3520391"/>
              <a:gd name="connsiteY2" fmla="*/ 473 h 1757151"/>
              <a:gd name="connsiteX3" fmla="*/ 3520391 w 3520391"/>
              <a:gd name="connsiteY3" fmla="*/ 0 h 1757151"/>
              <a:gd name="connsiteX0" fmla="*/ 0 w 3520391"/>
              <a:gd name="connsiteY0" fmla="*/ 1757151 h 1768671"/>
              <a:gd name="connsiteX1" fmla="*/ 552581 w 3520391"/>
              <a:gd name="connsiteY1" fmla="*/ 1768671 h 1768671"/>
              <a:gd name="connsiteX2" fmla="*/ 553045 w 3520391"/>
              <a:gd name="connsiteY2" fmla="*/ 473 h 1768671"/>
              <a:gd name="connsiteX3" fmla="*/ 3520391 w 3520391"/>
              <a:gd name="connsiteY3" fmla="*/ 0 h 1768671"/>
              <a:gd name="connsiteX0" fmla="*/ 0 w 3520391"/>
              <a:gd name="connsiteY0" fmla="*/ 1757151 h 1775140"/>
              <a:gd name="connsiteX1" fmla="*/ 530387 w 3520391"/>
              <a:gd name="connsiteY1" fmla="*/ 1775140 h 1775140"/>
              <a:gd name="connsiteX2" fmla="*/ 553045 w 3520391"/>
              <a:gd name="connsiteY2" fmla="*/ 473 h 1775140"/>
              <a:gd name="connsiteX3" fmla="*/ 3520391 w 3520391"/>
              <a:gd name="connsiteY3" fmla="*/ 0 h 1775140"/>
              <a:gd name="connsiteX0" fmla="*/ 0 w 3520391"/>
              <a:gd name="connsiteY0" fmla="*/ 1757151 h 1757151"/>
              <a:gd name="connsiteX1" fmla="*/ 563677 w 3520391"/>
              <a:gd name="connsiteY1" fmla="*/ 1749262 h 1757151"/>
              <a:gd name="connsiteX2" fmla="*/ 553045 w 3520391"/>
              <a:gd name="connsiteY2" fmla="*/ 473 h 1757151"/>
              <a:gd name="connsiteX3" fmla="*/ 3520391 w 3520391"/>
              <a:gd name="connsiteY3" fmla="*/ 0 h 1757151"/>
              <a:gd name="connsiteX0" fmla="*/ 0 w 3520391"/>
              <a:gd name="connsiteY0" fmla="*/ 1757151 h 1757151"/>
              <a:gd name="connsiteX1" fmla="*/ 519290 w 3520391"/>
              <a:gd name="connsiteY1" fmla="*/ 1749262 h 1757151"/>
              <a:gd name="connsiteX2" fmla="*/ 553045 w 3520391"/>
              <a:gd name="connsiteY2" fmla="*/ 473 h 1757151"/>
              <a:gd name="connsiteX3" fmla="*/ 3520391 w 3520391"/>
              <a:gd name="connsiteY3" fmla="*/ 0 h 1757151"/>
              <a:gd name="connsiteX0" fmla="*/ 0 w 6305667"/>
              <a:gd name="connsiteY0" fmla="*/ 1808907 h 1808907"/>
              <a:gd name="connsiteX1" fmla="*/ 3304566 w 6305667"/>
              <a:gd name="connsiteY1" fmla="*/ 1749262 h 1808907"/>
              <a:gd name="connsiteX2" fmla="*/ 3338321 w 6305667"/>
              <a:gd name="connsiteY2" fmla="*/ 473 h 1808907"/>
              <a:gd name="connsiteX3" fmla="*/ 6305667 w 6305667"/>
              <a:gd name="connsiteY3" fmla="*/ 0 h 1808907"/>
              <a:gd name="connsiteX0" fmla="*/ 0 w 6305667"/>
              <a:gd name="connsiteY0" fmla="*/ 1808907 h 1846303"/>
              <a:gd name="connsiteX1" fmla="*/ 3326760 w 6305667"/>
              <a:gd name="connsiteY1" fmla="*/ 1846303 h 1846303"/>
              <a:gd name="connsiteX2" fmla="*/ 3338321 w 6305667"/>
              <a:gd name="connsiteY2" fmla="*/ 473 h 1846303"/>
              <a:gd name="connsiteX3" fmla="*/ 6305667 w 6305667"/>
              <a:gd name="connsiteY3" fmla="*/ 0 h 1846303"/>
              <a:gd name="connsiteX0" fmla="*/ 0 w 6305667"/>
              <a:gd name="connsiteY0" fmla="*/ 1808907 h 1808907"/>
              <a:gd name="connsiteX1" fmla="*/ 3348954 w 6305667"/>
              <a:gd name="connsiteY1" fmla="*/ 1801017 h 1808907"/>
              <a:gd name="connsiteX2" fmla="*/ 3338321 w 6305667"/>
              <a:gd name="connsiteY2" fmla="*/ 473 h 1808907"/>
              <a:gd name="connsiteX3" fmla="*/ 6305667 w 6305667"/>
              <a:gd name="connsiteY3" fmla="*/ 0 h 1808907"/>
              <a:gd name="connsiteX0" fmla="*/ 0 w 6305667"/>
              <a:gd name="connsiteY0" fmla="*/ 1808907 h 1839833"/>
              <a:gd name="connsiteX1" fmla="*/ 3371147 w 6305667"/>
              <a:gd name="connsiteY1" fmla="*/ 1839833 h 1839833"/>
              <a:gd name="connsiteX2" fmla="*/ 3338321 w 6305667"/>
              <a:gd name="connsiteY2" fmla="*/ 473 h 1839833"/>
              <a:gd name="connsiteX3" fmla="*/ 6305667 w 6305667"/>
              <a:gd name="connsiteY3" fmla="*/ 0 h 1839833"/>
              <a:gd name="connsiteX0" fmla="*/ 0 w 6305667"/>
              <a:gd name="connsiteY0" fmla="*/ 1808907 h 1808907"/>
              <a:gd name="connsiteX1" fmla="*/ 3382243 w 6305667"/>
              <a:gd name="connsiteY1" fmla="*/ 1801017 h 1808907"/>
              <a:gd name="connsiteX2" fmla="*/ 3338321 w 6305667"/>
              <a:gd name="connsiteY2" fmla="*/ 473 h 1808907"/>
              <a:gd name="connsiteX3" fmla="*/ 6305667 w 6305667"/>
              <a:gd name="connsiteY3" fmla="*/ 0 h 1808907"/>
              <a:gd name="connsiteX0" fmla="*/ 0 w 6216893"/>
              <a:gd name="connsiteY0" fmla="*/ 1808434 h 1808434"/>
              <a:gd name="connsiteX1" fmla="*/ 3382243 w 6216893"/>
              <a:gd name="connsiteY1" fmla="*/ 1800544 h 1808434"/>
              <a:gd name="connsiteX2" fmla="*/ 3338321 w 6216893"/>
              <a:gd name="connsiteY2" fmla="*/ 0 h 1808434"/>
              <a:gd name="connsiteX3" fmla="*/ 6216893 w 6216893"/>
              <a:gd name="connsiteY3" fmla="*/ 892306 h 1808434"/>
              <a:gd name="connsiteX0" fmla="*/ 0 w 6216893"/>
              <a:gd name="connsiteY0" fmla="*/ 916128 h 916128"/>
              <a:gd name="connsiteX1" fmla="*/ 3382243 w 6216893"/>
              <a:gd name="connsiteY1" fmla="*/ 908238 h 916128"/>
              <a:gd name="connsiteX2" fmla="*/ 3526966 w 6216893"/>
              <a:gd name="connsiteY2" fmla="*/ 19881 h 916128"/>
              <a:gd name="connsiteX3" fmla="*/ 6216893 w 6216893"/>
              <a:gd name="connsiteY3" fmla="*/ 0 h 916128"/>
              <a:gd name="connsiteX0" fmla="*/ 0 w 6216893"/>
              <a:gd name="connsiteY0" fmla="*/ 916128 h 927646"/>
              <a:gd name="connsiteX1" fmla="*/ 3515403 w 6216893"/>
              <a:gd name="connsiteY1" fmla="*/ 927646 h 927646"/>
              <a:gd name="connsiteX2" fmla="*/ 3526966 w 6216893"/>
              <a:gd name="connsiteY2" fmla="*/ 19881 h 927646"/>
              <a:gd name="connsiteX3" fmla="*/ 6216893 w 6216893"/>
              <a:gd name="connsiteY3" fmla="*/ 0 h 927646"/>
              <a:gd name="connsiteX0" fmla="*/ 0 w 6216893"/>
              <a:gd name="connsiteY0" fmla="*/ 896720 h 908238"/>
              <a:gd name="connsiteX1" fmla="*/ 3515403 w 6216893"/>
              <a:gd name="connsiteY1" fmla="*/ 908238 h 908238"/>
              <a:gd name="connsiteX2" fmla="*/ 3526966 w 6216893"/>
              <a:gd name="connsiteY2" fmla="*/ 473 h 908238"/>
              <a:gd name="connsiteX3" fmla="*/ 6216893 w 6216893"/>
              <a:gd name="connsiteY3" fmla="*/ 0 h 908238"/>
              <a:gd name="connsiteX0" fmla="*/ 0 w 6216893"/>
              <a:gd name="connsiteY0" fmla="*/ 896720 h 908238"/>
              <a:gd name="connsiteX1" fmla="*/ 3360049 w 6216893"/>
              <a:gd name="connsiteY1" fmla="*/ 908238 h 908238"/>
              <a:gd name="connsiteX2" fmla="*/ 3526966 w 6216893"/>
              <a:gd name="connsiteY2" fmla="*/ 473 h 908238"/>
              <a:gd name="connsiteX3" fmla="*/ 6216893 w 6216893"/>
              <a:gd name="connsiteY3" fmla="*/ 0 h 908238"/>
              <a:gd name="connsiteX0" fmla="*/ 0 w 6216893"/>
              <a:gd name="connsiteY0" fmla="*/ 1782557 h 1794075"/>
              <a:gd name="connsiteX1" fmla="*/ 3360049 w 6216893"/>
              <a:gd name="connsiteY1" fmla="*/ 1794075 h 1794075"/>
              <a:gd name="connsiteX2" fmla="*/ 3415998 w 6216893"/>
              <a:gd name="connsiteY2" fmla="*/ 0 h 1794075"/>
              <a:gd name="connsiteX3" fmla="*/ 6216893 w 6216893"/>
              <a:gd name="connsiteY3" fmla="*/ 885837 h 1794075"/>
              <a:gd name="connsiteX0" fmla="*/ 0 w 6250183"/>
              <a:gd name="connsiteY0" fmla="*/ 1783030 h 1794548"/>
              <a:gd name="connsiteX1" fmla="*/ 3360049 w 6250183"/>
              <a:gd name="connsiteY1" fmla="*/ 1794548 h 1794548"/>
              <a:gd name="connsiteX2" fmla="*/ 3415998 w 6250183"/>
              <a:gd name="connsiteY2" fmla="*/ 473 h 1794548"/>
              <a:gd name="connsiteX3" fmla="*/ 6250183 w 6250183"/>
              <a:gd name="connsiteY3" fmla="*/ 0 h 1794548"/>
              <a:gd name="connsiteX0" fmla="*/ 0 w 6250183"/>
              <a:gd name="connsiteY0" fmla="*/ 1783030 h 1794548"/>
              <a:gd name="connsiteX1" fmla="*/ 3360049 w 6250183"/>
              <a:gd name="connsiteY1" fmla="*/ 1794548 h 1794548"/>
              <a:gd name="connsiteX2" fmla="*/ 3360514 w 6250183"/>
              <a:gd name="connsiteY2" fmla="*/ 473 h 1794548"/>
              <a:gd name="connsiteX3" fmla="*/ 6250183 w 6250183"/>
              <a:gd name="connsiteY3" fmla="*/ 0 h 1794548"/>
              <a:gd name="connsiteX0" fmla="*/ 0 w 6227990"/>
              <a:gd name="connsiteY0" fmla="*/ 1815377 h 1815377"/>
              <a:gd name="connsiteX1" fmla="*/ 3337856 w 6227990"/>
              <a:gd name="connsiteY1" fmla="*/ 1794548 h 1815377"/>
              <a:gd name="connsiteX2" fmla="*/ 3338321 w 6227990"/>
              <a:gd name="connsiteY2" fmla="*/ 473 h 1815377"/>
              <a:gd name="connsiteX3" fmla="*/ 6227990 w 6227990"/>
              <a:gd name="connsiteY3" fmla="*/ 0 h 1815377"/>
              <a:gd name="connsiteX0" fmla="*/ 0 w 6227990"/>
              <a:gd name="connsiteY0" fmla="*/ 1776560 h 1794548"/>
              <a:gd name="connsiteX1" fmla="*/ 3337856 w 6227990"/>
              <a:gd name="connsiteY1" fmla="*/ 1794548 h 1794548"/>
              <a:gd name="connsiteX2" fmla="*/ 3338321 w 6227990"/>
              <a:gd name="connsiteY2" fmla="*/ 473 h 1794548"/>
              <a:gd name="connsiteX3" fmla="*/ 6227990 w 6227990"/>
              <a:gd name="connsiteY3" fmla="*/ 0 h 1794548"/>
              <a:gd name="connsiteX0" fmla="*/ 0 w 6261280"/>
              <a:gd name="connsiteY0" fmla="*/ 1789499 h 1794548"/>
              <a:gd name="connsiteX1" fmla="*/ 3371146 w 6261280"/>
              <a:gd name="connsiteY1" fmla="*/ 1794548 h 1794548"/>
              <a:gd name="connsiteX2" fmla="*/ 3371611 w 6261280"/>
              <a:gd name="connsiteY2" fmla="*/ 473 h 1794548"/>
              <a:gd name="connsiteX3" fmla="*/ 6261280 w 6261280"/>
              <a:gd name="connsiteY3" fmla="*/ 0 h 1794548"/>
              <a:gd name="connsiteX0" fmla="*/ 0 w 7726046"/>
              <a:gd name="connsiteY0" fmla="*/ 1239599 h 1794548"/>
              <a:gd name="connsiteX1" fmla="*/ 4835912 w 7726046"/>
              <a:gd name="connsiteY1" fmla="*/ 1794548 h 1794548"/>
              <a:gd name="connsiteX2" fmla="*/ 4836377 w 7726046"/>
              <a:gd name="connsiteY2" fmla="*/ 473 h 1794548"/>
              <a:gd name="connsiteX3" fmla="*/ 7726046 w 7726046"/>
              <a:gd name="connsiteY3" fmla="*/ 0 h 1794548"/>
              <a:gd name="connsiteX0" fmla="*/ 0 w 7726046"/>
              <a:gd name="connsiteY0" fmla="*/ 1239599 h 1264056"/>
              <a:gd name="connsiteX1" fmla="*/ 4847008 w 7726046"/>
              <a:gd name="connsiteY1" fmla="*/ 1264056 h 1264056"/>
              <a:gd name="connsiteX2" fmla="*/ 4836377 w 7726046"/>
              <a:gd name="connsiteY2" fmla="*/ 473 h 1264056"/>
              <a:gd name="connsiteX3" fmla="*/ 7726046 w 7726046"/>
              <a:gd name="connsiteY3" fmla="*/ 0 h 1264056"/>
              <a:gd name="connsiteX0" fmla="*/ 0 w 7726046"/>
              <a:gd name="connsiteY0" fmla="*/ 1239599 h 1239599"/>
              <a:gd name="connsiteX1" fmla="*/ 4869201 w 7726046"/>
              <a:gd name="connsiteY1" fmla="*/ 1128198 h 1239599"/>
              <a:gd name="connsiteX2" fmla="*/ 4836377 w 7726046"/>
              <a:gd name="connsiteY2" fmla="*/ 473 h 1239599"/>
              <a:gd name="connsiteX3" fmla="*/ 7726046 w 7726046"/>
              <a:gd name="connsiteY3" fmla="*/ 0 h 1239599"/>
              <a:gd name="connsiteX0" fmla="*/ 0 w 7726046"/>
              <a:gd name="connsiteY0" fmla="*/ 1239599 h 1239599"/>
              <a:gd name="connsiteX1" fmla="*/ 4824814 w 7726046"/>
              <a:gd name="connsiteY1" fmla="*/ 1134668 h 1239599"/>
              <a:gd name="connsiteX2" fmla="*/ 4836377 w 7726046"/>
              <a:gd name="connsiteY2" fmla="*/ 473 h 1239599"/>
              <a:gd name="connsiteX3" fmla="*/ 7726046 w 7726046"/>
              <a:gd name="connsiteY3" fmla="*/ 0 h 1239599"/>
              <a:gd name="connsiteX0" fmla="*/ 0 w 7748240"/>
              <a:gd name="connsiteY0" fmla="*/ 1155497 h 1155497"/>
              <a:gd name="connsiteX1" fmla="*/ 4847008 w 7748240"/>
              <a:gd name="connsiteY1" fmla="*/ 1134668 h 1155497"/>
              <a:gd name="connsiteX2" fmla="*/ 4858571 w 7748240"/>
              <a:gd name="connsiteY2" fmla="*/ 473 h 1155497"/>
              <a:gd name="connsiteX3" fmla="*/ 7748240 w 7748240"/>
              <a:gd name="connsiteY3" fmla="*/ 0 h 1155497"/>
              <a:gd name="connsiteX0" fmla="*/ 0 w 7759337"/>
              <a:gd name="connsiteY0" fmla="*/ 1149028 h 1149028"/>
              <a:gd name="connsiteX1" fmla="*/ 4858105 w 7759337"/>
              <a:gd name="connsiteY1" fmla="*/ 1134668 h 1149028"/>
              <a:gd name="connsiteX2" fmla="*/ 4869668 w 7759337"/>
              <a:gd name="connsiteY2" fmla="*/ 473 h 1149028"/>
              <a:gd name="connsiteX3" fmla="*/ 7759337 w 7759337"/>
              <a:gd name="connsiteY3" fmla="*/ 0 h 1149028"/>
              <a:gd name="connsiteX0" fmla="*/ 0 w 8458430"/>
              <a:gd name="connsiteY0" fmla="*/ 1161967 h 1161967"/>
              <a:gd name="connsiteX1" fmla="*/ 4858105 w 8458430"/>
              <a:gd name="connsiteY1" fmla="*/ 1147607 h 1161967"/>
              <a:gd name="connsiteX2" fmla="*/ 4869668 w 8458430"/>
              <a:gd name="connsiteY2" fmla="*/ 13412 h 1161967"/>
              <a:gd name="connsiteX3" fmla="*/ 8458430 w 8458430"/>
              <a:gd name="connsiteY3" fmla="*/ 0 h 1161967"/>
              <a:gd name="connsiteX0" fmla="*/ 0 w 8458430"/>
              <a:gd name="connsiteY0" fmla="*/ 1148555 h 1148555"/>
              <a:gd name="connsiteX1" fmla="*/ 4858105 w 8458430"/>
              <a:gd name="connsiteY1" fmla="*/ 1134195 h 1148555"/>
              <a:gd name="connsiteX2" fmla="*/ 4869668 w 8458430"/>
              <a:gd name="connsiteY2" fmla="*/ 0 h 1148555"/>
              <a:gd name="connsiteX3" fmla="*/ 8458430 w 8458430"/>
              <a:gd name="connsiteY3" fmla="*/ 12466 h 1148555"/>
              <a:gd name="connsiteX0" fmla="*/ 0 w 8491720"/>
              <a:gd name="connsiteY0" fmla="*/ 1155497 h 1155497"/>
              <a:gd name="connsiteX1" fmla="*/ 4858105 w 8491720"/>
              <a:gd name="connsiteY1" fmla="*/ 1141137 h 1155497"/>
              <a:gd name="connsiteX2" fmla="*/ 4869668 w 8491720"/>
              <a:gd name="connsiteY2" fmla="*/ 6942 h 1155497"/>
              <a:gd name="connsiteX3" fmla="*/ 8491720 w 8491720"/>
              <a:gd name="connsiteY3" fmla="*/ 0 h 1155497"/>
              <a:gd name="connsiteX0" fmla="*/ 0 w 8558300"/>
              <a:gd name="connsiteY0" fmla="*/ 1155497 h 1155497"/>
              <a:gd name="connsiteX1" fmla="*/ 4858105 w 8558300"/>
              <a:gd name="connsiteY1" fmla="*/ 1141137 h 1155497"/>
              <a:gd name="connsiteX2" fmla="*/ 4869668 w 8558300"/>
              <a:gd name="connsiteY2" fmla="*/ 6942 h 1155497"/>
              <a:gd name="connsiteX3" fmla="*/ 8558300 w 8558300"/>
              <a:gd name="connsiteY3" fmla="*/ 0 h 1155497"/>
              <a:gd name="connsiteX0" fmla="*/ 0 w 8536107"/>
              <a:gd name="connsiteY0" fmla="*/ 1148555 h 1148555"/>
              <a:gd name="connsiteX1" fmla="*/ 4858105 w 8536107"/>
              <a:gd name="connsiteY1" fmla="*/ 1134195 h 1148555"/>
              <a:gd name="connsiteX2" fmla="*/ 4869668 w 8536107"/>
              <a:gd name="connsiteY2" fmla="*/ 0 h 1148555"/>
              <a:gd name="connsiteX3" fmla="*/ 8536107 w 8536107"/>
              <a:gd name="connsiteY3" fmla="*/ 238896 h 1148555"/>
              <a:gd name="connsiteX0" fmla="*/ 0 w 8536107"/>
              <a:gd name="connsiteY0" fmla="*/ 922125 h 922125"/>
              <a:gd name="connsiteX1" fmla="*/ 4858105 w 8536107"/>
              <a:gd name="connsiteY1" fmla="*/ 907765 h 922125"/>
              <a:gd name="connsiteX2" fmla="*/ 4880765 w 8536107"/>
              <a:gd name="connsiteY2" fmla="*/ 0 h 922125"/>
              <a:gd name="connsiteX3" fmla="*/ 8536107 w 8536107"/>
              <a:gd name="connsiteY3" fmla="*/ 12466 h 922125"/>
              <a:gd name="connsiteX0" fmla="*/ 0 w 8536107"/>
              <a:gd name="connsiteY0" fmla="*/ 909659 h 909659"/>
              <a:gd name="connsiteX1" fmla="*/ 4858105 w 8536107"/>
              <a:gd name="connsiteY1" fmla="*/ 895299 h 909659"/>
              <a:gd name="connsiteX2" fmla="*/ 4858571 w 8536107"/>
              <a:gd name="connsiteY2" fmla="*/ 440393 h 909659"/>
              <a:gd name="connsiteX3" fmla="*/ 8536107 w 8536107"/>
              <a:gd name="connsiteY3" fmla="*/ 0 h 909659"/>
              <a:gd name="connsiteX0" fmla="*/ 0 w 8569396"/>
              <a:gd name="connsiteY0" fmla="*/ 469266 h 469266"/>
              <a:gd name="connsiteX1" fmla="*/ 4858105 w 8569396"/>
              <a:gd name="connsiteY1" fmla="*/ 454906 h 469266"/>
              <a:gd name="connsiteX2" fmla="*/ 4858571 w 8569396"/>
              <a:gd name="connsiteY2" fmla="*/ 0 h 469266"/>
              <a:gd name="connsiteX3" fmla="*/ 8569396 w 8569396"/>
              <a:gd name="connsiteY3" fmla="*/ 18936 h 469266"/>
              <a:gd name="connsiteX0" fmla="*/ 0 w 8502816"/>
              <a:gd name="connsiteY0" fmla="*/ 469266 h 469266"/>
              <a:gd name="connsiteX1" fmla="*/ 4858105 w 8502816"/>
              <a:gd name="connsiteY1" fmla="*/ 454906 h 469266"/>
              <a:gd name="connsiteX2" fmla="*/ 4858571 w 8502816"/>
              <a:gd name="connsiteY2" fmla="*/ 0 h 469266"/>
              <a:gd name="connsiteX3" fmla="*/ 8502816 w 8502816"/>
              <a:gd name="connsiteY3" fmla="*/ 18936 h 469266"/>
              <a:gd name="connsiteX0" fmla="*/ 0 w 8502816"/>
              <a:gd name="connsiteY0" fmla="*/ 469266 h 607586"/>
              <a:gd name="connsiteX1" fmla="*/ 5045702 w 8502816"/>
              <a:gd name="connsiteY1" fmla="*/ 607586 h 607586"/>
              <a:gd name="connsiteX2" fmla="*/ 4858571 w 8502816"/>
              <a:gd name="connsiteY2" fmla="*/ 0 h 607586"/>
              <a:gd name="connsiteX3" fmla="*/ 8502816 w 8502816"/>
              <a:gd name="connsiteY3" fmla="*/ 18936 h 607586"/>
              <a:gd name="connsiteX0" fmla="*/ 0 w 8502816"/>
              <a:gd name="connsiteY0" fmla="*/ 663585 h 663585"/>
              <a:gd name="connsiteX1" fmla="*/ 5045702 w 8502816"/>
              <a:gd name="connsiteY1" fmla="*/ 607586 h 663585"/>
              <a:gd name="connsiteX2" fmla="*/ 4858571 w 8502816"/>
              <a:gd name="connsiteY2" fmla="*/ 0 h 663585"/>
              <a:gd name="connsiteX3" fmla="*/ 8502816 w 8502816"/>
              <a:gd name="connsiteY3" fmla="*/ 18936 h 663585"/>
              <a:gd name="connsiteX0" fmla="*/ 0 w 8502816"/>
              <a:gd name="connsiteY0" fmla="*/ 663585 h 663585"/>
              <a:gd name="connsiteX1" fmla="*/ 5045702 w 8502816"/>
              <a:gd name="connsiteY1" fmla="*/ 607586 h 663585"/>
              <a:gd name="connsiteX2" fmla="*/ 5057203 w 8502816"/>
              <a:gd name="connsiteY2" fmla="*/ 0 h 663585"/>
              <a:gd name="connsiteX3" fmla="*/ 8502816 w 8502816"/>
              <a:gd name="connsiteY3" fmla="*/ 18936 h 663585"/>
              <a:gd name="connsiteX0" fmla="*/ 0 w 8502816"/>
              <a:gd name="connsiteY0" fmla="*/ 677464 h 677464"/>
              <a:gd name="connsiteX1" fmla="*/ 5045702 w 8502816"/>
              <a:gd name="connsiteY1" fmla="*/ 621465 h 677464"/>
              <a:gd name="connsiteX2" fmla="*/ 5013062 w 8502816"/>
              <a:gd name="connsiteY2" fmla="*/ 0 h 677464"/>
              <a:gd name="connsiteX3" fmla="*/ 8502816 w 8502816"/>
              <a:gd name="connsiteY3" fmla="*/ 32815 h 677464"/>
              <a:gd name="connsiteX0" fmla="*/ 0 w 8502816"/>
              <a:gd name="connsiteY0" fmla="*/ 677464 h 677464"/>
              <a:gd name="connsiteX1" fmla="*/ 5045702 w 8502816"/>
              <a:gd name="connsiteY1" fmla="*/ 621465 h 677464"/>
              <a:gd name="connsiteX2" fmla="*/ 5068237 w 8502816"/>
              <a:gd name="connsiteY2" fmla="*/ 0 h 677464"/>
              <a:gd name="connsiteX3" fmla="*/ 8502816 w 8502816"/>
              <a:gd name="connsiteY3" fmla="*/ 32815 h 677464"/>
              <a:gd name="connsiteX0" fmla="*/ 0 w 8502816"/>
              <a:gd name="connsiteY0" fmla="*/ 677464 h 677464"/>
              <a:gd name="connsiteX1" fmla="*/ 5045702 w 8502816"/>
              <a:gd name="connsiteY1" fmla="*/ 621465 h 677464"/>
              <a:gd name="connsiteX2" fmla="*/ 5046168 w 8502816"/>
              <a:gd name="connsiteY2" fmla="*/ 0 h 677464"/>
              <a:gd name="connsiteX3" fmla="*/ 8502816 w 8502816"/>
              <a:gd name="connsiteY3" fmla="*/ 32815 h 677464"/>
              <a:gd name="connsiteX0" fmla="*/ 0 w 8513852"/>
              <a:gd name="connsiteY0" fmla="*/ 649704 h 649704"/>
              <a:gd name="connsiteX1" fmla="*/ 5056738 w 8513852"/>
              <a:gd name="connsiteY1" fmla="*/ 621465 h 649704"/>
              <a:gd name="connsiteX2" fmla="*/ 5057204 w 8513852"/>
              <a:gd name="connsiteY2" fmla="*/ 0 h 649704"/>
              <a:gd name="connsiteX3" fmla="*/ 8513852 w 8513852"/>
              <a:gd name="connsiteY3" fmla="*/ 32815 h 649704"/>
              <a:gd name="connsiteX0" fmla="*/ 0 w 8480832"/>
              <a:gd name="connsiteY0" fmla="*/ 608065 h 621465"/>
              <a:gd name="connsiteX1" fmla="*/ 5023718 w 8480832"/>
              <a:gd name="connsiteY1" fmla="*/ 621465 h 621465"/>
              <a:gd name="connsiteX2" fmla="*/ 5024184 w 8480832"/>
              <a:gd name="connsiteY2" fmla="*/ 0 h 621465"/>
              <a:gd name="connsiteX3" fmla="*/ 8480832 w 8480832"/>
              <a:gd name="connsiteY3" fmla="*/ 32815 h 621465"/>
              <a:gd name="connsiteX0" fmla="*/ 0 w 8491839"/>
              <a:gd name="connsiteY0" fmla="*/ 635825 h 635825"/>
              <a:gd name="connsiteX1" fmla="*/ 5034725 w 8491839"/>
              <a:gd name="connsiteY1" fmla="*/ 621465 h 635825"/>
              <a:gd name="connsiteX2" fmla="*/ 5035191 w 8491839"/>
              <a:gd name="connsiteY2" fmla="*/ 0 h 635825"/>
              <a:gd name="connsiteX3" fmla="*/ 8491839 w 8491839"/>
              <a:gd name="connsiteY3" fmla="*/ 32815 h 635825"/>
              <a:gd name="connsiteX0" fmla="*/ 0 w 8502845"/>
              <a:gd name="connsiteY0" fmla="*/ 594185 h 621465"/>
              <a:gd name="connsiteX1" fmla="*/ 5045731 w 8502845"/>
              <a:gd name="connsiteY1" fmla="*/ 621465 h 621465"/>
              <a:gd name="connsiteX2" fmla="*/ 5046197 w 8502845"/>
              <a:gd name="connsiteY2" fmla="*/ 0 h 621465"/>
              <a:gd name="connsiteX3" fmla="*/ 8502845 w 8502845"/>
              <a:gd name="connsiteY3" fmla="*/ 32815 h 621465"/>
              <a:gd name="connsiteX0" fmla="*/ 0 w 8502845"/>
              <a:gd name="connsiteY0" fmla="*/ 594186 h 621465"/>
              <a:gd name="connsiteX1" fmla="*/ 5045731 w 8502845"/>
              <a:gd name="connsiteY1" fmla="*/ 621465 h 621465"/>
              <a:gd name="connsiteX2" fmla="*/ 5046197 w 8502845"/>
              <a:gd name="connsiteY2" fmla="*/ 0 h 621465"/>
              <a:gd name="connsiteX3" fmla="*/ 8502845 w 8502845"/>
              <a:gd name="connsiteY3" fmla="*/ 32815 h 621465"/>
              <a:gd name="connsiteX0" fmla="*/ 0 w 8535864"/>
              <a:gd name="connsiteY0" fmla="*/ 621945 h 621945"/>
              <a:gd name="connsiteX1" fmla="*/ 5078750 w 8535864"/>
              <a:gd name="connsiteY1" fmla="*/ 621465 h 621945"/>
              <a:gd name="connsiteX2" fmla="*/ 5079216 w 8535864"/>
              <a:gd name="connsiteY2" fmla="*/ 0 h 621945"/>
              <a:gd name="connsiteX3" fmla="*/ 8535864 w 8535864"/>
              <a:gd name="connsiteY3" fmla="*/ 32815 h 621945"/>
              <a:gd name="connsiteX0" fmla="*/ 0 w 8502845"/>
              <a:gd name="connsiteY0" fmla="*/ 635826 h 635826"/>
              <a:gd name="connsiteX1" fmla="*/ 5045731 w 8502845"/>
              <a:gd name="connsiteY1" fmla="*/ 621465 h 635826"/>
              <a:gd name="connsiteX2" fmla="*/ 5046197 w 8502845"/>
              <a:gd name="connsiteY2" fmla="*/ 0 h 635826"/>
              <a:gd name="connsiteX3" fmla="*/ 8502845 w 8502845"/>
              <a:gd name="connsiteY3" fmla="*/ 32815 h 635826"/>
              <a:gd name="connsiteX0" fmla="*/ 0 w 8491838"/>
              <a:gd name="connsiteY0" fmla="*/ 580306 h 621465"/>
              <a:gd name="connsiteX1" fmla="*/ 5034724 w 8491838"/>
              <a:gd name="connsiteY1" fmla="*/ 621465 h 621465"/>
              <a:gd name="connsiteX2" fmla="*/ 5035190 w 8491838"/>
              <a:gd name="connsiteY2" fmla="*/ 0 h 621465"/>
              <a:gd name="connsiteX3" fmla="*/ 8491838 w 8491838"/>
              <a:gd name="connsiteY3" fmla="*/ 32815 h 621465"/>
              <a:gd name="connsiteX0" fmla="*/ 0 w 8502845"/>
              <a:gd name="connsiteY0" fmla="*/ 621945 h 621945"/>
              <a:gd name="connsiteX1" fmla="*/ 5045731 w 8502845"/>
              <a:gd name="connsiteY1" fmla="*/ 621465 h 621945"/>
              <a:gd name="connsiteX2" fmla="*/ 5046197 w 8502845"/>
              <a:gd name="connsiteY2" fmla="*/ 0 h 621945"/>
              <a:gd name="connsiteX3" fmla="*/ 8502845 w 8502845"/>
              <a:gd name="connsiteY3" fmla="*/ 32815 h 621945"/>
              <a:gd name="connsiteX0" fmla="*/ 0 w 8282712"/>
              <a:gd name="connsiteY0" fmla="*/ 621945 h 621945"/>
              <a:gd name="connsiteX1" fmla="*/ 5045731 w 8282712"/>
              <a:gd name="connsiteY1" fmla="*/ 621465 h 621945"/>
              <a:gd name="connsiteX2" fmla="*/ 5046197 w 8282712"/>
              <a:gd name="connsiteY2" fmla="*/ 0 h 621945"/>
              <a:gd name="connsiteX3" fmla="*/ 8282712 w 8282712"/>
              <a:gd name="connsiteY3" fmla="*/ 5055 h 621945"/>
              <a:gd name="connsiteX0" fmla="*/ 0 w 7105008"/>
              <a:gd name="connsiteY0" fmla="*/ 621945 h 621945"/>
              <a:gd name="connsiteX1" fmla="*/ 5045731 w 7105008"/>
              <a:gd name="connsiteY1" fmla="*/ 621465 h 621945"/>
              <a:gd name="connsiteX2" fmla="*/ 5046197 w 7105008"/>
              <a:gd name="connsiteY2" fmla="*/ 0 h 621945"/>
              <a:gd name="connsiteX3" fmla="*/ 7105008 w 7105008"/>
              <a:gd name="connsiteY3" fmla="*/ 5055 h 621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05008" h="621945">
                <a:moveTo>
                  <a:pt x="0" y="621945"/>
                </a:moveTo>
                <a:lnTo>
                  <a:pt x="5045731" y="621465"/>
                </a:lnTo>
                <a:cubicBezTo>
                  <a:pt x="5042187" y="53631"/>
                  <a:pt x="5049741" y="567834"/>
                  <a:pt x="5046197" y="0"/>
                </a:cubicBezTo>
                <a:lnTo>
                  <a:pt x="7105008" y="5055"/>
                </a:lnTo>
              </a:path>
            </a:pathLst>
          </a:custGeom>
          <a:noFill/>
          <a:ln w="38100">
            <a:solidFill>
              <a:srgbClr val="FF0000"/>
            </a:solidFill>
            <a:prstDash val="sysDash"/>
            <a:headEnd type="diamond" w="lg" len="med"/>
            <a:tailEnd type="oval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3A8CC135-70C0-4B94-822C-1726656A9903}"/>
              </a:ext>
            </a:extLst>
          </p:cNvPr>
          <p:cNvSpPr/>
          <p:nvPr/>
        </p:nvSpPr>
        <p:spPr>
          <a:xfrm>
            <a:off x="4012886" y="1561473"/>
            <a:ext cx="5470973" cy="1205245"/>
          </a:xfrm>
          <a:custGeom>
            <a:avLst/>
            <a:gdLst>
              <a:gd name="connsiteX0" fmla="*/ 0 w 1456661"/>
              <a:gd name="connsiteY0" fmla="*/ 1743739 h 1743739"/>
              <a:gd name="connsiteX1" fmla="*/ 744279 w 1456661"/>
              <a:gd name="connsiteY1" fmla="*/ 1743739 h 1743739"/>
              <a:gd name="connsiteX2" fmla="*/ 733647 w 1456661"/>
              <a:gd name="connsiteY2" fmla="*/ 0 h 1743739"/>
              <a:gd name="connsiteX3" fmla="*/ 1456661 w 1456661"/>
              <a:gd name="connsiteY3" fmla="*/ 21265 h 1743739"/>
              <a:gd name="connsiteX0" fmla="*/ 0 w 1435396"/>
              <a:gd name="connsiteY0" fmla="*/ 1755659 h 1755659"/>
              <a:gd name="connsiteX1" fmla="*/ 744279 w 1435396"/>
              <a:gd name="connsiteY1" fmla="*/ 1755659 h 1755659"/>
              <a:gd name="connsiteX2" fmla="*/ 733647 w 1435396"/>
              <a:gd name="connsiteY2" fmla="*/ 11920 h 1755659"/>
              <a:gd name="connsiteX3" fmla="*/ 1435396 w 1435396"/>
              <a:gd name="connsiteY3" fmla="*/ 1287 h 1755659"/>
              <a:gd name="connsiteX0" fmla="*/ 0 w 1456661"/>
              <a:gd name="connsiteY0" fmla="*/ 1743739 h 1743739"/>
              <a:gd name="connsiteX1" fmla="*/ 744279 w 1456661"/>
              <a:gd name="connsiteY1" fmla="*/ 1743739 h 1743739"/>
              <a:gd name="connsiteX2" fmla="*/ 733647 w 1456661"/>
              <a:gd name="connsiteY2" fmla="*/ 0 h 1743739"/>
              <a:gd name="connsiteX3" fmla="*/ 1456661 w 1456661"/>
              <a:gd name="connsiteY3" fmla="*/ 21265 h 1743739"/>
              <a:gd name="connsiteX0" fmla="*/ 0 w 1488558"/>
              <a:gd name="connsiteY0" fmla="*/ 1743739 h 1743739"/>
              <a:gd name="connsiteX1" fmla="*/ 744279 w 1488558"/>
              <a:gd name="connsiteY1" fmla="*/ 1743739 h 1743739"/>
              <a:gd name="connsiteX2" fmla="*/ 733647 w 1488558"/>
              <a:gd name="connsiteY2" fmla="*/ 0 h 1743739"/>
              <a:gd name="connsiteX3" fmla="*/ 1488558 w 1488558"/>
              <a:gd name="connsiteY3" fmla="*/ 0 h 1743739"/>
              <a:gd name="connsiteX0" fmla="*/ 0 w 1488558"/>
              <a:gd name="connsiteY0" fmla="*/ 1743739 h 1743739"/>
              <a:gd name="connsiteX1" fmla="*/ 1029740 w 1488558"/>
              <a:gd name="connsiteY1" fmla="*/ 1703503 h 1743739"/>
              <a:gd name="connsiteX2" fmla="*/ 733647 w 1488558"/>
              <a:gd name="connsiteY2" fmla="*/ 0 h 1743739"/>
              <a:gd name="connsiteX3" fmla="*/ 1488558 w 1488558"/>
              <a:gd name="connsiteY3" fmla="*/ 0 h 1743739"/>
              <a:gd name="connsiteX0" fmla="*/ 0 w 1488558"/>
              <a:gd name="connsiteY0" fmla="*/ 1770563 h 1770563"/>
              <a:gd name="connsiteX1" fmla="*/ 1029740 w 1488558"/>
              <a:gd name="connsiteY1" fmla="*/ 1730327 h 1770563"/>
              <a:gd name="connsiteX2" fmla="*/ 986169 w 1488558"/>
              <a:gd name="connsiteY2" fmla="*/ 0 h 1770563"/>
              <a:gd name="connsiteX3" fmla="*/ 1488558 w 1488558"/>
              <a:gd name="connsiteY3" fmla="*/ 26824 h 1770563"/>
              <a:gd name="connsiteX0" fmla="*/ 0 w 1488558"/>
              <a:gd name="connsiteY0" fmla="*/ 1743739 h 1743739"/>
              <a:gd name="connsiteX1" fmla="*/ 1029740 w 1488558"/>
              <a:gd name="connsiteY1" fmla="*/ 1703503 h 1743739"/>
              <a:gd name="connsiteX2" fmla="*/ 1019107 w 1488558"/>
              <a:gd name="connsiteY2" fmla="*/ 0 h 1743739"/>
              <a:gd name="connsiteX3" fmla="*/ 1488558 w 1488558"/>
              <a:gd name="connsiteY3" fmla="*/ 0 h 1743739"/>
              <a:gd name="connsiteX0" fmla="*/ 0 w 3520391"/>
              <a:gd name="connsiteY0" fmla="*/ 1757151 h 1757151"/>
              <a:gd name="connsiteX1" fmla="*/ 1029740 w 3520391"/>
              <a:gd name="connsiteY1" fmla="*/ 1716915 h 1757151"/>
              <a:gd name="connsiteX2" fmla="*/ 1019107 w 3520391"/>
              <a:gd name="connsiteY2" fmla="*/ 13412 h 1757151"/>
              <a:gd name="connsiteX3" fmla="*/ 3520391 w 3520391"/>
              <a:gd name="connsiteY3" fmla="*/ 0 h 1757151"/>
              <a:gd name="connsiteX0" fmla="*/ 0 w 3520391"/>
              <a:gd name="connsiteY0" fmla="*/ 1757151 h 1757151"/>
              <a:gd name="connsiteX1" fmla="*/ 1029740 w 3520391"/>
              <a:gd name="connsiteY1" fmla="*/ 1716915 h 1757151"/>
              <a:gd name="connsiteX2" fmla="*/ 553045 w 3520391"/>
              <a:gd name="connsiteY2" fmla="*/ 473 h 1757151"/>
              <a:gd name="connsiteX3" fmla="*/ 3520391 w 3520391"/>
              <a:gd name="connsiteY3" fmla="*/ 0 h 1757151"/>
              <a:gd name="connsiteX0" fmla="*/ 0 w 3520391"/>
              <a:gd name="connsiteY0" fmla="*/ 1757151 h 1768671"/>
              <a:gd name="connsiteX1" fmla="*/ 552581 w 3520391"/>
              <a:gd name="connsiteY1" fmla="*/ 1768671 h 1768671"/>
              <a:gd name="connsiteX2" fmla="*/ 553045 w 3520391"/>
              <a:gd name="connsiteY2" fmla="*/ 473 h 1768671"/>
              <a:gd name="connsiteX3" fmla="*/ 3520391 w 3520391"/>
              <a:gd name="connsiteY3" fmla="*/ 0 h 1768671"/>
              <a:gd name="connsiteX0" fmla="*/ 0 w 3520391"/>
              <a:gd name="connsiteY0" fmla="*/ 1757151 h 1775140"/>
              <a:gd name="connsiteX1" fmla="*/ 530387 w 3520391"/>
              <a:gd name="connsiteY1" fmla="*/ 1775140 h 1775140"/>
              <a:gd name="connsiteX2" fmla="*/ 553045 w 3520391"/>
              <a:gd name="connsiteY2" fmla="*/ 473 h 1775140"/>
              <a:gd name="connsiteX3" fmla="*/ 3520391 w 3520391"/>
              <a:gd name="connsiteY3" fmla="*/ 0 h 1775140"/>
              <a:gd name="connsiteX0" fmla="*/ 0 w 3520391"/>
              <a:gd name="connsiteY0" fmla="*/ 1757151 h 1757151"/>
              <a:gd name="connsiteX1" fmla="*/ 563677 w 3520391"/>
              <a:gd name="connsiteY1" fmla="*/ 1749262 h 1757151"/>
              <a:gd name="connsiteX2" fmla="*/ 553045 w 3520391"/>
              <a:gd name="connsiteY2" fmla="*/ 473 h 1757151"/>
              <a:gd name="connsiteX3" fmla="*/ 3520391 w 3520391"/>
              <a:gd name="connsiteY3" fmla="*/ 0 h 1757151"/>
              <a:gd name="connsiteX0" fmla="*/ 0 w 3520391"/>
              <a:gd name="connsiteY0" fmla="*/ 1757151 h 1757151"/>
              <a:gd name="connsiteX1" fmla="*/ 519290 w 3520391"/>
              <a:gd name="connsiteY1" fmla="*/ 1749262 h 1757151"/>
              <a:gd name="connsiteX2" fmla="*/ 553045 w 3520391"/>
              <a:gd name="connsiteY2" fmla="*/ 473 h 1757151"/>
              <a:gd name="connsiteX3" fmla="*/ 3520391 w 3520391"/>
              <a:gd name="connsiteY3" fmla="*/ 0 h 1757151"/>
              <a:gd name="connsiteX0" fmla="*/ 0 w 6305667"/>
              <a:gd name="connsiteY0" fmla="*/ 1808907 h 1808907"/>
              <a:gd name="connsiteX1" fmla="*/ 3304566 w 6305667"/>
              <a:gd name="connsiteY1" fmla="*/ 1749262 h 1808907"/>
              <a:gd name="connsiteX2" fmla="*/ 3338321 w 6305667"/>
              <a:gd name="connsiteY2" fmla="*/ 473 h 1808907"/>
              <a:gd name="connsiteX3" fmla="*/ 6305667 w 6305667"/>
              <a:gd name="connsiteY3" fmla="*/ 0 h 1808907"/>
              <a:gd name="connsiteX0" fmla="*/ 0 w 6305667"/>
              <a:gd name="connsiteY0" fmla="*/ 1808907 h 1846303"/>
              <a:gd name="connsiteX1" fmla="*/ 3326760 w 6305667"/>
              <a:gd name="connsiteY1" fmla="*/ 1846303 h 1846303"/>
              <a:gd name="connsiteX2" fmla="*/ 3338321 w 6305667"/>
              <a:gd name="connsiteY2" fmla="*/ 473 h 1846303"/>
              <a:gd name="connsiteX3" fmla="*/ 6305667 w 6305667"/>
              <a:gd name="connsiteY3" fmla="*/ 0 h 1846303"/>
              <a:gd name="connsiteX0" fmla="*/ 0 w 6305667"/>
              <a:gd name="connsiteY0" fmla="*/ 1808907 h 1808907"/>
              <a:gd name="connsiteX1" fmla="*/ 3348954 w 6305667"/>
              <a:gd name="connsiteY1" fmla="*/ 1801017 h 1808907"/>
              <a:gd name="connsiteX2" fmla="*/ 3338321 w 6305667"/>
              <a:gd name="connsiteY2" fmla="*/ 473 h 1808907"/>
              <a:gd name="connsiteX3" fmla="*/ 6305667 w 6305667"/>
              <a:gd name="connsiteY3" fmla="*/ 0 h 1808907"/>
              <a:gd name="connsiteX0" fmla="*/ 0 w 6305667"/>
              <a:gd name="connsiteY0" fmla="*/ 1808907 h 1839833"/>
              <a:gd name="connsiteX1" fmla="*/ 3371147 w 6305667"/>
              <a:gd name="connsiteY1" fmla="*/ 1839833 h 1839833"/>
              <a:gd name="connsiteX2" fmla="*/ 3338321 w 6305667"/>
              <a:gd name="connsiteY2" fmla="*/ 473 h 1839833"/>
              <a:gd name="connsiteX3" fmla="*/ 6305667 w 6305667"/>
              <a:gd name="connsiteY3" fmla="*/ 0 h 1839833"/>
              <a:gd name="connsiteX0" fmla="*/ 0 w 6305667"/>
              <a:gd name="connsiteY0" fmla="*/ 1808907 h 1808907"/>
              <a:gd name="connsiteX1" fmla="*/ 3382243 w 6305667"/>
              <a:gd name="connsiteY1" fmla="*/ 1801017 h 1808907"/>
              <a:gd name="connsiteX2" fmla="*/ 3338321 w 6305667"/>
              <a:gd name="connsiteY2" fmla="*/ 473 h 1808907"/>
              <a:gd name="connsiteX3" fmla="*/ 6305667 w 6305667"/>
              <a:gd name="connsiteY3" fmla="*/ 0 h 1808907"/>
              <a:gd name="connsiteX0" fmla="*/ 0 w 6216893"/>
              <a:gd name="connsiteY0" fmla="*/ 1808434 h 1808434"/>
              <a:gd name="connsiteX1" fmla="*/ 3382243 w 6216893"/>
              <a:gd name="connsiteY1" fmla="*/ 1800544 h 1808434"/>
              <a:gd name="connsiteX2" fmla="*/ 3338321 w 6216893"/>
              <a:gd name="connsiteY2" fmla="*/ 0 h 1808434"/>
              <a:gd name="connsiteX3" fmla="*/ 6216893 w 6216893"/>
              <a:gd name="connsiteY3" fmla="*/ 892306 h 1808434"/>
              <a:gd name="connsiteX0" fmla="*/ 0 w 6216893"/>
              <a:gd name="connsiteY0" fmla="*/ 916128 h 916128"/>
              <a:gd name="connsiteX1" fmla="*/ 3382243 w 6216893"/>
              <a:gd name="connsiteY1" fmla="*/ 908238 h 916128"/>
              <a:gd name="connsiteX2" fmla="*/ 3526966 w 6216893"/>
              <a:gd name="connsiteY2" fmla="*/ 19881 h 916128"/>
              <a:gd name="connsiteX3" fmla="*/ 6216893 w 6216893"/>
              <a:gd name="connsiteY3" fmla="*/ 0 h 916128"/>
              <a:gd name="connsiteX0" fmla="*/ 0 w 6216893"/>
              <a:gd name="connsiteY0" fmla="*/ 916128 h 927646"/>
              <a:gd name="connsiteX1" fmla="*/ 3515403 w 6216893"/>
              <a:gd name="connsiteY1" fmla="*/ 927646 h 927646"/>
              <a:gd name="connsiteX2" fmla="*/ 3526966 w 6216893"/>
              <a:gd name="connsiteY2" fmla="*/ 19881 h 927646"/>
              <a:gd name="connsiteX3" fmla="*/ 6216893 w 6216893"/>
              <a:gd name="connsiteY3" fmla="*/ 0 h 927646"/>
              <a:gd name="connsiteX0" fmla="*/ 0 w 6216893"/>
              <a:gd name="connsiteY0" fmla="*/ 896720 h 908238"/>
              <a:gd name="connsiteX1" fmla="*/ 3515403 w 6216893"/>
              <a:gd name="connsiteY1" fmla="*/ 908238 h 908238"/>
              <a:gd name="connsiteX2" fmla="*/ 3526966 w 6216893"/>
              <a:gd name="connsiteY2" fmla="*/ 473 h 908238"/>
              <a:gd name="connsiteX3" fmla="*/ 6216893 w 6216893"/>
              <a:gd name="connsiteY3" fmla="*/ 0 h 908238"/>
              <a:gd name="connsiteX0" fmla="*/ 0 w 7093534"/>
              <a:gd name="connsiteY0" fmla="*/ 939441 h 950959"/>
              <a:gd name="connsiteX1" fmla="*/ 3515403 w 7093534"/>
              <a:gd name="connsiteY1" fmla="*/ 950959 h 950959"/>
              <a:gd name="connsiteX2" fmla="*/ 3526966 w 7093534"/>
              <a:gd name="connsiteY2" fmla="*/ 43194 h 950959"/>
              <a:gd name="connsiteX3" fmla="*/ 7093534 w 7093534"/>
              <a:gd name="connsiteY3" fmla="*/ 0 h 950959"/>
              <a:gd name="connsiteX0" fmla="*/ 0 w 7093534"/>
              <a:gd name="connsiteY0" fmla="*/ 1537073 h 1548591"/>
              <a:gd name="connsiteX1" fmla="*/ 3515403 w 7093534"/>
              <a:gd name="connsiteY1" fmla="*/ 1548591 h 1548591"/>
              <a:gd name="connsiteX2" fmla="*/ 3504773 w 7093534"/>
              <a:gd name="connsiteY2" fmla="*/ 0 h 1548591"/>
              <a:gd name="connsiteX3" fmla="*/ 7093534 w 7093534"/>
              <a:gd name="connsiteY3" fmla="*/ 597632 h 1548591"/>
              <a:gd name="connsiteX0" fmla="*/ 0 w 6982566"/>
              <a:gd name="connsiteY0" fmla="*/ 1537073 h 1548591"/>
              <a:gd name="connsiteX1" fmla="*/ 3515403 w 6982566"/>
              <a:gd name="connsiteY1" fmla="*/ 1548591 h 1548591"/>
              <a:gd name="connsiteX2" fmla="*/ 3504773 w 6982566"/>
              <a:gd name="connsiteY2" fmla="*/ 0 h 1548591"/>
              <a:gd name="connsiteX3" fmla="*/ 6982566 w 6982566"/>
              <a:gd name="connsiteY3" fmla="*/ 106332 h 1548591"/>
              <a:gd name="connsiteX0" fmla="*/ 0 w 7071340"/>
              <a:gd name="connsiteY0" fmla="*/ 1537073 h 1548591"/>
              <a:gd name="connsiteX1" fmla="*/ 3515403 w 7071340"/>
              <a:gd name="connsiteY1" fmla="*/ 1548591 h 1548591"/>
              <a:gd name="connsiteX2" fmla="*/ 3504773 w 7071340"/>
              <a:gd name="connsiteY2" fmla="*/ 0 h 1548591"/>
              <a:gd name="connsiteX3" fmla="*/ 7071340 w 7071340"/>
              <a:gd name="connsiteY3" fmla="*/ 106332 h 1548591"/>
              <a:gd name="connsiteX0" fmla="*/ 0 w 6982566"/>
              <a:gd name="connsiteY0" fmla="*/ 1537073 h 1548591"/>
              <a:gd name="connsiteX1" fmla="*/ 3515403 w 6982566"/>
              <a:gd name="connsiteY1" fmla="*/ 1548591 h 1548591"/>
              <a:gd name="connsiteX2" fmla="*/ 3504773 w 6982566"/>
              <a:gd name="connsiteY2" fmla="*/ 0 h 1548591"/>
              <a:gd name="connsiteX3" fmla="*/ 6982566 w 6982566"/>
              <a:gd name="connsiteY3" fmla="*/ 20890 h 1548591"/>
              <a:gd name="connsiteX0" fmla="*/ 0 w 7015856"/>
              <a:gd name="connsiteY0" fmla="*/ 1537073 h 1548591"/>
              <a:gd name="connsiteX1" fmla="*/ 3515403 w 7015856"/>
              <a:gd name="connsiteY1" fmla="*/ 1548591 h 1548591"/>
              <a:gd name="connsiteX2" fmla="*/ 3504773 w 7015856"/>
              <a:gd name="connsiteY2" fmla="*/ 0 h 1548591"/>
              <a:gd name="connsiteX3" fmla="*/ 7015856 w 7015856"/>
              <a:gd name="connsiteY3" fmla="*/ 106332 h 1548591"/>
              <a:gd name="connsiteX0" fmla="*/ 0 w 7015856"/>
              <a:gd name="connsiteY0" fmla="*/ 1515711 h 1527229"/>
              <a:gd name="connsiteX1" fmla="*/ 3515403 w 7015856"/>
              <a:gd name="connsiteY1" fmla="*/ 1527229 h 1527229"/>
              <a:gd name="connsiteX2" fmla="*/ 3526862 w 7015856"/>
              <a:gd name="connsiteY2" fmla="*/ 0 h 1527229"/>
              <a:gd name="connsiteX3" fmla="*/ 7015856 w 7015856"/>
              <a:gd name="connsiteY3" fmla="*/ 84970 h 1527229"/>
              <a:gd name="connsiteX0" fmla="*/ 0 w 8506838"/>
              <a:gd name="connsiteY0" fmla="*/ 1472990 h 1527229"/>
              <a:gd name="connsiteX1" fmla="*/ 5006385 w 8506838"/>
              <a:gd name="connsiteY1" fmla="*/ 1527229 h 1527229"/>
              <a:gd name="connsiteX2" fmla="*/ 5017844 w 8506838"/>
              <a:gd name="connsiteY2" fmla="*/ 0 h 1527229"/>
              <a:gd name="connsiteX3" fmla="*/ 8506838 w 8506838"/>
              <a:gd name="connsiteY3" fmla="*/ 84970 h 1527229"/>
              <a:gd name="connsiteX0" fmla="*/ 0 w 8506838"/>
              <a:gd name="connsiteY0" fmla="*/ 1537071 h 1537071"/>
              <a:gd name="connsiteX1" fmla="*/ 5006385 w 8506838"/>
              <a:gd name="connsiteY1" fmla="*/ 1527229 h 1537071"/>
              <a:gd name="connsiteX2" fmla="*/ 5017844 w 8506838"/>
              <a:gd name="connsiteY2" fmla="*/ 0 h 1537071"/>
              <a:gd name="connsiteX3" fmla="*/ 8506838 w 8506838"/>
              <a:gd name="connsiteY3" fmla="*/ 84970 h 1537071"/>
              <a:gd name="connsiteX0" fmla="*/ 0 w 8539970"/>
              <a:gd name="connsiteY0" fmla="*/ 1558905 h 1558905"/>
              <a:gd name="connsiteX1" fmla="*/ 5006385 w 8539970"/>
              <a:gd name="connsiteY1" fmla="*/ 1549063 h 1558905"/>
              <a:gd name="connsiteX2" fmla="*/ 5017844 w 8539970"/>
              <a:gd name="connsiteY2" fmla="*/ 21834 h 1558905"/>
              <a:gd name="connsiteX3" fmla="*/ 8539970 w 8539970"/>
              <a:gd name="connsiteY3" fmla="*/ 0 h 1558905"/>
              <a:gd name="connsiteX0" fmla="*/ 0 w 8517881"/>
              <a:gd name="connsiteY0" fmla="*/ 1537071 h 1537071"/>
              <a:gd name="connsiteX1" fmla="*/ 5006385 w 8517881"/>
              <a:gd name="connsiteY1" fmla="*/ 1527229 h 1537071"/>
              <a:gd name="connsiteX2" fmla="*/ 5017844 w 8517881"/>
              <a:gd name="connsiteY2" fmla="*/ 0 h 1537071"/>
              <a:gd name="connsiteX3" fmla="*/ 8517881 w 8517881"/>
              <a:gd name="connsiteY3" fmla="*/ 20887 h 1537071"/>
              <a:gd name="connsiteX0" fmla="*/ 0 w 8505785"/>
              <a:gd name="connsiteY0" fmla="*/ 1528856 h 1528856"/>
              <a:gd name="connsiteX1" fmla="*/ 4994289 w 8505785"/>
              <a:gd name="connsiteY1" fmla="*/ 1527229 h 1528856"/>
              <a:gd name="connsiteX2" fmla="*/ 5005748 w 8505785"/>
              <a:gd name="connsiteY2" fmla="*/ 0 h 1528856"/>
              <a:gd name="connsiteX3" fmla="*/ 8505785 w 8505785"/>
              <a:gd name="connsiteY3" fmla="*/ 20887 h 1528856"/>
              <a:gd name="connsiteX0" fmla="*/ 0 w 8505785"/>
              <a:gd name="connsiteY0" fmla="*/ 1528856 h 1528856"/>
              <a:gd name="connsiteX1" fmla="*/ 5272512 w 8505785"/>
              <a:gd name="connsiteY1" fmla="*/ 1527229 h 1528856"/>
              <a:gd name="connsiteX2" fmla="*/ 5005748 w 8505785"/>
              <a:gd name="connsiteY2" fmla="*/ 0 h 1528856"/>
              <a:gd name="connsiteX3" fmla="*/ 8505785 w 8505785"/>
              <a:gd name="connsiteY3" fmla="*/ 20887 h 1528856"/>
              <a:gd name="connsiteX0" fmla="*/ 0 w 8505785"/>
              <a:gd name="connsiteY0" fmla="*/ 1507969 h 1507969"/>
              <a:gd name="connsiteX1" fmla="*/ 5272512 w 8505785"/>
              <a:gd name="connsiteY1" fmla="*/ 1506342 h 1507969"/>
              <a:gd name="connsiteX2" fmla="*/ 5163005 w 8505785"/>
              <a:gd name="connsiteY2" fmla="*/ 521335 h 1507969"/>
              <a:gd name="connsiteX3" fmla="*/ 8505785 w 8505785"/>
              <a:gd name="connsiteY3" fmla="*/ 0 h 1507969"/>
              <a:gd name="connsiteX0" fmla="*/ 0 w 8505785"/>
              <a:gd name="connsiteY0" fmla="*/ 1507969 h 1507969"/>
              <a:gd name="connsiteX1" fmla="*/ 5272512 w 8505785"/>
              <a:gd name="connsiteY1" fmla="*/ 1506342 h 1507969"/>
              <a:gd name="connsiteX2" fmla="*/ 5247682 w 8505785"/>
              <a:gd name="connsiteY2" fmla="*/ 529550 h 1507969"/>
              <a:gd name="connsiteX3" fmla="*/ 8505785 w 8505785"/>
              <a:gd name="connsiteY3" fmla="*/ 0 h 1507969"/>
              <a:gd name="connsiteX0" fmla="*/ 0 w 8433205"/>
              <a:gd name="connsiteY0" fmla="*/ 978419 h 978419"/>
              <a:gd name="connsiteX1" fmla="*/ 5272512 w 8433205"/>
              <a:gd name="connsiteY1" fmla="*/ 976792 h 978419"/>
              <a:gd name="connsiteX2" fmla="*/ 5247682 w 8433205"/>
              <a:gd name="connsiteY2" fmla="*/ 0 h 978419"/>
              <a:gd name="connsiteX3" fmla="*/ 8433205 w 8433205"/>
              <a:gd name="connsiteY3" fmla="*/ 45533 h 978419"/>
              <a:gd name="connsiteX0" fmla="*/ 0 w 8433205"/>
              <a:gd name="connsiteY0" fmla="*/ 932886 h 932886"/>
              <a:gd name="connsiteX1" fmla="*/ 5272512 w 8433205"/>
              <a:gd name="connsiteY1" fmla="*/ 931259 h 932886"/>
              <a:gd name="connsiteX2" fmla="*/ 5259779 w 8433205"/>
              <a:gd name="connsiteY2" fmla="*/ 11975 h 932886"/>
              <a:gd name="connsiteX3" fmla="*/ 8433205 w 8433205"/>
              <a:gd name="connsiteY3" fmla="*/ 0 h 932886"/>
              <a:gd name="connsiteX0" fmla="*/ 0 w 8433205"/>
              <a:gd name="connsiteY0" fmla="*/ 932886 h 939474"/>
              <a:gd name="connsiteX1" fmla="*/ 5248319 w 8433205"/>
              <a:gd name="connsiteY1" fmla="*/ 939474 h 939474"/>
              <a:gd name="connsiteX2" fmla="*/ 5259779 w 8433205"/>
              <a:gd name="connsiteY2" fmla="*/ 11975 h 939474"/>
              <a:gd name="connsiteX3" fmla="*/ 8433205 w 8433205"/>
              <a:gd name="connsiteY3" fmla="*/ 0 h 939474"/>
              <a:gd name="connsiteX0" fmla="*/ 0 w 6872730"/>
              <a:gd name="connsiteY0" fmla="*/ 949317 h 949317"/>
              <a:gd name="connsiteX1" fmla="*/ 3687844 w 6872730"/>
              <a:gd name="connsiteY1" fmla="*/ 939474 h 949317"/>
              <a:gd name="connsiteX2" fmla="*/ 3699304 w 6872730"/>
              <a:gd name="connsiteY2" fmla="*/ 11975 h 949317"/>
              <a:gd name="connsiteX3" fmla="*/ 6872730 w 6872730"/>
              <a:gd name="connsiteY3" fmla="*/ 0 h 949317"/>
              <a:gd name="connsiteX0" fmla="*/ 0 w 6957407"/>
              <a:gd name="connsiteY0" fmla="*/ 932886 h 939474"/>
              <a:gd name="connsiteX1" fmla="*/ 3772521 w 6957407"/>
              <a:gd name="connsiteY1" fmla="*/ 939474 h 939474"/>
              <a:gd name="connsiteX2" fmla="*/ 3783981 w 6957407"/>
              <a:gd name="connsiteY2" fmla="*/ 11975 h 939474"/>
              <a:gd name="connsiteX3" fmla="*/ 6957407 w 6957407"/>
              <a:gd name="connsiteY3" fmla="*/ 0 h 939474"/>
              <a:gd name="connsiteX0" fmla="*/ 0 w 6558216"/>
              <a:gd name="connsiteY0" fmla="*/ 920911 h 927499"/>
              <a:gd name="connsiteX1" fmla="*/ 3772521 w 6558216"/>
              <a:gd name="connsiteY1" fmla="*/ 927499 h 927499"/>
              <a:gd name="connsiteX2" fmla="*/ 3783981 w 6558216"/>
              <a:gd name="connsiteY2" fmla="*/ 0 h 927499"/>
              <a:gd name="connsiteX3" fmla="*/ 6558216 w 6558216"/>
              <a:gd name="connsiteY3" fmla="*/ 4456 h 927499"/>
              <a:gd name="connsiteX0" fmla="*/ 0 w 6316282"/>
              <a:gd name="connsiteY0" fmla="*/ 957532 h 964120"/>
              <a:gd name="connsiteX1" fmla="*/ 3772521 w 6316282"/>
              <a:gd name="connsiteY1" fmla="*/ 964120 h 964120"/>
              <a:gd name="connsiteX2" fmla="*/ 3783981 w 6316282"/>
              <a:gd name="connsiteY2" fmla="*/ 36621 h 964120"/>
              <a:gd name="connsiteX3" fmla="*/ 6316282 w 6316282"/>
              <a:gd name="connsiteY3" fmla="*/ 0 h 964120"/>
              <a:gd name="connsiteX0" fmla="*/ 0 w 6328379"/>
              <a:gd name="connsiteY0" fmla="*/ 924670 h 931258"/>
              <a:gd name="connsiteX1" fmla="*/ 3772521 w 6328379"/>
              <a:gd name="connsiteY1" fmla="*/ 931258 h 931258"/>
              <a:gd name="connsiteX2" fmla="*/ 3783981 w 6328379"/>
              <a:gd name="connsiteY2" fmla="*/ 3759 h 931258"/>
              <a:gd name="connsiteX3" fmla="*/ 6328379 w 6328379"/>
              <a:gd name="connsiteY3" fmla="*/ 0 h 931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28379" h="931258">
                <a:moveTo>
                  <a:pt x="0" y="924670"/>
                </a:moveTo>
                <a:lnTo>
                  <a:pt x="3772521" y="931258"/>
                </a:lnTo>
                <a:cubicBezTo>
                  <a:pt x="3768977" y="363424"/>
                  <a:pt x="3787525" y="571593"/>
                  <a:pt x="3783981" y="3759"/>
                </a:cubicBezTo>
                <a:lnTo>
                  <a:pt x="6328379" y="0"/>
                </a:lnTo>
              </a:path>
            </a:pathLst>
          </a:custGeom>
          <a:noFill/>
          <a:ln w="38100">
            <a:solidFill>
              <a:srgbClr val="FF0000"/>
            </a:solidFill>
            <a:prstDash val="sysDash"/>
            <a:headEnd type="diamond" w="lg" len="med"/>
            <a:tailEnd type="oval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E981ECE-A6FD-4FAF-A8B9-23CEA33ECC84}"/>
              </a:ext>
            </a:extLst>
          </p:cNvPr>
          <p:cNvSpPr txBox="1"/>
          <p:nvPr/>
        </p:nvSpPr>
        <p:spPr bwMode="auto">
          <a:xfrm>
            <a:off x="9558649" y="3073075"/>
            <a:ext cx="404500" cy="36655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Wingdings" panose="05000000000000000000" pitchFamily="2" charset="2"/>
              </a:rPr>
              <a:t>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1819CC2-BABE-45F7-AD31-A05C57CBCC01}"/>
              </a:ext>
            </a:extLst>
          </p:cNvPr>
          <p:cNvSpPr txBox="1"/>
          <p:nvPr/>
        </p:nvSpPr>
        <p:spPr bwMode="auto">
          <a:xfrm>
            <a:off x="9548673" y="2715224"/>
            <a:ext cx="448936" cy="42974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Wingdings" panose="05000000000000000000" pitchFamily="2" charset="2"/>
              </a:rPr>
              <a:t>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BB8B12F-C0D2-417F-B395-BF6F7DFEC98C}"/>
              </a:ext>
            </a:extLst>
          </p:cNvPr>
          <p:cNvSpPr txBox="1"/>
          <p:nvPr/>
        </p:nvSpPr>
        <p:spPr bwMode="auto">
          <a:xfrm>
            <a:off x="9527881" y="1369458"/>
            <a:ext cx="437997" cy="37204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Wingdings" panose="05000000000000000000" pitchFamily="2" charset="2"/>
              </a:rPr>
              <a:t>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0C52825-82AE-4074-BA34-104D0481619A}"/>
              </a:ext>
            </a:extLst>
          </p:cNvPr>
          <p:cNvSpPr txBox="1"/>
          <p:nvPr/>
        </p:nvSpPr>
        <p:spPr>
          <a:xfrm>
            <a:off x="1480179" y="40091"/>
            <a:ext cx="56155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542925" algn="l"/>
              </a:tabLst>
            </a:pPr>
            <a:r>
              <a:rPr lang="en-US" sz="1400" dirty="0"/>
              <a:t>Tenant Cloud Storage Consumption –Platform Native (Hypervisor Attached)</a:t>
            </a:r>
          </a:p>
        </p:txBody>
      </p:sp>
    </p:spTree>
    <p:extLst>
      <p:ext uri="{BB962C8B-B14F-4D97-AF65-F5344CB8AC3E}">
        <p14:creationId xmlns:p14="http://schemas.microsoft.com/office/powerpoint/2010/main" val="2980911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898</TotalTime>
  <Words>1147</Words>
  <Application>Microsoft Office PowerPoint</Application>
  <PresentationFormat>Widescreen</PresentationFormat>
  <Paragraphs>262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Anuket Storage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Storage</dc:title>
  <dc:creator>Microsoft account</dc:creator>
  <cp:lastModifiedBy>John Hartley</cp:lastModifiedBy>
  <cp:revision>19</cp:revision>
  <dcterms:created xsi:type="dcterms:W3CDTF">2021-05-31T05:49:58Z</dcterms:created>
  <dcterms:modified xsi:type="dcterms:W3CDTF">2021-10-20T04:32:53Z</dcterms:modified>
</cp:coreProperties>
</file>