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93" r:id="rId3"/>
    <p:sldId id="797" r:id="rId4"/>
    <p:sldId id="798" r:id="rId5"/>
    <p:sldId id="799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Fredberg" userId="4c888e0d-bd5a-4843-961c-47a355c4cb68" providerId="ADAL" clId="{C7282E93-ECC8-4CB6-8016-64B5E7778E0C}"/>
    <pc:docChg chg="undo custSel addSld delSld modSld">
      <pc:chgData name="Tomas Fredberg" userId="4c888e0d-bd5a-4843-961c-47a355c4cb68" providerId="ADAL" clId="{C7282E93-ECC8-4CB6-8016-64B5E7778E0C}" dt="2021-05-19T12:18:03.973" v="700" actId="20577"/>
      <pc:docMkLst>
        <pc:docMk/>
      </pc:docMkLst>
      <pc:sldChg chg="delSp modSp add del mod">
        <pc:chgData name="Tomas Fredberg" userId="4c888e0d-bd5a-4843-961c-47a355c4cb68" providerId="ADAL" clId="{C7282E93-ECC8-4CB6-8016-64B5E7778E0C}" dt="2021-05-19T12:18:03.973" v="700" actId="20577"/>
        <pc:sldMkLst>
          <pc:docMk/>
          <pc:sldMk cId="2770976093" sldId="256"/>
        </pc:sldMkLst>
        <pc:spChg chg="mod">
          <ac:chgData name="Tomas Fredberg" userId="4c888e0d-bd5a-4843-961c-47a355c4cb68" providerId="ADAL" clId="{C7282E93-ECC8-4CB6-8016-64B5E7778E0C}" dt="2021-05-19T12:18:03.973" v="700" actId="20577"/>
          <ac:spMkLst>
            <pc:docMk/>
            <pc:sldMk cId="2770976093" sldId="256"/>
            <ac:spMk id="2" creationId="{612DF572-912D-466C-9E4A-C12D88C45829}"/>
          </ac:spMkLst>
        </pc:spChg>
        <pc:spChg chg="del">
          <ac:chgData name="Tomas Fredberg" userId="4c888e0d-bd5a-4843-961c-47a355c4cb68" providerId="ADAL" clId="{C7282E93-ECC8-4CB6-8016-64B5E7778E0C}" dt="2021-05-19T12:06:17.725" v="435" actId="478"/>
          <ac:spMkLst>
            <pc:docMk/>
            <pc:sldMk cId="2770976093" sldId="256"/>
            <ac:spMk id="3" creationId="{98401FD7-1740-4768-945F-AFC59E481E8D}"/>
          </ac:spMkLst>
        </pc:spChg>
      </pc:sldChg>
      <pc:sldChg chg="modSp mod">
        <pc:chgData name="Tomas Fredberg" userId="4c888e0d-bd5a-4843-961c-47a355c4cb68" providerId="ADAL" clId="{C7282E93-ECC8-4CB6-8016-64B5E7778E0C}" dt="2021-05-19T12:07:49.803" v="494" actId="1035"/>
        <pc:sldMkLst>
          <pc:docMk/>
          <pc:sldMk cId="1560819483" sldId="793"/>
        </pc:sldMkLst>
        <pc:spChg chg="mod">
          <ac:chgData name="Tomas Fredberg" userId="4c888e0d-bd5a-4843-961c-47a355c4cb68" providerId="ADAL" clId="{C7282E93-ECC8-4CB6-8016-64B5E7778E0C}" dt="2021-05-19T11:58:44.749" v="222" actId="20577"/>
          <ac:spMkLst>
            <pc:docMk/>
            <pc:sldMk cId="1560819483" sldId="793"/>
            <ac:spMk id="228" creationId="{36539C9F-4940-4651-8C68-CB195DE74EFC}"/>
          </ac:spMkLst>
        </pc:spChg>
        <pc:grpChg chg="mod">
          <ac:chgData name="Tomas Fredberg" userId="4c888e0d-bd5a-4843-961c-47a355c4cb68" providerId="ADAL" clId="{C7282E93-ECC8-4CB6-8016-64B5E7778E0C}" dt="2021-05-19T12:07:49.803" v="494" actId="1035"/>
          <ac:grpSpMkLst>
            <pc:docMk/>
            <pc:sldMk cId="1560819483" sldId="793"/>
            <ac:grpSpMk id="252" creationId="{848304DA-43D5-41A7-B7D5-2B00E7CAD399}"/>
          </ac:grpSpMkLst>
        </pc:grpChg>
      </pc:sldChg>
      <pc:sldChg chg="modSp mod">
        <pc:chgData name="Tomas Fredberg" userId="4c888e0d-bd5a-4843-961c-47a355c4cb68" providerId="ADAL" clId="{C7282E93-ECC8-4CB6-8016-64B5E7778E0C}" dt="2021-05-19T12:07:39.663" v="469" actId="1035"/>
        <pc:sldMkLst>
          <pc:docMk/>
          <pc:sldMk cId="1366804420" sldId="797"/>
        </pc:sldMkLst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3" creationId="{A2B91005-1CDE-450A-86B2-7153A1C0B9A0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75" creationId="{2E3E8A87-183C-4C95-9775-EA0223363EE3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76" creationId="{59E1AC78-CD8F-4AAC-B46A-FB97F832AAC2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79" creationId="{C3D3CA4D-675F-4D0E-BE3D-0E7C554D2E47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83" creationId="{C68FEA22-2EF5-42A2-86CA-53E27D5A545F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84" creationId="{72960EBD-5AB5-4CE6-87C2-D6138E556A4D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90" creationId="{7A5F5DA6-C6A1-421A-A78A-76807178CCA4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95" creationId="{CBDB172B-75C2-4F81-9000-DFA1FE733FF5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96" creationId="{27001DBC-DBBB-4D76-A1A4-C985D4FEE989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98" creationId="{64C0AB11-41B5-44A1-A1F2-9CE1B6115862}"/>
          </ac:spMkLst>
        </pc:spChg>
        <pc:spChg chg="mod">
          <ac:chgData name="Tomas Fredberg" userId="4c888e0d-bd5a-4843-961c-47a355c4cb68" providerId="ADAL" clId="{C7282E93-ECC8-4CB6-8016-64B5E7778E0C}" dt="2021-05-19T12:07:39.663" v="469" actId="1035"/>
          <ac:spMkLst>
            <pc:docMk/>
            <pc:sldMk cId="1366804420" sldId="797"/>
            <ac:spMk id="100" creationId="{01F25FF9-308D-4323-B883-350EED846817}"/>
          </ac:spMkLst>
        </pc:spChg>
        <pc:spChg chg="mod">
          <ac:chgData name="Tomas Fredberg" userId="4c888e0d-bd5a-4843-961c-47a355c4cb68" providerId="ADAL" clId="{C7282E93-ECC8-4CB6-8016-64B5E7778E0C}" dt="2021-05-19T11:59:06.132" v="232" actId="20577"/>
          <ac:spMkLst>
            <pc:docMk/>
            <pc:sldMk cId="1366804420" sldId="797"/>
            <ac:spMk id="209" creationId="{EE8885D2-FE98-457C-98A3-9CB308CF1F23}"/>
          </ac:spMkLst>
        </pc:spChg>
        <pc:grpChg chg="mod">
          <ac:chgData name="Tomas Fredberg" userId="4c888e0d-bd5a-4843-961c-47a355c4cb68" providerId="ADAL" clId="{C7282E93-ECC8-4CB6-8016-64B5E7778E0C}" dt="2021-05-19T12:07:39.663" v="469" actId="1035"/>
          <ac:grpSpMkLst>
            <pc:docMk/>
            <pc:sldMk cId="1366804420" sldId="797"/>
            <ac:grpSpMk id="4" creationId="{DCE613E8-1B8D-4992-8682-B9FEACF72391}"/>
          </ac:grpSpMkLst>
        </pc:grpChg>
        <pc:grpChg chg="mod">
          <ac:chgData name="Tomas Fredberg" userId="4c888e0d-bd5a-4843-961c-47a355c4cb68" providerId="ADAL" clId="{C7282E93-ECC8-4CB6-8016-64B5E7778E0C}" dt="2021-05-19T12:07:39.663" v="469" actId="1035"/>
          <ac:grpSpMkLst>
            <pc:docMk/>
            <pc:sldMk cId="1366804420" sldId="797"/>
            <ac:grpSpMk id="9" creationId="{F84E9087-3E08-4EC1-B4FD-27079A518062}"/>
          </ac:grpSpMkLst>
        </pc:grpChg>
        <pc:grpChg chg="mod">
          <ac:chgData name="Tomas Fredberg" userId="4c888e0d-bd5a-4843-961c-47a355c4cb68" providerId="ADAL" clId="{C7282E93-ECC8-4CB6-8016-64B5E7778E0C}" dt="2021-05-19T12:07:39.663" v="469" actId="1035"/>
          <ac:grpSpMkLst>
            <pc:docMk/>
            <pc:sldMk cId="1366804420" sldId="797"/>
            <ac:grpSpMk id="71" creationId="{ECF34EAE-52C5-4BE3-8C38-83DCA73C5349}"/>
          </ac:grpSpMkLst>
        </pc:grpChg>
        <pc:grpChg chg="mod">
          <ac:chgData name="Tomas Fredberg" userId="4c888e0d-bd5a-4843-961c-47a355c4cb68" providerId="ADAL" clId="{C7282E93-ECC8-4CB6-8016-64B5E7778E0C}" dt="2021-05-19T12:07:39.663" v="469" actId="1035"/>
          <ac:grpSpMkLst>
            <pc:docMk/>
            <pc:sldMk cId="1366804420" sldId="797"/>
            <ac:grpSpMk id="74" creationId="{77341FFB-CCAF-422F-ABC5-60C104E9E098}"/>
          </ac:grpSpMkLst>
        </pc:grpChg>
        <pc:grpChg chg="mod">
          <ac:chgData name="Tomas Fredberg" userId="4c888e0d-bd5a-4843-961c-47a355c4cb68" providerId="ADAL" clId="{C7282E93-ECC8-4CB6-8016-64B5E7778E0C}" dt="2021-05-19T12:07:39.663" v="469" actId="1035"/>
          <ac:grpSpMkLst>
            <pc:docMk/>
            <pc:sldMk cId="1366804420" sldId="797"/>
            <ac:grpSpMk id="86" creationId="{86B24DB7-E115-44AC-B12D-1132EAFCF195}"/>
          </ac:grpSpMkLst>
        </pc:grpChg>
        <pc:cxnChg chg="mod">
          <ac:chgData name="Tomas Fredberg" userId="4c888e0d-bd5a-4843-961c-47a355c4cb68" providerId="ADAL" clId="{C7282E93-ECC8-4CB6-8016-64B5E7778E0C}" dt="2021-05-19T12:07:39.663" v="469" actId="1035"/>
          <ac:cxnSpMkLst>
            <pc:docMk/>
            <pc:sldMk cId="1366804420" sldId="797"/>
            <ac:cxnSpMk id="89" creationId="{7B50441E-3007-4E0A-BC92-3B64B4C7C4F3}"/>
          </ac:cxnSpMkLst>
        </pc:cxnChg>
        <pc:cxnChg chg="mod">
          <ac:chgData name="Tomas Fredberg" userId="4c888e0d-bd5a-4843-961c-47a355c4cb68" providerId="ADAL" clId="{C7282E93-ECC8-4CB6-8016-64B5E7778E0C}" dt="2021-05-19T12:07:39.663" v="469" actId="1035"/>
          <ac:cxnSpMkLst>
            <pc:docMk/>
            <pc:sldMk cId="1366804420" sldId="797"/>
            <ac:cxnSpMk id="101" creationId="{67E2708B-970F-4C36-8F20-DE324B8B1F20}"/>
          </ac:cxnSpMkLst>
        </pc:cxnChg>
      </pc:sldChg>
      <pc:sldChg chg="modSp mod">
        <pc:chgData name="Tomas Fredberg" userId="4c888e0d-bd5a-4843-961c-47a355c4cb68" providerId="ADAL" clId="{C7282E93-ECC8-4CB6-8016-64B5E7778E0C}" dt="2021-05-19T12:07:29.168" v="461" actId="1036"/>
        <pc:sldMkLst>
          <pc:docMk/>
          <pc:sldMk cId="4006938723" sldId="799"/>
        </pc:sldMkLst>
        <pc:grpChg chg="mod">
          <ac:chgData name="Tomas Fredberg" userId="4c888e0d-bd5a-4843-961c-47a355c4cb68" providerId="ADAL" clId="{C7282E93-ECC8-4CB6-8016-64B5E7778E0C}" dt="2021-05-19T12:07:29.168" v="461" actId="1036"/>
          <ac:grpSpMkLst>
            <pc:docMk/>
            <pc:sldMk cId="4006938723" sldId="799"/>
            <ac:grpSpMk id="5" creationId="{2A2AB051-0358-4F2D-B6E3-29489CD7A03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2D3-1D2D-4F79-B702-F008BAAF5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8DED0-F4FB-4FF5-9409-CC562D0F3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AE12-8247-49AC-AE4D-EC177C1A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344F-9CA4-44A0-9021-E8471001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6978-DD62-402B-BE68-DAD39EAF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B63-5126-45D0-B7C8-03F932DE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C6795-0489-4C74-9E5A-9AB51CBD9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73A6-23D6-4E37-B382-23DE3E4E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E95B-CE6B-4D5E-874C-2DE6CC71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E806-22D2-4BF5-8D2B-AC0A1E7C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6BA2-515F-4CC5-9F50-A2F70F5A4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CECDF-03A7-4BBA-A520-195AF1A3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7021-B376-499C-9EA4-765848B2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AC13-D881-47CC-A997-CD3810E6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ADD5-95FA-4EE8-9243-2C171CC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33FC-AAF9-4B1D-98CE-CD099D6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CDBC-E95F-4852-A883-F6A32DCE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5DC8-34E8-428B-A5FD-370000F6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B717-44A9-4F28-A193-A6D0416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7491-A036-40BA-BFE6-144A4803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4F04-1242-4A87-B631-4B995B4C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F840-97F9-4B13-AB1A-405F3527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61FC-7D38-4A7D-B33C-A26DAFDE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B369-169B-4B2D-90A0-CD3279CB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42F0-0022-443D-805E-0725738E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2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B57-E305-4C80-B277-D9DCF4D8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AA06-4951-4B13-8CD4-5C8126464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94348-6268-4653-9933-3C75802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0AFB-48DA-41DD-97D5-851D1E12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4843-F760-4ECB-AC8E-153C07A3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B515-9EF0-454A-91A9-66740532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79CA-20A0-4787-887F-C572F93F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35A93-BF8E-47ED-94AD-650495A4F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4783E-8F39-45C7-A889-F5BF6155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C2967-E3DE-4E5B-9828-AD9A69648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9A517-449F-4821-B530-5F91EB313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A4C2E-8B4E-4DF9-81B7-97D66C6F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B2EA3-7D55-40E5-9CD5-1809A25E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221D8-6C4C-46AE-B783-4788B78D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A37B-E1F5-4717-9391-6E287D4F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30CA-259F-4101-96C6-E506AE7B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D300F-9B2B-4B75-9CA5-DEAB85AC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7179-EF81-4DDC-B3F5-9FAE3E8A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C2DFE-A7BA-41F0-AF13-931D8EE7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23F78-361A-451A-A37F-37F7C5EA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F5EF0-C6F8-4FB9-921A-A0091635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6257-ECEB-4CD3-8037-B7A854ED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D732-182B-448B-949C-E48ABF22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44BE0-2DC8-486B-951E-C8F44D17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B5136-0DE5-4AB3-AEFF-673E1C44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EE373-BB62-429E-B02B-769B11E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AB5C-9B8D-4A9F-B166-B9EFFB44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C1CA-575B-47C6-8E14-C341DC29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76CFF-AE14-43C0-ACE9-416B3F36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8FB35-2519-47E0-A312-A72248D4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D77F-9C19-41C0-932D-9B9E74B3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706D3-D3F1-4163-9DD2-B15184E8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66EF-ECDE-479E-839E-90C4A616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2969D-9952-4881-9EC0-6DF00E84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D16A0-FD87-456B-B550-F38FC024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E3EE-8B23-409F-B0F3-AAE794F5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28A7-F82B-4016-A3C3-9849061B1D9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13AC-EC6A-4920-B2D9-40F81AAF6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09A8-F029-40F4-9F9C-23DFC3D3C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2B92-E6EA-41AF-9C81-84CDF9F4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F572-912D-466C-9E4A-C12D88C45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327" y="1122363"/>
            <a:ext cx="10520379" cy="23876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When bringing in the figures into the Anuket Reference Model repositories: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”Save a Copy” as .</a:t>
            </a:r>
            <a:r>
              <a:rPr lang="en-US" sz="2000" dirty="0" err="1"/>
              <a:t>png</a:t>
            </a:r>
            <a:r>
              <a:rPr lang="en-US" sz="2000" dirty="0"/>
              <a:t> files (will create a separate .</a:t>
            </a:r>
            <a:r>
              <a:rPr lang="en-US" sz="2000" dirty="0" err="1"/>
              <a:t>png</a:t>
            </a:r>
            <a:r>
              <a:rPr lang="en-US" sz="2000" dirty="0"/>
              <a:t> file for each slide in a separate folder)</a:t>
            </a:r>
            <a:br>
              <a:rPr lang="en-US" sz="2000" dirty="0"/>
            </a:br>
            <a:r>
              <a:rPr lang="en-US" sz="2000" dirty="0"/>
              <a:t>   - Be very careful to ensure that  the file name extension (file type) is in lower case </a:t>
            </a:r>
            <a:r>
              <a:rPr lang="en-US" sz="2000" dirty="0" err="1"/>
              <a:t>i,.e</a:t>
            </a:r>
            <a:r>
              <a:rPr lang="en-US" sz="2000" dirty="0"/>
              <a:t>. “.</a:t>
            </a:r>
            <a:r>
              <a:rPr lang="en-US" sz="2000" dirty="0" err="1"/>
              <a:t>png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en-US" sz="2000"/>
              <a:t>   - </a:t>
            </a:r>
            <a:r>
              <a:rPr lang="en-US" sz="2000" dirty="0"/>
              <a:t>Git references are known to be case sensitive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Rename each created file as ”RM-Ch03_5-” and add the </a:t>
            </a:r>
            <a:r>
              <a:rPr lang="en-US" sz="2000" dirty="0" err="1"/>
              <a:t>Wanted_Caption_Text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097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48304DA-43D5-41A7-B7D5-2B00E7CAD399}"/>
              </a:ext>
            </a:extLst>
          </p:cNvPr>
          <p:cNvGrpSpPr/>
          <p:nvPr/>
        </p:nvGrpSpPr>
        <p:grpSpPr>
          <a:xfrm>
            <a:off x="479424" y="1538252"/>
            <a:ext cx="11561075" cy="4848325"/>
            <a:chOff x="479424" y="1787626"/>
            <a:chExt cx="11561075" cy="4848325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71EC986-7D69-49F0-ACCA-826E5F976CB0}"/>
                </a:ext>
              </a:extLst>
            </p:cNvPr>
            <p:cNvGrpSpPr/>
            <p:nvPr/>
          </p:nvGrpSpPr>
          <p:grpSpPr>
            <a:xfrm>
              <a:off x="4173801" y="4664464"/>
              <a:ext cx="2720877" cy="171152"/>
              <a:chOff x="860293" y="2277182"/>
              <a:chExt cx="754984" cy="207435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CB549AB-8F64-49CD-A791-5FBDFC2CE38D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CC01C18-28BB-4C7D-8F16-4D24FF0602FE}"/>
                  </a:ext>
                </a:extLst>
              </p:cNvPr>
              <p:cNvSpPr/>
              <p:nvPr/>
            </p:nvSpPr>
            <p:spPr bwMode="auto">
              <a:xfrm>
                <a:off x="862710" y="2277182"/>
                <a:ext cx="748444" cy="188673"/>
              </a:xfrm>
              <a:prstGeom prst="rect">
                <a:avLst/>
              </a:prstGeom>
              <a:solidFill>
                <a:srgbClr val="0B9256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VM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9700A6-4A0A-46AF-A783-F339294ED0A9}"/>
                </a:ext>
              </a:extLst>
            </p:cNvPr>
            <p:cNvGrpSpPr/>
            <p:nvPr/>
          </p:nvGrpSpPr>
          <p:grpSpPr>
            <a:xfrm>
              <a:off x="479424" y="1787626"/>
              <a:ext cx="11561075" cy="4848325"/>
              <a:chOff x="479424" y="1787626"/>
              <a:chExt cx="11561075" cy="4848325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27E8CB3-6D6D-45C0-9432-4676A98E0E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36581" y="5517525"/>
                <a:ext cx="724779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7A3B984-BD57-4D32-86B1-B8051881C43B}"/>
                  </a:ext>
                </a:extLst>
              </p:cNvPr>
              <p:cNvGrpSpPr/>
              <p:nvPr/>
            </p:nvGrpSpPr>
            <p:grpSpPr>
              <a:xfrm>
                <a:off x="479424" y="1787626"/>
                <a:ext cx="11561075" cy="4848325"/>
                <a:chOff x="479424" y="1787626"/>
                <a:chExt cx="11561075" cy="4848325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86F260C3-C507-4B1E-B4CB-6661F62EE9D0}"/>
                    </a:ext>
                  </a:extLst>
                </p:cNvPr>
                <p:cNvSpPr/>
                <p:nvPr/>
              </p:nvSpPr>
              <p:spPr bwMode="auto">
                <a:xfrm>
                  <a:off x="5309036" y="5728641"/>
                  <a:ext cx="754984" cy="33333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endPara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1A8CF98-B96D-436C-8546-649E12B415A0}"/>
                    </a:ext>
                  </a:extLst>
                </p:cNvPr>
                <p:cNvSpPr/>
                <p:nvPr/>
              </p:nvSpPr>
              <p:spPr bwMode="auto">
                <a:xfrm>
                  <a:off x="3922206" y="5715315"/>
                  <a:ext cx="754984" cy="33333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endPara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517A2D4-9BC6-4802-910F-C89CDA2407B1}"/>
                    </a:ext>
                  </a:extLst>
                </p:cNvPr>
                <p:cNvSpPr/>
                <p:nvPr/>
              </p:nvSpPr>
              <p:spPr bwMode="auto">
                <a:xfrm>
                  <a:off x="2423585" y="5715315"/>
                  <a:ext cx="754984" cy="33333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endPara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240FD23F-96AD-4ECA-BC78-0605EF87B591}"/>
                    </a:ext>
                  </a:extLst>
                </p:cNvPr>
                <p:cNvSpPr/>
                <p:nvPr/>
              </p:nvSpPr>
              <p:spPr bwMode="auto">
                <a:xfrm>
                  <a:off x="1502326" y="5707977"/>
                  <a:ext cx="754984" cy="33333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endPara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D07F4F6-A1AE-4F1E-921F-AAD5BDEA706A}"/>
                    </a:ext>
                  </a:extLst>
                </p:cNvPr>
                <p:cNvGrpSpPr/>
                <p:nvPr/>
              </p:nvGrpSpPr>
              <p:grpSpPr>
                <a:xfrm>
                  <a:off x="479424" y="1787626"/>
                  <a:ext cx="11524522" cy="4680676"/>
                  <a:chOff x="479424" y="1787626"/>
                  <a:chExt cx="11524522" cy="4680676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FE45F1D-F8D7-4760-AD0B-C9D08685B0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20679" y="4875113"/>
                    <a:ext cx="5459139" cy="413721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rPr>
                      <a:t>IaaS Virtualization Instance (VMM)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3429B92-E119-4799-8C34-F1C3202EBF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2741" y="3859078"/>
                    <a:ext cx="10721948" cy="2394437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Cloud Infrastructure</a:t>
                    </a: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F521DBD9-AA63-4F5F-91D9-6539950D554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329208" y="3854145"/>
                    <a:ext cx="208710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rgbClr val="0033CC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D0ACAFB1-9F1B-4990-A151-D4025AA312A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487614" y="3854145"/>
                    <a:ext cx="208710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3BCA895C-848B-4409-907C-929B78D73DB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720312" y="3859230"/>
                    <a:ext cx="208710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92BFE1CB-8896-49C0-A218-DDD80F8CF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03443" y="4331319"/>
                    <a:ext cx="2697309" cy="548146"/>
                  </a:xfrm>
                  <a:prstGeom prst="rect">
                    <a:avLst/>
                  </a:prstGeom>
                  <a:solidFill>
                    <a:srgbClr val="0033CC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b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rPr>
                      <a:t>CaaS Virtualization Instance n (CISI)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7DF336F-AEF0-4D9C-BA6A-38C90F8C8C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82512" y="3929612"/>
                    <a:ext cx="2697309" cy="548145"/>
                  </a:xfrm>
                  <a:prstGeom prst="rect">
                    <a:avLst/>
                  </a:prstGeom>
                  <a:solidFill>
                    <a:srgbClr val="0B9256"/>
                  </a:solidFill>
                  <a:ln w="571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b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rPr>
                      <a:t>CaaS Virtualization Instance 2 (CISI)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65BD8BC7-E882-479D-8B3B-2372504123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81834" y="5761282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Storage</a:t>
                    </a:r>
                    <a:b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</a:br>
                    <a:r>
                      <a:rPr lang="en-US" sz="1000" dirty="0"/>
                      <a:t>Resource</a:t>
                    </a:r>
                    <a:endPara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5424894-3672-4C93-87FF-32A8B43A89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3608" y="5761624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Network</a:t>
                    </a:r>
                    <a:b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</a:br>
                    <a:r>
                      <a:rPr lang="en-US" sz="1000" dirty="0"/>
                      <a:t>Resource</a:t>
                    </a:r>
                    <a:endPara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783E56C1-2CCB-4B35-B872-78326F1012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30791" y="3941886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Virtual Compute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C40314E-5051-4ACE-8338-6D8E372B3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5606" y="3941886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kumimoji="0" lang="en-US" sz="100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Virtual</a:t>
                    </a:r>
                    <a:r>
                      <a:rPr lang="en-US" sz="1000"/>
                      <a:t> Storage</a:t>
                    </a:r>
                    <a:endParaRPr kumimoji="0" lang="en-US" sz="1000" b="0" i="0" u="none" strike="noStrike" cap="none" normalizeH="0" baseline="0">
                      <a:ln>
                        <a:noFill/>
                      </a:ln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F74935A2-1C5D-4314-9DAE-E4CBE7F2F7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80421" y="3941886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Virtual</a:t>
                    </a:r>
                    <a:r>
                      <a:rPr lang="en-US" sz="1000" dirty="0"/>
                      <a:t> Network</a:t>
                    </a:r>
                    <a:endPara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0241F9AE-0888-442F-AD4A-9AD5C1EE3D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30790" y="2883837"/>
                    <a:ext cx="754984" cy="333334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/>
                      <a:t>C</a:t>
                    </a: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NF 2:1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FA19062-96B9-48E1-A478-8F262B8B5F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7572" y="2882586"/>
                    <a:ext cx="754984" cy="333334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VNF 1:1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AF8EE19-4CBE-4A7F-86AA-0D6CE35534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412" y="4887977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Virtual Compute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67D06E5-B51F-4C43-B1AF-6DCD38AAA1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83226" y="4887977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kumimoji="0" lang="en-US" sz="100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Virtual</a:t>
                    </a:r>
                    <a:r>
                      <a:rPr lang="en-US" sz="1000"/>
                      <a:t> Storage</a:t>
                    </a:r>
                    <a:endParaRPr kumimoji="0" lang="en-US" sz="1000" b="0" i="0" u="none" strike="noStrike" cap="none" normalizeH="0" baseline="0">
                      <a:ln>
                        <a:noFill/>
                      </a:ln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B535B35-7B67-481D-A902-3277D92DE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08042" y="4887977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Virtual</a:t>
                    </a:r>
                    <a:r>
                      <a:rPr lang="en-US" sz="1000" dirty="0"/>
                      <a:t> Network</a:t>
                    </a:r>
                    <a:endPara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D5D6C43-BBD5-47C6-81CF-77E49A2DFC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39832" y="5514268"/>
                    <a:ext cx="7399396" cy="613673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HW Infrastructure</a:t>
                    </a:r>
                    <a:r>
                      <a:rPr lang="en-US" sz="1050" dirty="0"/>
                      <a:t> Layer Resource Pool </a:t>
                    </a: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with HW Layer Abstraction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F3FDCDB-6D65-483C-BD66-56A1EB739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64518" y="2883837"/>
                    <a:ext cx="754984" cy="333334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/>
                      <a:t>C</a:t>
                    </a: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NF n:1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9FAF5E9-28E9-42B5-8240-CC3E7E7138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5606" y="2883837"/>
                    <a:ext cx="754984" cy="33333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 dirty="0"/>
                      <a:t>C</a:t>
                    </a: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NF 2:2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FCD12DD-FE4A-4586-8C7C-617D13EDEC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82387" y="2882586"/>
                    <a:ext cx="754984" cy="333334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VNF 1:2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F8CEE27-5EC2-4442-B0FC-848852FEAC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989334" y="2883837"/>
                    <a:ext cx="754984" cy="333334"/>
                  </a:xfrm>
                  <a:prstGeom prst="rect">
                    <a:avLst/>
                  </a:prstGeom>
                  <a:solidFill>
                    <a:srgbClr val="FFADAD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/>
                      <a:t>C</a:t>
                    </a: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NF n:2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473C24F-5534-40EB-A88C-B5E570290F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80421" y="2882586"/>
                    <a:ext cx="754984" cy="33333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 dirty="0"/>
                      <a:t>C</a:t>
                    </a: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NF 2:3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D016FFD-6D77-41E5-A3E8-2A28D0797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07203" y="2881335"/>
                    <a:ext cx="754984" cy="333334"/>
                  </a:xfrm>
                  <a:prstGeom prst="rect">
                    <a:avLst/>
                  </a:prstGeom>
                  <a:solidFill>
                    <a:srgbClr val="FFADAD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VNF 1:3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FF1B06-7243-4BD4-A553-351F9DB633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14149" y="2882586"/>
                    <a:ext cx="754984" cy="33333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/>
                      <a:t>C</a:t>
                    </a: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NF n:3</a:t>
                    </a: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8E4711C-19A5-4E95-8026-BB519F6110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02662" y="4739438"/>
                    <a:ext cx="1027143" cy="5481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endParaRPr kumimoji="0" lang="en-US" sz="105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endParaRPr>
                  </a:p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 dirty="0"/>
                      <a:t>V</a:t>
                    </a: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IMV1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F5EF9358-D750-45C6-8FAC-CC27ED2D18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8747" y="3928358"/>
                    <a:ext cx="790809" cy="346037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 dirty="0"/>
                      <a:t>C</a:t>
                    </a: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ISM C2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2F4C6646-097E-4932-9F90-A32EA26598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22720" y="4399649"/>
                    <a:ext cx="627121" cy="530781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0" tIns="36000" rIns="0" bIns="3657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CISM Cn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E098497-23F1-4E29-BA72-7D45E268D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74519" y="5516305"/>
                    <a:ext cx="1841255" cy="608409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endParaRPr kumimoji="0" lang="en-US" sz="105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endParaRPr>
                  </a:p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endParaRPr kumimoji="0" lang="en-US" sz="105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endParaRPr>
                  </a:p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HW Infrastructure Manager</a:t>
                    </a:r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01F35131-FE87-47F5-85F2-DD03146709FD}"/>
                      </a:ext>
                    </a:extLst>
                  </p:cNvPr>
                  <p:cNvCxnSpPr>
                    <a:cxnSpLocks/>
                    <a:stCxn id="35" idx="3"/>
                    <a:endCxn id="46" idx="1"/>
                  </p:cNvCxnSpPr>
                  <p:nvPr/>
                </p:nvCxnSpPr>
                <p:spPr bwMode="auto">
                  <a:xfrm flipV="1">
                    <a:off x="8739228" y="5820510"/>
                    <a:ext cx="1335291" cy="59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7030A0"/>
                    </a:solidFill>
                    <a:prstDash val="dash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CC1802B-579B-43CA-A656-406B5A3249A3}"/>
                      </a:ext>
                    </a:extLst>
                  </p:cNvPr>
                  <p:cNvCxnSpPr>
                    <a:cxnSpLocks/>
                    <a:stCxn id="26" idx="3"/>
                    <a:endCxn id="43" idx="1"/>
                  </p:cNvCxnSpPr>
                  <p:nvPr/>
                </p:nvCxnSpPr>
                <p:spPr bwMode="auto">
                  <a:xfrm flipV="1">
                    <a:off x="6879818" y="5013511"/>
                    <a:ext cx="2922844" cy="68463"/>
                  </a:xfrm>
                  <a:prstGeom prst="bentConnector3">
                    <a:avLst>
                      <a:gd name="adj1" fmla="val 64068"/>
                    </a:avLst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48" name="Straight Connector 46">
                    <a:extLst>
                      <a:ext uri="{FF2B5EF4-FFF2-40B4-BE49-F238E27FC236}">
                        <a16:creationId xmlns:a16="http://schemas.microsoft.com/office/drawing/2014/main" id="{9737391D-57C3-46BF-A3B5-9EC2959519E2}"/>
                      </a:ext>
                    </a:extLst>
                  </p:cNvPr>
                  <p:cNvCxnSpPr>
                    <a:cxnSpLocks/>
                    <a:stCxn id="15" idx="3"/>
                  </p:cNvCxnSpPr>
                  <p:nvPr/>
                </p:nvCxnSpPr>
                <p:spPr bwMode="auto">
                  <a:xfrm>
                    <a:off x="6879821" y="4203685"/>
                    <a:ext cx="3436413" cy="12700"/>
                  </a:xfrm>
                  <a:prstGeom prst="bentConnector3">
                    <a:avLst>
                      <a:gd name="adj1" fmla="val 99460"/>
                    </a:avLst>
                  </a:prstGeom>
                  <a:solidFill>
                    <a:schemeClr val="accent1"/>
                  </a:solidFill>
                  <a:ln w="34925" cap="flat" cmpd="dbl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54" name="Straight Connector 46">
                    <a:extLst>
                      <a:ext uri="{FF2B5EF4-FFF2-40B4-BE49-F238E27FC236}">
                        <a16:creationId xmlns:a16="http://schemas.microsoft.com/office/drawing/2014/main" id="{B6CA1B12-C096-4E51-912C-05167CF534BA}"/>
                      </a:ext>
                    </a:extLst>
                  </p:cNvPr>
                  <p:cNvCxnSpPr>
                    <a:cxnSpLocks/>
                    <a:endCxn id="45" idx="1"/>
                  </p:cNvCxnSpPr>
                  <p:nvPr/>
                </p:nvCxnSpPr>
                <p:spPr bwMode="auto">
                  <a:xfrm flipV="1">
                    <a:off x="9704470" y="4665040"/>
                    <a:ext cx="1418250" cy="220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4925" cap="flat" cmpd="dbl" algn="ctr">
                    <a:solidFill>
                      <a:srgbClr val="0033CC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2658A2B-C9A0-4522-8055-73334A8FDD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06281" y="2019123"/>
                    <a:ext cx="924910" cy="382225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CC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Orchestrator</a:t>
                    </a:r>
                  </a:p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 dirty="0"/>
                      <a:t>1</a:t>
                    </a:r>
                    <a:endParaRPr kumimoji="0" lang="en-US" sz="105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endParaRPr>
                  </a:p>
                </p:txBody>
              </p:sp>
              <p:cxnSp>
                <p:nvCxnSpPr>
                  <p:cNvPr id="73" name="Straight Connector 58">
                    <a:extLst>
                      <a:ext uri="{FF2B5EF4-FFF2-40B4-BE49-F238E27FC236}">
                        <a16:creationId xmlns:a16="http://schemas.microsoft.com/office/drawing/2014/main" id="{048C9662-8896-4C70-AA6F-450E7446F942}"/>
                      </a:ext>
                    </a:extLst>
                  </p:cNvPr>
                  <p:cNvCxnSpPr>
                    <a:cxnSpLocks/>
                    <a:endCxn id="44" idx="0"/>
                  </p:cNvCxnSpPr>
                  <p:nvPr/>
                </p:nvCxnSpPr>
                <p:spPr bwMode="auto">
                  <a:xfrm rot="5400000">
                    <a:off x="9940717" y="3164784"/>
                    <a:ext cx="1527009" cy="138"/>
                  </a:xfrm>
                  <a:prstGeom prst="bent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78" name="Straight Connector 58">
                    <a:extLst>
                      <a:ext uri="{FF2B5EF4-FFF2-40B4-BE49-F238E27FC236}">
                        <a16:creationId xmlns:a16="http://schemas.microsoft.com/office/drawing/2014/main" id="{12257FD1-D7E5-4266-9AAC-6D06E2FB04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0174106" y="2401348"/>
                    <a:ext cx="11147" cy="235161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81" name="Straight Connector 58">
                    <a:extLst>
                      <a:ext uri="{FF2B5EF4-FFF2-40B4-BE49-F238E27FC236}">
                        <a16:creationId xmlns:a16="http://schemas.microsoft.com/office/drawing/2014/main" id="{8F98DE14-02E6-4659-84A7-3B89062718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1234472" y="2401348"/>
                    <a:ext cx="0" cy="199830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33CC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82" name="Straight Connector 58">
                    <a:extLst>
                      <a:ext uri="{FF2B5EF4-FFF2-40B4-BE49-F238E27FC236}">
                        <a16:creationId xmlns:a16="http://schemas.microsoft.com/office/drawing/2014/main" id="{FD65DBB1-403D-4076-A7BB-7839718D2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rot="5400000">
                    <a:off x="10224942" y="3888418"/>
                    <a:ext cx="3073628" cy="112189"/>
                  </a:xfrm>
                  <a:prstGeom prst="bentConnector3">
                    <a:avLst>
                      <a:gd name="adj1" fmla="val 91909"/>
                    </a:avLst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7030A0"/>
                    </a:solidFill>
                    <a:prstDash val="dash"/>
                    <a:round/>
                    <a:headEnd type="none" w="med" len="med"/>
                    <a:tailEnd type="none"/>
                  </a:ln>
                  <a:effectLst/>
                </p:spPr>
              </p:cxn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0F707589-0528-42A4-89FA-93131A1D91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9424" y="1787626"/>
                    <a:ext cx="9096674" cy="613721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OSS/BSS</a:t>
                    </a:r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87CF1B4C-5180-4CF6-B35A-9B05F0C2137C}"/>
                      </a:ext>
                    </a:extLst>
                  </p:cNvPr>
                  <p:cNvCxnSpPr>
                    <a:cxnSpLocks/>
                    <a:endCxn id="35" idx="1"/>
                  </p:cNvCxnSpPr>
                  <p:nvPr/>
                </p:nvCxnSpPr>
                <p:spPr bwMode="auto">
                  <a:xfrm rot="16200000" flipH="1">
                    <a:off x="-755828" y="3725445"/>
                    <a:ext cx="3419758" cy="771562"/>
                  </a:xfrm>
                  <a:prstGeom prst="bentConnector2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7030A0"/>
                    </a:solidFill>
                    <a:prstDash val="dash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97" name="Straight Connector 58">
                    <a:extLst>
                      <a:ext uri="{FF2B5EF4-FFF2-40B4-BE49-F238E27FC236}">
                        <a16:creationId xmlns:a16="http://schemas.microsoft.com/office/drawing/2014/main" id="{EA187866-56BA-44AF-89CB-3BA8A77B337C}"/>
                      </a:ext>
                    </a:extLst>
                  </p:cNvPr>
                  <p:cNvCxnSpPr>
                    <a:cxnSpLocks/>
                    <a:endCxn id="57" idx="1"/>
                  </p:cNvCxnSpPr>
                  <p:nvPr/>
                </p:nvCxnSpPr>
                <p:spPr bwMode="auto">
                  <a:xfrm flipV="1">
                    <a:off x="9583049" y="2210236"/>
                    <a:ext cx="523232" cy="10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DDEDCBED-56C3-4354-BCB3-59BB540BAF6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616799" y="3359100"/>
                    <a:ext cx="490780" cy="192437"/>
                  </a:xfrm>
                  <a:prstGeom prst="rect">
                    <a:avLst/>
                  </a:prstGeom>
                  <a:noFill/>
                  <a:ln w="12700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/>
                      <a:t>Vn-Nf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CC69F61-849F-49BF-8654-FC7CD4E18EB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583740" y="1982455"/>
                    <a:ext cx="490780" cy="19243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 dirty="0" err="1"/>
                      <a:t>Os</a:t>
                    </a:r>
                    <a:r>
                      <a:rPr lang="en-US" sz="1000" dirty="0"/>
                      <a:t>-Ma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B0FDCA9-AC4B-4039-9ADC-5B333354FE3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352097" y="5230445"/>
                    <a:ext cx="490780" cy="156998"/>
                  </a:xfrm>
                  <a:prstGeom prst="rect">
                    <a:avLst/>
                  </a:prstGeom>
                  <a:noFill/>
                  <a:ln w="12700">
                    <a:solidFill>
                      <a:srgbClr val="0033CC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>
                      <a:buClr>
                        <a:schemeClr val="tx1"/>
                      </a:buClr>
                      <a:defRPr sz="1000"/>
                    </a:lvl1pPr>
                  </a:lstStyle>
                  <a:p>
                    <a:r>
                      <a:rPr lang="en-US"/>
                      <a:t>Vl-Ha</a:t>
                    </a:r>
                  </a:p>
                </p:txBody>
              </p:sp>
              <p:cxnSp>
                <p:nvCxnSpPr>
                  <p:cNvPr id="117" name="Straight Connector 58">
                    <a:extLst>
                      <a:ext uri="{FF2B5EF4-FFF2-40B4-BE49-F238E27FC236}">
                        <a16:creationId xmlns:a16="http://schemas.microsoft.com/office/drawing/2014/main" id="{3028334A-15D3-4C5E-9F53-6E46A743D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007259" y="4477757"/>
                    <a:ext cx="0" cy="39735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B050"/>
                    </a:solidFill>
                    <a:prstDash val="sysDot"/>
                    <a:round/>
                    <a:headEnd type="oval" w="med" len="med"/>
                    <a:tailEnd type="oval"/>
                  </a:ln>
                  <a:effectLst/>
                </p:spPr>
              </p:cxnSp>
              <p:cxnSp>
                <p:nvCxnSpPr>
                  <p:cNvPr id="120" name="Straight Connector 58">
                    <a:extLst>
                      <a:ext uri="{FF2B5EF4-FFF2-40B4-BE49-F238E27FC236}">
                        <a16:creationId xmlns:a16="http://schemas.microsoft.com/office/drawing/2014/main" id="{7CB0457F-1E98-42FF-A8DF-D995A9B71FC4}"/>
                      </a:ext>
                    </a:extLst>
                  </p:cNvPr>
                  <p:cNvCxnSpPr>
                    <a:cxnSpLocks/>
                    <a:stCxn id="34" idx="2"/>
                  </p:cNvCxnSpPr>
                  <p:nvPr/>
                </p:nvCxnSpPr>
                <p:spPr bwMode="auto">
                  <a:xfrm>
                    <a:off x="8352098" y="4879465"/>
                    <a:ext cx="0" cy="63480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33CC"/>
                    </a:solidFill>
                    <a:prstDash val="solid"/>
                    <a:round/>
                    <a:headEnd type="oval" w="med" len="med"/>
                    <a:tailEnd type="oval"/>
                  </a:ln>
                  <a:effectLst/>
                </p:spPr>
              </p:cxnSp>
              <p:cxnSp>
                <p:nvCxnSpPr>
                  <p:cNvPr id="129" name="Straight Connector 58">
                    <a:extLst>
                      <a:ext uri="{FF2B5EF4-FFF2-40B4-BE49-F238E27FC236}">
                        <a16:creationId xmlns:a16="http://schemas.microsoft.com/office/drawing/2014/main" id="{27FC66A4-919E-4E32-9D7A-82C56890B1A3}"/>
                      </a:ext>
                    </a:extLst>
                  </p:cNvPr>
                  <p:cNvCxnSpPr>
                    <a:cxnSpLocks/>
                    <a:stCxn id="18" idx="2"/>
                  </p:cNvCxnSpPr>
                  <p:nvPr/>
                </p:nvCxnSpPr>
                <p:spPr bwMode="auto">
                  <a:xfrm>
                    <a:off x="1835064" y="3215920"/>
                    <a:ext cx="1" cy="64315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32" name="Straight Connector 58">
                    <a:extLst>
                      <a:ext uri="{FF2B5EF4-FFF2-40B4-BE49-F238E27FC236}">
                        <a16:creationId xmlns:a16="http://schemas.microsoft.com/office/drawing/2014/main" id="{ACF4FA09-CD75-461B-B7C5-B4E5E561D9B4}"/>
                      </a:ext>
                    </a:extLst>
                  </p:cNvPr>
                  <p:cNvCxnSpPr>
                    <a:cxnSpLocks/>
                    <a:stCxn id="38" idx="2"/>
                  </p:cNvCxnSpPr>
                  <p:nvPr/>
                </p:nvCxnSpPr>
                <p:spPr bwMode="auto">
                  <a:xfrm>
                    <a:off x="2759879" y="3215920"/>
                    <a:ext cx="0" cy="64190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35" name="Straight Connector 58">
                    <a:extLst>
                      <a:ext uri="{FF2B5EF4-FFF2-40B4-BE49-F238E27FC236}">
                        <a16:creationId xmlns:a16="http://schemas.microsoft.com/office/drawing/2014/main" id="{87B2103D-D2A0-4AB4-A83F-D2CE42AC3FB2}"/>
                      </a:ext>
                    </a:extLst>
                  </p:cNvPr>
                  <p:cNvCxnSpPr>
                    <a:cxnSpLocks/>
                    <a:stCxn id="36" idx="2"/>
                  </p:cNvCxnSpPr>
                  <p:nvPr/>
                </p:nvCxnSpPr>
                <p:spPr bwMode="auto">
                  <a:xfrm>
                    <a:off x="7442010" y="3217171"/>
                    <a:ext cx="0" cy="64065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4925" cap="flat" cmpd="dbl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38" name="Straight Connector 58">
                    <a:extLst>
                      <a:ext uri="{FF2B5EF4-FFF2-40B4-BE49-F238E27FC236}">
                        <a16:creationId xmlns:a16="http://schemas.microsoft.com/office/drawing/2014/main" id="{E1670636-35E3-484F-AA15-164A5FA5BD8B}"/>
                      </a:ext>
                    </a:extLst>
                  </p:cNvPr>
                  <p:cNvCxnSpPr>
                    <a:cxnSpLocks/>
                    <a:stCxn id="17" idx="2"/>
                  </p:cNvCxnSpPr>
                  <p:nvPr/>
                </p:nvCxnSpPr>
                <p:spPr bwMode="auto">
                  <a:xfrm flipH="1">
                    <a:off x="4606562" y="3217171"/>
                    <a:ext cx="1720" cy="63940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4925" cap="flat" cmpd="dbl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41" name="Straight Connector 58">
                    <a:extLst>
                      <a:ext uri="{FF2B5EF4-FFF2-40B4-BE49-F238E27FC236}">
                        <a16:creationId xmlns:a16="http://schemas.microsoft.com/office/drawing/2014/main" id="{9D051D64-8462-4FBA-95B3-6E94B3E7BF4A}"/>
                      </a:ext>
                    </a:extLst>
                  </p:cNvPr>
                  <p:cNvCxnSpPr>
                    <a:cxnSpLocks/>
                    <a:stCxn id="41" idx="2"/>
                  </p:cNvCxnSpPr>
                  <p:nvPr/>
                </p:nvCxnSpPr>
                <p:spPr bwMode="auto">
                  <a:xfrm flipH="1">
                    <a:off x="3684694" y="3214669"/>
                    <a:ext cx="1" cy="64190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FFADAD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44" name="Straight Connector 58">
                    <a:extLst>
                      <a:ext uri="{FF2B5EF4-FFF2-40B4-BE49-F238E27FC236}">
                        <a16:creationId xmlns:a16="http://schemas.microsoft.com/office/drawing/2014/main" id="{B739ECD2-E502-4EA2-8F66-774A76FC8782}"/>
                      </a:ext>
                    </a:extLst>
                  </p:cNvPr>
                  <p:cNvCxnSpPr>
                    <a:cxnSpLocks/>
                    <a:stCxn id="39" idx="2"/>
                  </p:cNvCxnSpPr>
                  <p:nvPr/>
                </p:nvCxnSpPr>
                <p:spPr bwMode="auto">
                  <a:xfrm>
                    <a:off x="8366826" y="3217171"/>
                    <a:ext cx="0" cy="65763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4925" cap="flat" cmpd="dbl" algn="ctr">
                    <a:solidFill>
                      <a:srgbClr val="FFADAD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47" name="Straight Connector 58">
                    <a:extLst>
                      <a:ext uri="{FF2B5EF4-FFF2-40B4-BE49-F238E27FC236}">
                        <a16:creationId xmlns:a16="http://schemas.microsoft.com/office/drawing/2014/main" id="{62EBE235-2828-4F38-8EAE-62BCDF478586}"/>
                      </a:ext>
                    </a:extLst>
                  </p:cNvPr>
                  <p:cNvCxnSpPr>
                    <a:cxnSpLocks/>
                    <a:stCxn id="37" idx="2"/>
                  </p:cNvCxnSpPr>
                  <p:nvPr/>
                </p:nvCxnSpPr>
                <p:spPr bwMode="auto">
                  <a:xfrm>
                    <a:off x="5533098" y="3217171"/>
                    <a:ext cx="0" cy="63940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4925" cap="flat" cmpd="dbl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51" name="Straight Connector 58">
                    <a:extLst>
                      <a:ext uri="{FF2B5EF4-FFF2-40B4-BE49-F238E27FC236}">
                        <a16:creationId xmlns:a16="http://schemas.microsoft.com/office/drawing/2014/main" id="{6CBF191A-E41B-4242-9E88-2F7A15C332FD}"/>
                      </a:ext>
                    </a:extLst>
                  </p:cNvPr>
                  <p:cNvCxnSpPr>
                    <a:cxnSpLocks/>
                    <a:stCxn id="40" idx="2"/>
                  </p:cNvCxnSpPr>
                  <p:nvPr/>
                </p:nvCxnSpPr>
                <p:spPr bwMode="auto">
                  <a:xfrm>
                    <a:off x="6457913" y="3215920"/>
                    <a:ext cx="0" cy="64065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4925" cap="flat" cmpd="dbl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54" name="Straight Connector 58">
                    <a:extLst>
                      <a:ext uri="{FF2B5EF4-FFF2-40B4-BE49-F238E27FC236}">
                        <a16:creationId xmlns:a16="http://schemas.microsoft.com/office/drawing/2014/main" id="{D9C62297-A34E-4B86-BF41-6DE0CD5EA95D}"/>
                      </a:ext>
                    </a:extLst>
                  </p:cNvPr>
                  <p:cNvCxnSpPr>
                    <a:cxnSpLocks/>
                    <a:stCxn id="42" idx="2"/>
                  </p:cNvCxnSpPr>
                  <p:nvPr/>
                </p:nvCxnSpPr>
                <p:spPr bwMode="auto">
                  <a:xfrm>
                    <a:off x="9291641" y="3215920"/>
                    <a:ext cx="19082" cy="64065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4925" cap="flat" cmpd="dbl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E053AD58-7CB2-4B1F-8C56-015B329A610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242491" y="3375570"/>
                    <a:ext cx="737040" cy="192437"/>
                  </a:xfrm>
                  <a:prstGeom prst="rect">
                    <a:avLst/>
                  </a:prstGeom>
                  <a:noFill/>
                  <a:ln w="12700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0" tIns="36000" rIns="0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buClr>
                        <a:schemeClr val="tx1"/>
                      </a:buClr>
                    </a:pPr>
                    <a:r>
                      <a:rPr lang="en-US" sz="900" dirty="0"/>
                      <a:t>C-RT + </a:t>
                    </a:r>
                    <a:r>
                      <a:rPr lang="en-US" sz="900" dirty="0" err="1"/>
                      <a:t>SecNW</a:t>
                    </a:r>
                    <a:endParaRPr lang="en-US" sz="900" dirty="0"/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FB973118-794D-49A1-B2CB-781643BF9C7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514986" y="3368610"/>
                    <a:ext cx="490780" cy="192437"/>
                  </a:xfrm>
                  <a:prstGeom prst="rect">
                    <a:avLst/>
                  </a:prstGeom>
                  <a:noFill/>
                  <a:ln w="12700">
                    <a:solidFill>
                      <a:srgbClr val="FFC00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/>
                      <a:t>Vn-Nf</a:t>
                    </a:r>
                  </a:p>
                </p:txBody>
              </p: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1FB8121C-7A66-4FDC-B075-95538BB83A2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57454" y="3367959"/>
                    <a:ext cx="490780" cy="192437"/>
                  </a:xfrm>
                  <a:prstGeom prst="rect">
                    <a:avLst/>
                  </a:prstGeom>
                  <a:noFill/>
                  <a:ln w="12700">
                    <a:solidFill>
                      <a:srgbClr val="FFADAD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/>
                      <a:t>Vn-Nf</a:t>
                    </a:r>
                  </a:p>
                </p:txBody>
              </p:sp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704C2402-F0AB-4D35-BAA6-11CDF49C94A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048669" y="4511849"/>
                    <a:ext cx="763751" cy="132702"/>
                  </a:xfrm>
                  <a:prstGeom prst="rect">
                    <a:avLst/>
                  </a:prstGeom>
                  <a:noFill/>
                  <a:ln w="12700">
                    <a:solidFill>
                      <a:srgbClr val="00B050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>
                      <a:buClr>
                        <a:schemeClr val="tx1"/>
                      </a:buClr>
                      <a:defRPr sz="1000"/>
                    </a:lvl1pPr>
                  </a:lstStyle>
                  <a:p>
                    <a:r>
                      <a:rPr lang="en-US" dirty="0" err="1"/>
                      <a:t>PacketFlow</a:t>
                    </a:r>
                    <a:endParaRPr lang="en-US" dirty="0"/>
                  </a:p>
                </p:txBody>
              </p:sp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F76E914F-CCBA-4FC4-B8A9-00C55581E07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173802" y="5340957"/>
                    <a:ext cx="490780" cy="140369"/>
                  </a:xfrm>
                  <a:prstGeom prst="rect">
                    <a:avLst/>
                  </a:prstGeom>
                  <a:noFill/>
                  <a:ln w="127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/>
                      <a:t>Vl-Ha</a:t>
                    </a: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06981D73-C805-47D8-B557-629C9F2884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99449" y="2843121"/>
                    <a:ext cx="406562" cy="54823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/>
                      <a:t>C</a:t>
                    </a: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NF</a:t>
                    </a:r>
                    <a:b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</a:b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Mgr2</a:t>
                    </a: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64F2927B-DECE-4FD4-9BB7-A06153A6D3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4557" y="2843120"/>
                    <a:ext cx="406562" cy="54823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33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lang="en-US" sz="1050"/>
                      <a:t>C</a:t>
                    </a: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NF</a:t>
                    </a:r>
                    <a:b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</a:b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Mgrn</a:t>
                    </a: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3AC80053-B484-406E-BE9D-BA6ABAB64A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972175" y="2843119"/>
                    <a:ext cx="406562" cy="54823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VNF</a:t>
                    </a:r>
                    <a:b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</a:br>
                    <a:r>
                      <a:rPr kumimoji="0" lang="en-US" sz="105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Mgr1</a:t>
                    </a:r>
                  </a:p>
                </p:txBody>
              </p: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4E1B217B-FC45-4C05-A723-1C12EE48A7B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0002798" y="2560181"/>
                    <a:ext cx="490780" cy="140369"/>
                  </a:xfrm>
                  <a:prstGeom prst="rect">
                    <a:avLst/>
                  </a:prstGeom>
                  <a:noFill/>
                  <a:ln w="127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buClr>
                        <a:schemeClr val="tx1"/>
                      </a:buClr>
                    </a:pPr>
                    <a:r>
                      <a:rPr lang="en-US" sz="900"/>
                      <a:t>Or-Vnfm</a:t>
                    </a:r>
                  </a:p>
                </p:txBody>
              </p:sp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4B15A6DE-53E1-47E2-8FB0-F821EBAE6ADB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0533834" y="2552049"/>
                    <a:ext cx="490780" cy="140369"/>
                  </a:xfrm>
                  <a:prstGeom prst="rect">
                    <a:avLst/>
                  </a:prstGeom>
                  <a:noFill/>
                  <a:ln w="12700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buClr>
                        <a:schemeClr val="tx1"/>
                      </a:buClr>
                    </a:pPr>
                    <a:r>
                      <a:rPr lang="en-US" sz="900" dirty="0"/>
                      <a:t>Or-</a:t>
                    </a:r>
                    <a:r>
                      <a:rPr lang="en-US" sz="900" dirty="0" err="1"/>
                      <a:t>Vnfm</a:t>
                    </a:r>
                    <a:endParaRPr lang="en-US" sz="900" dirty="0"/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2BEA9607-98C4-4A61-A230-734CAB4F6C6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1065233" y="2552048"/>
                    <a:ext cx="490780" cy="140369"/>
                  </a:xfrm>
                  <a:prstGeom prst="rect">
                    <a:avLst/>
                  </a:prstGeom>
                  <a:noFill/>
                  <a:ln w="12700">
                    <a:solidFill>
                      <a:srgbClr val="0033CC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buClr>
                        <a:schemeClr val="tx1"/>
                      </a:buClr>
                    </a:pPr>
                    <a:r>
                      <a:rPr lang="en-US" sz="900" dirty="0"/>
                      <a:t>Or-</a:t>
                    </a:r>
                    <a:r>
                      <a:rPr lang="en-US" sz="900" dirty="0" err="1"/>
                      <a:t>Vnfm</a:t>
                    </a:r>
                    <a:endParaRPr lang="en-US" sz="900" dirty="0"/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073D7E60-2DC4-481F-B1E0-450F95D9C33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0001773" y="3596295"/>
                    <a:ext cx="490780" cy="140369"/>
                  </a:xfrm>
                  <a:prstGeom prst="rect">
                    <a:avLst/>
                  </a:prstGeom>
                  <a:noFill/>
                  <a:ln w="127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buClr>
                        <a:schemeClr val="tx1"/>
                      </a:buClr>
                    </a:pPr>
                    <a:r>
                      <a:rPr lang="en-US" sz="900"/>
                      <a:t>Vi-Vnfm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C93A55D6-C8A0-45B7-811A-4EDB9A4AE95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0532809" y="3588163"/>
                    <a:ext cx="490780" cy="140369"/>
                  </a:xfrm>
                  <a:prstGeom prst="rect">
                    <a:avLst/>
                  </a:prstGeom>
                  <a:noFill/>
                  <a:ln w="12700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buClr>
                        <a:schemeClr val="tx1"/>
                      </a:buClr>
                    </a:pPr>
                    <a:endParaRPr lang="en-US" sz="900" dirty="0"/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C5706237-C23B-4840-8E55-7F823CF336E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1064208" y="3588162"/>
                    <a:ext cx="490780" cy="140369"/>
                  </a:xfrm>
                  <a:prstGeom prst="rect">
                    <a:avLst/>
                  </a:prstGeom>
                  <a:noFill/>
                  <a:ln w="12700">
                    <a:solidFill>
                      <a:srgbClr val="0033CC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buClr>
                        <a:schemeClr val="tx1"/>
                      </a:buClr>
                    </a:pPr>
                    <a:endParaRPr lang="en-US" sz="900" dirty="0"/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7DD253C9-DC8F-464F-A179-A01D2E75B95D}"/>
                      </a:ext>
                    </a:extLst>
                  </p:cNvPr>
                  <p:cNvSpPr txBox="1"/>
                  <p:nvPr/>
                </p:nvSpPr>
                <p:spPr bwMode="auto">
                  <a:xfrm rot="16200000">
                    <a:off x="-207635" y="4881312"/>
                    <a:ext cx="1726223" cy="18070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/>
                      <a:t>HW Equipment Management</a:t>
                    </a:r>
                  </a:p>
                </p:txBody>
              </p: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58B05E66-80E1-4D03-A4F6-E8A580F13EC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38854" y="4909526"/>
                    <a:ext cx="67826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D6B80BB2-FEC5-415C-899F-D912926136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9802662" y="2166330"/>
                    <a:ext cx="6951" cy="675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2EF6A039-013C-4559-B0C2-7315460855A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336474" y="4015253"/>
                    <a:ext cx="1803720" cy="149695"/>
                  </a:xfrm>
                  <a:prstGeom prst="rect">
                    <a:avLst/>
                  </a:prstGeom>
                  <a:noFill/>
                  <a:ln w="12700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>
                      <a:buClr>
                        <a:schemeClr val="tx1"/>
                      </a:buClr>
                      <a:defRPr sz="1000"/>
                    </a:lvl1pPr>
                  </a:lstStyle>
                  <a:p>
                    <a:r>
                      <a:rPr lang="en-US" dirty="0"/>
                      <a:t>Container &amp; NW Management</a:t>
                    </a:r>
                  </a:p>
                </p:txBody>
              </p: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4193DC2F-402C-4F0A-84F9-3C828393D6E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206026" y="5015197"/>
                    <a:ext cx="490780" cy="173498"/>
                  </a:xfrm>
                  <a:prstGeom prst="rect">
                    <a:avLst/>
                  </a:prstGeom>
                  <a:noFill/>
                  <a:ln w="127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buClr>
                        <a:schemeClr val="tx1"/>
                      </a:buClr>
                    </a:pPr>
                    <a:r>
                      <a:rPr lang="en-US" sz="1000" dirty="0" err="1"/>
                      <a:t>Nf</a:t>
                    </a:r>
                    <a:r>
                      <a:rPr lang="en-US" sz="1000" dirty="0"/>
                      <a:t>-Vi</a:t>
                    </a:r>
                  </a:p>
                </p:txBody>
              </p: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B1D6C819-6F13-4EA2-9253-63EE4A87B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9924504" y="4183645"/>
                    <a:ext cx="6951" cy="675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489FD686-47DE-45C5-AA25-EE5EA9D11D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10909710" y="4637461"/>
                    <a:ext cx="6951" cy="675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949336E4-8896-40A5-9C2E-75F6A20554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9425885" y="4967834"/>
                    <a:ext cx="6951" cy="675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DE9F8789-EB57-4212-B559-0EA1C8473A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10358050" y="6348634"/>
                    <a:ext cx="6951" cy="675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201" name="Straight Connector 46">
                    <a:extLst>
                      <a:ext uri="{FF2B5EF4-FFF2-40B4-BE49-F238E27FC236}">
                        <a16:creationId xmlns:a16="http://schemas.microsoft.com/office/drawing/2014/main" id="{01C67D19-E290-449F-B801-0F8001B1B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0241447" y="6374336"/>
                    <a:ext cx="267964" cy="1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CB9BCEEC-72FB-4E3C-B0C0-C170840E80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8533013" y="6371835"/>
                    <a:ext cx="6951" cy="675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204" name="Straight Connector 46">
                    <a:extLst>
                      <a:ext uri="{FF2B5EF4-FFF2-40B4-BE49-F238E27FC236}">
                        <a16:creationId xmlns:a16="http://schemas.microsoft.com/office/drawing/2014/main" id="{0C6DCA65-796F-49D6-9E82-AB977772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8416410" y="6397537"/>
                    <a:ext cx="267964" cy="1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/>
                  </a:ln>
                  <a:effectLst/>
                </p:spPr>
              </p:cxn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31C7788-1D81-48BF-8A73-5E55C673E2D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0499449" y="6269050"/>
                    <a:ext cx="1504497" cy="19243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 dirty="0"/>
                      <a:t>ETSI NFV reference point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EE8885D2-FE98-457C-98A3-9CB308CF1F2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715514" y="6269050"/>
                    <a:ext cx="1504497" cy="19243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/>
                      <a:t>Other reference point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06000035-BE62-40A6-818B-65E15D80BD3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640665" y="6275616"/>
                    <a:ext cx="1504497" cy="19243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 dirty="0"/>
                      <a:t>Execution reference point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CB831B8E-0442-4165-B4CE-FD6E43C38BE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236717" y="6275865"/>
                    <a:ext cx="1504497" cy="19243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72000" tIns="36000" rIns="73152" bIns="36576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buClr>
                        <a:schemeClr val="tx1"/>
                      </a:buClr>
                    </a:pPr>
                    <a:r>
                      <a:rPr lang="en-US" sz="1000" dirty="0"/>
                      <a:t>Each </a:t>
                    </a:r>
                    <a:r>
                      <a:rPr lang="en-US" sz="1000" dirty="0" err="1"/>
                      <a:t>colours</a:t>
                    </a:r>
                    <a:r>
                      <a:rPr lang="en-US" sz="1000" dirty="0"/>
                      <a:t> represents a separate administrative domain</a:t>
                    </a:r>
                  </a:p>
                </p:txBody>
              </p:sp>
              <p:cxnSp>
                <p:nvCxnSpPr>
                  <p:cNvPr id="212" name="Straight Connector 58">
                    <a:extLst>
                      <a:ext uri="{FF2B5EF4-FFF2-40B4-BE49-F238E27FC236}">
                        <a16:creationId xmlns:a16="http://schemas.microsoft.com/office/drawing/2014/main" id="{3A251274-756C-4838-BAC9-64FFA68843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292309" y="6407217"/>
                    <a:ext cx="237746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/>
                  </a:ln>
                  <a:effectLst/>
                </p:spPr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E4E1BA8E-2FFC-4633-8DA3-4FDEDFCF0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8412" y="5767383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Compute</a:t>
                    </a:r>
                    <a:b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</a:b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Resource 1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449D3A16-3FA2-4C1E-82CB-5FEC9437F0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83227" y="5767383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lang="en-US" sz="1000" dirty="0"/>
                      <a:t>Compute</a:t>
                    </a:r>
                    <a:b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</a:br>
                    <a:r>
                      <a:rPr lang="en-US" sz="1000" dirty="0"/>
                      <a:t>Resource </a:t>
                    </a: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m</a:t>
                    </a:r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94A703E8-9E5E-48A2-B0F0-90EF5E29003B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0657026" y="4320420"/>
                    <a:ext cx="438348" cy="3092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33CC"/>
                    </a:solidFill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>
                      <a:buClr>
                        <a:schemeClr val="tx1"/>
                      </a:buClr>
                      <a:defRPr sz="1000"/>
                    </a:lvl1pPr>
                  </a:lstStyle>
                  <a:p>
                    <a:pPr algn="ctr"/>
                    <a:r>
                      <a:rPr lang="en-US" dirty="0"/>
                      <a:t>C&amp;NW</a:t>
                    </a:r>
                    <a:br>
                      <a:rPr lang="en-US" dirty="0"/>
                    </a:br>
                    <a:r>
                      <a:rPr lang="en-US" dirty="0" err="1"/>
                      <a:t>Mgmt</a:t>
                    </a:r>
                    <a:endParaRPr lang="en-US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4F5490B1-F9DD-4C8F-8C19-B7876AABB0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64518" y="4343592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33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ct val="0"/>
                      </a:spcAft>
                      <a:buClrTx/>
                      <a:buSzTx/>
                      <a:tabLst/>
                    </a:pP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Virtual Compute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695982F3-6CA3-4844-A242-C03A9B292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989333" y="4343592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33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kumimoji="0" lang="en-US" sz="1000" b="0" i="0" u="none" strike="noStrike" cap="none" normalizeH="0" baseline="0">
                        <a:ln>
                          <a:noFill/>
                        </a:ln>
                        <a:effectLst/>
                        <a:latin typeface="+mn-lt"/>
                      </a:rPr>
                      <a:t>Virtual</a:t>
                    </a:r>
                    <a:r>
                      <a:rPr lang="en-US" sz="1000"/>
                      <a:t> Storage</a:t>
                    </a:r>
                    <a:endParaRPr kumimoji="0" lang="en-US" sz="1000" b="0" i="0" u="none" strike="noStrike" cap="none" normalizeH="0" baseline="0">
                      <a:ln>
                        <a:noFill/>
                      </a:ln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8FD64D92-5029-4BC6-92B4-19DBFFBC16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14148" y="4343592"/>
                    <a:ext cx="754984" cy="3333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0033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ts val="300"/>
                      </a:spcBef>
                      <a:spcAft>
                        <a:spcPct val="0"/>
                      </a:spcAft>
                    </a:pPr>
                    <a:r>
                      <a:rPr kumimoji="0" lang="en-US" sz="10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rPr>
                      <a:t>Virtual</a:t>
                    </a:r>
                    <a:r>
                      <a:rPr lang="en-US" sz="1000" dirty="0"/>
                      <a:t> Network</a:t>
                    </a:r>
                    <a:endPara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endParaRPr>
                  </a:p>
                </p:txBody>
              </p:sp>
              <p:cxnSp>
                <p:nvCxnSpPr>
                  <p:cNvPr id="167" name="Straight Connector 58">
                    <a:extLst>
                      <a:ext uri="{FF2B5EF4-FFF2-40B4-BE49-F238E27FC236}">
                        <a16:creationId xmlns:a16="http://schemas.microsoft.com/office/drawing/2014/main" id="{3BEDB705-76DD-430B-9004-DC3185C2783E}"/>
                      </a:ext>
                    </a:extLst>
                  </p:cNvPr>
                  <p:cNvCxnSpPr>
                    <a:cxnSpLocks/>
                    <a:stCxn id="26" idx="2"/>
                  </p:cNvCxnSpPr>
                  <p:nvPr/>
                </p:nvCxnSpPr>
                <p:spPr bwMode="auto">
                  <a:xfrm>
                    <a:off x="4150249" y="5288834"/>
                    <a:ext cx="0" cy="22937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5050"/>
                    </a:solidFill>
                    <a:prstDash val="solid"/>
                    <a:round/>
                    <a:headEnd type="oval" w="med" len="med"/>
                    <a:tailEnd type="oval"/>
                  </a:ln>
                  <a:effectLst/>
                </p:spPr>
              </p:cxnSp>
            </p:grpSp>
            <p:cxnSp>
              <p:nvCxnSpPr>
                <p:cNvPr id="109" name="Straight Connector 58">
                  <a:extLst>
                    <a:ext uri="{FF2B5EF4-FFF2-40B4-BE49-F238E27FC236}">
                      <a16:creationId xmlns:a16="http://schemas.microsoft.com/office/drawing/2014/main" id="{E97F3DB8-A42F-45BC-B177-280AEEBA94B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517772" y="4887217"/>
                  <a:ext cx="0" cy="63480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33CC"/>
                  </a:solidFill>
                  <a:prstDash val="sysDot"/>
                  <a:round/>
                  <a:headEnd type="oval" w="med" len="med"/>
                  <a:tailEnd type="oval"/>
                </a:ln>
                <a:effectLst/>
              </p:spPr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22FF1F3-FD3E-443B-8453-A720DEFC749A}"/>
                    </a:ext>
                  </a:extLst>
                </p:cNvPr>
                <p:cNvSpPr txBox="1"/>
                <p:nvPr/>
              </p:nvSpPr>
              <p:spPr bwMode="auto">
                <a:xfrm>
                  <a:off x="7533785" y="5228444"/>
                  <a:ext cx="762974" cy="163751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vert="horz" wrap="none" lIns="72000" tIns="36000" rIns="73152" bIns="36576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>
                    <a:buClr>
                      <a:schemeClr val="tx1"/>
                    </a:buClr>
                    <a:defRPr sz="1000"/>
                  </a:lvl1pPr>
                </a:lstStyle>
                <a:p>
                  <a:r>
                    <a:rPr lang="en-US" dirty="0" err="1"/>
                    <a:t>PacketFlow</a:t>
                  </a:r>
                  <a:endParaRPr lang="en-US" dirty="0"/>
                </a:p>
              </p:txBody>
            </p:sp>
            <p:cxnSp>
              <p:nvCxnSpPr>
                <p:cNvPr id="111" name="Straight Connector 58">
                  <a:extLst>
                    <a:ext uri="{FF2B5EF4-FFF2-40B4-BE49-F238E27FC236}">
                      <a16:creationId xmlns:a16="http://schemas.microsoft.com/office/drawing/2014/main" id="{1975256C-8CDF-4B93-BA08-5ABD3262AC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151109" y="5287584"/>
                  <a:ext cx="0" cy="2266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ysDot"/>
                  <a:round/>
                  <a:headEnd type="oval" w="med" len="med"/>
                  <a:tailEnd type="oval"/>
                </a:ln>
                <a:effectLst/>
              </p:spPr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4C34570-DA9B-4266-8B25-73CBDFE42269}"/>
                    </a:ext>
                  </a:extLst>
                </p:cNvPr>
                <p:cNvSpPr txBox="1"/>
                <p:nvPr/>
              </p:nvSpPr>
              <p:spPr bwMode="auto">
                <a:xfrm>
                  <a:off x="3174340" y="5348217"/>
                  <a:ext cx="754981" cy="125379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vert="horz" wrap="none" lIns="72000" tIns="36000" rIns="73152" bIns="36576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000" dirty="0" err="1"/>
                    <a:t>PacketFlow</a:t>
                  </a:r>
                  <a:endParaRPr lang="en-US" sz="1000" dirty="0"/>
                </a:p>
              </p:txBody>
            </p:sp>
            <p:cxnSp>
              <p:nvCxnSpPr>
                <p:cNvPr id="116" name="Straight Connector 58">
                  <a:extLst>
                    <a:ext uri="{FF2B5EF4-FFF2-40B4-BE49-F238E27FC236}">
                      <a16:creationId xmlns:a16="http://schemas.microsoft.com/office/drawing/2014/main" id="{CC3660B0-A5ED-4378-8CB6-91C55F5C7BEC}"/>
                    </a:ext>
                  </a:extLst>
                </p:cNvPr>
                <p:cNvCxnSpPr>
                  <a:cxnSpLocks/>
                  <a:endCxn id="172" idx="0"/>
                </p:cNvCxnSpPr>
                <p:nvPr/>
              </p:nvCxnSpPr>
              <p:spPr bwMode="auto">
                <a:xfrm rot="16200000" flipH="1">
                  <a:off x="10318141" y="4509674"/>
                  <a:ext cx="475871" cy="1994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2700" cap="flat" cmpd="sng" algn="ctr">
                  <a:solidFill>
                    <a:srgbClr val="008000"/>
                  </a:solidFill>
                  <a:prstDash val="dash"/>
                  <a:round/>
                  <a:headEnd type="none" w="med" len="med"/>
                  <a:tailEnd type="none"/>
                </a:ln>
                <a:effectLst/>
              </p:spPr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2D80DE6-7C1C-4A1C-ACCD-8F052D77276A}"/>
                    </a:ext>
                  </a:extLst>
                </p:cNvPr>
                <p:cNvSpPr txBox="1"/>
                <p:nvPr/>
              </p:nvSpPr>
              <p:spPr bwMode="auto">
                <a:xfrm>
                  <a:off x="6648417" y="6443514"/>
                  <a:ext cx="1504497" cy="1924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vert="horz" wrap="none" lIns="72000" tIns="36000" rIns="73152" bIns="36576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buClr>
                      <a:schemeClr val="tx1"/>
                    </a:buClr>
                  </a:pPr>
                  <a:r>
                    <a:rPr lang="en-US" sz="1000" dirty="0"/>
                    <a:t>Packet Flow interface</a:t>
                  </a:r>
                </a:p>
              </p:txBody>
            </p:sp>
            <p:cxnSp>
              <p:nvCxnSpPr>
                <p:cNvPr id="126" name="Straight Connector 58">
                  <a:extLst>
                    <a:ext uri="{FF2B5EF4-FFF2-40B4-BE49-F238E27FC236}">
                      <a16:creationId xmlns:a16="http://schemas.microsoft.com/office/drawing/2014/main" id="{DA2EFFCF-B079-4E4F-AEED-449237D8770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300061" y="6575115"/>
                  <a:ext cx="237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ysDot"/>
                  <a:round/>
                  <a:headEnd type="oval" w="med" len="med"/>
                  <a:tailEnd type="oval"/>
                </a:ln>
                <a:effectLst/>
              </p:spPr>
            </p:cxn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3FD554AA-7443-4D3C-9A75-DBFC298A3874}"/>
                    </a:ext>
                  </a:extLst>
                </p:cNvPr>
                <p:cNvSpPr/>
                <p:nvPr/>
              </p:nvSpPr>
              <p:spPr bwMode="auto">
                <a:xfrm>
                  <a:off x="10149719" y="5515670"/>
                  <a:ext cx="490393" cy="28669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36000" rIns="0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00" b="0" i="0" u="none" strike="noStrike" cap="none" normalizeH="0" baseline="0" dirty="0" err="1">
                      <a:ln>
                        <a:noFill/>
                      </a:ln>
                      <a:effectLst/>
                      <a:latin typeface="+mn-lt"/>
                    </a:rPr>
                    <a:t>SDNu</a:t>
                  </a:r>
                  <a:b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</a:b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-V1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9AF5686D-D6F2-4BF2-B302-6732BB0CE73B}"/>
                    </a:ext>
                  </a:extLst>
                </p:cNvPr>
                <p:cNvSpPr/>
                <p:nvPr/>
              </p:nvSpPr>
              <p:spPr bwMode="auto">
                <a:xfrm>
                  <a:off x="10656824" y="5515670"/>
                  <a:ext cx="456642" cy="28669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36000" rIns="0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00" b="0" i="0" u="none" strike="noStrike" cap="none" normalizeH="0" baseline="0" dirty="0" err="1">
                      <a:ln>
                        <a:noFill/>
                      </a:ln>
                      <a:effectLst/>
                      <a:latin typeface="+mn-lt"/>
                    </a:rPr>
                    <a:t>SDNu</a:t>
                  </a:r>
                  <a:b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</a:b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-Cn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ACA43DA-FB2D-4272-9398-0164EC718D0E}"/>
                    </a:ext>
                  </a:extLst>
                </p:cNvPr>
                <p:cNvSpPr/>
                <p:nvPr/>
              </p:nvSpPr>
              <p:spPr bwMode="auto">
                <a:xfrm>
                  <a:off x="10124692" y="5519434"/>
                  <a:ext cx="1752176" cy="31534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36000" rIns="36000" bIns="3657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00" b="0" i="0" u="none" strike="noStrike" cap="none" normalizeH="0" baseline="0" dirty="0" err="1">
                      <a:ln>
                        <a:noFill/>
                      </a:ln>
                      <a:effectLst/>
                      <a:latin typeface="+mn-lt"/>
                    </a:rPr>
                    <a:t>SDNu</a:t>
                  </a:r>
                  <a:b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</a:b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Provisioning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99210DE-0D6E-4F20-8A13-8C0B1CA1B7A0}"/>
                    </a:ext>
                  </a:extLst>
                </p:cNvPr>
                <p:cNvSpPr txBox="1"/>
                <p:nvPr/>
              </p:nvSpPr>
              <p:spPr bwMode="auto">
                <a:xfrm rot="16200000">
                  <a:off x="11363408" y="3149356"/>
                  <a:ext cx="1009364" cy="20642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vert="horz" wrap="none" lIns="72000" tIns="36000" rIns="73152" bIns="36576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buClr>
                      <a:schemeClr val="tx1"/>
                    </a:buClr>
                  </a:pPr>
                  <a:r>
                    <a:rPr lang="en-US" sz="1000" dirty="0"/>
                    <a:t>HW Infra </a:t>
                  </a:r>
                  <a:r>
                    <a:rPr lang="en-US" sz="1000" dirty="0" err="1"/>
                    <a:t>Mgmt</a:t>
                  </a:r>
                  <a:endParaRPr lang="en-US" sz="1000" dirty="0"/>
                </a:p>
              </p:txBody>
            </p:sp>
            <p:cxnSp>
              <p:nvCxnSpPr>
                <p:cNvPr id="130" name="Straight Connector 58">
                  <a:extLst>
                    <a:ext uri="{FF2B5EF4-FFF2-40B4-BE49-F238E27FC236}">
                      <a16:creationId xmlns:a16="http://schemas.microsoft.com/office/drawing/2014/main" id="{30A6E1E1-ACB0-4725-95ED-7F3F76B10CE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611765" y="2403463"/>
                  <a:ext cx="0" cy="1996186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33CC"/>
                  </a:solidFill>
                  <a:prstDash val="dash"/>
                  <a:round/>
                  <a:headEnd type="none" w="med" len="med"/>
                  <a:tailEnd type="none"/>
                </a:ln>
                <a:effectLst/>
              </p:spPr>
            </p:cxn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B432D81-49A7-4022-81B0-5990414F1D01}"/>
                    </a:ext>
                  </a:extLst>
                </p:cNvPr>
                <p:cNvSpPr txBox="1"/>
                <p:nvPr/>
              </p:nvSpPr>
              <p:spPr bwMode="auto">
                <a:xfrm>
                  <a:off x="11400718" y="3961494"/>
                  <a:ext cx="354653" cy="147202"/>
                </a:xfrm>
                <a:prstGeom prst="rect">
                  <a:avLst/>
                </a:prstGeom>
                <a:noFill/>
                <a:ln w="12700">
                  <a:solidFill>
                    <a:srgbClr val="0033CC"/>
                  </a:solidFill>
                  <a:miter lim="800000"/>
                  <a:headEnd/>
                  <a:tailEnd/>
                </a:ln>
              </p:spPr>
              <p:txBody>
                <a:bodyPr vert="horz" wrap="none" lIns="72000" tIns="36000" rIns="73152" bIns="36576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buClr>
                      <a:schemeClr val="tx1"/>
                    </a:buClr>
                  </a:pPr>
                  <a:endParaRPr lang="en-US" sz="900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BF945FB-EBA9-45A2-9272-9AEF86CFE8E9}"/>
                    </a:ext>
                  </a:extLst>
                </p:cNvPr>
                <p:cNvSpPr/>
                <p:nvPr/>
              </p:nvSpPr>
              <p:spPr bwMode="auto">
                <a:xfrm>
                  <a:off x="11115589" y="1793670"/>
                  <a:ext cx="924910" cy="613721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Orchestrator</a:t>
                  </a:r>
                </a:p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sz="1050" dirty="0"/>
                    <a:t>n</a:t>
                  </a:r>
                  <a:endParaRPr kumimoji="0" lang="en-US" sz="105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cxnSp>
              <p:nvCxnSpPr>
                <p:cNvPr id="140" name="Straight Connector 58">
                  <a:extLst>
                    <a:ext uri="{FF2B5EF4-FFF2-40B4-BE49-F238E27FC236}">
                      <a16:creationId xmlns:a16="http://schemas.microsoft.com/office/drawing/2014/main" id="{67291996-F7AE-4EF4-A2BE-2D404DB3BD74}"/>
                    </a:ext>
                  </a:extLst>
                </p:cNvPr>
                <p:cNvCxnSpPr>
                  <a:cxnSpLocks/>
                  <a:stCxn id="118" idx="0"/>
                  <a:endCxn id="43" idx="2"/>
                </p:cNvCxnSpPr>
                <p:nvPr/>
              </p:nvCxnSpPr>
              <p:spPr bwMode="auto">
                <a:xfrm rot="16200000" flipV="1">
                  <a:off x="10241532" y="5362286"/>
                  <a:ext cx="228086" cy="78682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34925" cap="flat" cmpd="dbl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42" name="Straight Connector 58">
                  <a:extLst>
                    <a:ext uri="{FF2B5EF4-FFF2-40B4-BE49-F238E27FC236}">
                      <a16:creationId xmlns:a16="http://schemas.microsoft.com/office/drawing/2014/main" id="{53937E7F-E70D-4834-991E-579A42F232F3}"/>
                    </a:ext>
                  </a:extLst>
                </p:cNvPr>
                <p:cNvCxnSpPr>
                  <a:cxnSpLocks/>
                  <a:stCxn id="45" idx="2"/>
                  <a:endCxn id="124" idx="0"/>
                </p:cNvCxnSpPr>
                <p:nvPr/>
              </p:nvCxnSpPr>
              <p:spPr bwMode="auto">
                <a:xfrm rot="5400000">
                  <a:off x="10868093" y="4947482"/>
                  <a:ext cx="585240" cy="551136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34925" cap="flat" cmpd="dbl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D82BEA2-799B-4DF8-AC16-C3ABB19914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194717" y="5522020"/>
                  <a:ext cx="642396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181818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E2BFB92B-8295-4C3A-809A-12EE4921FF4E}"/>
                    </a:ext>
                  </a:extLst>
                </p:cNvPr>
                <p:cNvSpPr txBox="1"/>
                <p:nvPr/>
              </p:nvSpPr>
              <p:spPr bwMode="auto">
                <a:xfrm>
                  <a:off x="6275048" y="4505332"/>
                  <a:ext cx="434051" cy="137633"/>
                </a:xfrm>
                <a:prstGeom prst="rect">
                  <a:avLst/>
                </a:prstGeom>
                <a:noFill/>
                <a:ln w="12700">
                  <a:solidFill>
                    <a:srgbClr val="00B050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vert="horz" wrap="none" lIns="72000" tIns="36000" rIns="73152" bIns="36576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>
                    <a:buClr>
                      <a:schemeClr val="tx1"/>
                    </a:buClr>
                    <a:defRPr sz="1000"/>
                  </a:lvl1pPr>
                </a:lstStyle>
                <a:p>
                  <a:r>
                    <a:rPr lang="en-US" dirty="0" err="1"/>
                    <a:t>Vn-Nf</a:t>
                  </a:r>
                  <a:endParaRPr lang="en-US" dirty="0"/>
                </a:p>
              </p:txBody>
            </p:sp>
            <p:cxnSp>
              <p:nvCxnSpPr>
                <p:cNvPr id="169" name="Straight Connector 58">
                  <a:extLst>
                    <a:ext uri="{FF2B5EF4-FFF2-40B4-BE49-F238E27FC236}">
                      <a16:creationId xmlns:a16="http://schemas.microsoft.com/office/drawing/2014/main" id="{63A3C9DF-537B-42AF-9E14-E7CE6678B3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226698" y="4475474"/>
                  <a:ext cx="0" cy="399639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oval" w="med" len="med"/>
                  <a:tailEnd type="oval"/>
                </a:ln>
                <a:effectLst/>
              </p:spPr>
            </p:cxn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E6101C5E-1C09-46F3-AF66-7E59FFE985A2}"/>
                    </a:ext>
                  </a:extLst>
                </p:cNvPr>
                <p:cNvSpPr/>
                <p:nvPr/>
              </p:nvSpPr>
              <p:spPr bwMode="auto">
                <a:xfrm>
                  <a:off x="10316910" y="4748607"/>
                  <a:ext cx="480325" cy="2999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36000" rIns="0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00" b="0" i="0" u="none" strike="noStrike" cap="none" normalizeH="0" baseline="0" dirty="0" err="1">
                      <a:ln>
                        <a:noFill/>
                      </a:ln>
                      <a:effectLst/>
                      <a:latin typeface="+mn-lt"/>
                    </a:rPr>
                    <a:t>SDNu</a:t>
                  </a:r>
                  <a:b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</a:b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-C2</a:t>
                  </a: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CAEF3ED-761B-4A3F-A6E4-63C98FE7FC30}"/>
                    </a:ext>
                  </a:extLst>
                </p:cNvPr>
                <p:cNvSpPr/>
                <p:nvPr/>
              </p:nvSpPr>
              <p:spPr bwMode="auto">
                <a:xfrm>
                  <a:off x="9824704" y="4767567"/>
                  <a:ext cx="405118" cy="2999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36000" rIns="0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00" b="0" i="0" u="none" strike="noStrike" cap="none" normalizeH="0" baseline="0" dirty="0" err="1">
                      <a:ln>
                        <a:noFill/>
                      </a:ln>
                      <a:effectLst/>
                      <a:latin typeface="+mn-lt"/>
                    </a:rPr>
                    <a:t>SDNo</a:t>
                  </a:r>
                  <a:b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</a:b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-</a:t>
                  </a:r>
                  <a:r>
                    <a:rPr lang="en-US" sz="1000" dirty="0"/>
                    <a:t>V1</a:t>
                  </a:r>
                  <a:endPara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A4F1147-0CFB-4D6A-8B3D-4A7873385BEA}"/>
                  </a:ext>
                </a:extLst>
              </p:cNvPr>
              <p:cNvSpPr/>
              <p:nvPr/>
            </p:nvSpPr>
            <p:spPr bwMode="auto">
              <a:xfrm>
                <a:off x="11342936" y="4419794"/>
                <a:ext cx="361198" cy="27477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36000" rIns="0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CNI</a:t>
                </a:r>
                <a:br>
                  <a: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SDN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8E9DAFA-F344-40D2-AA5F-EDC1F2E2C5E9}"/>
                </a:ext>
              </a:extLst>
            </p:cNvPr>
            <p:cNvGrpSpPr/>
            <p:nvPr/>
          </p:nvGrpSpPr>
          <p:grpSpPr>
            <a:xfrm>
              <a:off x="4234864" y="3635863"/>
              <a:ext cx="754984" cy="206543"/>
              <a:chOff x="860293" y="2278074"/>
              <a:chExt cx="754984" cy="206543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D5D4ECC-831E-4791-8892-C00B50FF96C5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FF45D1D-471C-4DCF-A451-630BF24999E6}"/>
                  </a:ext>
                </a:extLst>
              </p:cNvPr>
              <p:cNvSpPr/>
              <p:nvPr/>
            </p:nvSpPr>
            <p:spPr bwMode="auto">
              <a:xfrm>
                <a:off x="867920" y="2278074"/>
                <a:ext cx="737043" cy="187782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Container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4A7D5EB-9770-4144-A5DF-226FB2A539BA}"/>
                </a:ext>
              </a:extLst>
            </p:cNvPr>
            <p:cNvSpPr txBox="1"/>
            <p:nvPr/>
          </p:nvSpPr>
          <p:spPr bwMode="auto">
            <a:xfrm>
              <a:off x="5165659" y="3376995"/>
              <a:ext cx="737040" cy="192437"/>
            </a:xfrm>
            <a:prstGeom prst="rect">
              <a:avLst/>
            </a:prstGeom>
            <a:noFill/>
            <a:ln w="12700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vert="horz" wrap="none" lIns="0" tIns="36000" rIns="0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US" sz="900" dirty="0"/>
                <a:t>C-RT + </a:t>
              </a:r>
              <a:r>
                <a:rPr lang="en-US" sz="900" dirty="0" err="1"/>
                <a:t>SecNW</a:t>
              </a:r>
              <a:endParaRPr lang="en-US" sz="9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1A4F331-4A71-4519-ABEC-D4A62A2C040A}"/>
                </a:ext>
              </a:extLst>
            </p:cNvPr>
            <p:cNvSpPr txBox="1"/>
            <p:nvPr/>
          </p:nvSpPr>
          <p:spPr bwMode="auto">
            <a:xfrm>
              <a:off x="6096000" y="3372093"/>
              <a:ext cx="737040" cy="192437"/>
            </a:xfrm>
            <a:prstGeom prst="rect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vert="horz" wrap="none" lIns="0" tIns="36000" rIns="0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US" sz="900" dirty="0"/>
                <a:t>C-RT + </a:t>
              </a:r>
              <a:r>
                <a:rPr lang="en-US" sz="900" dirty="0" err="1"/>
                <a:t>SecNW</a:t>
              </a:r>
              <a:endParaRPr lang="en-US" sz="900" dirty="0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19A774F-F6A8-4C4A-9CB1-54ED5E70A292}"/>
                </a:ext>
              </a:extLst>
            </p:cNvPr>
            <p:cNvGrpSpPr/>
            <p:nvPr/>
          </p:nvGrpSpPr>
          <p:grpSpPr>
            <a:xfrm>
              <a:off x="5159087" y="3630185"/>
              <a:ext cx="754984" cy="206543"/>
              <a:chOff x="860293" y="2278074"/>
              <a:chExt cx="754984" cy="206543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3B577C1-1E67-461F-84A0-BD001786F165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3A8DD0D-D504-4F06-935F-C656ACEAA8A5}"/>
                  </a:ext>
                </a:extLst>
              </p:cNvPr>
              <p:cNvSpPr/>
              <p:nvPr/>
            </p:nvSpPr>
            <p:spPr bwMode="auto">
              <a:xfrm>
                <a:off x="867920" y="2278074"/>
                <a:ext cx="737043" cy="18778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Container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72C909C-9555-4EFD-AAD3-204DB0452082}"/>
                </a:ext>
              </a:extLst>
            </p:cNvPr>
            <p:cNvGrpSpPr/>
            <p:nvPr/>
          </p:nvGrpSpPr>
          <p:grpSpPr>
            <a:xfrm>
              <a:off x="6088631" y="3623613"/>
              <a:ext cx="754984" cy="206543"/>
              <a:chOff x="860293" y="2278074"/>
              <a:chExt cx="754984" cy="206543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E7AA436-7FFB-45F1-AF42-59BDE7AE85C0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0678A69-590A-479D-AD00-C969ECF1DAF2}"/>
                  </a:ext>
                </a:extLst>
              </p:cNvPr>
              <p:cNvSpPr/>
              <p:nvPr/>
            </p:nvSpPr>
            <p:spPr bwMode="auto">
              <a:xfrm>
                <a:off x="867920" y="2278074"/>
                <a:ext cx="737043" cy="1877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Container</a:t>
                </a: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A0DFCFB-4B80-4658-A636-73FF8859EE69}"/>
                </a:ext>
              </a:extLst>
            </p:cNvPr>
            <p:cNvSpPr txBox="1"/>
            <p:nvPr/>
          </p:nvSpPr>
          <p:spPr bwMode="auto">
            <a:xfrm>
              <a:off x="8919408" y="3372093"/>
              <a:ext cx="737040" cy="192437"/>
            </a:xfrm>
            <a:prstGeom prst="rect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vert="horz" wrap="none" lIns="0" tIns="36000" rIns="0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US" sz="900" dirty="0"/>
                <a:t>C-RT + </a:t>
              </a:r>
              <a:r>
                <a:rPr lang="en-US" sz="900" dirty="0" err="1"/>
                <a:t>SecNW</a:t>
              </a:r>
              <a:endParaRPr lang="en-US" sz="900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EA4FB148-0214-4894-BCEC-D8259B7D8F18}"/>
                </a:ext>
              </a:extLst>
            </p:cNvPr>
            <p:cNvGrpSpPr/>
            <p:nvPr/>
          </p:nvGrpSpPr>
          <p:grpSpPr>
            <a:xfrm>
              <a:off x="8912039" y="3623613"/>
              <a:ext cx="754984" cy="206543"/>
              <a:chOff x="860293" y="2278074"/>
              <a:chExt cx="754984" cy="206543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E0D79EB-B6BF-4E31-8921-7AC321E9BDD5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96CAB7F1-5DEC-4DDD-8EFA-4AB3ED3492AB}"/>
                  </a:ext>
                </a:extLst>
              </p:cNvPr>
              <p:cNvSpPr/>
              <p:nvPr/>
            </p:nvSpPr>
            <p:spPr bwMode="auto">
              <a:xfrm>
                <a:off x="867920" y="2278074"/>
                <a:ext cx="737043" cy="1877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Container</a:t>
                </a:r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9FEDF7-D402-43E8-8F18-D980F1FBFE0C}"/>
                </a:ext>
              </a:extLst>
            </p:cNvPr>
            <p:cNvSpPr txBox="1"/>
            <p:nvPr/>
          </p:nvSpPr>
          <p:spPr bwMode="auto">
            <a:xfrm>
              <a:off x="7992249" y="3372093"/>
              <a:ext cx="737040" cy="192437"/>
            </a:xfrm>
            <a:prstGeom prst="rect">
              <a:avLst/>
            </a:prstGeom>
            <a:noFill/>
            <a:ln w="12700">
              <a:solidFill>
                <a:srgbClr val="FFADAD"/>
              </a:solidFill>
              <a:miter lim="800000"/>
              <a:headEnd/>
              <a:tailEnd/>
            </a:ln>
          </p:spPr>
          <p:txBody>
            <a:bodyPr vert="horz" wrap="none" lIns="0" tIns="36000" rIns="0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US" sz="900" dirty="0"/>
                <a:t>C-RT + </a:t>
              </a:r>
              <a:r>
                <a:rPr lang="en-US" sz="900" dirty="0" err="1"/>
                <a:t>SecNW</a:t>
              </a:r>
              <a:endParaRPr lang="en-US" sz="900" dirty="0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9B5F6F7A-C69D-43B8-8DD5-E0591E59B276}"/>
                </a:ext>
              </a:extLst>
            </p:cNvPr>
            <p:cNvGrpSpPr/>
            <p:nvPr/>
          </p:nvGrpSpPr>
          <p:grpSpPr>
            <a:xfrm>
              <a:off x="7984880" y="3623613"/>
              <a:ext cx="754984" cy="206543"/>
              <a:chOff x="860293" y="2278074"/>
              <a:chExt cx="754984" cy="206543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28C18C2-7590-46BB-A4C3-3F178176ABD1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7724B61-FAE2-4CCD-8EC2-BDD73CE5A938}"/>
                  </a:ext>
                </a:extLst>
              </p:cNvPr>
              <p:cNvSpPr/>
              <p:nvPr/>
            </p:nvSpPr>
            <p:spPr bwMode="auto">
              <a:xfrm>
                <a:off x="867920" y="2278074"/>
                <a:ext cx="737043" cy="187782"/>
              </a:xfrm>
              <a:prstGeom prst="rect">
                <a:avLst/>
              </a:prstGeom>
              <a:solidFill>
                <a:srgbClr val="FFADA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Container</a:t>
                </a:r>
              </a:p>
            </p:txBody>
          </p:sp>
        </p:grp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14A8219-8AB6-4034-BDC9-1941B2E8C1F6}"/>
                </a:ext>
              </a:extLst>
            </p:cNvPr>
            <p:cNvSpPr txBox="1"/>
            <p:nvPr/>
          </p:nvSpPr>
          <p:spPr bwMode="auto">
            <a:xfrm>
              <a:off x="7073105" y="3370591"/>
              <a:ext cx="737040" cy="192437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horz" wrap="none" lIns="0" tIns="36000" rIns="0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US" sz="900" dirty="0"/>
                <a:t>C-RT + </a:t>
              </a:r>
              <a:r>
                <a:rPr lang="en-US" sz="900" dirty="0" err="1"/>
                <a:t>SecNW</a:t>
              </a:r>
              <a:endParaRPr lang="en-US" sz="900" dirty="0"/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21060E2-240D-41D5-99F3-E2F823D8E893}"/>
                </a:ext>
              </a:extLst>
            </p:cNvPr>
            <p:cNvGrpSpPr/>
            <p:nvPr/>
          </p:nvGrpSpPr>
          <p:grpSpPr>
            <a:xfrm>
              <a:off x="7065736" y="3622111"/>
              <a:ext cx="754984" cy="206543"/>
              <a:chOff x="860293" y="2278074"/>
              <a:chExt cx="754984" cy="206543"/>
            </a:xfrm>
            <a:solidFill>
              <a:srgbClr val="FFC000"/>
            </a:solidFill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68EEE7A-0E4C-4647-9492-CE994305F83E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grpFill/>
              <a:ln w="38100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E5766B2-D2F7-47BE-B9EA-47505F59D200}"/>
                  </a:ext>
                </a:extLst>
              </p:cNvPr>
              <p:cNvSpPr/>
              <p:nvPr/>
            </p:nvSpPr>
            <p:spPr bwMode="auto">
              <a:xfrm>
                <a:off x="867920" y="2278074"/>
                <a:ext cx="737043" cy="18778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Container</a:t>
                </a: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BB49289-B35F-4023-83B0-EEB8F5CA1A22}"/>
                </a:ext>
              </a:extLst>
            </p:cNvPr>
            <p:cNvGrpSpPr/>
            <p:nvPr/>
          </p:nvGrpSpPr>
          <p:grpSpPr>
            <a:xfrm>
              <a:off x="1464696" y="3629423"/>
              <a:ext cx="754984" cy="206543"/>
              <a:chOff x="860293" y="2278074"/>
              <a:chExt cx="754984" cy="206543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CB9FEB2-2530-42F7-858A-F7F86448B54E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617E5A6-A52C-47F3-AFBE-B5C3E46E93D0}"/>
                  </a:ext>
                </a:extLst>
              </p:cNvPr>
              <p:cNvSpPr/>
              <p:nvPr/>
            </p:nvSpPr>
            <p:spPr bwMode="auto">
              <a:xfrm>
                <a:off x="867920" y="2278074"/>
                <a:ext cx="737043" cy="187782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VM</a:t>
                </a: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B3D76F60-4136-451F-955F-7586A56579BA}"/>
                </a:ext>
              </a:extLst>
            </p:cNvPr>
            <p:cNvGrpSpPr/>
            <p:nvPr/>
          </p:nvGrpSpPr>
          <p:grpSpPr>
            <a:xfrm>
              <a:off x="2386842" y="3625201"/>
              <a:ext cx="754984" cy="206543"/>
              <a:chOff x="860293" y="2278074"/>
              <a:chExt cx="754984" cy="206543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991A1AFA-DB58-4E3F-A8B6-23704CA2109F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A9BAACF-68EC-4EBB-BC44-2D2F2AD7F416}"/>
                  </a:ext>
                </a:extLst>
              </p:cNvPr>
              <p:cNvSpPr/>
              <p:nvPr/>
            </p:nvSpPr>
            <p:spPr bwMode="auto">
              <a:xfrm>
                <a:off x="867920" y="2278074"/>
                <a:ext cx="737043" cy="187782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VM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5739E2D-AA01-42B0-8605-2F9A3E9FDF91}"/>
                </a:ext>
              </a:extLst>
            </p:cNvPr>
            <p:cNvGrpSpPr/>
            <p:nvPr/>
          </p:nvGrpSpPr>
          <p:grpSpPr>
            <a:xfrm>
              <a:off x="3302158" y="3625522"/>
              <a:ext cx="754984" cy="206543"/>
              <a:chOff x="860293" y="2278074"/>
              <a:chExt cx="754984" cy="206543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3D16975-0B1B-41E9-8ACF-DEE01B06FC6A}"/>
                  </a:ext>
                </a:extLst>
              </p:cNvPr>
              <p:cNvSpPr/>
              <p:nvPr/>
            </p:nvSpPr>
            <p:spPr bwMode="auto">
              <a:xfrm>
                <a:off x="860293" y="2296835"/>
                <a:ext cx="754984" cy="187782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endParaRPr lang="en-US" sz="1050" dirty="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BDF1949-3C1E-4162-9A35-4FA3D1807724}"/>
                  </a:ext>
                </a:extLst>
              </p:cNvPr>
              <p:cNvSpPr/>
              <p:nvPr/>
            </p:nvSpPr>
            <p:spPr bwMode="auto">
              <a:xfrm>
                <a:off x="867920" y="2278074"/>
                <a:ext cx="737043" cy="187782"/>
              </a:xfrm>
              <a:prstGeom prst="rect">
                <a:avLst/>
              </a:prstGeom>
              <a:solidFill>
                <a:srgbClr val="FFADA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VM</a:t>
                </a:r>
              </a:p>
            </p:txBody>
          </p:sp>
        </p:grpSp>
        <p:cxnSp>
          <p:nvCxnSpPr>
            <p:cNvPr id="227" name="Straight Connector 46">
              <a:extLst>
                <a:ext uri="{FF2B5EF4-FFF2-40B4-BE49-F238E27FC236}">
                  <a16:creationId xmlns:a16="http://schemas.microsoft.com/office/drawing/2014/main" id="{AB0264FC-BA37-4B04-8501-FBE6B89EDD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28486" y="6554649"/>
              <a:ext cx="267964" cy="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492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6539C9F-4940-4651-8C68-CB195DE74EFC}"/>
                </a:ext>
              </a:extLst>
            </p:cNvPr>
            <p:cNvSpPr txBox="1"/>
            <p:nvPr/>
          </p:nvSpPr>
          <p:spPr bwMode="auto">
            <a:xfrm>
              <a:off x="8727590" y="6426162"/>
              <a:ext cx="1504497" cy="192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000" dirty="0"/>
                <a:t>Anuket reference point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73C721E-7851-4AB0-931B-AACAC01325F1}"/>
                </a:ext>
              </a:extLst>
            </p:cNvPr>
            <p:cNvSpPr txBox="1"/>
            <p:nvPr/>
          </p:nvSpPr>
          <p:spPr bwMode="auto">
            <a:xfrm>
              <a:off x="8855453" y="5616652"/>
              <a:ext cx="477482" cy="3441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000" dirty="0"/>
                <a:t>HW Resource</a:t>
              </a:r>
              <a:br>
                <a:rPr lang="en-US" sz="1000" dirty="0"/>
              </a:br>
              <a:r>
                <a:rPr lang="en-US" sz="1000" dirty="0"/>
                <a:t>Management</a:t>
              </a:r>
            </a:p>
          </p:txBody>
        </p:sp>
        <p:cxnSp>
          <p:nvCxnSpPr>
            <p:cNvPr id="232" name="Straight Connector 58">
              <a:extLst>
                <a:ext uri="{FF2B5EF4-FFF2-40B4-BE49-F238E27FC236}">
                  <a16:creationId xmlns:a16="http://schemas.microsoft.com/office/drawing/2014/main" id="{810617C1-B088-41F4-9BC6-01A44CD91A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83049" y="1916651"/>
              <a:ext cx="151620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F7C1480-D637-418B-8FE9-33E49DA5B8B1}"/>
                </a:ext>
              </a:extLst>
            </p:cNvPr>
            <p:cNvSpPr txBox="1"/>
            <p:nvPr/>
          </p:nvSpPr>
          <p:spPr bwMode="auto">
            <a:xfrm rot="16200000">
              <a:off x="11158135" y="3080712"/>
              <a:ext cx="1009364" cy="2064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000" dirty="0"/>
                <a:t>Virtual Infra </a:t>
              </a:r>
              <a:r>
                <a:rPr lang="en-US" sz="1000" dirty="0" err="1"/>
                <a:t>Mgmt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8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86B24DB7-E115-44AC-B12D-1132EAFCF195}"/>
              </a:ext>
            </a:extLst>
          </p:cNvPr>
          <p:cNvGrpSpPr/>
          <p:nvPr/>
        </p:nvGrpSpPr>
        <p:grpSpPr>
          <a:xfrm>
            <a:off x="5074371" y="3942720"/>
            <a:ext cx="1364944" cy="151070"/>
            <a:chOff x="860293" y="2265705"/>
            <a:chExt cx="754984" cy="21891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A7C23A-8DF3-407C-9588-4F37E615D162}"/>
                </a:ext>
              </a:extLst>
            </p:cNvPr>
            <p:cNvSpPr/>
            <p:nvPr/>
          </p:nvSpPr>
          <p:spPr bwMode="auto">
            <a:xfrm>
              <a:off x="860293" y="2296835"/>
              <a:ext cx="754984" cy="1877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endParaRPr lang="en-US" sz="105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F45DC97-BEF7-4676-94FE-7DDCB6D4F709}"/>
                </a:ext>
              </a:extLst>
            </p:cNvPr>
            <p:cNvSpPr/>
            <p:nvPr/>
          </p:nvSpPr>
          <p:spPr bwMode="auto">
            <a:xfrm>
              <a:off x="863705" y="2265705"/>
              <a:ext cx="747405" cy="20250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0" rIns="73152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     VM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4E9087-3E08-4EC1-B4FD-27079A518062}"/>
              </a:ext>
            </a:extLst>
          </p:cNvPr>
          <p:cNvGrpSpPr/>
          <p:nvPr/>
        </p:nvGrpSpPr>
        <p:grpSpPr>
          <a:xfrm>
            <a:off x="933589" y="1054327"/>
            <a:ext cx="9951741" cy="5333272"/>
            <a:chOff x="933589" y="1128215"/>
            <a:chExt cx="9951741" cy="533327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6F260C3-C507-4B1E-B4CB-6661F62EE9D0}"/>
                </a:ext>
              </a:extLst>
            </p:cNvPr>
            <p:cNvSpPr/>
            <p:nvPr/>
          </p:nvSpPr>
          <p:spPr bwMode="auto">
            <a:xfrm>
              <a:off x="6548871" y="5325766"/>
              <a:ext cx="754984" cy="3333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1A8CF98-B96D-436C-8546-649E12B415A0}"/>
                </a:ext>
              </a:extLst>
            </p:cNvPr>
            <p:cNvSpPr/>
            <p:nvPr/>
          </p:nvSpPr>
          <p:spPr bwMode="auto">
            <a:xfrm>
              <a:off x="5519851" y="5312440"/>
              <a:ext cx="754984" cy="3333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517A2D4-9BC6-4802-910F-C89CDA2407B1}"/>
                </a:ext>
              </a:extLst>
            </p:cNvPr>
            <p:cNvSpPr/>
            <p:nvPr/>
          </p:nvSpPr>
          <p:spPr bwMode="auto">
            <a:xfrm>
              <a:off x="4506257" y="5312440"/>
              <a:ext cx="754984" cy="3333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0FD23F-96AD-4ECA-BC78-0605EF87B591}"/>
                </a:ext>
              </a:extLst>
            </p:cNvPr>
            <p:cNvSpPr/>
            <p:nvPr/>
          </p:nvSpPr>
          <p:spPr bwMode="auto">
            <a:xfrm>
              <a:off x="3584998" y="5305102"/>
              <a:ext cx="754984" cy="3333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429B92-E119-4799-8C34-F1C3202EBF53}"/>
                </a:ext>
              </a:extLst>
            </p:cNvPr>
            <p:cNvSpPr/>
            <p:nvPr/>
          </p:nvSpPr>
          <p:spPr bwMode="auto">
            <a:xfrm>
              <a:off x="3325413" y="3217549"/>
              <a:ext cx="7290272" cy="28408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50" dirty="0"/>
                <a:t>Cloud Infrastructure</a:t>
              </a:r>
              <a:endParaRPr kumimoji="0" lang="en-US" sz="105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BFE1CB-8896-49C0-A218-DDD80F8CFBA6}"/>
                </a:ext>
              </a:extLst>
            </p:cNvPr>
            <p:cNvSpPr/>
            <p:nvPr/>
          </p:nvSpPr>
          <p:spPr bwMode="auto">
            <a:xfrm>
              <a:off x="3572447" y="3491960"/>
              <a:ext cx="1351240" cy="114992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00" dirty="0"/>
                <a:t>Container Infrastructure</a:t>
              </a:r>
              <a:br>
                <a:rPr lang="en-US" sz="1000" dirty="0"/>
              </a:br>
              <a:r>
                <a:rPr lang="en-US" sz="1000" dirty="0"/>
                <a:t>Service Instance</a:t>
              </a: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00" dirty="0"/>
                <a:t>(CaaS on Bare Metal)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DF336F-AEF0-4D9C-BA6A-38C90F8C8CBE}"/>
                </a:ext>
              </a:extLst>
            </p:cNvPr>
            <p:cNvSpPr/>
            <p:nvPr/>
          </p:nvSpPr>
          <p:spPr bwMode="auto">
            <a:xfrm>
              <a:off x="5100864" y="3478987"/>
              <a:ext cx="1299425" cy="4615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800" dirty="0"/>
                <a:t>Container Infrastructure</a:t>
              </a:r>
              <a:br>
                <a:rPr lang="en-US" sz="800" dirty="0"/>
              </a:br>
              <a:r>
                <a:rPr lang="en-US" sz="800" dirty="0"/>
                <a:t>Service Instance</a:t>
              </a: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800" dirty="0"/>
                <a:t>(CaaS on IaaS)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BD8BC7-E882-479D-8B3B-23725041235B}"/>
                </a:ext>
              </a:extLst>
            </p:cNvPr>
            <p:cNvSpPr/>
            <p:nvPr/>
          </p:nvSpPr>
          <p:spPr bwMode="auto">
            <a:xfrm>
              <a:off x="5479479" y="5358407"/>
              <a:ext cx="754984" cy="333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300"/>
                </a:spcBef>
                <a:spcAft>
                  <a:spcPct val="0"/>
                </a:spcAft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Storage</a:t>
              </a:r>
              <a:b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</a:br>
              <a:r>
                <a:rPr lang="en-US" sz="1000" dirty="0"/>
                <a:t>Resource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424894-3672-4C93-87FF-32A8B43A893A}"/>
                </a:ext>
              </a:extLst>
            </p:cNvPr>
            <p:cNvSpPr/>
            <p:nvPr/>
          </p:nvSpPr>
          <p:spPr bwMode="auto">
            <a:xfrm>
              <a:off x="6513443" y="5358749"/>
              <a:ext cx="754984" cy="333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300"/>
                </a:spcBef>
                <a:spcAft>
                  <a:spcPct val="0"/>
                </a:spcAft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Network</a:t>
              </a:r>
              <a:b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</a:br>
              <a:r>
                <a:rPr lang="en-US" sz="1000" dirty="0"/>
                <a:t>Resource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41F9AE-0888-442F-AD4A-9AD5C1EE3DFD}"/>
                </a:ext>
              </a:extLst>
            </p:cNvPr>
            <p:cNvSpPr/>
            <p:nvPr/>
          </p:nvSpPr>
          <p:spPr bwMode="auto">
            <a:xfrm>
              <a:off x="5375196" y="2632031"/>
              <a:ext cx="754984" cy="3333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CNF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A19062-96B9-48E1-A478-8F262B8B5FEE}"/>
                </a:ext>
              </a:extLst>
            </p:cNvPr>
            <p:cNvSpPr/>
            <p:nvPr/>
          </p:nvSpPr>
          <p:spPr bwMode="auto">
            <a:xfrm>
              <a:off x="3874201" y="2630780"/>
              <a:ext cx="754984" cy="3333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CNF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E45F1D-F8D7-4760-AD0B-C9D08685B01C}"/>
                </a:ext>
              </a:extLst>
            </p:cNvPr>
            <p:cNvSpPr/>
            <p:nvPr/>
          </p:nvSpPr>
          <p:spPr bwMode="auto">
            <a:xfrm>
              <a:off x="5103813" y="4178992"/>
              <a:ext cx="2435704" cy="46289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Virtual Machine Manager</a:t>
              </a: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(IaaS Hypervisor)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D5D6C43-BBD5-47C6-81CF-77E49A2DFC72}"/>
                </a:ext>
              </a:extLst>
            </p:cNvPr>
            <p:cNvSpPr/>
            <p:nvPr/>
          </p:nvSpPr>
          <p:spPr bwMode="auto">
            <a:xfrm>
              <a:off x="3422504" y="5029981"/>
              <a:ext cx="3949291" cy="6950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HW Resource Pool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3FDCDB-6D65-483C-BD66-56A1EB7399FA}"/>
                </a:ext>
              </a:extLst>
            </p:cNvPr>
            <p:cNvSpPr/>
            <p:nvPr/>
          </p:nvSpPr>
          <p:spPr bwMode="auto">
            <a:xfrm>
              <a:off x="6570961" y="2632031"/>
              <a:ext cx="754984" cy="3333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VNF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E4711C-19A5-4E95-8026-BB519F611009}"/>
                </a:ext>
              </a:extLst>
            </p:cNvPr>
            <p:cNvSpPr/>
            <p:nvPr/>
          </p:nvSpPr>
          <p:spPr bwMode="auto">
            <a:xfrm>
              <a:off x="8288633" y="4126232"/>
              <a:ext cx="1647481" cy="55571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Virtual</a:t>
              </a:r>
              <a:br>
                <a:rPr lang="en-US" sz="1050" dirty="0"/>
              </a:br>
              <a:r>
                <a:rPr lang="en-US" sz="1050" dirty="0"/>
                <a:t>Infrastructure</a:t>
              </a:r>
              <a:br>
                <a:rPr lang="en-US" sz="1050" dirty="0"/>
              </a:br>
              <a:r>
                <a:rPr lang="en-US" sz="1050" dirty="0"/>
                <a:t>Manager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098497-23F1-4E29-BA72-7D45E268DF95}"/>
                </a:ext>
              </a:extLst>
            </p:cNvPr>
            <p:cNvSpPr/>
            <p:nvPr/>
          </p:nvSpPr>
          <p:spPr bwMode="auto">
            <a:xfrm>
              <a:off x="8300812" y="5073675"/>
              <a:ext cx="1939799" cy="60840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HW Infrastructure</a:t>
              </a:r>
              <a:b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</a:b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Manager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F35131-FE87-47F5-85F2-DD03146709FD}"/>
                </a:ext>
              </a:extLst>
            </p:cNvPr>
            <p:cNvCxnSpPr>
              <a:cxnSpLocks/>
              <a:stCxn id="35" idx="3"/>
              <a:endCxn id="46" idx="1"/>
            </p:cNvCxnSpPr>
            <p:nvPr/>
          </p:nvCxnSpPr>
          <p:spPr bwMode="auto">
            <a:xfrm>
              <a:off x="7371795" y="5377524"/>
              <a:ext cx="929017" cy="3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2658A2B-C9A0-4522-8055-73334A8FDDC4}"/>
                </a:ext>
              </a:extLst>
            </p:cNvPr>
            <p:cNvSpPr/>
            <p:nvPr/>
          </p:nvSpPr>
          <p:spPr bwMode="auto">
            <a:xfrm>
              <a:off x="8332573" y="1690469"/>
              <a:ext cx="1887438" cy="33253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Orchestrator(s)</a:t>
              </a:r>
            </a:p>
          </p:txBody>
        </p:sp>
        <p:cxnSp>
          <p:nvCxnSpPr>
            <p:cNvPr id="78" name="Straight Connector 58">
              <a:extLst>
                <a:ext uri="{FF2B5EF4-FFF2-40B4-BE49-F238E27FC236}">
                  <a16:creationId xmlns:a16="http://schemas.microsoft.com/office/drawing/2014/main" id="{12257FD1-D7E5-4266-9AAC-6D06E2FB0425}"/>
                </a:ext>
              </a:extLst>
            </p:cNvPr>
            <p:cNvCxnSpPr>
              <a:cxnSpLocks/>
              <a:endCxn id="177" idx="0"/>
            </p:cNvCxnSpPr>
            <p:nvPr/>
          </p:nvCxnSpPr>
          <p:spPr bwMode="auto">
            <a:xfrm>
              <a:off x="8854178" y="1998471"/>
              <a:ext cx="0" cy="60218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58">
              <a:extLst>
                <a:ext uri="{FF2B5EF4-FFF2-40B4-BE49-F238E27FC236}">
                  <a16:creationId xmlns:a16="http://schemas.microsoft.com/office/drawing/2014/main" id="{FD65DBB1-403D-4076-A7BB-7839718D20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0467" y="1998468"/>
              <a:ext cx="0" cy="30879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707589-0528-42A4-89FA-93131A1D915A}"/>
                </a:ext>
              </a:extLst>
            </p:cNvPr>
            <p:cNvSpPr/>
            <p:nvPr/>
          </p:nvSpPr>
          <p:spPr bwMode="auto">
            <a:xfrm>
              <a:off x="2562096" y="1690468"/>
              <a:ext cx="4977421" cy="33253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/>
                <a:t>OSS/BSS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CF1B4C-5180-4CF6-B35A-9B05F0C2137C}"/>
                </a:ext>
              </a:extLst>
            </p:cNvPr>
            <p:cNvCxnSpPr>
              <a:cxnSpLocks/>
              <a:endCxn id="168" idx="1"/>
            </p:cNvCxnSpPr>
            <p:nvPr/>
          </p:nvCxnSpPr>
          <p:spPr bwMode="auto">
            <a:xfrm rot="16200000" flipH="1">
              <a:off x="1076865" y="3576171"/>
              <a:ext cx="3388356" cy="232951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97" name="Straight Connector 58">
              <a:extLst>
                <a:ext uri="{FF2B5EF4-FFF2-40B4-BE49-F238E27FC236}">
                  <a16:creationId xmlns:a16="http://schemas.microsoft.com/office/drawing/2014/main" id="{EA187866-56BA-44AF-89CB-3BA8A77B337C}"/>
                </a:ext>
              </a:extLst>
            </p:cNvPr>
            <p:cNvCxnSpPr>
              <a:cxnSpLocks/>
              <a:stCxn id="92" idx="3"/>
              <a:endCxn id="57" idx="1"/>
            </p:cNvCxnSpPr>
            <p:nvPr/>
          </p:nvCxnSpPr>
          <p:spPr bwMode="auto">
            <a:xfrm>
              <a:off x="7539517" y="1856736"/>
              <a:ext cx="793056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0FDCA9-AC4B-4039-9ADC-5B333354FE36}"/>
                </a:ext>
              </a:extLst>
            </p:cNvPr>
            <p:cNvSpPr txBox="1"/>
            <p:nvPr/>
          </p:nvSpPr>
          <p:spPr bwMode="auto">
            <a:xfrm>
              <a:off x="6282562" y="4751798"/>
              <a:ext cx="490780" cy="1569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buClr>
                  <a:schemeClr val="tx1"/>
                </a:buClr>
                <a:defRPr sz="1000"/>
              </a:lvl1pPr>
            </a:lstStyle>
            <a:p>
              <a:r>
                <a:rPr lang="en-US" dirty="0" err="1"/>
                <a:t>Vl</a:t>
              </a:r>
              <a:r>
                <a:rPr lang="en-US" dirty="0"/>
                <a:t>-Ha</a:t>
              </a:r>
            </a:p>
          </p:txBody>
        </p:sp>
        <p:cxnSp>
          <p:nvCxnSpPr>
            <p:cNvPr id="129" name="Straight Connector 58">
              <a:extLst>
                <a:ext uri="{FF2B5EF4-FFF2-40B4-BE49-F238E27FC236}">
                  <a16:creationId xmlns:a16="http://schemas.microsoft.com/office/drawing/2014/main" id="{27FC66A4-919E-4E32-9D7A-82C56890B1A3}"/>
                </a:ext>
              </a:extLst>
            </p:cNvPr>
            <p:cNvCxnSpPr>
              <a:cxnSpLocks/>
              <a:stCxn id="18" idx="2"/>
              <a:endCxn id="34" idx="0"/>
            </p:cNvCxnSpPr>
            <p:nvPr/>
          </p:nvCxnSpPr>
          <p:spPr bwMode="auto">
            <a:xfrm flipH="1">
              <a:off x="4248067" y="2964114"/>
              <a:ext cx="3626" cy="527846"/>
            </a:xfrm>
            <a:prstGeom prst="straightConnector1">
              <a:avLst/>
            </a:prstGeom>
            <a:solidFill>
              <a:schemeClr val="accent1"/>
            </a:solidFill>
            <a:ln w="3492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58">
              <a:extLst>
                <a:ext uri="{FF2B5EF4-FFF2-40B4-BE49-F238E27FC236}">
                  <a16:creationId xmlns:a16="http://schemas.microsoft.com/office/drawing/2014/main" id="{87B2103D-D2A0-4AB4-A83F-D2CE42AC3FB2}"/>
                </a:ext>
              </a:extLst>
            </p:cNvPr>
            <p:cNvCxnSpPr>
              <a:cxnSpLocks/>
              <a:stCxn id="36" idx="2"/>
            </p:cNvCxnSpPr>
            <p:nvPr/>
          </p:nvCxnSpPr>
          <p:spPr bwMode="auto">
            <a:xfrm>
              <a:off x="6948453" y="2965365"/>
              <a:ext cx="9740" cy="12136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Straight Connector 58">
              <a:extLst>
                <a:ext uri="{FF2B5EF4-FFF2-40B4-BE49-F238E27FC236}">
                  <a16:creationId xmlns:a16="http://schemas.microsoft.com/office/drawing/2014/main" id="{E1670636-35E3-484F-AA15-164A5FA5BD8B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 bwMode="auto">
            <a:xfrm flipH="1">
              <a:off x="5750577" y="2965365"/>
              <a:ext cx="2111" cy="513622"/>
            </a:xfrm>
            <a:prstGeom prst="straightConnector1">
              <a:avLst/>
            </a:prstGeom>
            <a:solidFill>
              <a:schemeClr val="accent1"/>
            </a:solidFill>
            <a:ln w="3492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BCFF35B-76B5-4A32-A620-E1E74F1FD90F}"/>
                </a:ext>
              </a:extLst>
            </p:cNvPr>
            <p:cNvSpPr txBox="1"/>
            <p:nvPr/>
          </p:nvSpPr>
          <p:spPr bwMode="auto">
            <a:xfrm>
              <a:off x="6955610" y="2973971"/>
              <a:ext cx="477482" cy="187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000" dirty="0" err="1"/>
                <a:t>Vn-Nf</a:t>
              </a:r>
              <a:endParaRPr lang="en-US" sz="10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76E914F-CCBA-4FC4-B8A9-00C55581E07E}"/>
                </a:ext>
              </a:extLst>
            </p:cNvPr>
            <p:cNvSpPr txBox="1"/>
            <p:nvPr/>
          </p:nvSpPr>
          <p:spPr bwMode="auto">
            <a:xfrm>
              <a:off x="4207523" y="4755639"/>
              <a:ext cx="490780" cy="140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buClr>
                  <a:schemeClr val="tx1"/>
                </a:buClr>
                <a:defRPr sz="1000"/>
              </a:lvl1pPr>
            </a:lstStyle>
            <a:p>
              <a:r>
                <a:rPr lang="en-US" dirty="0" err="1"/>
                <a:t>Vl</a:t>
              </a:r>
              <a:r>
                <a:rPr lang="en-US" dirty="0"/>
                <a:t>-Ha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AC80053-B484-406E-BE9D-BA6ABAB64A9E}"/>
                </a:ext>
              </a:extLst>
            </p:cNvPr>
            <p:cNvSpPr/>
            <p:nvPr/>
          </p:nvSpPr>
          <p:spPr bwMode="auto">
            <a:xfrm>
              <a:off x="8307489" y="2600660"/>
              <a:ext cx="1093377" cy="35969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VNF </a:t>
              </a:r>
              <a:br>
                <a:rPr lang="en-US" sz="1050" dirty="0"/>
              </a:br>
              <a:r>
                <a:rPr lang="en-US" sz="1050" dirty="0"/>
                <a:t>Manager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DD253C9-DC8F-464F-A179-A01D2E75B95D}"/>
                </a:ext>
              </a:extLst>
            </p:cNvPr>
            <p:cNvSpPr txBox="1"/>
            <p:nvPr/>
          </p:nvSpPr>
          <p:spPr bwMode="auto">
            <a:xfrm rot="16200000">
              <a:off x="2139347" y="2625656"/>
              <a:ext cx="1009364" cy="37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000" dirty="0"/>
                <a:t>HW Equipment</a:t>
              </a:r>
            </a:p>
            <a:p>
              <a:pPr algn="l">
                <a:buClr>
                  <a:schemeClr val="tx1"/>
                </a:buClr>
              </a:pPr>
              <a:r>
                <a:rPr lang="en-US" sz="1000" dirty="0"/>
                <a:t> Management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193DC2F-402C-4F0A-84F9-3C828393D6E8}"/>
                </a:ext>
              </a:extLst>
            </p:cNvPr>
            <p:cNvSpPr txBox="1"/>
            <p:nvPr/>
          </p:nvSpPr>
          <p:spPr bwMode="auto">
            <a:xfrm>
              <a:off x="7641123" y="4198116"/>
              <a:ext cx="490780" cy="1734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buClr>
                  <a:schemeClr val="tx1"/>
                </a:buClr>
                <a:defRPr sz="1000"/>
              </a:lvl1pPr>
            </a:lstStyle>
            <a:p>
              <a:r>
                <a:rPr lang="en-US" dirty="0" err="1"/>
                <a:t>Nf</a:t>
              </a:r>
              <a:r>
                <a:rPr lang="en-US" dirty="0"/>
                <a:t>-Vi</a:t>
              </a:r>
            </a:p>
          </p:txBody>
        </p:sp>
        <p:cxnSp>
          <p:nvCxnSpPr>
            <p:cNvPr id="201" name="Straight Connector 46">
              <a:extLst>
                <a:ext uri="{FF2B5EF4-FFF2-40B4-BE49-F238E27FC236}">
                  <a16:creationId xmlns:a16="http://schemas.microsoft.com/office/drawing/2014/main" id="{01C67D19-E290-449F-B801-0F8001B1B5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6464" y="6373210"/>
              <a:ext cx="267964" cy="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Straight Connector 46">
              <a:extLst>
                <a:ext uri="{FF2B5EF4-FFF2-40B4-BE49-F238E27FC236}">
                  <a16:creationId xmlns:a16="http://schemas.microsoft.com/office/drawing/2014/main" id="{0C6DCA65-796F-49D6-9E82-AB9777721C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52609" y="6397537"/>
              <a:ext cx="267964" cy="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31C7788-1D81-48BF-8A73-5E55C673E2D8}"/>
                </a:ext>
              </a:extLst>
            </p:cNvPr>
            <p:cNvSpPr txBox="1"/>
            <p:nvPr/>
          </p:nvSpPr>
          <p:spPr bwMode="auto">
            <a:xfrm>
              <a:off x="9354466" y="6269050"/>
              <a:ext cx="1504497" cy="192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000" dirty="0"/>
                <a:t>ETSI NFV reference point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E8885D2-FE98-457C-98A3-9CB308CF1F23}"/>
                </a:ext>
              </a:extLst>
            </p:cNvPr>
            <p:cNvSpPr txBox="1"/>
            <p:nvPr/>
          </p:nvSpPr>
          <p:spPr bwMode="auto">
            <a:xfrm>
              <a:off x="7451713" y="6269050"/>
              <a:ext cx="1504497" cy="192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000" dirty="0"/>
                <a:t>Non-Anuket reference point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E1BA8E-2FFC-4633-8DA3-4FDEDFCF05D5}"/>
                </a:ext>
              </a:extLst>
            </p:cNvPr>
            <p:cNvSpPr/>
            <p:nvPr/>
          </p:nvSpPr>
          <p:spPr bwMode="auto">
            <a:xfrm>
              <a:off x="3541084" y="5364508"/>
              <a:ext cx="754984" cy="333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Compute</a:t>
              </a:r>
              <a:b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</a:b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Resource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D3A16-3FA2-4C1E-82CB-5FEC9437F016}"/>
                </a:ext>
              </a:extLst>
            </p:cNvPr>
            <p:cNvSpPr/>
            <p:nvPr/>
          </p:nvSpPr>
          <p:spPr bwMode="auto">
            <a:xfrm>
              <a:off x="4465899" y="5364508"/>
              <a:ext cx="754984" cy="333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00" dirty="0"/>
                <a:t>Compute</a:t>
              </a:r>
              <a:b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</a:br>
              <a:r>
                <a:rPr lang="en-US" sz="1000" dirty="0"/>
                <a:t>Resource 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m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1770998-1CBC-4F01-81B2-29881AFEC233}"/>
                </a:ext>
              </a:extLst>
            </p:cNvPr>
            <p:cNvSpPr/>
            <p:nvPr/>
          </p:nvSpPr>
          <p:spPr bwMode="auto">
            <a:xfrm>
              <a:off x="8208761" y="1128215"/>
              <a:ext cx="2156240" cy="463079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Management and Orchestration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8B49440-DD4D-4C8A-B0A5-D90581DCC0B2}"/>
                </a:ext>
              </a:extLst>
            </p:cNvPr>
            <p:cNvCxnSpPr>
              <a:cxnSpLocks/>
              <a:stCxn id="26" idx="3"/>
              <a:endCxn id="43" idx="1"/>
            </p:cNvCxnSpPr>
            <p:nvPr/>
          </p:nvCxnSpPr>
          <p:spPr bwMode="auto">
            <a:xfrm flipV="1">
              <a:off x="7539517" y="4404091"/>
              <a:ext cx="749116" cy="63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Straight Connector 58">
              <a:extLst>
                <a:ext uri="{FF2B5EF4-FFF2-40B4-BE49-F238E27FC236}">
                  <a16:creationId xmlns:a16="http://schemas.microsoft.com/office/drawing/2014/main" id="{1D932A28-244F-4431-8FA0-2D2F7F13C90C}"/>
                </a:ext>
              </a:extLst>
            </p:cNvPr>
            <p:cNvCxnSpPr>
              <a:cxnSpLocks/>
              <a:stCxn id="177" idx="2"/>
            </p:cNvCxnSpPr>
            <p:nvPr/>
          </p:nvCxnSpPr>
          <p:spPr bwMode="auto">
            <a:xfrm flipH="1">
              <a:off x="8846706" y="2960359"/>
              <a:ext cx="7472" cy="4686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803D10D-09EE-40B2-BFB1-D080105F7C6A}"/>
                </a:ext>
              </a:extLst>
            </p:cNvPr>
            <p:cNvSpPr/>
            <p:nvPr/>
          </p:nvSpPr>
          <p:spPr bwMode="auto">
            <a:xfrm>
              <a:off x="8293875" y="3481682"/>
              <a:ext cx="1415627" cy="55546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Container</a:t>
              </a:r>
              <a:br>
                <a:rPr lang="en-US" sz="1050" dirty="0"/>
              </a:br>
              <a:r>
                <a:rPr lang="en-US" sz="1050" dirty="0"/>
                <a:t>Infrastructure</a:t>
              </a:r>
              <a:br>
                <a:rPr lang="en-US" sz="1050" dirty="0"/>
              </a:br>
              <a:r>
                <a:rPr lang="en-US" sz="1050" dirty="0"/>
                <a:t>Service Manager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622C9DF-4939-494B-ADC7-348A917194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98695" y="3698961"/>
              <a:ext cx="1898948" cy="10821"/>
            </a:xfrm>
            <a:prstGeom prst="line">
              <a:avLst/>
            </a:prstGeom>
            <a:solidFill>
              <a:schemeClr val="accent1"/>
            </a:solidFill>
            <a:ln w="3492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32ACC15C-29C2-4C3F-AD8E-16156DB43D69}"/>
                </a:ext>
              </a:extLst>
            </p:cNvPr>
            <p:cNvSpPr/>
            <p:nvPr/>
          </p:nvSpPr>
          <p:spPr bwMode="auto">
            <a:xfrm>
              <a:off x="2215332" y="4976550"/>
              <a:ext cx="351852" cy="820549"/>
            </a:xfrm>
            <a:prstGeom prst="leftBrace">
              <a:avLst>
                <a:gd name="adj1" fmla="val 8333"/>
                <a:gd name="adj2" fmla="val 503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C0BAADA-F854-47F0-B872-DEF475C4A4FA}"/>
                </a:ext>
              </a:extLst>
            </p:cNvPr>
            <p:cNvSpPr txBox="1"/>
            <p:nvPr/>
          </p:nvSpPr>
          <p:spPr bwMode="auto">
            <a:xfrm>
              <a:off x="933589" y="5018257"/>
              <a:ext cx="1554858" cy="627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400" dirty="0"/>
                <a:t>Hardware</a:t>
              </a:r>
              <a:br>
                <a:rPr lang="en-US" sz="1400" dirty="0"/>
              </a:br>
              <a:r>
                <a:rPr lang="en-US" sz="1400" dirty="0"/>
                <a:t>Infrastructure </a:t>
              </a:r>
              <a:br>
                <a:rPr lang="en-US" sz="1400" dirty="0"/>
              </a:br>
              <a:r>
                <a:rPr lang="en-US" sz="1400" dirty="0"/>
                <a:t>Layer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7B23578-61BD-455D-A9B3-35654CC976A2}"/>
                </a:ext>
              </a:extLst>
            </p:cNvPr>
            <p:cNvSpPr/>
            <p:nvPr/>
          </p:nvSpPr>
          <p:spPr bwMode="auto">
            <a:xfrm>
              <a:off x="2887519" y="4976551"/>
              <a:ext cx="7994269" cy="8205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endParaRPr lang="en-US" sz="105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18EF062-EC0B-4731-82AE-4E675F19464B}"/>
                </a:ext>
              </a:extLst>
            </p:cNvPr>
            <p:cNvSpPr/>
            <p:nvPr/>
          </p:nvSpPr>
          <p:spPr bwMode="auto">
            <a:xfrm>
              <a:off x="2891061" y="3419322"/>
              <a:ext cx="7994269" cy="135014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E96DBBAE-0FFD-49B2-B42B-7EB2869F8B07}"/>
                </a:ext>
              </a:extLst>
            </p:cNvPr>
            <p:cNvSpPr/>
            <p:nvPr/>
          </p:nvSpPr>
          <p:spPr bwMode="auto">
            <a:xfrm>
              <a:off x="2215332" y="3419322"/>
              <a:ext cx="351852" cy="1285851"/>
            </a:xfrm>
            <a:prstGeom prst="leftBrace">
              <a:avLst>
                <a:gd name="adj1" fmla="val 8333"/>
                <a:gd name="adj2" fmla="val 503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089A973-B29D-4816-8B07-33B94FF71B61}"/>
                </a:ext>
              </a:extLst>
            </p:cNvPr>
            <p:cNvSpPr txBox="1"/>
            <p:nvPr/>
          </p:nvSpPr>
          <p:spPr bwMode="auto">
            <a:xfrm>
              <a:off x="933589" y="3723911"/>
              <a:ext cx="1554858" cy="627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/>
                <a:t>Virtual </a:t>
              </a:r>
              <a:br>
                <a:rPr lang="en-US" sz="1400" dirty="0"/>
              </a:br>
              <a:r>
                <a:rPr lang="en-US" sz="1400" dirty="0"/>
                <a:t>Infrastructure </a:t>
              </a:r>
              <a:br>
                <a:rPr lang="en-US" sz="1400" dirty="0"/>
              </a:br>
              <a:r>
                <a:rPr lang="en-US" sz="1400" dirty="0"/>
                <a:t>Layer</a:t>
              </a:r>
            </a:p>
          </p:txBody>
        </p:sp>
        <p:cxnSp>
          <p:nvCxnSpPr>
            <p:cNvPr id="174" name="Straight Connector 58">
              <a:extLst>
                <a:ext uri="{FF2B5EF4-FFF2-40B4-BE49-F238E27FC236}">
                  <a16:creationId xmlns:a16="http://schemas.microsoft.com/office/drawing/2014/main" id="{E9F1FF55-B60D-483D-A52E-9F5793F53C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28051" y="2023003"/>
              <a:ext cx="0" cy="13963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5" name="Straight Connector 58">
              <a:extLst>
                <a:ext uri="{FF2B5EF4-FFF2-40B4-BE49-F238E27FC236}">
                  <a16:creationId xmlns:a16="http://schemas.microsoft.com/office/drawing/2014/main" id="{F9EC98BA-7F19-49C5-A978-E5B8B0F64D02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>
              <a:off x="6321665" y="4641885"/>
              <a:ext cx="4849" cy="3880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7" name="Straight Connector 58">
              <a:extLst>
                <a:ext uri="{FF2B5EF4-FFF2-40B4-BE49-F238E27FC236}">
                  <a16:creationId xmlns:a16="http://schemas.microsoft.com/office/drawing/2014/main" id="{4D67E21F-020E-4176-B628-55526BA0FD4A}"/>
                </a:ext>
              </a:extLst>
            </p:cNvPr>
            <p:cNvCxnSpPr>
              <a:cxnSpLocks/>
              <a:stCxn id="34" idx="2"/>
            </p:cNvCxnSpPr>
            <p:nvPr/>
          </p:nvCxnSpPr>
          <p:spPr bwMode="auto">
            <a:xfrm flipH="1">
              <a:off x="4244093" y="4641886"/>
              <a:ext cx="3974" cy="3880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1C0C843-59CA-423A-85C7-05356C277BF8}"/>
                </a:ext>
              </a:extLst>
            </p:cNvPr>
            <p:cNvSpPr txBox="1"/>
            <p:nvPr/>
          </p:nvSpPr>
          <p:spPr bwMode="auto">
            <a:xfrm rot="16200000">
              <a:off x="9573010" y="2410156"/>
              <a:ext cx="1009364" cy="37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US" sz="1000" dirty="0"/>
                <a:t>HW Infrastructure</a:t>
              </a:r>
            </a:p>
            <a:p>
              <a:pPr algn="ctr">
                <a:buClr>
                  <a:schemeClr val="tx1"/>
                </a:buClr>
              </a:pPr>
              <a:r>
                <a:rPr lang="en-US" sz="1000" dirty="0"/>
                <a:t> Management</a:t>
              </a:r>
            </a:p>
          </p:txBody>
        </p:sp>
        <p:cxnSp>
          <p:nvCxnSpPr>
            <p:cNvPr id="202" name="Straight Connector 58">
              <a:extLst>
                <a:ext uri="{FF2B5EF4-FFF2-40B4-BE49-F238E27FC236}">
                  <a16:creationId xmlns:a16="http://schemas.microsoft.com/office/drawing/2014/main" id="{CC52BDAF-D1FC-484C-AF48-2A9459563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7623" y="4755361"/>
              <a:ext cx="0" cy="318314"/>
            </a:xfrm>
            <a:prstGeom prst="straightConnector1">
              <a:avLst/>
            </a:prstGeom>
            <a:solidFill>
              <a:schemeClr val="accent1"/>
            </a:solidFill>
            <a:ln w="3492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6" name="Straight Connector 58">
              <a:extLst>
                <a:ext uri="{FF2B5EF4-FFF2-40B4-BE49-F238E27FC236}">
                  <a16:creationId xmlns:a16="http://schemas.microsoft.com/office/drawing/2014/main" id="{B5DFD5F5-9A27-41B0-8AE3-C9B3A75CDA4D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 flipH="1">
              <a:off x="5749669" y="3940574"/>
              <a:ext cx="908" cy="2416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4714F2F-37C6-446B-A1A5-63D336102BC9}"/>
                </a:ext>
              </a:extLst>
            </p:cNvPr>
            <p:cNvSpPr txBox="1"/>
            <p:nvPr/>
          </p:nvSpPr>
          <p:spPr bwMode="auto">
            <a:xfrm>
              <a:off x="5720076" y="3902615"/>
              <a:ext cx="477482" cy="187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000" dirty="0" err="1"/>
                <a:t>Vn-Nf</a:t>
              </a:r>
              <a:endParaRPr lang="en-US" sz="1000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B91005-1CDE-450A-86B2-7153A1C0B9A0}"/>
              </a:ext>
            </a:extLst>
          </p:cNvPr>
          <p:cNvSpPr/>
          <p:nvPr/>
        </p:nvSpPr>
        <p:spPr bwMode="auto">
          <a:xfrm>
            <a:off x="9472010" y="4076781"/>
            <a:ext cx="440879" cy="18991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ts val="30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181818"/>
                </a:solidFill>
              </a:rPr>
              <a:t>SDNu</a:t>
            </a:r>
            <a:endParaRPr lang="en-US" sz="1050" dirty="0">
              <a:solidFill>
                <a:srgbClr val="181818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E3E8A87-183C-4C95-9775-EA0223363EE3}"/>
              </a:ext>
            </a:extLst>
          </p:cNvPr>
          <p:cNvSpPr/>
          <p:nvPr/>
        </p:nvSpPr>
        <p:spPr bwMode="auto">
          <a:xfrm>
            <a:off x="9765878" y="5048640"/>
            <a:ext cx="440879" cy="18991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ts val="30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181818"/>
                </a:solidFill>
              </a:rPr>
              <a:t>SDNu</a:t>
            </a:r>
            <a:endParaRPr lang="en-US" sz="1050" dirty="0">
              <a:solidFill>
                <a:srgbClr val="181818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9E1AC78-CD8F-4AAC-B46A-FB97F832AAC2}"/>
              </a:ext>
            </a:extLst>
          </p:cNvPr>
          <p:cNvSpPr/>
          <p:nvPr/>
        </p:nvSpPr>
        <p:spPr bwMode="auto">
          <a:xfrm>
            <a:off x="9001688" y="4077754"/>
            <a:ext cx="440879" cy="18991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ts val="30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181818"/>
                </a:solidFill>
              </a:rPr>
              <a:t>SDNo</a:t>
            </a:r>
            <a:endParaRPr lang="en-US" sz="1050" dirty="0">
              <a:solidFill>
                <a:srgbClr val="181818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3D3CA4D-675F-4D0E-BE3D-0E7C554D2E47}"/>
              </a:ext>
            </a:extLst>
          </p:cNvPr>
          <p:cNvSpPr/>
          <p:nvPr/>
        </p:nvSpPr>
        <p:spPr bwMode="auto">
          <a:xfrm>
            <a:off x="9241750" y="3429623"/>
            <a:ext cx="440879" cy="18991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ts val="300"/>
              </a:spcBef>
              <a:spcAft>
                <a:spcPct val="0"/>
              </a:spcAft>
            </a:pPr>
            <a:r>
              <a:rPr lang="en-US" sz="1050" dirty="0" err="1">
                <a:solidFill>
                  <a:srgbClr val="181818"/>
                </a:solidFill>
              </a:rPr>
              <a:t>SDNo</a:t>
            </a:r>
            <a:endParaRPr lang="en-US" sz="1050" dirty="0">
              <a:solidFill>
                <a:srgbClr val="181818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8FEA22-2EF5-42A2-86CA-53E27D5A545F}"/>
              </a:ext>
            </a:extLst>
          </p:cNvPr>
          <p:cNvSpPr txBox="1"/>
          <p:nvPr/>
        </p:nvSpPr>
        <p:spPr bwMode="auto">
          <a:xfrm>
            <a:off x="3453359" y="2875461"/>
            <a:ext cx="477482" cy="187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 err="1"/>
              <a:t>ContainerRT</a:t>
            </a:r>
            <a:r>
              <a:rPr lang="en-US" sz="1000" dirty="0"/>
              <a:t>  +</a:t>
            </a:r>
            <a:r>
              <a:rPr lang="en-US" sz="1000" dirty="0" err="1"/>
              <a:t>SecNW</a:t>
            </a:r>
            <a:endParaRPr lang="en-US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960EBD-5AB5-4CE6-87C2-D6138E556A4D}"/>
              </a:ext>
            </a:extLst>
          </p:cNvPr>
          <p:cNvSpPr txBox="1"/>
          <p:nvPr/>
        </p:nvSpPr>
        <p:spPr bwMode="auto">
          <a:xfrm>
            <a:off x="6334751" y="3432343"/>
            <a:ext cx="477482" cy="344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Container  &amp; Networking 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                     Management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E613E8-1B8D-4992-8682-B9FEACF72391}"/>
              </a:ext>
            </a:extLst>
          </p:cNvPr>
          <p:cNvGrpSpPr/>
          <p:nvPr/>
        </p:nvGrpSpPr>
        <p:grpSpPr>
          <a:xfrm>
            <a:off x="5378418" y="3111958"/>
            <a:ext cx="754984" cy="195427"/>
            <a:chOff x="860293" y="2289190"/>
            <a:chExt cx="754984" cy="19542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2DE4F67-2237-475F-9F3C-2FAE3CC2F216}"/>
                </a:ext>
              </a:extLst>
            </p:cNvPr>
            <p:cNvSpPr/>
            <p:nvPr/>
          </p:nvSpPr>
          <p:spPr bwMode="auto">
            <a:xfrm>
              <a:off x="860293" y="2296835"/>
              <a:ext cx="754984" cy="1877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endParaRPr lang="en-US" sz="105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E6A06D-DD50-4FEA-B1A7-C3DC6A2364AC}"/>
                </a:ext>
              </a:extLst>
            </p:cNvPr>
            <p:cNvSpPr/>
            <p:nvPr/>
          </p:nvSpPr>
          <p:spPr bwMode="auto">
            <a:xfrm>
              <a:off x="867920" y="2289190"/>
              <a:ext cx="737043" cy="1877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Container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F34EAE-52C5-4BE3-8C38-83DCA73C5349}"/>
              </a:ext>
            </a:extLst>
          </p:cNvPr>
          <p:cNvGrpSpPr/>
          <p:nvPr/>
        </p:nvGrpSpPr>
        <p:grpSpPr>
          <a:xfrm>
            <a:off x="3861045" y="3113287"/>
            <a:ext cx="754984" cy="195427"/>
            <a:chOff x="860293" y="2289190"/>
            <a:chExt cx="754984" cy="1954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6884AE4-3FD2-47B6-A645-DED8B8D5DFF9}"/>
                </a:ext>
              </a:extLst>
            </p:cNvPr>
            <p:cNvSpPr/>
            <p:nvPr/>
          </p:nvSpPr>
          <p:spPr bwMode="auto">
            <a:xfrm>
              <a:off x="860293" y="2296835"/>
              <a:ext cx="754984" cy="1877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300"/>
                </a:spcBef>
                <a:spcAft>
                  <a:spcPct val="0"/>
                </a:spcAft>
              </a:pPr>
              <a:endParaRPr lang="en-US" sz="105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4900E10-51E6-4C98-8B88-782D4F53CA39}"/>
                </a:ext>
              </a:extLst>
            </p:cNvPr>
            <p:cNvSpPr/>
            <p:nvPr/>
          </p:nvSpPr>
          <p:spPr bwMode="auto">
            <a:xfrm>
              <a:off x="867920" y="2289190"/>
              <a:ext cx="737043" cy="1877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Container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7341FFB-CCAF-422F-ABC5-60C104E9E098}"/>
              </a:ext>
            </a:extLst>
          </p:cNvPr>
          <p:cNvGrpSpPr/>
          <p:nvPr/>
        </p:nvGrpSpPr>
        <p:grpSpPr>
          <a:xfrm>
            <a:off x="6573767" y="3114614"/>
            <a:ext cx="754984" cy="195427"/>
            <a:chOff x="860293" y="2289190"/>
            <a:chExt cx="754984" cy="1954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290D3AC-53AB-4320-A033-22882E11064F}"/>
                </a:ext>
              </a:extLst>
            </p:cNvPr>
            <p:cNvSpPr/>
            <p:nvPr/>
          </p:nvSpPr>
          <p:spPr bwMode="auto">
            <a:xfrm>
              <a:off x="860293" y="2296835"/>
              <a:ext cx="754984" cy="1877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endParaRPr lang="en-US" sz="105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D0BB5F4-FBA5-4E65-A5A0-1B451875017D}"/>
                </a:ext>
              </a:extLst>
            </p:cNvPr>
            <p:cNvSpPr/>
            <p:nvPr/>
          </p:nvSpPr>
          <p:spPr bwMode="auto">
            <a:xfrm>
              <a:off x="867920" y="2289190"/>
              <a:ext cx="737043" cy="1877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/>
                <a:t>VM</a:t>
              </a:r>
            </a:p>
          </p:txBody>
        </p:sp>
      </p:grpSp>
      <p:cxnSp>
        <p:nvCxnSpPr>
          <p:cNvPr id="89" name="Straight Connector 46">
            <a:extLst>
              <a:ext uri="{FF2B5EF4-FFF2-40B4-BE49-F238E27FC236}">
                <a16:creationId xmlns:a16="http://schemas.microsoft.com/office/drawing/2014/main" id="{7B50441E-3007-4E0A-BC92-3B64B4C7C4F3}"/>
              </a:ext>
            </a:extLst>
          </p:cNvPr>
          <p:cNvCxnSpPr>
            <a:cxnSpLocks/>
          </p:cNvCxnSpPr>
          <p:nvPr/>
        </p:nvCxnSpPr>
        <p:spPr bwMode="auto">
          <a:xfrm>
            <a:off x="5138631" y="6324925"/>
            <a:ext cx="267964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49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A5F5DA6-C6A1-421A-A78A-76807178CCA4}"/>
              </a:ext>
            </a:extLst>
          </p:cNvPr>
          <p:cNvSpPr txBox="1"/>
          <p:nvPr/>
        </p:nvSpPr>
        <p:spPr bwMode="auto">
          <a:xfrm>
            <a:off x="5437735" y="6196438"/>
            <a:ext cx="1504497" cy="19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Anuket/Other reference point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DB172B-75C2-4F81-9000-DFA1FE733FF5}"/>
              </a:ext>
            </a:extLst>
          </p:cNvPr>
          <p:cNvSpPr txBox="1"/>
          <p:nvPr/>
        </p:nvSpPr>
        <p:spPr bwMode="auto">
          <a:xfrm rot="16200000">
            <a:off x="9212197" y="2357265"/>
            <a:ext cx="1009364" cy="37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000" dirty="0"/>
              <a:t>Virtual Infrastructure</a:t>
            </a:r>
          </a:p>
          <a:p>
            <a:pPr algn="ctr">
              <a:buClr>
                <a:schemeClr val="tx1"/>
              </a:buClr>
            </a:pPr>
            <a:r>
              <a:rPr lang="en-US" sz="1000" dirty="0"/>
              <a:t> Management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001DBC-DBBB-4D76-A1A4-C985D4FEE989}"/>
              </a:ext>
            </a:extLst>
          </p:cNvPr>
          <p:cNvSpPr txBox="1"/>
          <p:nvPr/>
        </p:nvSpPr>
        <p:spPr bwMode="auto">
          <a:xfrm>
            <a:off x="7355049" y="5113077"/>
            <a:ext cx="477482" cy="344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HW Resource</a:t>
            </a:r>
            <a:br>
              <a:rPr lang="en-US" sz="1000" dirty="0"/>
            </a:br>
            <a:r>
              <a:rPr lang="en-US" sz="1000" dirty="0"/>
              <a:t>Management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C0AB11-41B5-44A1-A1F2-9CE1B6115862}"/>
              </a:ext>
            </a:extLst>
          </p:cNvPr>
          <p:cNvSpPr txBox="1"/>
          <p:nvPr/>
        </p:nvSpPr>
        <p:spPr bwMode="auto">
          <a:xfrm>
            <a:off x="8326978" y="4699114"/>
            <a:ext cx="477482" cy="344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HW Provisioning  &amp; Fulfillment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F25FF9-308D-4323-B883-350EED846817}"/>
              </a:ext>
            </a:extLst>
          </p:cNvPr>
          <p:cNvSpPr txBox="1"/>
          <p:nvPr/>
        </p:nvSpPr>
        <p:spPr bwMode="auto">
          <a:xfrm>
            <a:off x="4954111" y="2878047"/>
            <a:ext cx="477482" cy="187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 err="1"/>
              <a:t>ContainerRT</a:t>
            </a:r>
            <a:r>
              <a:rPr lang="en-US" sz="1000" dirty="0"/>
              <a:t>  +</a:t>
            </a:r>
            <a:r>
              <a:rPr lang="en-US" sz="1000" dirty="0" err="1"/>
              <a:t>SecNW</a:t>
            </a:r>
            <a:endParaRPr lang="en-US" sz="10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7E2708B-970F-4C36-8F20-DE324B8B1F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919533" y="3638137"/>
            <a:ext cx="89268" cy="510"/>
          </a:xfrm>
          <a:prstGeom prst="line">
            <a:avLst/>
          </a:prstGeom>
          <a:solidFill>
            <a:schemeClr val="accent1"/>
          </a:solidFill>
          <a:ln w="349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36680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D6E8C6-6D00-4990-A009-724FBE907F80}"/>
              </a:ext>
            </a:extLst>
          </p:cNvPr>
          <p:cNvGrpSpPr/>
          <p:nvPr/>
        </p:nvGrpSpPr>
        <p:grpSpPr>
          <a:xfrm>
            <a:off x="342741" y="1662172"/>
            <a:ext cx="10895729" cy="4673952"/>
            <a:chOff x="342741" y="1662172"/>
            <a:chExt cx="10895729" cy="46739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5397D6-8892-47F0-97B5-F66F054A5793}"/>
                </a:ext>
              </a:extLst>
            </p:cNvPr>
            <p:cNvGrpSpPr/>
            <p:nvPr/>
          </p:nvGrpSpPr>
          <p:grpSpPr>
            <a:xfrm>
              <a:off x="342741" y="1662172"/>
              <a:ext cx="10895729" cy="4673952"/>
              <a:chOff x="342741" y="1662172"/>
              <a:chExt cx="10895729" cy="46739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F6C5C0-7249-43C6-B1B1-1E85AA09C714}"/>
                  </a:ext>
                </a:extLst>
              </p:cNvPr>
              <p:cNvSpPr/>
              <p:nvPr/>
            </p:nvSpPr>
            <p:spPr bwMode="auto">
              <a:xfrm>
                <a:off x="8983548" y="3657090"/>
                <a:ext cx="624599" cy="26736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vSwitch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0010B-439B-4A0E-BC4A-CC793B3E9C7F}"/>
                  </a:ext>
                </a:extLst>
              </p:cNvPr>
              <p:cNvSpPr/>
              <p:nvPr/>
            </p:nvSpPr>
            <p:spPr bwMode="auto">
              <a:xfrm>
                <a:off x="8927889" y="5300268"/>
                <a:ext cx="2116475" cy="4485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Switching Underlay NW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B62F8D-9F54-449D-A069-CED872D622DC}"/>
                  </a:ext>
                </a:extLst>
              </p:cNvPr>
              <p:cNvSpPr txBox="1"/>
              <p:nvPr/>
            </p:nvSpPr>
            <p:spPr bwMode="auto">
              <a:xfrm>
                <a:off x="7691035" y="1662172"/>
                <a:ext cx="2844969" cy="6799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non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buClr>
                    <a:schemeClr val="tx1"/>
                  </a:buClr>
                </a:pPr>
                <a:r>
                  <a:rPr lang="en-US" sz="1400" b="1" u="sng" dirty="0"/>
                  <a:t>HW Infrastructure managed Cloud with </a:t>
                </a:r>
                <a:r>
                  <a:rPr lang="en-US" sz="1400" b="1" u="sng" dirty="0" err="1"/>
                  <a:t>SmartNIC</a:t>
                </a:r>
                <a:br>
                  <a:rPr lang="en-US" sz="1400" b="1" u="sng" dirty="0"/>
                </a:br>
                <a:r>
                  <a:rPr lang="en-US" sz="1400" dirty="0" err="1"/>
                  <a:t>SmartNIC</a:t>
                </a:r>
                <a:r>
                  <a:rPr lang="en-US" sz="1400" dirty="0"/>
                  <a:t> implemented dynamic VIM NW separation </a:t>
                </a:r>
              </a:p>
              <a:p>
                <a:pPr algn="l">
                  <a:buClr>
                    <a:schemeClr val="tx1"/>
                  </a:buClr>
                </a:pPr>
                <a:r>
                  <a:rPr lang="en-US" sz="1400" dirty="0"/>
                  <a:t>on any statically provisioned switch fabric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CB4DA7-3C52-423E-8890-F64C3FBB82B3}"/>
                  </a:ext>
                </a:extLst>
              </p:cNvPr>
              <p:cNvSpPr/>
              <p:nvPr/>
            </p:nvSpPr>
            <p:spPr bwMode="auto">
              <a:xfrm>
                <a:off x="8175176" y="4328826"/>
                <a:ext cx="3060019" cy="78931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Smart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NIC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C07E22-BFE4-4BC5-8A7F-13B78AB88CCD}"/>
                  </a:ext>
                </a:extLst>
              </p:cNvPr>
              <p:cNvSpPr/>
              <p:nvPr/>
            </p:nvSpPr>
            <p:spPr bwMode="auto">
              <a:xfrm>
                <a:off x="8175177" y="5204161"/>
                <a:ext cx="3063293" cy="61363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Physical 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Switch 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Fabric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CF053D-6347-4C13-A304-233A3E03D478}"/>
                  </a:ext>
                </a:extLst>
              </p:cNvPr>
              <p:cNvSpPr/>
              <p:nvPr/>
            </p:nvSpPr>
            <p:spPr bwMode="auto">
              <a:xfrm>
                <a:off x="8874393" y="2932928"/>
                <a:ext cx="832066" cy="21553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Server</a:t>
                </a:r>
              </a:p>
            </p:txBody>
          </p:sp>
          <p:sp>
            <p:nvSpPr>
              <p:cNvPr id="3" name="Left Brace 2">
                <a:extLst>
                  <a:ext uri="{FF2B5EF4-FFF2-40B4-BE49-F238E27FC236}">
                    <a16:creationId xmlns:a16="http://schemas.microsoft.com/office/drawing/2014/main" id="{B89C6F4F-EF57-42CC-9B1A-9494819E02DD}"/>
                  </a:ext>
                </a:extLst>
              </p:cNvPr>
              <p:cNvSpPr/>
              <p:nvPr/>
            </p:nvSpPr>
            <p:spPr bwMode="auto">
              <a:xfrm>
                <a:off x="7682858" y="4314847"/>
                <a:ext cx="351852" cy="1502945"/>
              </a:xfrm>
              <a:prstGeom prst="leftBrace">
                <a:avLst>
                  <a:gd name="adj1" fmla="val 8333"/>
                  <a:gd name="adj2" fmla="val 50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5EA73-29AD-495D-BD6A-A1F4A49A7251}"/>
                  </a:ext>
                </a:extLst>
              </p:cNvPr>
              <p:cNvSpPr txBox="1"/>
              <p:nvPr/>
            </p:nvSpPr>
            <p:spPr bwMode="auto">
              <a:xfrm>
                <a:off x="6168122" y="4709726"/>
                <a:ext cx="1554858" cy="627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non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400" dirty="0"/>
                  <a:t>Controlled by</a:t>
                </a:r>
                <a:br>
                  <a:rPr lang="en-US" sz="1400" dirty="0"/>
                </a:br>
                <a:r>
                  <a:rPr lang="en-US" sz="1400" dirty="0"/>
                  <a:t>HW Infrastructure </a:t>
                </a:r>
                <a:br>
                  <a:rPr lang="en-US" sz="1400" dirty="0"/>
                </a:br>
                <a:r>
                  <a:rPr lang="en-US" sz="1400" dirty="0"/>
                  <a:t>Management</a:t>
                </a:r>
              </a:p>
            </p:txBody>
          </p:sp>
          <p:sp>
            <p:nvSpPr>
              <p:cNvPr id="32" name="Left Brace 31">
                <a:extLst>
                  <a:ext uri="{FF2B5EF4-FFF2-40B4-BE49-F238E27FC236}">
                    <a16:creationId xmlns:a16="http://schemas.microsoft.com/office/drawing/2014/main" id="{F529DFC4-BFD1-4820-9602-72A805A9DCAF}"/>
                  </a:ext>
                </a:extLst>
              </p:cNvPr>
              <p:cNvSpPr/>
              <p:nvPr/>
            </p:nvSpPr>
            <p:spPr bwMode="auto">
              <a:xfrm>
                <a:off x="7691035" y="3532360"/>
                <a:ext cx="339784" cy="697884"/>
              </a:xfrm>
              <a:prstGeom prst="leftBrace">
                <a:avLst>
                  <a:gd name="adj1" fmla="val 8333"/>
                  <a:gd name="adj2" fmla="val 50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89FE93-073B-41D4-B5C9-3AC5AD2EE329}"/>
                  </a:ext>
                </a:extLst>
              </p:cNvPr>
              <p:cNvSpPr txBox="1"/>
              <p:nvPr/>
            </p:nvSpPr>
            <p:spPr bwMode="auto">
              <a:xfrm>
                <a:off x="6126794" y="3402622"/>
                <a:ext cx="1554858" cy="627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non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400" dirty="0"/>
                  <a:t>Controlled by</a:t>
                </a:r>
                <a:br>
                  <a:rPr lang="en-US" sz="1400" dirty="0"/>
                </a:br>
                <a:r>
                  <a:rPr lang="en-US" sz="1400" dirty="0"/>
                  <a:t>Virtual Infrastructure </a:t>
                </a:r>
                <a:br>
                  <a:rPr lang="en-US" sz="1400" dirty="0"/>
                </a:br>
                <a:r>
                  <a:rPr lang="en-US" sz="1400" dirty="0"/>
                  <a:t>Management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87B937-790D-4B9D-B3C6-7E319316234E}"/>
                  </a:ext>
                </a:extLst>
              </p:cNvPr>
              <p:cNvSpPr/>
              <p:nvPr/>
            </p:nvSpPr>
            <p:spPr bwMode="auto">
              <a:xfrm>
                <a:off x="8987891" y="3986157"/>
                <a:ext cx="624599" cy="20911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VLAN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F31603-81F5-4A18-A7C5-C23CB89C149A}"/>
                  </a:ext>
                </a:extLst>
              </p:cNvPr>
              <p:cNvSpPr/>
              <p:nvPr/>
            </p:nvSpPr>
            <p:spPr bwMode="auto">
              <a:xfrm>
                <a:off x="8171424" y="3561492"/>
                <a:ext cx="3063293" cy="66875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/>
                  <a:t>Virtual</a:t>
                </a:r>
                <a:br>
                  <a:rPr lang="en-US" sz="1050"/>
                </a:br>
                <a:r>
                  <a:rPr lang="en-US" sz="1050"/>
                  <a:t>Switch 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9D04A99-DAAF-4227-AFB8-BFE973886C07}"/>
                  </a:ext>
                </a:extLst>
              </p:cNvPr>
              <p:cNvGrpSpPr/>
              <p:nvPr/>
            </p:nvGrpSpPr>
            <p:grpSpPr>
              <a:xfrm>
                <a:off x="8930664" y="4342267"/>
                <a:ext cx="2053007" cy="681297"/>
                <a:chOff x="8985248" y="5033624"/>
                <a:chExt cx="3531769" cy="954587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527B2A6-94CF-4565-8D02-1D6078DA52EE}"/>
                    </a:ext>
                  </a:extLst>
                </p:cNvPr>
                <p:cNvSpPr/>
                <p:nvPr/>
              </p:nvSpPr>
              <p:spPr bwMode="auto">
                <a:xfrm>
                  <a:off x="9076222" y="5033624"/>
                  <a:ext cx="1074492" cy="52436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50" b="0" i="0" u="none" strike="noStrike" cap="none" normalizeH="0" baseline="0">
                      <a:ln>
                        <a:noFill/>
                      </a:ln>
                      <a:effectLst/>
                      <a:latin typeface="+mn-lt"/>
                    </a:rPr>
                    <a:t>VNI Range x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FF4C5A3-1854-4F16-8E82-4182B2B528C2}"/>
                    </a:ext>
                  </a:extLst>
                </p:cNvPr>
                <p:cNvSpPr/>
                <p:nvPr/>
              </p:nvSpPr>
              <p:spPr bwMode="auto">
                <a:xfrm>
                  <a:off x="8985248" y="5618922"/>
                  <a:ext cx="3531769" cy="3692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50" b="0" i="0" u="none" strike="noStrike" cap="none" normalizeH="0" baseline="0">
                      <a:ln>
                        <a:noFill/>
                      </a:ln>
                      <a:effectLst/>
                      <a:latin typeface="+mn-lt"/>
                    </a:rPr>
                    <a:t>VxLAN Overlay NW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BE1C1CA-1EDE-4A9A-AA4D-F0ACB73C2176}"/>
                    </a:ext>
                  </a:extLst>
                </p:cNvPr>
                <p:cNvSpPr/>
                <p:nvPr/>
              </p:nvSpPr>
              <p:spPr bwMode="auto">
                <a:xfrm>
                  <a:off x="9076222" y="5620979"/>
                  <a:ext cx="1074492" cy="2459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50" b="0" i="0" u="none" strike="noStrike" cap="none" normalizeH="0" baseline="0">
                      <a:ln>
                        <a:noFill/>
                      </a:ln>
                      <a:effectLst/>
                      <a:latin typeface="+mn-lt"/>
                    </a:rPr>
                    <a:t>VTEP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FA1396-673C-4EB2-B463-73403DB33C08}"/>
                  </a:ext>
                </a:extLst>
              </p:cNvPr>
              <p:cNvSpPr/>
              <p:nvPr/>
            </p:nvSpPr>
            <p:spPr bwMode="auto">
              <a:xfrm>
                <a:off x="8984876" y="3166311"/>
                <a:ext cx="624599" cy="29034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V/CNF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81B3F4E-939C-4877-A187-7070B05179B8}"/>
                  </a:ext>
                </a:extLst>
              </p:cNvPr>
              <p:cNvSpPr/>
              <p:nvPr/>
            </p:nvSpPr>
            <p:spPr bwMode="auto">
              <a:xfrm>
                <a:off x="3216330" y="3651599"/>
                <a:ext cx="624599" cy="27286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050" dirty="0"/>
                  <a:t>vSwitch</a:t>
                </a:r>
                <a:endPara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C6E8D36-8422-44D0-844C-2E1CAEFD9852}"/>
                  </a:ext>
                </a:extLst>
              </p:cNvPr>
              <p:cNvSpPr/>
              <p:nvPr/>
            </p:nvSpPr>
            <p:spPr bwMode="auto">
              <a:xfrm>
                <a:off x="3216329" y="4031400"/>
                <a:ext cx="624599" cy="20911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VLAN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E4275A-3EDE-4281-9A4F-4791C8605845}"/>
                  </a:ext>
                </a:extLst>
              </p:cNvPr>
              <p:cNvSpPr/>
              <p:nvPr/>
            </p:nvSpPr>
            <p:spPr bwMode="auto">
              <a:xfrm>
                <a:off x="3211274" y="4612384"/>
                <a:ext cx="629654" cy="36983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VNI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Range x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627CBF4-5B35-4710-82B1-376C86110F3F}"/>
                  </a:ext>
                </a:extLst>
              </p:cNvPr>
              <p:cNvSpPr/>
              <p:nvPr/>
            </p:nvSpPr>
            <p:spPr bwMode="auto">
              <a:xfrm>
                <a:off x="3107540" y="4982220"/>
                <a:ext cx="2150817" cy="32393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/>
                  <a:t>VxLAN Overlay NW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8F90579-0168-466C-8B93-2F6830D0BB6B}"/>
                  </a:ext>
                </a:extLst>
              </p:cNvPr>
              <p:cNvSpPr/>
              <p:nvPr/>
            </p:nvSpPr>
            <p:spPr bwMode="auto">
              <a:xfrm>
                <a:off x="3107540" y="5373925"/>
                <a:ext cx="2150817" cy="27449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/>
                  <a:t>Switching Underlay NW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8F923A-5B5A-443C-A54E-0D5BC2DA62A8}"/>
                  </a:ext>
                </a:extLst>
              </p:cNvPr>
              <p:cNvSpPr txBox="1"/>
              <p:nvPr/>
            </p:nvSpPr>
            <p:spPr bwMode="auto">
              <a:xfrm>
                <a:off x="1912674" y="1688227"/>
                <a:ext cx="3513264" cy="920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non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buClr>
                    <a:schemeClr val="tx1"/>
                  </a:buClr>
                </a:pPr>
                <a:r>
                  <a:rPr lang="en-US" sz="1400" b="1" u="sng" dirty="0"/>
                  <a:t>Traditional NFVI Cloud with standard NIC</a:t>
                </a:r>
              </a:p>
              <a:p>
                <a:pPr algn="l">
                  <a:buClr>
                    <a:schemeClr val="tx1"/>
                  </a:buClr>
                </a:pPr>
                <a:r>
                  <a:rPr lang="en-US" sz="1400" dirty="0"/>
                  <a:t>Require HW VTEP separation in underlay switches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400" dirty="0"/>
                  <a:t>to ensure separation of multiple VIM NWs and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400" dirty="0"/>
                  <a:t>for V/CNFs bypassing the vSwitch e.g. using SR-IOV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72171D3-E248-4A4A-8F8E-A34E1E42E988}"/>
                  </a:ext>
                </a:extLst>
              </p:cNvPr>
              <p:cNvSpPr/>
              <p:nvPr/>
            </p:nvSpPr>
            <p:spPr bwMode="auto">
              <a:xfrm>
                <a:off x="3211274" y="4994561"/>
                <a:ext cx="619422" cy="209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VTEP</a:t>
                </a:r>
              </a:p>
            </p:txBody>
          </p:sp>
          <p:sp>
            <p:nvSpPr>
              <p:cNvPr id="49" name="Left Brace 48">
                <a:extLst>
                  <a:ext uri="{FF2B5EF4-FFF2-40B4-BE49-F238E27FC236}">
                    <a16:creationId xmlns:a16="http://schemas.microsoft.com/office/drawing/2014/main" id="{3A625F0F-02C5-45BF-9926-8806EF702CE8}"/>
                  </a:ext>
                </a:extLst>
              </p:cNvPr>
              <p:cNvSpPr/>
              <p:nvPr/>
            </p:nvSpPr>
            <p:spPr bwMode="auto">
              <a:xfrm>
                <a:off x="1912674" y="4476589"/>
                <a:ext cx="351852" cy="1272210"/>
              </a:xfrm>
              <a:prstGeom prst="leftBrace">
                <a:avLst>
                  <a:gd name="adj1" fmla="val 8333"/>
                  <a:gd name="adj2" fmla="val 50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231A0E-2A97-4E52-A1C7-7F23742DA140}"/>
                  </a:ext>
                </a:extLst>
              </p:cNvPr>
              <p:cNvSpPr txBox="1"/>
              <p:nvPr/>
            </p:nvSpPr>
            <p:spPr bwMode="auto">
              <a:xfrm>
                <a:off x="404833" y="4753189"/>
                <a:ext cx="1554858" cy="627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non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400" dirty="0"/>
                  <a:t>Controlled by</a:t>
                </a:r>
                <a:br>
                  <a:rPr lang="en-US" sz="1400" dirty="0"/>
                </a:br>
                <a:r>
                  <a:rPr lang="en-US" sz="1400" dirty="0"/>
                  <a:t>HW Infrastructure </a:t>
                </a:r>
                <a:br>
                  <a:rPr lang="en-US" sz="1400" dirty="0"/>
                </a:br>
                <a:r>
                  <a:rPr lang="en-US" sz="1400" dirty="0"/>
                  <a:t>Management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76C6803-5278-4CA2-B5CB-4CD28EFDC952}"/>
                  </a:ext>
                </a:extLst>
              </p:cNvPr>
              <p:cNvSpPr/>
              <p:nvPr/>
            </p:nvSpPr>
            <p:spPr bwMode="auto">
              <a:xfrm>
                <a:off x="2418843" y="4476588"/>
                <a:ext cx="3007095" cy="127221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Physical 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Switch 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Fabric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C7D5C6C-29EF-4310-AC07-0E8390485D89}"/>
                  </a:ext>
                </a:extLst>
              </p:cNvPr>
              <p:cNvSpPr/>
              <p:nvPr/>
            </p:nvSpPr>
            <p:spPr bwMode="auto">
              <a:xfrm>
                <a:off x="2418843" y="3561492"/>
                <a:ext cx="3007095" cy="83607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Virtual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Switch </a:t>
                </a:r>
              </a:p>
            </p:txBody>
          </p:sp>
          <p:sp>
            <p:nvSpPr>
              <p:cNvPr id="53" name="Left Brace 52">
                <a:extLst>
                  <a:ext uri="{FF2B5EF4-FFF2-40B4-BE49-F238E27FC236}">
                    <a16:creationId xmlns:a16="http://schemas.microsoft.com/office/drawing/2014/main" id="{D6544CEC-5008-4DDB-A572-86737577224C}"/>
                  </a:ext>
                </a:extLst>
              </p:cNvPr>
              <p:cNvSpPr/>
              <p:nvPr/>
            </p:nvSpPr>
            <p:spPr bwMode="auto">
              <a:xfrm>
                <a:off x="1912674" y="3557345"/>
                <a:ext cx="351852" cy="806763"/>
              </a:xfrm>
              <a:prstGeom prst="leftBrace">
                <a:avLst>
                  <a:gd name="adj1" fmla="val 8333"/>
                  <a:gd name="adj2" fmla="val 50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7E7DA9-B996-4585-9EA5-AFEA0C6FCC52}"/>
                  </a:ext>
                </a:extLst>
              </p:cNvPr>
              <p:cNvSpPr txBox="1"/>
              <p:nvPr/>
            </p:nvSpPr>
            <p:spPr bwMode="auto">
              <a:xfrm>
                <a:off x="342741" y="3476807"/>
                <a:ext cx="1554858" cy="627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non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400" dirty="0"/>
                  <a:t>Controlled by</a:t>
                </a:r>
                <a:br>
                  <a:rPr lang="en-US" sz="1400" dirty="0"/>
                </a:br>
                <a:r>
                  <a:rPr lang="en-US" sz="1400" dirty="0"/>
                  <a:t>Virtual Infrastructure </a:t>
                </a:r>
                <a:br>
                  <a:rPr lang="en-US" sz="1400" dirty="0"/>
                </a:br>
                <a:r>
                  <a:rPr lang="en-US" sz="1400" dirty="0"/>
                  <a:t>Management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FEACFB5-945F-45B4-BED1-45EE7A929C3B}"/>
                  </a:ext>
                </a:extLst>
              </p:cNvPr>
              <p:cNvSpPr/>
              <p:nvPr/>
            </p:nvSpPr>
            <p:spPr bwMode="auto">
              <a:xfrm>
                <a:off x="3107540" y="2932929"/>
                <a:ext cx="832066" cy="1385486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/>
                  <a:t>Server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0C72078-5D83-42A8-9856-0E84255E6F09}"/>
                  </a:ext>
                </a:extLst>
              </p:cNvPr>
              <p:cNvSpPr/>
              <p:nvPr/>
            </p:nvSpPr>
            <p:spPr bwMode="auto">
              <a:xfrm>
                <a:off x="3211274" y="3160696"/>
                <a:ext cx="612766" cy="29385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V/CNF</a:t>
                </a:r>
              </a:p>
            </p:txBody>
          </p:sp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815DDB00-5A53-4413-942F-FBCE40897D8C}"/>
                  </a:ext>
                </a:extLst>
              </p:cNvPr>
              <p:cNvSpPr/>
              <p:nvPr/>
            </p:nvSpPr>
            <p:spPr bwMode="auto">
              <a:xfrm>
                <a:off x="6096000" y="5648416"/>
                <a:ext cx="1692206" cy="516730"/>
              </a:xfrm>
              <a:prstGeom prst="wedgeRoundRectCallout">
                <a:avLst>
                  <a:gd name="adj1" fmla="val 81600"/>
                  <a:gd name="adj2" fmla="val -174471"/>
                  <a:gd name="adj3" fmla="val 16667"/>
                </a:avLst>
              </a:prstGeom>
              <a:solidFill>
                <a:srgbClr val="FFFF00">
                  <a:alpha val="50196"/>
                </a:srgbClr>
              </a:solidFill>
              <a:ln w="12700" cap="flat" cmpd="sng" algn="ctr">
                <a:solidFill>
                  <a:srgbClr val="181818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200" dirty="0"/>
                  <a:t>Dynamically managed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200" dirty="0"/>
                  <a:t>VTEP configuration </a:t>
                </a:r>
              </a:p>
            </p:txBody>
          </p:sp>
          <p:sp>
            <p:nvSpPr>
              <p:cNvPr id="59" name="Speech Bubble: Rectangle with Corners Rounded 58">
                <a:extLst>
                  <a:ext uri="{FF2B5EF4-FFF2-40B4-BE49-F238E27FC236}">
                    <a16:creationId xmlns:a16="http://schemas.microsoft.com/office/drawing/2014/main" id="{A3977F71-2E8E-4A72-9B00-0FFB8F448132}"/>
                  </a:ext>
                </a:extLst>
              </p:cNvPr>
              <p:cNvSpPr/>
              <p:nvPr/>
            </p:nvSpPr>
            <p:spPr bwMode="auto">
              <a:xfrm>
                <a:off x="8159266" y="5903817"/>
                <a:ext cx="2579857" cy="432307"/>
              </a:xfrm>
              <a:prstGeom prst="wedgeRoundRectCallout">
                <a:avLst>
                  <a:gd name="adj1" fmla="val -31204"/>
                  <a:gd name="adj2" fmla="val -94937"/>
                  <a:gd name="adj3" fmla="val 16667"/>
                </a:avLst>
              </a:prstGeom>
              <a:solidFill>
                <a:srgbClr val="FFFF00">
                  <a:alpha val="50196"/>
                </a:srgbClr>
              </a:solidFill>
              <a:ln w="12700" cap="flat" cmpd="sng" algn="ctr">
                <a:solidFill>
                  <a:srgbClr val="181818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200" dirty="0"/>
                  <a:t>Statically provisioned switch fabric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200" dirty="0"/>
                  <a:t>at physical data center deployment</a:t>
                </a:r>
              </a:p>
            </p:txBody>
          </p:sp>
          <p:sp>
            <p:nvSpPr>
              <p:cNvPr id="60" name="Speech Bubble: Rectangle with Corners Rounded 59">
                <a:extLst>
                  <a:ext uri="{FF2B5EF4-FFF2-40B4-BE49-F238E27FC236}">
                    <a16:creationId xmlns:a16="http://schemas.microsoft.com/office/drawing/2014/main" id="{4B1594B7-0CB3-4D43-9B06-69AA90803C47}"/>
                  </a:ext>
                </a:extLst>
              </p:cNvPr>
              <p:cNvSpPr/>
              <p:nvPr/>
            </p:nvSpPr>
            <p:spPr bwMode="auto">
              <a:xfrm>
                <a:off x="1313045" y="5800721"/>
                <a:ext cx="4118776" cy="432307"/>
              </a:xfrm>
              <a:prstGeom prst="wedgeRoundRectCallout">
                <a:avLst>
                  <a:gd name="adj1" fmla="val -16171"/>
                  <a:gd name="adj2" fmla="val -133561"/>
                  <a:gd name="adj3" fmla="val 16667"/>
                </a:avLst>
              </a:prstGeom>
              <a:solidFill>
                <a:srgbClr val="FFFF00">
                  <a:alpha val="50196"/>
                </a:srgbClr>
              </a:solidFill>
              <a:ln w="12700" cap="flat" cmpd="sng" algn="ctr">
                <a:solidFill>
                  <a:srgbClr val="181818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200" dirty="0"/>
                  <a:t>Require managed VLAN configuration per port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200" dirty="0"/>
                  <a:t>in the physical switch fabric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C3E5A14-1337-4A16-B56E-4FD194D20CB3}"/>
                  </a:ext>
                </a:extLst>
              </p:cNvPr>
              <p:cNvSpPr/>
              <p:nvPr/>
            </p:nvSpPr>
            <p:spPr bwMode="auto">
              <a:xfrm>
                <a:off x="10670812" y="4482678"/>
                <a:ext cx="546440" cy="215996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 err="1"/>
                  <a:t>SDNu</a:t>
                </a:r>
                <a:endParaRPr lang="en-US" sz="105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67F11E-14EE-49E5-B53E-5DF13C297486}"/>
                  </a:ext>
                </a:extLst>
              </p:cNvPr>
              <p:cNvSpPr/>
              <p:nvPr/>
            </p:nvSpPr>
            <p:spPr bwMode="auto">
              <a:xfrm>
                <a:off x="4859522" y="4714301"/>
                <a:ext cx="546440" cy="215996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 err="1"/>
                  <a:t>SDNu</a:t>
                </a:r>
                <a:endParaRPr lang="en-US" sz="1050" dirty="0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A3CA31-30B8-49A8-8D2D-F92F9668748A}"/>
                </a:ext>
              </a:extLst>
            </p:cNvPr>
            <p:cNvSpPr/>
            <p:nvPr/>
          </p:nvSpPr>
          <p:spPr bwMode="auto">
            <a:xfrm>
              <a:off x="4093924" y="3651600"/>
              <a:ext cx="966099" cy="58891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VIM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0C3810-3430-4890-8D1F-D8AE55BECEBF}"/>
                </a:ext>
              </a:extLst>
            </p:cNvPr>
            <p:cNvSpPr/>
            <p:nvPr/>
          </p:nvSpPr>
          <p:spPr bwMode="auto">
            <a:xfrm>
              <a:off x="4156172" y="3716567"/>
              <a:ext cx="422040" cy="22692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 err="1"/>
                <a:t>SDNo</a:t>
              </a:r>
              <a:endParaRPr lang="en-US" sz="105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7C88008-6804-405D-AD7F-0022FE47DEBF}"/>
                </a:ext>
              </a:extLst>
            </p:cNvPr>
            <p:cNvSpPr/>
            <p:nvPr/>
          </p:nvSpPr>
          <p:spPr bwMode="auto">
            <a:xfrm>
              <a:off x="9916543" y="3641332"/>
              <a:ext cx="910333" cy="5024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VIM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CA1FAF-E6A6-4A4C-BF97-F943567C5268}"/>
                </a:ext>
              </a:extLst>
            </p:cNvPr>
            <p:cNvSpPr/>
            <p:nvPr/>
          </p:nvSpPr>
          <p:spPr bwMode="auto">
            <a:xfrm>
              <a:off x="9978791" y="3706299"/>
              <a:ext cx="422040" cy="22692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/>
                <a:t>SDNo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01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2AB051-0358-4F2D-B6E3-29489CD7A03B}"/>
              </a:ext>
            </a:extLst>
          </p:cNvPr>
          <p:cNvGrpSpPr/>
          <p:nvPr/>
        </p:nvGrpSpPr>
        <p:grpSpPr>
          <a:xfrm>
            <a:off x="49617" y="1244096"/>
            <a:ext cx="12078652" cy="5167552"/>
            <a:chOff x="49617" y="1484236"/>
            <a:chExt cx="12078652" cy="5167552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9437D5A-E612-4694-9B94-0976309CE55E}"/>
                </a:ext>
              </a:extLst>
            </p:cNvPr>
            <p:cNvGrpSpPr/>
            <p:nvPr/>
          </p:nvGrpSpPr>
          <p:grpSpPr>
            <a:xfrm>
              <a:off x="6119088" y="1484236"/>
              <a:ext cx="6009181" cy="5167552"/>
              <a:chOff x="6119088" y="1484236"/>
              <a:chExt cx="6009181" cy="51675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F6C5C0-7249-43C6-B1B1-1E85AA09C714}"/>
                  </a:ext>
                </a:extLst>
              </p:cNvPr>
              <p:cNvSpPr/>
              <p:nvPr/>
            </p:nvSpPr>
            <p:spPr bwMode="auto">
              <a:xfrm>
                <a:off x="8983548" y="3649287"/>
                <a:ext cx="624599" cy="27517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vSwitch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0010B-439B-4A0E-BC4A-CC793B3E9C7F}"/>
                  </a:ext>
                </a:extLst>
              </p:cNvPr>
              <p:cNvSpPr/>
              <p:nvPr/>
            </p:nvSpPr>
            <p:spPr bwMode="auto">
              <a:xfrm>
                <a:off x="8927889" y="5300268"/>
                <a:ext cx="2116475" cy="4485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Switching Underlay NW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B62F8D-9F54-449D-A069-CED872D622DC}"/>
                  </a:ext>
                </a:extLst>
              </p:cNvPr>
              <p:cNvSpPr txBox="1"/>
              <p:nvPr/>
            </p:nvSpPr>
            <p:spPr bwMode="auto">
              <a:xfrm>
                <a:off x="7691035" y="1484236"/>
                <a:ext cx="4437234" cy="6799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buClr>
                    <a:srgbClr val="181818"/>
                  </a:buClr>
                </a:pPr>
                <a:r>
                  <a:rPr lang="en-US" sz="1400" b="1" u="sng" dirty="0">
                    <a:solidFill>
                      <a:srgbClr val="181818"/>
                    </a:solidFill>
                  </a:rPr>
                  <a:t>Multi Cloud with High Performance workloads</a:t>
                </a:r>
                <a:br>
                  <a:rPr lang="en-US" sz="1400" b="1" u="sng" dirty="0">
                    <a:solidFill>
                      <a:srgbClr val="181818"/>
                    </a:solidFill>
                  </a:rPr>
                </a:br>
                <a:r>
                  <a:rPr lang="en-US" sz="1400" dirty="0" err="1">
                    <a:solidFill>
                      <a:srgbClr val="181818"/>
                    </a:solidFill>
                  </a:rPr>
                  <a:t>SmartNIC</a:t>
                </a:r>
                <a:r>
                  <a:rPr lang="en-US" sz="1400" dirty="0">
                    <a:solidFill>
                      <a:srgbClr val="181818"/>
                    </a:solidFill>
                  </a:rPr>
                  <a:t> implemented Overlay encapsulation (VTEP)</a:t>
                </a:r>
              </a:p>
              <a:p>
                <a:pPr lvl="0">
                  <a:buClr>
                    <a:srgbClr val="181818"/>
                  </a:buClr>
                </a:pPr>
                <a:r>
                  <a:rPr lang="en-US" sz="1400" dirty="0">
                    <a:solidFill>
                      <a:srgbClr val="181818"/>
                    </a:solidFill>
                  </a:rPr>
                  <a:t>enabling HW Infrastructure acceleration (e.g. SR-IOV)</a:t>
                </a:r>
              </a:p>
              <a:p>
                <a:pPr lvl="0">
                  <a:buClr>
                    <a:srgbClr val="181818"/>
                  </a:buClr>
                </a:pPr>
                <a:r>
                  <a:rPr lang="en-US" sz="1400" dirty="0">
                    <a:solidFill>
                      <a:srgbClr val="181818"/>
                    </a:solidFill>
                  </a:rPr>
                  <a:t>for high performance workloads and </a:t>
                </a:r>
              </a:p>
              <a:p>
                <a:pPr lvl="0">
                  <a:buClr>
                    <a:srgbClr val="181818"/>
                  </a:buClr>
                </a:pPr>
                <a:r>
                  <a:rPr lang="en-US" sz="1400" dirty="0">
                    <a:solidFill>
                      <a:srgbClr val="181818"/>
                    </a:solidFill>
                  </a:rPr>
                  <a:t>enabling </a:t>
                </a:r>
                <a:r>
                  <a:rPr lang="en-US" sz="1400">
                    <a:solidFill>
                      <a:srgbClr val="181818"/>
                    </a:solidFill>
                  </a:rPr>
                  <a:t>multiple </a:t>
                </a:r>
                <a:r>
                  <a:rPr lang="en-US" sz="1400"/>
                  <a:t>Virtual </a:t>
                </a:r>
                <a:r>
                  <a:rPr lang="en-US" sz="1400">
                    <a:solidFill>
                      <a:srgbClr val="181818"/>
                    </a:solidFill>
                  </a:rPr>
                  <a:t>Infrastructure </a:t>
                </a:r>
                <a:r>
                  <a:rPr lang="en-US" sz="1400" dirty="0">
                    <a:solidFill>
                      <a:srgbClr val="181818"/>
                    </a:solidFill>
                  </a:rPr>
                  <a:t>instances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CB4DA7-3C52-423E-8890-F64C3FBB82B3}"/>
                  </a:ext>
                </a:extLst>
              </p:cNvPr>
              <p:cNvSpPr/>
              <p:nvPr/>
            </p:nvSpPr>
            <p:spPr bwMode="auto">
              <a:xfrm>
                <a:off x="8175176" y="4328826"/>
                <a:ext cx="3060019" cy="78931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Smart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NIC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C07E22-BFE4-4BC5-8A7F-13B78AB88CCD}"/>
                  </a:ext>
                </a:extLst>
              </p:cNvPr>
              <p:cNvSpPr/>
              <p:nvPr/>
            </p:nvSpPr>
            <p:spPr bwMode="auto">
              <a:xfrm>
                <a:off x="8175177" y="5204161"/>
                <a:ext cx="3063293" cy="61363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Physical 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Switch </a:t>
                </a:r>
                <a:b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</a:b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Fabric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CF053D-6347-4C13-A304-233A3E03D478}"/>
                  </a:ext>
                </a:extLst>
              </p:cNvPr>
              <p:cNvSpPr/>
              <p:nvPr/>
            </p:nvSpPr>
            <p:spPr bwMode="auto">
              <a:xfrm>
                <a:off x="8874393" y="2932928"/>
                <a:ext cx="832066" cy="21553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Server</a:t>
                </a:r>
              </a:p>
            </p:txBody>
          </p:sp>
          <p:sp>
            <p:nvSpPr>
              <p:cNvPr id="3" name="Left Brace 2">
                <a:extLst>
                  <a:ext uri="{FF2B5EF4-FFF2-40B4-BE49-F238E27FC236}">
                    <a16:creationId xmlns:a16="http://schemas.microsoft.com/office/drawing/2014/main" id="{B89C6F4F-EF57-42CC-9B1A-9494819E02DD}"/>
                  </a:ext>
                </a:extLst>
              </p:cNvPr>
              <p:cNvSpPr/>
              <p:nvPr/>
            </p:nvSpPr>
            <p:spPr bwMode="auto">
              <a:xfrm>
                <a:off x="7682858" y="4314847"/>
                <a:ext cx="351852" cy="1502945"/>
              </a:xfrm>
              <a:prstGeom prst="leftBrace">
                <a:avLst>
                  <a:gd name="adj1" fmla="val 8333"/>
                  <a:gd name="adj2" fmla="val 50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5EA73-29AD-495D-BD6A-A1F4A49A7251}"/>
                  </a:ext>
                </a:extLst>
              </p:cNvPr>
              <p:cNvSpPr txBox="1"/>
              <p:nvPr/>
            </p:nvSpPr>
            <p:spPr bwMode="auto">
              <a:xfrm>
                <a:off x="6168122" y="4709726"/>
                <a:ext cx="1554858" cy="627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non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400" dirty="0"/>
                  <a:t>Controlled by</a:t>
                </a:r>
                <a:br>
                  <a:rPr lang="en-US" sz="1400" dirty="0"/>
                </a:br>
                <a:r>
                  <a:rPr lang="en-US" sz="1400" dirty="0"/>
                  <a:t>HW Infrastructure </a:t>
                </a:r>
                <a:br>
                  <a:rPr lang="en-US" sz="1400" dirty="0"/>
                </a:br>
                <a:r>
                  <a:rPr lang="en-US" sz="1400" dirty="0"/>
                  <a:t>Management</a:t>
                </a:r>
              </a:p>
            </p:txBody>
          </p:sp>
          <p:sp>
            <p:nvSpPr>
              <p:cNvPr id="32" name="Left Brace 31">
                <a:extLst>
                  <a:ext uri="{FF2B5EF4-FFF2-40B4-BE49-F238E27FC236}">
                    <a16:creationId xmlns:a16="http://schemas.microsoft.com/office/drawing/2014/main" id="{F529DFC4-BFD1-4820-9602-72A805A9DCAF}"/>
                  </a:ext>
                </a:extLst>
              </p:cNvPr>
              <p:cNvSpPr/>
              <p:nvPr/>
            </p:nvSpPr>
            <p:spPr bwMode="auto">
              <a:xfrm>
                <a:off x="7691035" y="3532360"/>
                <a:ext cx="339784" cy="697884"/>
              </a:xfrm>
              <a:prstGeom prst="leftBrace">
                <a:avLst>
                  <a:gd name="adj1" fmla="val 8333"/>
                  <a:gd name="adj2" fmla="val 50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89FE93-073B-41D4-B5C9-3AC5AD2EE329}"/>
                  </a:ext>
                </a:extLst>
              </p:cNvPr>
              <p:cNvSpPr txBox="1"/>
              <p:nvPr/>
            </p:nvSpPr>
            <p:spPr bwMode="auto">
              <a:xfrm>
                <a:off x="6137126" y="3423286"/>
                <a:ext cx="1554858" cy="627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non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400" dirty="0"/>
                  <a:t>Controlled by</a:t>
                </a:r>
                <a:br>
                  <a:rPr lang="en-US" sz="1400" dirty="0"/>
                </a:br>
                <a:r>
                  <a:rPr lang="en-US" sz="1400" dirty="0"/>
                  <a:t>Virtual Infrastructure </a:t>
                </a:r>
                <a:br>
                  <a:rPr lang="en-US" sz="1400" dirty="0"/>
                </a:br>
                <a:r>
                  <a:rPr lang="en-US" sz="1400" dirty="0"/>
                  <a:t>Management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87B937-790D-4B9D-B3C6-7E319316234E}"/>
                  </a:ext>
                </a:extLst>
              </p:cNvPr>
              <p:cNvSpPr/>
              <p:nvPr/>
            </p:nvSpPr>
            <p:spPr bwMode="auto">
              <a:xfrm>
                <a:off x="8987891" y="3986157"/>
                <a:ext cx="624599" cy="20911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VLAN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F31603-81F5-4A18-A7C5-C23CB89C149A}"/>
                  </a:ext>
                </a:extLst>
              </p:cNvPr>
              <p:cNvSpPr/>
              <p:nvPr/>
            </p:nvSpPr>
            <p:spPr bwMode="auto">
              <a:xfrm>
                <a:off x="8171424" y="3561492"/>
                <a:ext cx="3063293" cy="66875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/>
                  <a:t>Virtual</a:t>
                </a:r>
                <a:br>
                  <a:rPr lang="en-US" sz="1050"/>
                </a:br>
                <a:r>
                  <a:rPr lang="en-US" sz="1050"/>
                  <a:t>Switch 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9D04A99-DAAF-4227-AFB8-BFE973886C07}"/>
                  </a:ext>
                </a:extLst>
              </p:cNvPr>
              <p:cNvGrpSpPr/>
              <p:nvPr/>
            </p:nvGrpSpPr>
            <p:grpSpPr>
              <a:xfrm>
                <a:off x="8930664" y="4406303"/>
                <a:ext cx="2053007" cy="617265"/>
                <a:chOff x="8985248" y="5123342"/>
                <a:chExt cx="3531769" cy="864869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527B2A6-94CF-4565-8D02-1D6078DA52EE}"/>
                    </a:ext>
                  </a:extLst>
                </p:cNvPr>
                <p:cNvSpPr/>
                <p:nvPr/>
              </p:nvSpPr>
              <p:spPr bwMode="auto">
                <a:xfrm>
                  <a:off x="9087344" y="5363374"/>
                  <a:ext cx="1074492" cy="52436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VNI Range y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FF4C5A3-1854-4F16-8E82-4182B2B528C2}"/>
                    </a:ext>
                  </a:extLst>
                </p:cNvPr>
                <p:cNvSpPr/>
                <p:nvPr/>
              </p:nvSpPr>
              <p:spPr bwMode="auto">
                <a:xfrm>
                  <a:off x="8985248" y="5618922"/>
                  <a:ext cx="3531769" cy="3692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50" b="0" i="0" u="none" strike="noStrike" cap="none" normalizeH="0" baseline="0" dirty="0" err="1">
                      <a:ln>
                        <a:noFill/>
                      </a:ln>
                      <a:effectLst/>
                      <a:latin typeface="+mn-lt"/>
                    </a:rPr>
                    <a:t>VxLAN</a:t>
                  </a: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 NW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BE1C1CA-1EDE-4A9A-AA4D-F0ACB73C2176}"/>
                    </a:ext>
                  </a:extLst>
                </p:cNvPr>
                <p:cNvSpPr/>
                <p:nvPr/>
              </p:nvSpPr>
              <p:spPr bwMode="auto">
                <a:xfrm>
                  <a:off x="9087346" y="5123342"/>
                  <a:ext cx="1074492" cy="23700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base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sz="1050" b="0" i="0" u="none" strike="noStrike" cap="none" normalizeH="0" baseline="0">
                      <a:ln>
                        <a:noFill/>
                      </a:ln>
                      <a:effectLst/>
                      <a:latin typeface="+mn-lt"/>
                    </a:rPr>
                    <a:t>VTEP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FA1396-673C-4EB2-B463-73403DB33C08}"/>
                  </a:ext>
                </a:extLst>
              </p:cNvPr>
              <p:cNvSpPr/>
              <p:nvPr/>
            </p:nvSpPr>
            <p:spPr bwMode="auto">
              <a:xfrm>
                <a:off x="8984876" y="3166311"/>
                <a:ext cx="624599" cy="29034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V/CNF</a:t>
                </a:r>
              </a:p>
            </p:txBody>
          </p:sp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815DDB00-5A53-4413-942F-FBCE40897D8C}"/>
                  </a:ext>
                </a:extLst>
              </p:cNvPr>
              <p:cNvSpPr/>
              <p:nvPr/>
            </p:nvSpPr>
            <p:spPr bwMode="auto">
              <a:xfrm>
                <a:off x="6119088" y="5490433"/>
                <a:ext cx="1692206" cy="516730"/>
              </a:xfrm>
              <a:prstGeom prst="wedgeRoundRectCallout">
                <a:avLst>
                  <a:gd name="adj1" fmla="val 88649"/>
                  <a:gd name="adj2" fmla="val -145234"/>
                  <a:gd name="adj3" fmla="val 16667"/>
                </a:avLst>
              </a:prstGeom>
              <a:solidFill>
                <a:srgbClr val="FFFF00">
                  <a:alpha val="50196"/>
                </a:srgbClr>
              </a:solidFill>
              <a:ln w="12700" cap="flat" cmpd="sng" algn="ctr">
                <a:solidFill>
                  <a:srgbClr val="181818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200" dirty="0"/>
                  <a:t>Dynamically managed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200" dirty="0"/>
                  <a:t>VNI </a:t>
                </a:r>
                <a:r>
                  <a:rPr lang="en-US" sz="1200"/>
                  <a:t>Range allocation</a:t>
                </a:r>
                <a:endParaRPr lang="en-US" sz="12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C3E5A14-1337-4A16-B56E-4FD194D20CB3}"/>
                  </a:ext>
                </a:extLst>
              </p:cNvPr>
              <p:cNvSpPr/>
              <p:nvPr/>
            </p:nvSpPr>
            <p:spPr bwMode="auto">
              <a:xfrm>
                <a:off x="10670812" y="4482678"/>
                <a:ext cx="546440" cy="215996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 err="1"/>
                  <a:t>SDNu</a:t>
                </a:r>
                <a:endParaRPr lang="en-US" sz="105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6B4708C-CFE3-47A1-BC9A-E11D6ED5580A}"/>
                  </a:ext>
                </a:extLst>
              </p:cNvPr>
              <p:cNvSpPr/>
              <p:nvPr/>
            </p:nvSpPr>
            <p:spPr bwMode="auto">
              <a:xfrm>
                <a:off x="10023474" y="3651600"/>
                <a:ext cx="1115701" cy="49219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VIM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2158C30-4AF2-4C65-B156-FEB12C5ECCDE}"/>
                  </a:ext>
                </a:extLst>
              </p:cNvPr>
              <p:cNvSpPr/>
              <p:nvPr/>
            </p:nvSpPr>
            <p:spPr bwMode="auto">
              <a:xfrm>
                <a:off x="10055419" y="3685449"/>
                <a:ext cx="480585" cy="20285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 err="1"/>
                  <a:t>SDNo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CC644749-22F8-42FC-97F8-D9EA51C7BA66}"/>
                  </a:ext>
                </a:extLst>
              </p:cNvPr>
              <p:cNvCxnSpPr>
                <a:cxnSpLocks/>
                <a:stCxn id="56" idx="2"/>
                <a:endCxn id="61" idx="0"/>
              </p:cNvCxnSpPr>
              <p:nvPr/>
            </p:nvCxnSpPr>
            <p:spPr bwMode="auto">
              <a:xfrm rot="16200000" flipH="1">
                <a:off x="10593235" y="4131880"/>
                <a:ext cx="338887" cy="362707"/>
              </a:xfrm>
              <a:prstGeom prst="bentConnector3">
                <a:avLst>
                  <a:gd name="adj1" fmla="val 39694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78490516-47B7-4F74-ABAF-2A34543052A1}"/>
                  </a:ext>
                </a:extLst>
              </p:cNvPr>
              <p:cNvCxnSpPr>
                <a:cxnSpLocks/>
                <a:stCxn id="58" idx="1"/>
                <a:endCxn id="7" idx="3"/>
              </p:cNvCxnSpPr>
              <p:nvPr/>
            </p:nvCxnSpPr>
            <p:spPr bwMode="auto">
              <a:xfrm rot="10800000">
                <a:off x="9608147" y="3786874"/>
                <a:ext cx="447272" cy="1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464C4E68-D6E5-4125-8FCD-CE8379721CE5}"/>
                  </a:ext>
                </a:extLst>
              </p:cNvPr>
              <p:cNvCxnSpPr>
                <a:cxnSpLocks/>
                <a:stCxn id="61" idx="1"/>
                <a:endCxn id="40" idx="0"/>
              </p:cNvCxnSpPr>
              <p:nvPr/>
            </p:nvCxnSpPr>
            <p:spPr bwMode="auto">
              <a:xfrm rot="10800000" flipV="1">
                <a:off x="9957168" y="4590675"/>
                <a:ext cx="713644" cy="169323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A1CD9DB5-6631-4A9C-9EB3-7F37D9A6138B}"/>
                  </a:ext>
                </a:extLst>
              </p:cNvPr>
              <p:cNvCxnSpPr>
                <a:cxnSpLocks/>
                <a:stCxn id="92" idx="2"/>
                <a:endCxn id="61" idx="3"/>
              </p:cNvCxnSpPr>
              <p:nvPr/>
            </p:nvCxnSpPr>
            <p:spPr bwMode="auto">
              <a:xfrm rot="5400000">
                <a:off x="10887414" y="3832190"/>
                <a:ext cx="1088324" cy="428648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C4C4F987-E9A4-475D-8919-9AB70F483DC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 bwMode="auto">
              <a:xfrm rot="5400000" flipH="1" flipV="1">
                <a:off x="10460522" y="3287117"/>
                <a:ext cx="485287" cy="243680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0E561E-6C24-4CF3-8C13-6E76C85F5CA4}"/>
                  </a:ext>
                </a:extLst>
              </p:cNvPr>
              <p:cNvSpPr/>
              <p:nvPr/>
            </p:nvSpPr>
            <p:spPr bwMode="auto">
              <a:xfrm>
                <a:off x="9783851" y="2726841"/>
                <a:ext cx="1324580" cy="417726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Orchestrator V/CNF +</a:t>
                </a:r>
                <a:r>
                  <a:rPr lang="en-US" sz="1050" dirty="0"/>
                  <a:t> </a:t>
                </a: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Virtualization </a:t>
                </a:r>
                <a:r>
                  <a:rPr kumimoji="0" lang="en-US" sz="1050" b="0" i="0" u="none" strike="noStrike" cap="none" normalizeH="0" baseline="0" dirty="0" err="1">
                    <a:ln>
                      <a:noFill/>
                    </a:ln>
                    <a:effectLst/>
                    <a:latin typeface="+mn-lt"/>
                  </a:rPr>
                  <a:t>Infa</a:t>
                </a:r>
                <a:endPara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5936069-91BC-42E1-8E3B-7B44E57F3929}"/>
                  </a:ext>
                </a:extLst>
              </p:cNvPr>
              <p:cNvSpPr/>
              <p:nvPr/>
            </p:nvSpPr>
            <p:spPr bwMode="auto">
              <a:xfrm>
                <a:off x="11199124" y="2987455"/>
                <a:ext cx="893552" cy="514897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en-US" sz="1050" dirty="0"/>
                  <a:t>HW Infrastructure Orchestrator</a:t>
                </a:r>
              </a:p>
            </p:txBody>
          </p:sp>
          <p:cxnSp>
            <p:nvCxnSpPr>
              <p:cNvPr id="101" name="Connector: Elbow 100">
                <a:extLst>
                  <a:ext uri="{FF2B5EF4-FFF2-40B4-BE49-F238E27FC236}">
                    <a16:creationId xmlns:a16="http://schemas.microsoft.com/office/drawing/2014/main" id="{EF3C8A0B-CA94-4583-AD94-EEF3F2BBF605}"/>
                  </a:ext>
                </a:extLst>
              </p:cNvPr>
              <p:cNvCxnSpPr>
                <a:cxnSpLocks/>
                <a:stCxn id="37" idx="3"/>
                <a:endCxn id="91" idx="2"/>
              </p:cNvCxnSpPr>
              <p:nvPr/>
            </p:nvCxnSpPr>
            <p:spPr bwMode="auto">
              <a:xfrm flipV="1">
                <a:off x="9609475" y="3144567"/>
                <a:ext cx="836666" cy="166918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05" name="Speech Bubble: Rectangle with Corners Rounded 104">
                <a:extLst>
                  <a:ext uri="{FF2B5EF4-FFF2-40B4-BE49-F238E27FC236}">
                    <a16:creationId xmlns:a16="http://schemas.microsoft.com/office/drawing/2014/main" id="{074BB14B-D948-4372-9A8C-700A2579D44D}"/>
                  </a:ext>
                </a:extLst>
              </p:cNvPr>
              <p:cNvSpPr/>
              <p:nvPr/>
            </p:nvSpPr>
            <p:spPr bwMode="auto">
              <a:xfrm>
                <a:off x="6323434" y="2777718"/>
                <a:ext cx="2304171" cy="614885"/>
              </a:xfrm>
              <a:prstGeom prst="wedgeRoundRectCallout">
                <a:avLst>
                  <a:gd name="adj1" fmla="val 114277"/>
                  <a:gd name="adj2" fmla="val 102725"/>
                  <a:gd name="adj3" fmla="val 16667"/>
                </a:avLst>
              </a:prstGeom>
              <a:solidFill>
                <a:srgbClr val="FFFF00">
                  <a:alpha val="50196"/>
                </a:srgbClr>
              </a:solidFill>
              <a:ln w="12700" cap="flat" cmpd="sng" algn="ctr">
                <a:solidFill>
                  <a:srgbClr val="181818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200"/>
                  <a:t>Dynamically managing vSwitch</a:t>
                </a:r>
                <a:endParaRPr lang="en-US" sz="1200" dirty="0"/>
              </a:p>
              <a:p>
                <a:pPr>
                  <a:buClr>
                    <a:schemeClr val="tx1"/>
                  </a:buClr>
                </a:pPr>
                <a:r>
                  <a:rPr lang="en-US" sz="1200" dirty="0"/>
                  <a:t>Overlay VLAN configuration and Underlay </a:t>
                </a:r>
                <a:r>
                  <a:rPr lang="en-US" sz="1200"/>
                  <a:t>stitching </a:t>
                </a:r>
                <a:endParaRPr lang="en-US" sz="1200" dirty="0"/>
              </a:p>
            </p:txBody>
          </p:sp>
          <p:sp>
            <p:nvSpPr>
              <p:cNvPr id="106" name="Speech Bubble: Rectangle with Corners Rounded 105">
                <a:extLst>
                  <a:ext uri="{FF2B5EF4-FFF2-40B4-BE49-F238E27FC236}">
                    <a16:creationId xmlns:a16="http://schemas.microsoft.com/office/drawing/2014/main" id="{5471427D-F5A8-4EA5-8CE5-E12ABEEACAAB}"/>
                  </a:ext>
                </a:extLst>
              </p:cNvPr>
              <p:cNvSpPr/>
              <p:nvPr/>
            </p:nvSpPr>
            <p:spPr bwMode="auto">
              <a:xfrm>
                <a:off x="9759998" y="5901862"/>
                <a:ext cx="2290971" cy="749926"/>
              </a:xfrm>
              <a:prstGeom prst="wedgeRoundRectCallout">
                <a:avLst>
                  <a:gd name="adj1" fmla="val 9998"/>
                  <a:gd name="adj2" fmla="val -216459"/>
                  <a:gd name="adj3" fmla="val 16667"/>
                </a:avLst>
              </a:prstGeom>
              <a:solidFill>
                <a:srgbClr val="FFFF00">
                  <a:alpha val="50196"/>
                </a:srgbClr>
              </a:solidFill>
              <a:ln w="12700" cap="flat" cmpd="sng" algn="ctr">
                <a:solidFill>
                  <a:srgbClr val="181818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1200" dirty="0"/>
                  <a:t>Provisioning Overlay encapsulation incl. mapping VLAN to VNI and ensuring Overlay separation in Underlay</a:t>
                </a:r>
              </a:p>
            </p:txBody>
          </p:sp>
          <p:cxnSp>
            <p:nvCxnSpPr>
              <p:cNvPr id="129" name="Connector: Elbow 128">
                <a:extLst>
                  <a:ext uri="{FF2B5EF4-FFF2-40B4-BE49-F238E27FC236}">
                    <a16:creationId xmlns:a16="http://schemas.microsoft.com/office/drawing/2014/main" id="{C3FC0467-D01A-48A7-A955-128D7DB5C083}"/>
                  </a:ext>
                </a:extLst>
              </p:cNvPr>
              <p:cNvCxnSpPr>
                <a:cxnSpLocks/>
                <a:stCxn id="58" idx="2"/>
                <a:endCxn id="56" idx="2"/>
              </p:cNvCxnSpPr>
              <p:nvPr/>
            </p:nvCxnSpPr>
            <p:spPr bwMode="auto">
              <a:xfrm rot="16200000" flipH="1">
                <a:off x="10310772" y="3873238"/>
                <a:ext cx="255492" cy="285613"/>
              </a:xfrm>
              <a:prstGeom prst="bentConnector3">
                <a:avLst>
                  <a:gd name="adj1" fmla="val 50291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69D559-A38B-412F-A0D8-9457CBB83D67}"/>
                </a:ext>
              </a:extLst>
            </p:cNvPr>
            <p:cNvSpPr/>
            <p:nvPr/>
          </p:nvSpPr>
          <p:spPr bwMode="auto">
            <a:xfrm>
              <a:off x="2906371" y="3649287"/>
              <a:ext cx="624599" cy="27517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vSwitch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D5046B-3772-41DD-B7BF-DC37B3C16315}"/>
                </a:ext>
              </a:extLst>
            </p:cNvPr>
            <p:cNvSpPr/>
            <p:nvPr/>
          </p:nvSpPr>
          <p:spPr bwMode="auto">
            <a:xfrm>
              <a:off x="2850712" y="5300268"/>
              <a:ext cx="2116475" cy="44853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Switching Underlay NW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7D9F282-2382-42F5-B172-8539ABAE1D66}"/>
                </a:ext>
              </a:extLst>
            </p:cNvPr>
            <p:cNvSpPr txBox="1"/>
            <p:nvPr/>
          </p:nvSpPr>
          <p:spPr bwMode="auto">
            <a:xfrm>
              <a:off x="1613858" y="1662171"/>
              <a:ext cx="4437234" cy="9083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400" b="1" u="sng" dirty="0"/>
                <a:t>Multi Cloud separated Underlay using </a:t>
              </a:r>
              <a:r>
                <a:rPr lang="en-US" sz="1400" b="1" u="sng" dirty="0" err="1"/>
                <a:t>SmartNICs</a:t>
              </a:r>
              <a:br>
                <a:rPr lang="en-US" sz="1400" b="1" u="sng" dirty="0"/>
              </a:br>
              <a:r>
                <a:rPr lang="en-US" sz="1400" dirty="0"/>
                <a:t>vSwitch implemented Overlay encapsulation </a:t>
              </a:r>
            </a:p>
            <a:p>
              <a:pPr>
                <a:buClr>
                  <a:schemeClr val="tx1"/>
                </a:buClr>
              </a:pPr>
              <a:r>
                <a:rPr lang="en-US" sz="1400" dirty="0"/>
                <a:t>with </a:t>
              </a:r>
              <a:r>
                <a:rPr lang="en-US" sz="1400" dirty="0" err="1"/>
                <a:t>SmartNIC</a:t>
              </a:r>
              <a:r>
                <a:rPr lang="en-US" sz="1400" dirty="0"/>
                <a:t> enforced NW separation </a:t>
              </a:r>
            </a:p>
            <a:p>
              <a:pPr>
                <a:buClr>
                  <a:schemeClr val="tx1"/>
                </a:buClr>
              </a:pPr>
              <a:r>
                <a:rPr lang="en-US" sz="1400" dirty="0"/>
                <a:t>enabling multiple Virtual Infrastructure instances 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C37B6B5-7A26-42B4-83BF-3F42E2BA1975}"/>
                </a:ext>
              </a:extLst>
            </p:cNvPr>
            <p:cNvSpPr/>
            <p:nvPr/>
          </p:nvSpPr>
          <p:spPr bwMode="auto">
            <a:xfrm>
              <a:off x="2097999" y="4444717"/>
              <a:ext cx="3060019" cy="67341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Smart</a:t>
              </a:r>
              <a:b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</a:br>
              <a: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NIC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C49D9A8-EB22-415B-B58D-5C14EA84DF4A}"/>
                </a:ext>
              </a:extLst>
            </p:cNvPr>
            <p:cNvSpPr/>
            <p:nvPr/>
          </p:nvSpPr>
          <p:spPr bwMode="auto">
            <a:xfrm>
              <a:off x="2098000" y="5204161"/>
              <a:ext cx="3063293" cy="61363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Physical </a:t>
              </a:r>
              <a:b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</a:br>
              <a: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Switch </a:t>
              </a:r>
              <a:b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</a:br>
              <a: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Fabric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682584-FD6B-4499-B6D7-E311C567D026}"/>
                </a:ext>
              </a:extLst>
            </p:cNvPr>
            <p:cNvSpPr/>
            <p:nvPr/>
          </p:nvSpPr>
          <p:spPr bwMode="auto">
            <a:xfrm>
              <a:off x="2797216" y="2932928"/>
              <a:ext cx="832066" cy="21553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Server</a:t>
              </a:r>
            </a:p>
          </p:txBody>
        </p:sp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C8D8BD97-FCB3-4A30-AB24-E3820B2176EA}"/>
                </a:ext>
              </a:extLst>
            </p:cNvPr>
            <p:cNvSpPr/>
            <p:nvPr/>
          </p:nvSpPr>
          <p:spPr bwMode="auto">
            <a:xfrm>
              <a:off x="1605681" y="4444717"/>
              <a:ext cx="351852" cy="1373075"/>
            </a:xfrm>
            <a:prstGeom prst="leftBrace">
              <a:avLst>
                <a:gd name="adj1" fmla="val 8333"/>
                <a:gd name="adj2" fmla="val 503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E9B250-0D35-4F46-9C7F-AC932D2A5B63}"/>
                </a:ext>
              </a:extLst>
            </p:cNvPr>
            <p:cNvSpPr txBox="1"/>
            <p:nvPr/>
          </p:nvSpPr>
          <p:spPr bwMode="auto">
            <a:xfrm>
              <a:off x="90945" y="4758822"/>
              <a:ext cx="1554858" cy="627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400" dirty="0"/>
                <a:t>Controlled by</a:t>
              </a:r>
              <a:br>
                <a:rPr lang="en-US" sz="1400" dirty="0"/>
              </a:br>
              <a:r>
                <a:rPr lang="en-US" sz="1400" dirty="0"/>
                <a:t>HW Infrastructure </a:t>
              </a:r>
              <a:br>
                <a:rPr lang="en-US" sz="1400" dirty="0"/>
              </a:br>
              <a:r>
                <a:rPr lang="en-US" sz="1400" dirty="0"/>
                <a:t>Management</a:t>
              </a:r>
            </a:p>
          </p:txBody>
        </p:sp>
        <p:sp>
          <p:nvSpPr>
            <p:cNvPr id="99" name="Left Brace 98">
              <a:extLst>
                <a:ext uri="{FF2B5EF4-FFF2-40B4-BE49-F238E27FC236}">
                  <a16:creationId xmlns:a16="http://schemas.microsoft.com/office/drawing/2014/main" id="{B46C6CE6-39D3-4A12-8B07-2DB1E6E5F8DB}"/>
                </a:ext>
              </a:extLst>
            </p:cNvPr>
            <p:cNvSpPr/>
            <p:nvPr/>
          </p:nvSpPr>
          <p:spPr bwMode="auto">
            <a:xfrm>
              <a:off x="1613858" y="3532360"/>
              <a:ext cx="339784" cy="791840"/>
            </a:xfrm>
            <a:prstGeom prst="leftBrace">
              <a:avLst>
                <a:gd name="adj1" fmla="val 8333"/>
                <a:gd name="adj2" fmla="val 503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143150-8694-43E8-A42B-B1129F7030D6}"/>
                </a:ext>
              </a:extLst>
            </p:cNvPr>
            <p:cNvSpPr txBox="1"/>
            <p:nvPr/>
          </p:nvSpPr>
          <p:spPr bwMode="auto">
            <a:xfrm>
              <a:off x="49617" y="3472382"/>
              <a:ext cx="1554858" cy="627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/>
                <a:t>Controlled by</a:t>
              </a:r>
              <a:br>
                <a:rPr lang="en-US" sz="1400" dirty="0"/>
              </a:br>
              <a:r>
                <a:rPr lang="en-US" sz="1400" dirty="0"/>
                <a:t>Virtual Infrastructure </a:t>
              </a:r>
              <a:br>
                <a:rPr lang="en-US" sz="1400" dirty="0"/>
              </a:br>
              <a:r>
                <a:rPr lang="en-US" sz="1400" dirty="0"/>
                <a:t>Management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55B8E0A-20B8-4029-A0D4-82CF645E6D19}"/>
                </a:ext>
              </a:extLst>
            </p:cNvPr>
            <p:cNvSpPr/>
            <p:nvPr/>
          </p:nvSpPr>
          <p:spPr bwMode="auto">
            <a:xfrm>
              <a:off x="2910714" y="3986157"/>
              <a:ext cx="624599" cy="31262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VTEP</a:t>
              </a:r>
              <a:b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</a:br>
              <a:r>
                <a:rPr kumimoji="0" lang="en-US" sz="105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VxLAN</a:t>
              </a:r>
              <a:endParaRPr kumimoji="0" lang="en-US" sz="105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85BE19-87C4-4A4C-B4E4-9BF2EC307C52}"/>
                </a:ext>
              </a:extLst>
            </p:cNvPr>
            <p:cNvSpPr/>
            <p:nvPr/>
          </p:nvSpPr>
          <p:spPr bwMode="auto">
            <a:xfrm>
              <a:off x="2094247" y="3561492"/>
              <a:ext cx="3063293" cy="7673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/>
                <a:t>Virtual</a:t>
              </a:r>
              <a:br>
                <a:rPr lang="en-US" sz="1050"/>
              </a:br>
              <a:r>
                <a:rPr lang="en-US" sz="1050"/>
                <a:t>Switch 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9EFC414-8233-473D-AE5E-780C8DA115F5}"/>
                </a:ext>
              </a:extLst>
            </p:cNvPr>
            <p:cNvGrpSpPr/>
            <p:nvPr/>
          </p:nvGrpSpPr>
          <p:grpSpPr>
            <a:xfrm>
              <a:off x="2853487" y="4575456"/>
              <a:ext cx="2053007" cy="448091"/>
              <a:chOff x="8985248" y="5360374"/>
              <a:chExt cx="3531769" cy="627837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82A0A99-B965-4B92-BDA0-0D54762ED28B}"/>
                  </a:ext>
                </a:extLst>
              </p:cNvPr>
              <p:cNvSpPr/>
              <p:nvPr/>
            </p:nvSpPr>
            <p:spPr bwMode="auto">
              <a:xfrm>
                <a:off x="9076222" y="5360374"/>
                <a:ext cx="1074492" cy="52436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>
                    <a:ln>
                      <a:noFill/>
                    </a:ln>
                    <a:effectLst/>
                    <a:latin typeface="+mn-lt"/>
                  </a:rPr>
                  <a:t>VNI Range x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A9D468B-8D82-4CD4-882F-64EC204C8FD0}"/>
                  </a:ext>
                </a:extLst>
              </p:cNvPr>
              <p:cNvSpPr/>
              <p:nvPr/>
            </p:nvSpPr>
            <p:spPr bwMode="auto">
              <a:xfrm>
                <a:off x="8985248" y="5618922"/>
                <a:ext cx="3531769" cy="36928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r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050" b="0" i="0" u="none" strike="noStrike" cap="none" normalizeH="0" baseline="0" dirty="0" err="1">
                    <a:ln>
                      <a:noFill/>
                    </a:ln>
                    <a:effectLst/>
                    <a:latin typeface="+mn-lt"/>
                  </a:rPr>
                  <a:t>VxLAN</a:t>
                </a: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 NW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0241001-DF17-48B8-9AD9-84CC991AC291}"/>
                </a:ext>
              </a:extLst>
            </p:cNvPr>
            <p:cNvSpPr/>
            <p:nvPr/>
          </p:nvSpPr>
          <p:spPr bwMode="auto">
            <a:xfrm>
              <a:off x="2907699" y="3166311"/>
              <a:ext cx="624599" cy="2903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V/CNF</a:t>
              </a:r>
            </a:p>
          </p:txBody>
        </p:sp>
        <p:sp>
          <p:nvSpPr>
            <p:cNvPr id="108" name="Speech Bubble: Rectangle with Corners Rounded 107">
              <a:extLst>
                <a:ext uri="{FF2B5EF4-FFF2-40B4-BE49-F238E27FC236}">
                  <a16:creationId xmlns:a16="http://schemas.microsoft.com/office/drawing/2014/main" id="{32395463-A9D4-4319-AB7C-3D5542180C40}"/>
                </a:ext>
              </a:extLst>
            </p:cNvPr>
            <p:cNvSpPr/>
            <p:nvPr/>
          </p:nvSpPr>
          <p:spPr bwMode="auto">
            <a:xfrm>
              <a:off x="57813" y="5490433"/>
              <a:ext cx="1692206" cy="516730"/>
            </a:xfrm>
            <a:prstGeom prst="wedgeRoundRectCallout">
              <a:avLst>
                <a:gd name="adj1" fmla="val 88649"/>
                <a:gd name="adj2" fmla="val -145234"/>
                <a:gd name="adj3" fmla="val 16667"/>
              </a:avLst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181818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dirty="0"/>
                <a:t>Dynamically managed </a:t>
              </a:r>
            </a:p>
            <a:p>
              <a:pPr>
                <a:buClr>
                  <a:schemeClr val="tx1"/>
                </a:buClr>
              </a:pPr>
              <a:r>
                <a:rPr lang="en-US" sz="1200" dirty="0"/>
                <a:t>VNI </a:t>
              </a:r>
              <a:r>
                <a:rPr lang="en-US" sz="1200"/>
                <a:t>Range allocation</a:t>
              </a:r>
              <a:endParaRPr lang="en-US" sz="1200" dirty="0"/>
            </a:p>
          </p:txBody>
        </p:sp>
        <p:sp>
          <p:nvSpPr>
            <p:cNvPr id="109" name="Speech Bubble: Rectangle with Corners Rounded 108">
              <a:extLst>
                <a:ext uri="{FF2B5EF4-FFF2-40B4-BE49-F238E27FC236}">
                  <a16:creationId xmlns:a16="http://schemas.microsoft.com/office/drawing/2014/main" id="{10C44F92-E80E-41C3-BBC7-FF3AFA7856D7}"/>
                </a:ext>
              </a:extLst>
            </p:cNvPr>
            <p:cNvSpPr/>
            <p:nvPr/>
          </p:nvSpPr>
          <p:spPr bwMode="auto">
            <a:xfrm>
              <a:off x="1126817" y="6055881"/>
              <a:ext cx="2579857" cy="401072"/>
            </a:xfrm>
            <a:prstGeom prst="wedgeRoundRectCallout">
              <a:avLst>
                <a:gd name="adj1" fmla="val 9522"/>
                <a:gd name="adj2" fmla="val -147907"/>
                <a:gd name="adj3" fmla="val 16667"/>
              </a:avLst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181818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dirty="0"/>
                <a:t>Statically provisioned switch fabric </a:t>
              </a:r>
            </a:p>
            <a:p>
              <a:pPr>
                <a:buClr>
                  <a:schemeClr val="tx1"/>
                </a:buClr>
              </a:pPr>
              <a:r>
                <a:rPr lang="en-US" sz="1200" dirty="0"/>
                <a:t>at physical data center deployment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9E9E30-81C8-4E98-BFAB-177DA0D7520A}"/>
                </a:ext>
              </a:extLst>
            </p:cNvPr>
            <p:cNvSpPr/>
            <p:nvPr/>
          </p:nvSpPr>
          <p:spPr bwMode="auto">
            <a:xfrm>
              <a:off x="4593635" y="4482678"/>
              <a:ext cx="546440" cy="21599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 err="1"/>
                <a:t>SDNu</a:t>
              </a:r>
              <a:endParaRPr lang="en-US" sz="105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4D98C4-3675-452A-8C20-FC85D7800AC2}"/>
                </a:ext>
              </a:extLst>
            </p:cNvPr>
            <p:cNvSpPr/>
            <p:nvPr/>
          </p:nvSpPr>
          <p:spPr bwMode="auto">
            <a:xfrm>
              <a:off x="3946297" y="3651600"/>
              <a:ext cx="1115701" cy="4921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VIM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924D2F4-D3E9-4667-A0A3-BA2CD0CB5C6B}"/>
                </a:ext>
              </a:extLst>
            </p:cNvPr>
            <p:cNvSpPr/>
            <p:nvPr/>
          </p:nvSpPr>
          <p:spPr bwMode="auto">
            <a:xfrm>
              <a:off x="3978242" y="3685449"/>
              <a:ext cx="480585" cy="20285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r>
                <a:rPr lang="en-US" sz="1050" dirty="0" err="1"/>
                <a:t>SDNo</a:t>
              </a:r>
              <a:endParaRPr lang="en-US" sz="1050" dirty="0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95061159-3AAB-4654-BD87-1B615610146C}"/>
                </a:ext>
              </a:extLst>
            </p:cNvPr>
            <p:cNvCxnSpPr>
              <a:cxnSpLocks/>
              <a:stCxn id="112" idx="1"/>
              <a:endCxn id="62" idx="3"/>
            </p:cNvCxnSpPr>
            <p:nvPr/>
          </p:nvCxnSpPr>
          <p:spPr bwMode="auto">
            <a:xfrm rot="10800000">
              <a:off x="3530970" y="3786874"/>
              <a:ext cx="447272" cy="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71F5073C-D283-4806-80BA-541BBD3378CD}"/>
                </a:ext>
              </a:extLst>
            </p:cNvPr>
            <p:cNvCxnSpPr>
              <a:cxnSpLocks/>
              <a:stCxn id="110" idx="1"/>
              <a:endCxn id="125" idx="0"/>
            </p:cNvCxnSpPr>
            <p:nvPr/>
          </p:nvCxnSpPr>
          <p:spPr bwMode="auto">
            <a:xfrm rot="10800000" flipV="1">
              <a:off x="3879991" y="4590675"/>
              <a:ext cx="713644" cy="1693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66C7333E-3602-443D-A26C-207B43DCF2E7}"/>
                </a:ext>
              </a:extLst>
            </p:cNvPr>
            <p:cNvCxnSpPr>
              <a:cxnSpLocks/>
              <a:stCxn id="119" idx="2"/>
              <a:endCxn id="110" idx="3"/>
            </p:cNvCxnSpPr>
            <p:nvPr/>
          </p:nvCxnSpPr>
          <p:spPr bwMode="auto">
            <a:xfrm rot="5400000">
              <a:off x="4815321" y="3828302"/>
              <a:ext cx="1087129" cy="437619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4F482859-61CB-4643-B251-6960DBC703F4}"/>
                </a:ext>
              </a:extLst>
            </p:cNvPr>
            <p:cNvCxnSpPr>
              <a:cxnSpLocks/>
              <a:stCxn id="111" idx="0"/>
            </p:cNvCxnSpPr>
            <p:nvPr/>
          </p:nvCxnSpPr>
          <p:spPr bwMode="auto">
            <a:xfrm rot="5400000" flipH="1" flipV="1">
              <a:off x="4383345" y="3287117"/>
              <a:ext cx="485287" cy="2436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23A5F5-BF5C-4628-8B99-5DB1F0139324}"/>
                </a:ext>
              </a:extLst>
            </p:cNvPr>
            <p:cNvSpPr/>
            <p:nvPr/>
          </p:nvSpPr>
          <p:spPr bwMode="auto">
            <a:xfrm>
              <a:off x="3706674" y="2726841"/>
              <a:ext cx="1346852" cy="41772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Orchestrator V/CNF +</a:t>
              </a:r>
              <a:r>
                <a:rPr lang="en-US" sz="1050" dirty="0"/>
                <a:t> </a:t>
              </a: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Virtualization Infra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8841081-4B1E-49C2-9969-363D7B2D76F8}"/>
                </a:ext>
              </a:extLst>
            </p:cNvPr>
            <p:cNvSpPr/>
            <p:nvPr/>
          </p:nvSpPr>
          <p:spPr bwMode="auto">
            <a:xfrm>
              <a:off x="5130918" y="2987455"/>
              <a:ext cx="893552" cy="51609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HW Infrastructure</a:t>
              </a:r>
              <a:b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</a:br>
              <a:r>
                <a:rPr kumimoji="0" lang="en-US" sz="105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Orchestrator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D87F7C89-C57B-43B1-BD93-50097979EC1B}"/>
                </a:ext>
              </a:extLst>
            </p:cNvPr>
            <p:cNvCxnSpPr>
              <a:cxnSpLocks/>
              <a:stCxn id="107" idx="3"/>
              <a:endCxn id="118" idx="2"/>
            </p:cNvCxnSpPr>
            <p:nvPr/>
          </p:nvCxnSpPr>
          <p:spPr bwMode="auto">
            <a:xfrm flipV="1">
              <a:off x="3532298" y="3144567"/>
              <a:ext cx="847802" cy="166918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1" name="Speech Bubble: Rectangle with Corners Rounded 120">
              <a:extLst>
                <a:ext uri="{FF2B5EF4-FFF2-40B4-BE49-F238E27FC236}">
                  <a16:creationId xmlns:a16="http://schemas.microsoft.com/office/drawing/2014/main" id="{765828ED-252B-4BF9-BF55-C52D5C9DC1E0}"/>
                </a:ext>
              </a:extLst>
            </p:cNvPr>
            <p:cNvSpPr/>
            <p:nvPr/>
          </p:nvSpPr>
          <p:spPr bwMode="auto">
            <a:xfrm>
              <a:off x="160148" y="2603055"/>
              <a:ext cx="2320053" cy="842546"/>
            </a:xfrm>
            <a:prstGeom prst="wedgeRoundRectCallout">
              <a:avLst>
                <a:gd name="adj1" fmla="val 117262"/>
                <a:gd name="adj2" fmla="val 85150"/>
                <a:gd name="adj3" fmla="val 16667"/>
              </a:avLst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181818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dirty="0"/>
                <a:t>Dynamically managing vSwitch</a:t>
              </a:r>
            </a:p>
            <a:p>
              <a:pPr>
                <a:buClr>
                  <a:schemeClr val="tx1"/>
                </a:buClr>
              </a:pPr>
              <a:r>
                <a:rPr lang="en-US" sz="1200" dirty="0"/>
                <a:t>Overlay encapsulation incl. mapping VLAN to VNI and Underlay stitching </a:t>
              </a:r>
            </a:p>
          </p:txBody>
        </p:sp>
        <p:sp>
          <p:nvSpPr>
            <p:cNvPr id="122" name="Speech Bubble: Rectangle with Corners Rounded 121">
              <a:extLst>
                <a:ext uri="{FF2B5EF4-FFF2-40B4-BE49-F238E27FC236}">
                  <a16:creationId xmlns:a16="http://schemas.microsoft.com/office/drawing/2014/main" id="{9D05633F-C87D-41FA-ADE3-43868DB0B487}"/>
                </a:ext>
              </a:extLst>
            </p:cNvPr>
            <p:cNvSpPr/>
            <p:nvPr/>
          </p:nvSpPr>
          <p:spPr bwMode="auto">
            <a:xfrm>
              <a:off x="3959372" y="5901862"/>
              <a:ext cx="1852688" cy="555091"/>
            </a:xfrm>
            <a:prstGeom prst="wedgeRoundRectCallout">
              <a:avLst>
                <a:gd name="adj1" fmla="val 10310"/>
                <a:gd name="adj2" fmla="val -278594"/>
                <a:gd name="adj3" fmla="val 16667"/>
              </a:avLst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181818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dirty="0"/>
                <a:t>Ensuring VNI separation between separate </a:t>
              </a:r>
              <a:r>
                <a:rPr lang="en-US" sz="1200"/>
                <a:t>Overlay instances</a:t>
              </a:r>
              <a:endParaRPr lang="en-US" sz="1200" dirty="0"/>
            </a:p>
          </p:txBody>
        </p:sp>
        <p:sp>
          <p:nvSpPr>
            <p:cNvPr id="127" name="Speech Bubble: Rectangle with Corners Rounded 126">
              <a:extLst>
                <a:ext uri="{FF2B5EF4-FFF2-40B4-BE49-F238E27FC236}">
                  <a16:creationId xmlns:a16="http://schemas.microsoft.com/office/drawing/2014/main" id="{5744B86B-B3BC-48D4-A0E3-B90A13D77884}"/>
                </a:ext>
              </a:extLst>
            </p:cNvPr>
            <p:cNvSpPr/>
            <p:nvPr/>
          </p:nvSpPr>
          <p:spPr bwMode="auto">
            <a:xfrm>
              <a:off x="7123213" y="6177132"/>
              <a:ext cx="2579857" cy="401072"/>
            </a:xfrm>
            <a:prstGeom prst="wedgeRoundRectCallout">
              <a:avLst>
                <a:gd name="adj1" fmla="val 12377"/>
                <a:gd name="adj2" fmla="val -184630"/>
                <a:gd name="adj3" fmla="val 16667"/>
              </a:avLst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181818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dirty="0"/>
                <a:t>Statically provisioned switch fabric </a:t>
              </a:r>
            </a:p>
            <a:p>
              <a:pPr>
                <a:buClr>
                  <a:schemeClr val="tx1"/>
                </a:buClr>
              </a:pPr>
              <a:r>
                <a:rPr lang="en-US" sz="1200" dirty="0"/>
                <a:t>at physical data center deployment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57BB3D77-3053-4D57-9455-DE346DB3DD12}"/>
                </a:ext>
              </a:extLst>
            </p:cNvPr>
            <p:cNvCxnSpPr>
              <a:cxnSpLocks/>
              <a:stCxn id="61" idx="1"/>
              <a:endCxn id="41" idx="3"/>
            </p:cNvCxnSpPr>
            <p:nvPr/>
          </p:nvCxnSpPr>
          <p:spPr bwMode="auto">
            <a:xfrm rot="10800000">
              <a:off x="9614612" y="4490880"/>
              <a:ext cx="1056200" cy="997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D5B60338-4539-48CF-8C90-91BB465067F2}"/>
                </a:ext>
              </a:extLst>
            </p:cNvPr>
            <p:cNvCxnSpPr>
              <a:cxnSpLocks/>
              <a:stCxn id="112" idx="1"/>
              <a:endCxn id="102" idx="3"/>
            </p:cNvCxnSpPr>
            <p:nvPr/>
          </p:nvCxnSpPr>
          <p:spPr bwMode="auto">
            <a:xfrm rot="10800000" flipV="1">
              <a:off x="3535314" y="3786874"/>
              <a:ext cx="442929" cy="35559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693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864</Words>
  <Application>Microsoft Office PowerPoint</Application>
  <PresentationFormat>Widescreen</PresentationFormat>
  <Paragraphs>244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When bringing in the figures into the Anuket Reference Model repositories:  - ”Save a Copy” as .png files (will create a separate .png file for each slide in a separate folder)    - Be very careful to ensure that  the file name extension (file type) is in lower case i,.e. “.png”    - Git references are known to be case sensitive  - Rename each created file as ”RM-Ch03_5-” and add the Wanted_Caption_Text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Fredberg</dc:creator>
  <cp:lastModifiedBy>Tomas Fredberg</cp:lastModifiedBy>
  <cp:revision>2</cp:revision>
  <dcterms:created xsi:type="dcterms:W3CDTF">2021-05-19T11:52:15Z</dcterms:created>
  <dcterms:modified xsi:type="dcterms:W3CDTF">2021-05-19T12:18:09Z</dcterms:modified>
</cp:coreProperties>
</file>