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6"/>
    <p:sldMasterId id="2147483678" r:id="rId7"/>
  </p:sldMasterIdLst>
  <p:notesMasterIdLst>
    <p:notesMasterId r:id="rId11"/>
  </p:notesMasterIdLst>
  <p:sldIdLst>
    <p:sldId id="1756" r:id="rId8"/>
    <p:sldId id="1757" r:id="rId9"/>
    <p:sldId id="257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  <p:embeddedFont>
      <p:font typeface="Century Gothic" panose="020B0502020202020204" pitchFamily="34" charset="0"/>
      <p:regular r:id="rId18"/>
      <p:bold r:id="rId19"/>
      <p:italic r:id="rId20"/>
      <p:boldItalic r:id="rId21"/>
    </p:embeddedFont>
    <p:embeddedFont>
      <p:font typeface="Wingdings 3" pitchFamily="2" charset="2"/>
      <p:regular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E7E6E6"/>
    <a:srgbClr val="FFE699"/>
    <a:srgbClr val="A9C09A"/>
    <a:srgbClr val="D4E8C6"/>
    <a:srgbClr val="A9D18E"/>
    <a:srgbClr val="B7D6A3"/>
    <a:srgbClr val="939393"/>
    <a:srgbClr val="FFF8EE"/>
    <a:srgbClr val="00A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42" autoAdjust="0"/>
    <p:restoredTop sz="95097" autoAdjust="0"/>
  </p:normalViewPr>
  <p:slideViewPr>
    <p:cSldViewPr snapToGrid="0">
      <p:cViewPr varScale="1">
        <p:scale>
          <a:sx n="112" d="100"/>
          <a:sy n="112" d="100"/>
        </p:scale>
        <p:origin x="224" y="25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10.fntdata"/><Relationship Id="rId7" Type="http://schemas.openxmlformats.org/officeDocument/2006/relationships/slideMaster" Target="slideMasters/slideMaster2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font" Target="fonts/font8.fntdata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0692A-B8F2-48F6-B218-A4958D7E8758}" type="datetimeFigureOut">
              <a:rPr lang="en-US" smtClean="0"/>
              <a:t>7/10/20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ABD91-820C-4FDF-A69B-FB4E2190F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33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7F527C-4AEA-214A-BB9D-D3E85705500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584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60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99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246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8219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337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5084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670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532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375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465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63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702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5615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7911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3106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5990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1127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457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1369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2563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3017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Full 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B7B5-9BB0-4B74-B2F2-AAAA69F6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6"/>
            <a:ext cx="10933886" cy="935674"/>
          </a:xfrm>
        </p:spPr>
        <p:txBody>
          <a:bodyPr/>
          <a:lstStyle>
            <a:lvl1pPr>
              <a:defRPr>
                <a:solidFill>
                  <a:srgbClr val="168FD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5191E2-E00C-426D-AE94-F83A03C8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1335088"/>
            <a:ext cx="10933886" cy="435133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F9961C-9400-4C6A-818D-F9D500EDC72B}"/>
              </a:ext>
            </a:extLst>
          </p:cNvPr>
          <p:cNvCxnSpPr/>
          <p:nvPr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CE71A50-D938-42E3-8E1A-1DB0FA89678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825" y="6027416"/>
            <a:ext cx="752901" cy="73101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B7C9C6-5CCC-8A4E-A90A-EB22EC12F4ED}"/>
              </a:ext>
            </a:extLst>
          </p:cNvPr>
          <p:cNvCxnSpPr/>
          <p:nvPr userDrawn="1"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C000C7AD-14D7-2C49-A927-58E1D5A9BE6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9A591B-1575-344C-9B00-3E8E8C0664A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825" y="6027416"/>
            <a:ext cx="752901" cy="73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973998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360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85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300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80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69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256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167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B25DCB4-1894-45C1-AC80-BB1CC7AB7AF3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06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668E7-1494-4367-8917-840B541A68C2}" type="datetimeFigureOut">
              <a:rPr lang="en-GB" smtClean="0"/>
              <a:t>10/07/2020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58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CB8CF94-06FC-4947-AFAD-06C0A5FC5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6"/>
            <a:ext cx="10933886" cy="93567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CNTT</a:t>
            </a:r>
            <a:r>
              <a:rPr lang="en-US" dirty="0"/>
              <a:t> | </a:t>
            </a:r>
            <a:r>
              <a:rPr lang="en-US" dirty="0" err="1"/>
              <a:t>Baraque</a:t>
            </a:r>
            <a:r>
              <a:rPr lang="en-US" dirty="0"/>
              <a:t> Release </a:t>
            </a:r>
            <a:r>
              <a:rPr lang="en-US" dirty="0" err="1"/>
              <a:t>Featureset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BCD6FB0-F9B8-4449-A53F-556E4E07D4CE}"/>
              </a:ext>
            </a:extLst>
          </p:cNvPr>
          <p:cNvSpPr/>
          <p:nvPr/>
        </p:nvSpPr>
        <p:spPr>
          <a:xfrm>
            <a:off x="624840" y="1483318"/>
            <a:ext cx="2296385" cy="457200"/>
          </a:xfrm>
          <a:prstGeom prst="roundRect">
            <a:avLst/>
          </a:prstGeom>
          <a:solidFill>
            <a:srgbClr val="5A9D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RM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A02A06A-E89C-1D47-ABB2-9214F557D447}"/>
              </a:ext>
            </a:extLst>
          </p:cNvPr>
          <p:cNvGrpSpPr/>
          <p:nvPr/>
        </p:nvGrpSpPr>
        <p:grpSpPr>
          <a:xfrm>
            <a:off x="3419554" y="1488826"/>
            <a:ext cx="2296385" cy="457200"/>
            <a:chOff x="4033096" y="4157317"/>
            <a:chExt cx="2296385" cy="457200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D65D88C-1C31-0342-B2CE-A8C1E30E4A7A}"/>
                </a:ext>
              </a:extLst>
            </p:cNvPr>
            <p:cNvSpPr/>
            <p:nvPr/>
          </p:nvSpPr>
          <p:spPr>
            <a:xfrm>
              <a:off x="4033096" y="4157317"/>
              <a:ext cx="2296385" cy="457200"/>
            </a:xfrm>
            <a:prstGeom prst="roundRect">
              <a:avLst/>
            </a:prstGeom>
            <a:solidFill>
              <a:srgbClr val="A0CB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RA1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AB7D4C8-DEBF-EB45-A9FD-6EA8AD0AFF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965713" y="4235182"/>
              <a:ext cx="302486" cy="320453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EBEE4D0-E1A0-E844-9CAE-5AEF4281FF30}"/>
              </a:ext>
            </a:extLst>
          </p:cNvPr>
          <p:cNvGrpSpPr/>
          <p:nvPr/>
        </p:nvGrpSpPr>
        <p:grpSpPr>
          <a:xfrm>
            <a:off x="624840" y="3621623"/>
            <a:ext cx="2296385" cy="457200"/>
            <a:chOff x="5563374" y="3901274"/>
            <a:chExt cx="2296385" cy="457200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F06FA367-B6BB-884C-8E82-870601E90130}"/>
                </a:ext>
              </a:extLst>
            </p:cNvPr>
            <p:cNvSpPr/>
            <p:nvPr/>
          </p:nvSpPr>
          <p:spPr>
            <a:xfrm>
              <a:off x="5563374" y="3901274"/>
              <a:ext cx="2296385" cy="457200"/>
            </a:xfrm>
            <a:prstGeom prst="roundRect">
              <a:avLst/>
            </a:prstGeom>
            <a:solidFill>
              <a:srgbClr val="A0CB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RA2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3ABA1D-7199-E74F-8818-921077862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14037" y="3943259"/>
              <a:ext cx="385632" cy="38121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9584813-FF18-AA4A-8552-B8B43B3CE2E7}"/>
              </a:ext>
            </a:extLst>
          </p:cNvPr>
          <p:cNvGrpSpPr/>
          <p:nvPr/>
        </p:nvGrpSpPr>
        <p:grpSpPr>
          <a:xfrm>
            <a:off x="9008982" y="1499509"/>
            <a:ext cx="2296386" cy="457200"/>
            <a:chOff x="5819167" y="1479850"/>
            <a:chExt cx="2296386" cy="457200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B572CD0D-2ABC-B54B-90D2-B14111BE4886}"/>
                </a:ext>
              </a:extLst>
            </p:cNvPr>
            <p:cNvSpPr/>
            <p:nvPr/>
          </p:nvSpPr>
          <p:spPr>
            <a:xfrm>
              <a:off x="5819167" y="1479850"/>
              <a:ext cx="2296386" cy="457200"/>
            </a:xfrm>
            <a:prstGeom prst="roundRect">
              <a:avLst/>
            </a:prstGeom>
            <a:solidFill>
              <a:srgbClr val="E8A5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RI 1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A8703088-118C-F146-BE1F-A9C05DD0D5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712085" y="1540889"/>
              <a:ext cx="302486" cy="320453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A0555A-3962-F440-9E16-9F413FB51455}"/>
              </a:ext>
            </a:extLst>
          </p:cNvPr>
          <p:cNvGrpSpPr/>
          <p:nvPr/>
        </p:nvGrpSpPr>
        <p:grpSpPr>
          <a:xfrm>
            <a:off x="6214268" y="1478143"/>
            <a:ext cx="2296385" cy="457200"/>
            <a:chOff x="8416330" y="1493004"/>
            <a:chExt cx="2296385" cy="457200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0CB1E94E-F1D7-5E41-8FAB-A417B0486D60}"/>
                </a:ext>
              </a:extLst>
            </p:cNvPr>
            <p:cNvSpPr/>
            <p:nvPr/>
          </p:nvSpPr>
          <p:spPr>
            <a:xfrm>
              <a:off x="8416330" y="1493004"/>
              <a:ext cx="2296385" cy="457200"/>
            </a:xfrm>
            <a:prstGeom prst="roundRect">
              <a:avLst/>
            </a:prstGeom>
            <a:solidFill>
              <a:srgbClr val="BA4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RC1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973BA17D-E19E-E747-BCBA-F087CBC6A3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288869" y="1556737"/>
              <a:ext cx="302486" cy="320453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FBC2FA0-A4E8-DA4C-8E0E-D785A8AA713D}"/>
              </a:ext>
            </a:extLst>
          </p:cNvPr>
          <p:cNvGrpSpPr/>
          <p:nvPr/>
        </p:nvGrpSpPr>
        <p:grpSpPr>
          <a:xfrm>
            <a:off x="3419553" y="3617415"/>
            <a:ext cx="2296385" cy="457200"/>
            <a:chOff x="3419553" y="3617415"/>
            <a:chExt cx="2296385" cy="457200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95F68C00-B1CA-EA47-AE5E-60C1F4A8E692}"/>
                </a:ext>
              </a:extLst>
            </p:cNvPr>
            <p:cNvSpPr/>
            <p:nvPr/>
          </p:nvSpPr>
          <p:spPr>
            <a:xfrm>
              <a:off x="3419553" y="3617415"/>
              <a:ext cx="2296385" cy="457200"/>
            </a:xfrm>
            <a:prstGeom prst="roundRect">
              <a:avLst/>
            </a:prstGeom>
            <a:solidFill>
              <a:srgbClr val="BA4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RC2</a:t>
              </a: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2C5E9B0A-D557-F241-B21B-86234070E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69025" y="3655410"/>
              <a:ext cx="385632" cy="381210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B8B3BD4-527A-2C45-A648-5EDA8CA8DE2A}"/>
              </a:ext>
            </a:extLst>
          </p:cNvPr>
          <p:cNvGrpSpPr/>
          <p:nvPr/>
        </p:nvGrpSpPr>
        <p:grpSpPr>
          <a:xfrm>
            <a:off x="6214267" y="3631139"/>
            <a:ext cx="2296386" cy="457200"/>
            <a:chOff x="6214267" y="3631139"/>
            <a:chExt cx="2296386" cy="457200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B33BB0C6-ED8D-DE4B-88B7-0D71841CDAF2}"/>
                </a:ext>
              </a:extLst>
            </p:cNvPr>
            <p:cNvSpPr/>
            <p:nvPr/>
          </p:nvSpPr>
          <p:spPr>
            <a:xfrm>
              <a:off x="6214267" y="3631139"/>
              <a:ext cx="2296386" cy="457200"/>
            </a:xfrm>
            <a:prstGeom prst="roundRect">
              <a:avLst/>
            </a:prstGeom>
            <a:solidFill>
              <a:srgbClr val="E8A5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RI 2</a:t>
              </a:r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E96BD108-1417-2845-BB2E-99ECDAEA0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65158" y="3663958"/>
              <a:ext cx="385632" cy="381210"/>
            </a:xfrm>
            <a:prstGeom prst="rect">
              <a:avLst/>
            </a:prstGeom>
          </p:spPr>
        </p:pic>
      </p:grp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500384A4-D507-0740-9CBD-5B2FF6E59D33}"/>
              </a:ext>
            </a:extLst>
          </p:cNvPr>
          <p:cNvSpPr/>
          <p:nvPr/>
        </p:nvSpPr>
        <p:spPr>
          <a:xfrm>
            <a:off x="9008982" y="3631139"/>
            <a:ext cx="2296386" cy="457200"/>
          </a:xfrm>
          <a:prstGeom prst="roundRect">
            <a:avLst/>
          </a:prstGeom>
          <a:solidFill>
            <a:srgbClr val="7F80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Edge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B131489-2937-1F4D-A99F-B9EE252A721A}"/>
              </a:ext>
            </a:extLst>
          </p:cNvPr>
          <p:cNvSpPr txBox="1"/>
          <p:nvPr/>
        </p:nvSpPr>
        <p:spPr>
          <a:xfrm>
            <a:off x="624840" y="2123036"/>
            <a:ext cx="2629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10000"/>
                  </a:schemeClr>
                </a:solidFill>
              </a:rPr>
              <a:t>Networking Modelling.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10000"/>
                  </a:schemeClr>
                </a:solidFill>
              </a:rPr>
              <a:t>Networking &amp; Storage Characterization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10000"/>
                  </a:schemeClr>
                </a:solidFill>
              </a:rPr>
              <a:t>Full Containerization support.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10000"/>
                  </a:schemeClr>
                </a:solidFill>
              </a:rPr>
              <a:t>HW Acceleration support.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A443E7F-0D03-2249-A493-1A1B8A1BF5E2}"/>
              </a:ext>
            </a:extLst>
          </p:cNvPr>
          <p:cNvSpPr txBox="1"/>
          <p:nvPr/>
        </p:nvSpPr>
        <p:spPr>
          <a:xfrm>
            <a:off x="3419553" y="2120846"/>
            <a:ext cx="262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10000"/>
                  </a:schemeClr>
                </a:solidFill>
              </a:rPr>
              <a:t>New OpenStack release.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10000"/>
                  </a:schemeClr>
                </a:solidFill>
              </a:rPr>
              <a:t>Adding </a:t>
            </a:r>
            <a:r>
              <a:rPr lang="en-US" sz="1400" b="1" dirty="0" err="1">
                <a:solidFill>
                  <a:schemeClr val="accent6">
                    <a:lumMod val="10000"/>
                  </a:schemeClr>
                </a:solidFill>
              </a:rPr>
              <a:t>SmartNICs</a:t>
            </a:r>
            <a:r>
              <a:rPr lang="en-US" sz="1400" b="1" dirty="0">
                <a:solidFill>
                  <a:schemeClr val="accent6">
                    <a:lumMod val="10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10000"/>
                  </a:schemeClr>
                </a:solidFill>
              </a:rPr>
              <a:t>Adding HW Acceleration.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10000"/>
                  </a:schemeClr>
                </a:solidFill>
              </a:rPr>
              <a:t>Adding Edge Requirements.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2A45C99-C089-FC4C-BF1C-11AC031103BA}"/>
              </a:ext>
            </a:extLst>
          </p:cNvPr>
          <p:cNvSpPr txBox="1"/>
          <p:nvPr/>
        </p:nvSpPr>
        <p:spPr>
          <a:xfrm>
            <a:off x="6214266" y="2112686"/>
            <a:ext cx="26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10000"/>
                  </a:schemeClr>
                </a:solidFill>
              </a:rPr>
              <a:t>General Cleanups.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10000"/>
                  </a:schemeClr>
                </a:solidFill>
              </a:rPr>
              <a:t>OVP Badge.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3CCDF5E-02B2-5740-960C-7F8367E0B684}"/>
              </a:ext>
            </a:extLst>
          </p:cNvPr>
          <p:cNvSpPr txBox="1"/>
          <p:nvPr/>
        </p:nvSpPr>
        <p:spPr>
          <a:xfrm>
            <a:off x="9008979" y="2108620"/>
            <a:ext cx="2629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10000"/>
                  </a:schemeClr>
                </a:solidFill>
              </a:rPr>
              <a:t>Finalizing Installer Requirements.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10000"/>
                  </a:schemeClr>
                </a:solidFill>
              </a:rPr>
              <a:t>Finalizing Installation Cookbook.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10000"/>
                  </a:schemeClr>
                </a:solidFill>
              </a:rPr>
              <a:t>Finalizing Lab Cookbook.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D5B44B4-86FE-A345-BCEB-6D338258B0E8}"/>
              </a:ext>
            </a:extLst>
          </p:cNvPr>
          <p:cNvSpPr txBox="1"/>
          <p:nvPr/>
        </p:nvSpPr>
        <p:spPr>
          <a:xfrm>
            <a:off x="624840" y="4192415"/>
            <a:ext cx="2629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10000"/>
                  </a:schemeClr>
                </a:solidFill>
              </a:rPr>
              <a:t>Complete Requirements.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10000"/>
                  </a:schemeClr>
                </a:solidFill>
              </a:rPr>
              <a:t>Restructure Traceability Matrix.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10000"/>
                  </a:schemeClr>
                </a:solidFill>
              </a:rPr>
              <a:t>Full Architectural specs.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1673CAA-CD75-C641-815D-3C01146A1639}"/>
              </a:ext>
            </a:extLst>
          </p:cNvPr>
          <p:cNvSpPr txBox="1"/>
          <p:nvPr/>
        </p:nvSpPr>
        <p:spPr>
          <a:xfrm>
            <a:off x="3419553" y="4192414"/>
            <a:ext cx="2629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10000"/>
                  </a:schemeClr>
                </a:solidFill>
              </a:rPr>
              <a:t>Initial Requirements.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10000"/>
                  </a:schemeClr>
                </a:solidFill>
              </a:rPr>
              <a:t>Initial Traceability Matrix and align with RA-2/RC-1.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06AD5E7-B12F-4748-8E9A-FFFFDCB6794B}"/>
              </a:ext>
            </a:extLst>
          </p:cNvPr>
          <p:cNvSpPr txBox="1"/>
          <p:nvPr/>
        </p:nvSpPr>
        <p:spPr>
          <a:xfrm>
            <a:off x="6214266" y="4192414"/>
            <a:ext cx="2629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10000"/>
                  </a:schemeClr>
                </a:solidFill>
              </a:rPr>
              <a:t>Initial Installer Requirements.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10000"/>
                  </a:schemeClr>
                </a:solidFill>
              </a:rPr>
              <a:t>Initial  Lab Requirements.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10000"/>
                  </a:schemeClr>
                </a:solidFill>
              </a:rPr>
              <a:t>Initial Cookbooks.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D9379D7-C50B-0A4A-A82F-96B29F51AA2C}"/>
              </a:ext>
            </a:extLst>
          </p:cNvPr>
          <p:cNvSpPr txBox="1"/>
          <p:nvPr/>
        </p:nvSpPr>
        <p:spPr>
          <a:xfrm>
            <a:off x="8938162" y="4192414"/>
            <a:ext cx="2629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10000"/>
                  </a:schemeClr>
                </a:solidFill>
              </a:rPr>
              <a:t>Initial Use-Case Requirements.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10000"/>
                  </a:schemeClr>
                </a:solidFill>
              </a:rPr>
              <a:t>Edge Profile Creation.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10000"/>
                  </a:schemeClr>
                </a:solidFill>
              </a:rPr>
              <a:t>RM &amp; RAs Enhancements.</a:t>
            </a:r>
          </a:p>
        </p:txBody>
      </p:sp>
      <p:sp>
        <p:nvSpPr>
          <p:cNvPr id="2" name="5-point Star 1">
            <a:extLst>
              <a:ext uri="{FF2B5EF4-FFF2-40B4-BE49-F238E27FC236}">
                <a16:creationId xmlns:a16="http://schemas.microsoft.com/office/drawing/2014/main" id="{6A47F9C8-20A4-CA46-9BC5-EF4A2C630AC7}"/>
              </a:ext>
            </a:extLst>
          </p:cNvPr>
          <p:cNvSpPr/>
          <p:nvPr/>
        </p:nvSpPr>
        <p:spPr>
          <a:xfrm>
            <a:off x="2735135" y="2989779"/>
            <a:ext cx="252000" cy="253692"/>
          </a:xfrm>
          <a:prstGeom prst="star5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5-point Star 31">
            <a:extLst>
              <a:ext uri="{FF2B5EF4-FFF2-40B4-BE49-F238E27FC236}">
                <a16:creationId xmlns:a16="http://schemas.microsoft.com/office/drawing/2014/main" id="{63EF3CD6-B221-1C40-A2AC-9C39B62DE483}"/>
              </a:ext>
            </a:extLst>
          </p:cNvPr>
          <p:cNvSpPr/>
          <p:nvPr/>
        </p:nvSpPr>
        <p:spPr>
          <a:xfrm>
            <a:off x="5402657" y="2124218"/>
            <a:ext cx="252000" cy="253692"/>
          </a:xfrm>
          <a:prstGeom prst="star5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5-point Star 32">
            <a:extLst>
              <a:ext uri="{FF2B5EF4-FFF2-40B4-BE49-F238E27FC236}">
                <a16:creationId xmlns:a16="http://schemas.microsoft.com/office/drawing/2014/main" id="{4DBA21AF-F4AE-DD48-8124-301B82D967A3}"/>
              </a:ext>
            </a:extLst>
          </p:cNvPr>
          <p:cNvSpPr/>
          <p:nvPr/>
        </p:nvSpPr>
        <p:spPr>
          <a:xfrm>
            <a:off x="7343340" y="2332261"/>
            <a:ext cx="252000" cy="253692"/>
          </a:xfrm>
          <a:prstGeom prst="star5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5-point Star 33">
            <a:extLst>
              <a:ext uri="{FF2B5EF4-FFF2-40B4-BE49-F238E27FC236}">
                <a16:creationId xmlns:a16="http://schemas.microsoft.com/office/drawing/2014/main" id="{D33130D5-FD79-A448-991A-306908011334}"/>
              </a:ext>
            </a:extLst>
          </p:cNvPr>
          <p:cNvSpPr/>
          <p:nvPr/>
        </p:nvSpPr>
        <p:spPr>
          <a:xfrm>
            <a:off x="11509543" y="2332261"/>
            <a:ext cx="252000" cy="253692"/>
          </a:xfrm>
          <a:prstGeom prst="star5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5-point Star 34">
            <a:extLst>
              <a:ext uri="{FF2B5EF4-FFF2-40B4-BE49-F238E27FC236}">
                <a16:creationId xmlns:a16="http://schemas.microsoft.com/office/drawing/2014/main" id="{1E967448-F4EB-D64C-AE58-DC633D0D4A6A}"/>
              </a:ext>
            </a:extLst>
          </p:cNvPr>
          <p:cNvSpPr/>
          <p:nvPr/>
        </p:nvSpPr>
        <p:spPr>
          <a:xfrm>
            <a:off x="2542319" y="4643663"/>
            <a:ext cx="252000" cy="253692"/>
          </a:xfrm>
          <a:prstGeom prst="star5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5-point Star 35">
            <a:extLst>
              <a:ext uri="{FF2B5EF4-FFF2-40B4-BE49-F238E27FC236}">
                <a16:creationId xmlns:a16="http://schemas.microsoft.com/office/drawing/2014/main" id="{64EFB31F-845A-D949-BBDA-327920114046}"/>
              </a:ext>
            </a:extLst>
          </p:cNvPr>
          <p:cNvSpPr/>
          <p:nvPr/>
        </p:nvSpPr>
        <p:spPr>
          <a:xfrm>
            <a:off x="5100171" y="4192414"/>
            <a:ext cx="252000" cy="253692"/>
          </a:xfrm>
          <a:prstGeom prst="star5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5-point Star 36">
            <a:extLst>
              <a:ext uri="{FF2B5EF4-FFF2-40B4-BE49-F238E27FC236}">
                <a16:creationId xmlns:a16="http://schemas.microsoft.com/office/drawing/2014/main" id="{F90D0FBE-493D-AF47-A1FD-66D2E9D654B6}"/>
              </a:ext>
            </a:extLst>
          </p:cNvPr>
          <p:cNvSpPr/>
          <p:nvPr/>
        </p:nvSpPr>
        <p:spPr>
          <a:xfrm>
            <a:off x="8448070" y="4196862"/>
            <a:ext cx="252000" cy="253692"/>
          </a:xfrm>
          <a:prstGeom prst="star5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5-point Star 37">
            <a:extLst>
              <a:ext uri="{FF2B5EF4-FFF2-40B4-BE49-F238E27FC236}">
                <a16:creationId xmlns:a16="http://schemas.microsoft.com/office/drawing/2014/main" id="{F18174C3-333C-0F41-9225-42FAD00186E4}"/>
              </a:ext>
            </a:extLst>
          </p:cNvPr>
          <p:cNvSpPr/>
          <p:nvPr/>
        </p:nvSpPr>
        <p:spPr>
          <a:xfrm>
            <a:off x="10681874" y="4412809"/>
            <a:ext cx="252000" cy="253692"/>
          </a:xfrm>
          <a:prstGeom prst="star5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44334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F1225-A350-7E42-84F2-AD28D2D7B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CNTT</a:t>
            </a:r>
            <a:r>
              <a:rPr lang="en-US" dirty="0"/>
              <a:t> | </a:t>
            </a:r>
            <a:r>
              <a:rPr lang="en-US" dirty="0" err="1"/>
              <a:t>Baraque</a:t>
            </a:r>
            <a:r>
              <a:rPr lang="en-US" dirty="0"/>
              <a:t> Release Structure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E28B0CE-AFAD-0D4E-9A65-894CA9EC1501}"/>
              </a:ext>
            </a:extLst>
          </p:cNvPr>
          <p:cNvSpPr/>
          <p:nvPr/>
        </p:nvSpPr>
        <p:spPr>
          <a:xfrm>
            <a:off x="967740" y="3200400"/>
            <a:ext cx="2296385" cy="457200"/>
          </a:xfrm>
          <a:prstGeom prst="roundRect">
            <a:avLst/>
          </a:prstGeom>
          <a:solidFill>
            <a:srgbClr val="5A9D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RM (v4.0)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19804A8-1E00-F445-A54E-65A5F1FA199E}"/>
              </a:ext>
            </a:extLst>
          </p:cNvPr>
          <p:cNvGrpSpPr/>
          <p:nvPr/>
        </p:nvGrpSpPr>
        <p:grpSpPr>
          <a:xfrm>
            <a:off x="3264125" y="1900306"/>
            <a:ext cx="2296385" cy="457200"/>
            <a:chOff x="4033096" y="4157317"/>
            <a:chExt cx="2296385" cy="4572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E6EBE8E2-5F84-1242-BF6F-D9DD2506293B}"/>
                </a:ext>
              </a:extLst>
            </p:cNvPr>
            <p:cNvSpPr/>
            <p:nvPr/>
          </p:nvSpPr>
          <p:spPr>
            <a:xfrm>
              <a:off x="4033096" y="4157317"/>
              <a:ext cx="2296385" cy="457200"/>
            </a:xfrm>
            <a:prstGeom prst="roundRect">
              <a:avLst/>
            </a:prstGeom>
            <a:solidFill>
              <a:srgbClr val="A0CB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RA1 (v3.0)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69FDEA5-2B28-E84A-ABCD-AEA20B40A9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965713" y="4235182"/>
              <a:ext cx="302486" cy="320453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1BC6BCE-6902-1248-8928-40B93656FFCD}"/>
              </a:ext>
            </a:extLst>
          </p:cNvPr>
          <p:cNvGrpSpPr/>
          <p:nvPr/>
        </p:nvGrpSpPr>
        <p:grpSpPr>
          <a:xfrm>
            <a:off x="8853549" y="1893385"/>
            <a:ext cx="2296386" cy="457200"/>
            <a:chOff x="5819167" y="1479850"/>
            <a:chExt cx="2296386" cy="457200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6A580615-8791-F04C-A0B6-D4E3B59E4D9B}"/>
                </a:ext>
              </a:extLst>
            </p:cNvPr>
            <p:cNvSpPr/>
            <p:nvPr/>
          </p:nvSpPr>
          <p:spPr>
            <a:xfrm>
              <a:off x="5819167" y="1479850"/>
              <a:ext cx="2296386" cy="457200"/>
            </a:xfrm>
            <a:prstGeom prst="roundRect">
              <a:avLst/>
            </a:prstGeom>
            <a:solidFill>
              <a:srgbClr val="E8A5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RI 1 (v3.0)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7FD0C37-842F-834B-B1DE-80AA4A5A24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712085" y="1540889"/>
              <a:ext cx="302486" cy="320453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CA15BF0-F847-6D4B-A54E-DED47006F34E}"/>
              </a:ext>
            </a:extLst>
          </p:cNvPr>
          <p:cNvGrpSpPr/>
          <p:nvPr/>
        </p:nvGrpSpPr>
        <p:grpSpPr>
          <a:xfrm>
            <a:off x="6058837" y="1897065"/>
            <a:ext cx="2296385" cy="457200"/>
            <a:chOff x="8416330" y="1486960"/>
            <a:chExt cx="2296385" cy="457200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C911ECE4-EBCC-A74B-B56C-A2891186CB9B}"/>
                </a:ext>
              </a:extLst>
            </p:cNvPr>
            <p:cNvSpPr/>
            <p:nvPr/>
          </p:nvSpPr>
          <p:spPr>
            <a:xfrm>
              <a:off x="8416330" y="1486960"/>
              <a:ext cx="2296385" cy="457200"/>
            </a:xfrm>
            <a:prstGeom prst="roundRect">
              <a:avLst/>
            </a:prstGeom>
            <a:solidFill>
              <a:srgbClr val="BA4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RC1 (v3.0)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4DD1F07-E3A9-FB44-A573-2F26DC92C4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288869" y="1556737"/>
              <a:ext cx="302486" cy="320453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E170342-03DB-2846-B52C-985FDFE9DBDC}"/>
              </a:ext>
            </a:extLst>
          </p:cNvPr>
          <p:cNvGrpSpPr/>
          <p:nvPr/>
        </p:nvGrpSpPr>
        <p:grpSpPr>
          <a:xfrm>
            <a:off x="3264125" y="4515386"/>
            <a:ext cx="2296385" cy="457200"/>
            <a:chOff x="5563374" y="3901274"/>
            <a:chExt cx="2296385" cy="457200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E419F54-567F-8C4A-9820-CFEE79F5BBB5}"/>
                </a:ext>
              </a:extLst>
            </p:cNvPr>
            <p:cNvSpPr/>
            <p:nvPr/>
          </p:nvSpPr>
          <p:spPr>
            <a:xfrm>
              <a:off x="5563374" y="3901274"/>
              <a:ext cx="2296385" cy="457200"/>
            </a:xfrm>
            <a:prstGeom prst="roundRect">
              <a:avLst/>
            </a:prstGeom>
            <a:solidFill>
              <a:srgbClr val="A0CB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RA2 (v4.0)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268BACF-66B2-7C40-9138-B8399A7B3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14037" y="3943259"/>
              <a:ext cx="385632" cy="38121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26E42CC-843D-BC41-951B-04E9241489A9}"/>
              </a:ext>
            </a:extLst>
          </p:cNvPr>
          <p:cNvGrpSpPr/>
          <p:nvPr/>
        </p:nvGrpSpPr>
        <p:grpSpPr>
          <a:xfrm>
            <a:off x="6058838" y="4511178"/>
            <a:ext cx="2296385" cy="457200"/>
            <a:chOff x="3419553" y="3617415"/>
            <a:chExt cx="2296385" cy="457200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95A54AED-D213-E143-B87E-F741D3BE2006}"/>
                </a:ext>
              </a:extLst>
            </p:cNvPr>
            <p:cNvSpPr/>
            <p:nvPr/>
          </p:nvSpPr>
          <p:spPr>
            <a:xfrm>
              <a:off x="3419553" y="3617415"/>
              <a:ext cx="2296385" cy="457200"/>
            </a:xfrm>
            <a:prstGeom prst="roundRect">
              <a:avLst/>
            </a:prstGeom>
            <a:solidFill>
              <a:srgbClr val="BA4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RC2 (v4.0-alpha)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E3CF3C7-3C26-0047-BD11-642031B37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69025" y="3655410"/>
              <a:ext cx="385632" cy="38121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5BDCBDA-1440-0A48-92DC-CE19E5615C43}"/>
              </a:ext>
            </a:extLst>
          </p:cNvPr>
          <p:cNvGrpSpPr/>
          <p:nvPr/>
        </p:nvGrpSpPr>
        <p:grpSpPr>
          <a:xfrm>
            <a:off x="8853548" y="4511178"/>
            <a:ext cx="2296386" cy="457200"/>
            <a:chOff x="6214267" y="3631139"/>
            <a:chExt cx="2296386" cy="457200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952F8497-A8B6-104E-824B-70229BA132B5}"/>
                </a:ext>
              </a:extLst>
            </p:cNvPr>
            <p:cNvSpPr/>
            <p:nvPr/>
          </p:nvSpPr>
          <p:spPr>
            <a:xfrm>
              <a:off x="6214267" y="3631139"/>
              <a:ext cx="2296386" cy="457200"/>
            </a:xfrm>
            <a:prstGeom prst="roundRect">
              <a:avLst/>
            </a:prstGeom>
            <a:solidFill>
              <a:srgbClr val="E8A5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RI 2 (v4.0-alpha)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74AC670-6805-C748-AB8E-D07FC90F4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65158" y="3663958"/>
              <a:ext cx="385632" cy="381210"/>
            </a:xfrm>
            <a:prstGeom prst="rect">
              <a:avLst/>
            </a:prstGeom>
          </p:spPr>
        </p:pic>
      </p:grp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6D690755-B824-3B49-87E0-8CB0E3696A0D}"/>
              </a:ext>
            </a:extLst>
          </p:cNvPr>
          <p:cNvCxnSpPr>
            <a:cxnSpLocks/>
            <a:stCxn id="48" idx="0"/>
            <a:endCxn id="6" idx="1"/>
          </p:cNvCxnSpPr>
          <p:nvPr/>
        </p:nvCxnSpPr>
        <p:spPr>
          <a:xfrm rot="5400000" flipH="1" flipV="1">
            <a:off x="2422156" y="1822684"/>
            <a:ext cx="535747" cy="1148192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72E6FD5E-7C7C-CC4B-9C75-1FC2EC41FD2A}"/>
              </a:ext>
            </a:extLst>
          </p:cNvPr>
          <p:cNvCxnSpPr>
            <a:cxnSpLocks/>
            <a:stCxn id="4" idx="2"/>
            <a:endCxn id="15" idx="1"/>
          </p:cNvCxnSpPr>
          <p:nvPr/>
        </p:nvCxnSpPr>
        <p:spPr>
          <a:xfrm rot="16200000" flipH="1">
            <a:off x="2146836" y="3626697"/>
            <a:ext cx="1086386" cy="1148192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B6E918A-BE9F-254C-BA09-13C5CB42D970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5560510" y="2125665"/>
            <a:ext cx="498327" cy="32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3B183C0-5251-204B-ACDC-AEEBEE9E909B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 flipV="1">
            <a:off x="8355222" y="2121985"/>
            <a:ext cx="498327" cy="36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A121FC3-96E0-E543-BF92-D94996322AE0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5560510" y="4739778"/>
            <a:ext cx="498328" cy="42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B5717D-4E77-604B-8B25-80588074284C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8355223" y="4739778"/>
            <a:ext cx="4983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138D757B-3D3A-CE41-A309-F9F57295D4DF}"/>
              </a:ext>
            </a:extLst>
          </p:cNvPr>
          <p:cNvSpPr/>
          <p:nvPr/>
        </p:nvSpPr>
        <p:spPr>
          <a:xfrm>
            <a:off x="967740" y="2664653"/>
            <a:ext cx="2296385" cy="457200"/>
          </a:xfrm>
          <a:prstGeom prst="roundRect">
            <a:avLst/>
          </a:prstGeom>
          <a:solidFill>
            <a:srgbClr val="5A9DD5">
              <a:alpha val="57000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RM (v3.0) - Baldy</a:t>
            </a:r>
          </a:p>
        </p:txBody>
      </p:sp>
    </p:spTree>
    <p:extLst>
      <p:ext uri="{BB962C8B-B14F-4D97-AF65-F5344CB8AC3E}">
        <p14:creationId xmlns:p14="http://schemas.microsoft.com/office/powerpoint/2010/main" val="36308990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935483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ideFromDelve xmlns="71c5aaf6-e6ce-465b-b873-5148d2a4c105">false</HideFromDelve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DAD41AE1C547499DAD32324FDBCA83" ma:contentTypeVersion="13" ma:contentTypeDescription="Create a new document." ma:contentTypeScope="" ma:versionID="1ab863d2059f69f1ed6dd099eaf27f0d">
  <xsd:schema xmlns:xsd="http://www.w3.org/2001/XMLSchema" xmlns:xs="http://www.w3.org/2001/XMLSchema" xmlns:p="http://schemas.microsoft.com/office/2006/metadata/properties" xmlns:ns3="71c5aaf6-e6ce-465b-b873-5148d2a4c105" xmlns:ns4="3ff68e1f-d7e3-4b4f-a3e0-07f53f4abd0b" xmlns:ns5="12bbbc51-f7e9-481b-afc6-59484cfedc35" targetNamespace="http://schemas.microsoft.com/office/2006/metadata/properties" ma:root="true" ma:fieldsID="3a6160405decfdfbb18e32386012a6fa" ns3:_="" ns4:_="" ns5:_="">
    <xsd:import namespace="71c5aaf6-e6ce-465b-b873-5148d2a4c105"/>
    <xsd:import namespace="3ff68e1f-d7e3-4b4f-a3e0-07f53f4abd0b"/>
    <xsd:import namespace="12bbbc51-f7e9-481b-afc6-59484cfedc35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  <xsd:element ref="ns3:HideFromDelve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5:SharedWithUsers" minOccurs="0"/>
                <xsd:element ref="ns5:SharedWithDetails" minOccurs="0"/>
                <xsd:element ref="ns5:SharingHintHash" minOccurs="0"/>
                <xsd:element ref="ns4:MediaServiceMetadata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1" nillable="true" ma:displayName="HideFromDelve" ma:default="0" ma:internalName="HideFromDelv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f68e1f-d7e3-4b4f-a3e0-07f53f4abd0b" elementFormDefault="qualified">
    <xsd:import namespace="http://schemas.microsoft.com/office/2006/documentManagement/types"/>
    <xsd:import namespace="http://schemas.microsoft.com/office/infopath/2007/PartnerControls"/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Metadata" ma:index="19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OCR" ma:index="2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bbbc51-f7e9-481b-afc6-59484cfedc3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SharedContentType xmlns="Microsoft.SharePoint.Taxonomy.ContentTypeSync" SourceId="34c87397-5fc1-491e-85e7-d6110dbe9cbd" ContentTypeId="0x0101" PreviousValue="false"/>
</file>

<file path=customXml/itemProps1.xml><?xml version="1.0" encoding="utf-8"?>
<ds:datastoreItem xmlns:ds="http://schemas.openxmlformats.org/officeDocument/2006/customXml" ds:itemID="{8BC17643-53A5-405A-B9B1-87CE5FC8843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7A23D90-2540-4E36-96F5-8450B78BA858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23DFB28A-B55A-4AD1-AFE6-C17C77BA2BC6}">
  <ds:schemaRefs>
    <ds:schemaRef ds:uri="71c5aaf6-e6ce-465b-b873-5148d2a4c105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3ff68e1f-d7e3-4b4f-a3e0-07f53f4abd0b"/>
    <ds:schemaRef ds:uri="http://schemas.microsoft.com/office/infopath/2007/PartnerControls"/>
    <ds:schemaRef ds:uri="http://purl.org/dc/elements/1.1/"/>
    <ds:schemaRef ds:uri="http://schemas.microsoft.com/office/2006/metadata/properties"/>
    <ds:schemaRef ds:uri="12bbbc51-f7e9-481b-afc6-59484cfedc35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7D1B5469-50FC-4BB1-A7E7-6ED7580E6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3ff68e1f-d7e3-4b4f-a3e0-07f53f4abd0b"/>
    <ds:schemaRef ds:uri="12bbbc51-f7e9-481b-afc6-59484cfedc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E360BA89-B7F5-4FB2-A74F-ECBBA0451469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30</TotalTime>
  <Words>155</Words>
  <Application>Microsoft Macintosh PowerPoint</Application>
  <PresentationFormat>Widescreen</PresentationFormat>
  <Paragraphs>44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Century Gothic</vt:lpstr>
      <vt:lpstr>Wingdings 3</vt:lpstr>
      <vt:lpstr>Calibri</vt:lpstr>
      <vt:lpstr>Arial</vt:lpstr>
      <vt:lpstr>Calibri Light</vt:lpstr>
      <vt:lpstr>Slice</vt:lpstr>
      <vt:lpstr>Office Theme</vt:lpstr>
      <vt:lpstr>CNTT | Baraque Release Featureset</vt:lpstr>
      <vt:lpstr>CNTT | Baraque Release Structure</vt:lpstr>
      <vt:lpstr>Thank you</vt:lpstr>
    </vt:vector>
  </TitlesOfParts>
  <Company>Vodafone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COMMON TELCO NFVi</dc:title>
  <dc:creator>Abdel Rabi</dc:creator>
  <cp:lastModifiedBy>Rabi, Abdel, Vodafone Group</cp:lastModifiedBy>
  <cp:revision>242</cp:revision>
  <dcterms:created xsi:type="dcterms:W3CDTF">2019-04-17T12:51:25Z</dcterms:created>
  <dcterms:modified xsi:type="dcterms:W3CDTF">2020-07-10T11:04:16Z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59f705-2ba0-454b-9cfc-6ce5bcaac040_Enabled">
    <vt:lpwstr>True</vt:lpwstr>
  </property>
  <property fmtid="{D5CDD505-2E9C-101B-9397-08002B2CF9AE}" pid="3" name="MSIP_Label_0359f705-2ba0-454b-9cfc-6ce5bcaac040_SiteId">
    <vt:lpwstr>68283f3b-8487-4c86-adb3-a5228f18b893</vt:lpwstr>
  </property>
  <property fmtid="{D5CDD505-2E9C-101B-9397-08002B2CF9AE}" pid="4" name="MSIP_Label_0359f705-2ba0-454b-9cfc-6ce5bcaac040_Owner">
    <vt:lpwstr>abdel.rabi@vodafone.com</vt:lpwstr>
  </property>
  <property fmtid="{D5CDD505-2E9C-101B-9397-08002B2CF9AE}" pid="5" name="MSIP_Label_0359f705-2ba0-454b-9cfc-6ce5bcaac040_SetDate">
    <vt:lpwstr>2019-04-17T12:54:06.0829064Z</vt:lpwstr>
  </property>
  <property fmtid="{D5CDD505-2E9C-101B-9397-08002B2CF9AE}" pid="6" name="MSIP_Label_0359f705-2ba0-454b-9cfc-6ce5bcaac040_Name">
    <vt:lpwstr>C2 General</vt:lpwstr>
  </property>
  <property fmtid="{D5CDD505-2E9C-101B-9397-08002B2CF9AE}" pid="7" name="MSIP_Label_0359f705-2ba0-454b-9cfc-6ce5bcaac040_Application">
    <vt:lpwstr>Microsoft Azure Information Protection</vt:lpwstr>
  </property>
  <property fmtid="{D5CDD505-2E9C-101B-9397-08002B2CF9AE}" pid="8" name="MSIP_Label_0359f705-2ba0-454b-9cfc-6ce5bcaac040_Extended_MSFT_Method">
    <vt:lpwstr>Automatic</vt:lpwstr>
  </property>
  <property fmtid="{D5CDD505-2E9C-101B-9397-08002B2CF9AE}" pid="9" name="Sensitivity">
    <vt:lpwstr>C2 General</vt:lpwstr>
  </property>
  <property fmtid="{D5CDD505-2E9C-101B-9397-08002B2CF9AE}" pid="10" name="ContentTypeId">
    <vt:lpwstr>0x01010091DAD41AE1C547499DAD32324FDBCA83</vt:lpwstr>
  </property>
</Properties>
</file>