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>
        <p:scale>
          <a:sx n="100" d="100"/>
          <a:sy n="100" d="100"/>
        </p:scale>
        <p:origin x="3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B079-EFAD-4ADB-9491-F35F6C35C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A3F02-A2E5-412E-8EC0-108958D64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C74C-C64D-465E-BC25-57603B7C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CABE-D039-4EAD-B47C-D4E90DF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E427A-8B20-4590-B635-09882DEE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7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7974-76FC-4A46-8244-44F7319E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9A5E9-AA34-4E1D-8742-BBF938B3C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41A05-E7A0-4D45-84F0-E62B67A5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259B9-98F7-4A5D-8B2D-27A51EC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D163-6541-40F4-B09C-8E4A816E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8BF87-000C-437A-B09E-816735794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7D277-A57F-40CA-989B-A79494DCD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100E8-AAF4-4EFD-83E6-B7FD75B8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276D9-D04C-4D56-B737-B21BF721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5EB8B-D2A4-48E0-8479-06665858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7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B3B9-6054-4427-8EAE-DF314D89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BC89-08DD-4A39-834D-55B3B02F7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B21D-447D-4266-84E9-79E64D18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68A3-A9AF-4EA4-A81B-A73F784D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B192-DD26-4E34-B05C-AF69F78F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9E2F-2DDB-4467-BE5D-7943A809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15A38-066F-404B-BD27-0124C348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CF6A6-F759-4F09-9FF5-26F524EC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F66F-5CFF-4CAE-9D53-F4399F39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DE05-6163-4F30-818C-4DB77A7E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2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42C4-E6EA-4CA7-B6F1-F7A5369B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918B-6D9F-4FC0-B2FE-A66A5A411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8F4E1-C6B9-4175-ADE3-3E823E7B4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BD5F7-57AD-475F-BC37-77E12D60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5DFE7-44B8-4EB9-BA99-0E571399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2F7AB-93B8-4CAE-AFC0-DC753C3E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9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D9DF-3D07-48E7-8B3F-59C2A4C4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D858A-CAEA-4B61-B81A-36FBD8A4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20159-792D-4517-A80F-0353928CD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117D4-C416-4471-8E3E-BB200ACFB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63A12-F00E-4C61-A663-615411409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37C85-2DD9-4A9F-ABCD-FB827753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3E269-D3F9-43BC-9E6C-E5E934D4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10A52-C158-4952-B5F0-E28F1B00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6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13D7-EACA-4837-96B8-86DE7DC7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A3778-54EE-4758-A45D-2D262388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6A1C0-A755-4D5C-93CA-F438667F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57193-A973-44B1-BDBF-3CE6C6E2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6C1E1-488B-4166-8F86-552198C0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2DDE5-2C04-4D81-9CCD-F31B87A1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9DA9F-8BEC-47FC-8D95-EDB65BF3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9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477D-656C-45AD-86FA-2F0E55A9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D9CFD-141F-49EF-9FE0-7CEE1F442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94FE8-7DD9-4BF1-A2B2-C9F4B63EC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0DE72-85AE-4799-B2B3-F1E5AEDC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98F92-CF71-4343-BC7C-923A8E05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317A-CD91-40E3-B957-7139F006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63BA-E45E-43FC-99F8-E39675E0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9C815-1F01-4867-A4F0-2183FB1E1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B28CB-1DE0-472D-8DAC-C30B82476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BE037-9F52-41C2-8B84-2CDCF119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C7C9D-DD09-4808-A922-DCCBD750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BE803-F6E4-46AB-B465-AB1378CC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1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EE0D6-7F77-45E4-87B6-9F22FC04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31109-0D20-4207-B1F0-C1B2DA06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826D-EDA5-4BE4-AE9C-8A9EE6BE3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59D6-67C7-40E2-8C3A-19E3D49AF9D3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27B8-FFC8-4975-BA28-B9DC00093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851F4-B483-47CC-80FE-1C4D8723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3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46E660-A901-43A3-A78A-8F2AFBB75B71}"/>
              </a:ext>
            </a:extLst>
          </p:cNvPr>
          <p:cNvSpPr/>
          <p:nvPr/>
        </p:nvSpPr>
        <p:spPr>
          <a:xfrm>
            <a:off x="2003219" y="4309295"/>
            <a:ext cx="6502606" cy="190453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253A6-978D-47F3-B7BF-8C3869291165}"/>
              </a:ext>
            </a:extLst>
          </p:cNvPr>
          <p:cNvSpPr/>
          <p:nvPr/>
        </p:nvSpPr>
        <p:spPr>
          <a:xfrm>
            <a:off x="8658621" y="1418889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rgbClr val="34342B"/>
                </a:solidFill>
                <a:latin typeface="Vodafone Rg" pitchFamily="34" charset="0"/>
              </a:rPr>
              <a:t>Deployment node(s)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6B747C-7D06-41ED-8E24-A2D09EF19DF6}"/>
              </a:ext>
            </a:extLst>
          </p:cNvPr>
          <p:cNvSpPr/>
          <p:nvPr/>
        </p:nvSpPr>
        <p:spPr>
          <a:xfrm>
            <a:off x="2376842" y="5825546"/>
            <a:ext cx="5740665" cy="279824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Host OS + Hardware Drivers</a:t>
            </a:r>
            <a:endParaRPr lang="en-GB" sz="1000" b="1" kern="1200" dirty="0">
              <a:solidFill>
                <a:schemeClr val="tx1"/>
              </a:solidFill>
              <a:latin typeface="Vodafone Rg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850A2C-5E1F-406E-95A5-21C19680DAEF}"/>
              </a:ext>
            </a:extLst>
          </p:cNvPr>
          <p:cNvSpPr/>
          <p:nvPr/>
        </p:nvSpPr>
        <p:spPr>
          <a:xfrm>
            <a:off x="2003219" y="345859"/>
            <a:ext cx="6502606" cy="39250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8844AC-7D6F-432F-AF7C-42BA8BC3013C}"/>
              </a:ext>
            </a:extLst>
          </p:cNvPr>
          <p:cNvSpPr/>
          <p:nvPr/>
        </p:nvSpPr>
        <p:spPr>
          <a:xfrm>
            <a:off x="2373108" y="1121175"/>
            <a:ext cx="4698083" cy="17808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 API endpoints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391414-A261-437E-9CA5-CD25C9DB38B9}"/>
              </a:ext>
            </a:extLst>
          </p:cNvPr>
          <p:cNvSpPr txBox="1"/>
          <p:nvPr/>
        </p:nvSpPr>
        <p:spPr>
          <a:xfrm rot="16200000">
            <a:off x="1603047" y="1969279"/>
            <a:ext cx="1152709" cy="219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b="1" dirty="0">
                <a:latin typeface="Vodafone Rg" pitchFamily="34" charset="0"/>
              </a:rPr>
              <a:t>Control nodes</a:t>
            </a:r>
            <a:endParaRPr lang="en-GB" sz="800" b="1" dirty="0">
              <a:latin typeface="Vodafone Rg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C679E-8FA9-4EBF-B8C2-D16F35F8C0A8}"/>
              </a:ext>
            </a:extLst>
          </p:cNvPr>
          <p:cNvSpPr txBox="1"/>
          <p:nvPr/>
        </p:nvSpPr>
        <p:spPr>
          <a:xfrm rot="16200000">
            <a:off x="1592436" y="4955570"/>
            <a:ext cx="1231984" cy="357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b="1" dirty="0">
                <a:latin typeface="Vodafone Rg" pitchFamily="34" charset="0"/>
              </a:rPr>
              <a:t>Compute nodes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C4BD3A-2EA7-48AA-B5E5-E2EEFD065900}"/>
              </a:ext>
            </a:extLst>
          </p:cNvPr>
          <p:cNvGrpSpPr/>
          <p:nvPr/>
        </p:nvGrpSpPr>
        <p:grpSpPr>
          <a:xfrm>
            <a:off x="2346145" y="547014"/>
            <a:ext cx="1277632" cy="501696"/>
            <a:chOff x="2932087" y="768280"/>
            <a:chExt cx="1277632" cy="50169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75FE50-2472-4A52-A468-E616F9D82DE2}"/>
                </a:ext>
              </a:extLst>
            </p:cNvPr>
            <p:cNvSpPr/>
            <p:nvPr/>
          </p:nvSpPr>
          <p:spPr>
            <a:xfrm>
              <a:off x="2964533" y="804083"/>
              <a:ext cx="1245186" cy="465893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9" name="Picture 28" descr="https://www.openstack.org/software/images/mascots/horizon.png">
              <a:extLst>
                <a:ext uri="{FF2B5EF4-FFF2-40B4-BE49-F238E27FC236}">
                  <a16:creationId xmlns:a16="http://schemas.microsoft.com/office/drawing/2014/main" id="{203CCA21-9E08-4268-B486-5258CE3AB4E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601" y="768280"/>
              <a:ext cx="465640" cy="389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0F7AB4-CFFE-4374-8CAA-79BF0106F328}"/>
                </a:ext>
              </a:extLst>
            </p:cNvPr>
            <p:cNvSpPr txBox="1"/>
            <p:nvPr/>
          </p:nvSpPr>
          <p:spPr>
            <a:xfrm>
              <a:off x="2932087" y="849130"/>
              <a:ext cx="706149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1000" b="1" dirty="0">
                  <a:latin typeface="Vodafone Rg" pitchFamily="34" charset="0"/>
                </a:rPr>
                <a:t>Dashboard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HORIZON</a:t>
              </a:r>
              <a:endParaRPr lang="en-GB" sz="900" b="1" dirty="0">
                <a:latin typeface="Vodafone Rg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90FC87D-B827-4806-919A-199D2C5FC73E}"/>
              </a:ext>
            </a:extLst>
          </p:cNvPr>
          <p:cNvGrpSpPr/>
          <p:nvPr/>
        </p:nvGrpSpPr>
        <p:grpSpPr>
          <a:xfrm>
            <a:off x="2365333" y="1389679"/>
            <a:ext cx="902611" cy="1029307"/>
            <a:chOff x="3398219" y="1627681"/>
            <a:chExt cx="902611" cy="10293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334905-6281-4E5E-8BB6-7EFEC55EFFC0}"/>
                </a:ext>
              </a:extLst>
            </p:cNvPr>
            <p:cNvSpPr/>
            <p:nvPr/>
          </p:nvSpPr>
          <p:spPr>
            <a:xfrm>
              <a:off x="3398219" y="1627681"/>
              <a:ext cx="902610" cy="1029307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1" name="Picture 30" descr="https://www.openstack.org/software/images/mascots/heat.png">
              <a:extLst>
                <a:ext uri="{FF2B5EF4-FFF2-40B4-BE49-F238E27FC236}">
                  <a16:creationId xmlns:a16="http://schemas.microsoft.com/office/drawing/2014/main" id="{5C933961-216A-40E7-B4BC-2DF2D3DBDE46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126" y="1929987"/>
              <a:ext cx="475804" cy="3933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810389-2FB9-487E-A04D-041707CDF0FF}"/>
                </a:ext>
              </a:extLst>
            </p:cNvPr>
            <p:cNvSpPr txBox="1"/>
            <p:nvPr/>
          </p:nvSpPr>
          <p:spPr>
            <a:xfrm>
              <a:off x="3408053" y="1643922"/>
              <a:ext cx="892777" cy="18985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Orchestration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C048DF-9D98-402B-9D8C-431CA4AFD091}"/>
                </a:ext>
              </a:extLst>
            </p:cNvPr>
            <p:cNvSpPr txBox="1"/>
            <p:nvPr/>
          </p:nvSpPr>
          <p:spPr>
            <a:xfrm>
              <a:off x="3405994" y="2472980"/>
              <a:ext cx="876400" cy="17385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HEAT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5B4939-9772-486C-8268-FD00BF474DFD}"/>
              </a:ext>
            </a:extLst>
          </p:cNvPr>
          <p:cNvGrpSpPr/>
          <p:nvPr/>
        </p:nvGrpSpPr>
        <p:grpSpPr>
          <a:xfrm>
            <a:off x="2364014" y="2505834"/>
            <a:ext cx="906580" cy="1043959"/>
            <a:chOff x="3396900" y="2743836"/>
            <a:chExt cx="906580" cy="10439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800BB5-D698-4D65-84BB-5D8DC9014113}"/>
                </a:ext>
              </a:extLst>
            </p:cNvPr>
            <p:cNvSpPr/>
            <p:nvPr/>
          </p:nvSpPr>
          <p:spPr>
            <a:xfrm>
              <a:off x="3401722" y="2743836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7" name="Picture 26" descr="https://www.openstack.org/software/images/mascots/nova.png">
              <a:extLst>
                <a:ext uri="{FF2B5EF4-FFF2-40B4-BE49-F238E27FC236}">
                  <a16:creationId xmlns:a16="http://schemas.microsoft.com/office/drawing/2014/main" id="{ECB40735-72FC-4FCA-A934-E69E6CC8BC7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49" y="2940641"/>
              <a:ext cx="551260" cy="480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277FE5-B1A8-4E74-B8A6-C6DB2E9C8194}"/>
                </a:ext>
              </a:extLst>
            </p:cNvPr>
            <p:cNvSpPr txBox="1"/>
            <p:nvPr/>
          </p:nvSpPr>
          <p:spPr>
            <a:xfrm>
              <a:off x="3401722" y="2762426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Compute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DFEAC7-A730-4893-B268-8DAFD44CFB12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NOVA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20FF927-E99C-41B3-A672-403DE03B2D88}"/>
              </a:ext>
            </a:extLst>
          </p:cNvPr>
          <p:cNvGrpSpPr/>
          <p:nvPr/>
        </p:nvGrpSpPr>
        <p:grpSpPr>
          <a:xfrm>
            <a:off x="4273757" y="2494395"/>
            <a:ext cx="896839" cy="1043959"/>
            <a:chOff x="5306643" y="2732397"/>
            <a:chExt cx="896839" cy="10439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500C82-0342-4A5C-A429-4C039F21DC17}"/>
                </a:ext>
              </a:extLst>
            </p:cNvPr>
            <p:cNvSpPr/>
            <p:nvPr/>
          </p:nvSpPr>
          <p:spPr>
            <a:xfrm>
              <a:off x="5306643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3" name="Picture 32" descr="https://www.openstack.org/software/images/mascots/cinder.png">
              <a:extLst>
                <a:ext uri="{FF2B5EF4-FFF2-40B4-BE49-F238E27FC236}">
                  <a16:creationId xmlns:a16="http://schemas.microsoft.com/office/drawing/2014/main" id="{4546BEB2-B4E3-403C-81BB-EB24789597BE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1983" y="2985197"/>
              <a:ext cx="485131" cy="403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5CEAD6-B013-45F3-AF92-7D4F3CF0BBC3}"/>
                </a:ext>
              </a:extLst>
            </p:cNvPr>
            <p:cNvSpPr txBox="1"/>
            <p:nvPr/>
          </p:nvSpPr>
          <p:spPr>
            <a:xfrm>
              <a:off x="5306645" y="2752744"/>
              <a:ext cx="896837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Block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Storage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D6F2A4-18CA-4959-ACD1-C3AF221F31DE}"/>
                </a:ext>
              </a:extLst>
            </p:cNvPr>
            <p:cNvSpPr txBox="1"/>
            <p:nvPr/>
          </p:nvSpPr>
          <p:spPr>
            <a:xfrm>
              <a:off x="5481716" y="3582532"/>
              <a:ext cx="529623" cy="1888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CINDER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8A9139A-6958-4887-93FA-E9AB639C5BB6}"/>
              </a:ext>
            </a:extLst>
          </p:cNvPr>
          <p:cNvGrpSpPr/>
          <p:nvPr/>
        </p:nvGrpSpPr>
        <p:grpSpPr>
          <a:xfrm>
            <a:off x="3321291" y="2494395"/>
            <a:ext cx="896836" cy="1072201"/>
            <a:chOff x="4354177" y="2732397"/>
            <a:chExt cx="896836" cy="10722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14DC8-0525-4219-AD4C-539790BCF2A8}"/>
                </a:ext>
              </a:extLst>
            </p:cNvPr>
            <p:cNvSpPr/>
            <p:nvPr/>
          </p:nvSpPr>
          <p:spPr>
            <a:xfrm>
              <a:off x="4354177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5" name="Picture 34" descr="https://www.openstack.org/software/images/mascots/neutron.png">
              <a:extLst>
                <a:ext uri="{FF2B5EF4-FFF2-40B4-BE49-F238E27FC236}">
                  <a16:creationId xmlns:a16="http://schemas.microsoft.com/office/drawing/2014/main" id="{EFC6E0D9-6E09-4DE9-AF3A-A5FACB8CE070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105" y="3061496"/>
              <a:ext cx="413851" cy="340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656BF5-AB4D-4B26-ACA3-241A23EBB91F}"/>
                </a:ext>
              </a:extLst>
            </p:cNvPr>
            <p:cNvSpPr txBox="1"/>
            <p:nvPr/>
          </p:nvSpPr>
          <p:spPr>
            <a:xfrm>
              <a:off x="4361141" y="2762768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Networking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F0CAE8-577D-4D5B-9702-8F3CDFB40D66}"/>
                </a:ext>
              </a:extLst>
            </p:cNvPr>
            <p:cNvSpPr txBox="1"/>
            <p:nvPr/>
          </p:nvSpPr>
          <p:spPr>
            <a:xfrm>
              <a:off x="4370158" y="3581428"/>
              <a:ext cx="865738" cy="2231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NEUTRON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FFFEE9-A1DE-41C0-8A02-12E98F2622A4}"/>
              </a:ext>
            </a:extLst>
          </p:cNvPr>
          <p:cNvGrpSpPr/>
          <p:nvPr/>
        </p:nvGrpSpPr>
        <p:grpSpPr>
          <a:xfrm>
            <a:off x="3321658" y="1397641"/>
            <a:ext cx="883043" cy="1035351"/>
            <a:chOff x="4355516" y="1335684"/>
            <a:chExt cx="1846005" cy="10353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DD8C9A-C7DD-4CD1-87DE-6A8407B46750}"/>
                </a:ext>
              </a:extLst>
            </p:cNvPr>
            <p:cNvSpPr/>
            <p:nvPr/>
          </p:nvSpPr>
          <p:spPr>
            <a:xfrm>
              <a:off x="4355516" y="1335684"/>
              <a:ext cx="1846005" cy="1019085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5C125E2-8F17-4130-A4F9-8AEA108497A1}"/>
                </a:ext>
              </a:extLst>
            </p:cNvPr>
            <p:cNvGrpSpPr/>
            <p:nvPr/>
          </p:nvGrpSpPr>
          <p:grpSpPr>
            <a:xfrm>
              <a:off x="4581661" y="1361865"/>
              <a:ext cx="1393714" cy="1009170"/>
              <a:chOff x="4441360" y="1676314"/>
              <a:chExt cx="1393714" cy="1009170"/>
            </a:xfrm>
          </p:grpSpPr>
          <p:pic>
            <p:nvPicPr>
              <p:cNvPr id="37" name="Picture 36" descr="https://www.openstack.org/software/images/mascots/keystone.png">
                <a:extLst>
                  <a:ext uri="{FF2B5EF4-FFF2-40B4-BE49-F238E27FC236}">
                    <a16:creationId xmlns:a16="http://schemas.microsoft.com/office/drawing/2014/main" id="{289A6C8A-1C08-46A6-A003-E79ADE023335}"/>
                  </a:ext>
                </a:extLst>
              </p:cNvPr>
              <p:cNvPicPr/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6143" y="1866590"/>
                <a:ext cx="524148" cy="4268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E74F7B-06A3-4E60-91AB-DE9CBE1D96ED}"/>
                  </a:ext>
                </a:extLst>
              </p:cNvPr>
              <p:cNvSpPr txBox="1"/>
              <p:nvPr/>
            </p:nvSpPr>
            <p:spPr>
              <a:xfrm>
                <a:off x="4441360" y="1676314"/>
                <a:ext cx="1393714" cy="115533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0" indent="0" algn="ctr">
                  <a:buFont typeface="Arial" pitchFamily="34" charset="0"/>
                  <a:buNone/>
                </a:pPr>
                <a:r>
                  <a:rPr lang="en-GB" sz="800" b="1" dirty="0">
                    <a:latin typeface="Vodafone Rg" pitchFamily="34" charset="0"/>
                  </a:rPr>
                  <a:t>Tenant Services</a:t>
                </a:r>
              </a:p>
              <a:p>
                <a:pPr marL="0" indent="0" algn="ctr">
                  <a:buFont typeface="Arial" pitchFamily="34" charset="0"/>
                  <a:buNone/>
                </a:pPr>
                <a:endParaRPr lang="en-GB" sz="800" dirty="0">
                  <a:latin typeface="Vodafone Rg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C68949-4096-4DFC-AE8B-AA92551ED30A}"/>
                  </a:ext>
                </a:extLst>
              </p:cNvPr>
              <p:cNvSpPr txBox="1"/>
              <p:nvPr/>
            </p:nvSpPr>
            <p:spPr>
              <a:xfrm>
                <a:off x="4447803" y="2454185"/>
                <a:ext cx="1380829" cy="23129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0" indent="0" algn="ctr">
                  <a:buFont typeface="Arial" pitchFamily="34" charset="0"/>
                  <a:buNone/>
                </a:pPr>
                <a:r>
                  <a:rPr lang="en-GB" sz="800" b="1" dirty="0">
                    <a:latin typeface="Vodafone Rg" pitchFamily="34" charset="0"/>
                  </a:rPr>
                  <a:t>KEYSTONE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FA1F673-0290-440F-9ED9-E683506FB1D5}"/>
              </a:ext>
            </a:extLst>
          </p:cNvPr>
          <p:cNvGrpSpPr/>
          <p:nvPr/>
        </p:nvGrpSpPr>
        <p:grpSpPr>
          <a:xfrm>
            <a:off x="4258415" y="1382338"/>
            <a:ext cx="898917" cy="1043959"/>
            <a:chOff x="7188241" y="2725652"/>
            <a:chExt cx="898917" cy="104395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29A9CF-8A14-404F-B885-6F80328D2160}"/>
                </a:ext>
              </a:extLst>
            </p:cNvPr>
            <p:cNvSpPr/>
            <p:nvPr/>
          </p:nvSpPr>
          <p:spPr>
            <a:xfrm>
              <a:off x="7192399" y="2725652"/>
              <a:ext cx="894759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48" name="Picture 47" descr="https://www.openstack.org/software/images/mascots/glance.png">
              <a:extLst>
                <a:ext uri="{FF2B5EF4-FFF2-40B4-BE49-F238E27FC236}">
                  <a16:creationId xmlns:a16="http://schemas.microsoft.com/office/drawing/2014/main" id="{89FEA1AB-D497-45DE-894A-1DCC76BEA985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1209" y="3000844"/>
              <a:ext cx="457468" cy="375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54910C-8851-4186-959E-897674AAEEF3}"/>
                </a:ext>
              </a:extLst>
            </p:cNvPr>
            <p:cNvSpPr txBox="1"/>
            <p:nvPr/>
          </p:nvSpPr>
          <p:spPr>
            <a:xfrm>
              <a:off x="7188241" y="2757549"/>
              <a:ext cx="881111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OS Image 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Repository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1CACE3-1849-4178-B75A-32B6E2696237}"/>
                </a:ext>
              </a:extLst>
            </p:cNvPr>
            <p:cNvSpPr txBox="1"/>
            <p:nvPr/>
          </p:nvSpPr>
          <p:spPr>
            <a:xfrm>
              <a:off x="7200780" y="3582207"/>
              <a:ext cx="879760" cy="181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GLANCE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35F1256A-92C9-45DE-9140-917B984B7163}"/>
              </a:ext>
            </a:extLst>
          </p:cNvPr>
          <p:cNvSpPr/>
          <p:nvPr/>
        </p:nvSpPr>
        <p:spPr>
          <a:xfrm>
            <a:off x="8709310" y="1470048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Cloud Deployment (Foundation)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DF61DD-308E-4DED-A4BF-B614B9121A53}"/>
              </a:ext>
            </a:extLst>
          </p:cNvPr>
          <p:cNvGrpSpPr/>
          <p:nvPr/>
        </p:nvGrpSpPr>
        <p:grpSpPr>
          <a:xfrm>
            <a:off x="5237225" y="2484272"/>
            <a:ext cx="894878" cy="1043959"/>
            <a:chOff x="9804945" y="1602735"/>
            <a:chExt cx="894878" cy="104395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0E0FD6-D1D9-42C0-A6FD-7598543FDC9A}"/>
                </a:ext>
              </a:extLst>
            </p:cNvPr>
            <p:cNvSpPr/>
            <p:nvPr/>
          </p:nvSpPr>
          <p:spPr>
            <a:xfrm>
              <a:off x="9804945" y="1602735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rPr>
                <a:t>\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E91672-12EF-4A5E-96D9-93FF6BCA8EDE}"/>
                </a:ext>
              </a:extLst>
            </p:cNvPr>
            <p:cNvSpPr txBox="1"/>
            <p:nvPr/>
          </p:nvSpPr>
          <p:spPr>
            <a:xfrm>
              <a:off x="9815497" y="1622301"/>
              <a:ext cx="884325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Object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Storage</a:t>
              </a:r>
            </a:p>
          </p:txBody>
        </p:sp>
        <p:pic>
          <p:nvPicPr>
            <p:cNvPr id="41" name="Picture 40" descr="https://www.openstack.org/software/images/mascots/swift.png">
              <a:extLst>
                <a:ext uri="{FF2B5EF4-FFF2-40B4-BE49-F238E27FC236}">
                  <a16:creationId xmlns:a16="http://schemas.microsoft.com/office/drawing/2014/main" id="{E5C52212-FD82-4D43-8CBC-8B2B1B73C089}"/>
                </a:ext>
              </a:extLst>
            </p:cNvPr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7278" y="1966036"/>
              <a:ext cx="388462" cy="319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527020-FA5B-4E3F-AB88-8948EA6DCF92}"/>
                </a:ext>
              </a:extLst>
            </p:cNvPr>
            <p:cNvSpPr txBox="1"/>
            <p:nvPr/>
          </p:nvSpPr>
          <p:spPr>
            <a:xfrm>
              <a:off x="9812799" y="2364637"/>
              <a:ext cx="877420" cy="1888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SWIFT or compatible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2E13E18-2623-4265-9DFF-C3BD45C44F4D}"/>
              </a:ext>
            </a:extLst>
          </p:cNvPr>
          <p:cNvGrpSpPr/>
          <p:nvPr/>
        </p:nvGrpSpPr>
        <p:grpSpPr>
          <a:xfrm>
            <a:off x="6208243" y="2469650"/>
            <a:ext cx="906396" cy="1034021"/>
            <a:chOff x="8091870" y="3344065"/>
            <a:chExt cx="906396" cy="10340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95563F-B434-4B5C-96C8-45979B8E5B1C}"/>
                </a:ext>
              </a:extLst>
            </p:cNvPr>
            <p:cNvSpPr/>
            <p:nvPr/>
          </p:nvSpPr>
          <p:spPr>
            <a:xfrm>
              <a:off x="8120436" y="3344065"/>
              <a:ext cx="877830" cy="1034021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3" name="Picture 4" descr="https://www.openstack.org/themes/openstack/images/project-mascots/Ironic/OpenStack_Project_Ironic_vertical.png">
              <a:extLst>
                <a:ext uri="{FF2B5EF4-FFF2-40B4-BE49-F238E27FC236}">
                  <a16:creationId xmlns:a16="http://schemas.microsoft.com/office/drawing/2014/main" id="{B87AC287-4EB8-4407-B472-8056D47159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315" y="3684441"/>
              <a:ext cx="538358" cy="527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8822F2-9C2E-4965-A310-65B6349ED15E}"/>
                </a:ext>
              </a:extLst>
            </p:cNvPr>
            <p:cNvSpPr txBox="1"/>
            <p:nvPr/>
          </p:nvSpPr>
          <p:spPr>
            <a:xfrm>
              <a:off x="8091870" y="3364449"/>
              <a:ext cx="894879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BMaaS</a:t>
              </a:r>
              <a:endParaRPr lang="en-GB" sz="800" b="1" dirty="0">
                <a:latin typeface="Vodafone Rg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64283F-999F-4056-91F9-625293D753D6}"/>
                </a:ext>
              </a:extLst>
            </p:cNvPr>
            <p:cNvSpPr txBox="1"/>
            <p:nvPr/>
          </p:nvSpPr>
          <p:spPr>
            <a:xfrm>
              <a:off x="8329888" y="4229175"/>
              <a:ext cx="440819" cy="113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700" dirty="0">
                  <a:latin typeface="Vodafone Rg" pitchFamily="34" charset="0"/>
                </a:rPr>
                <a:t>Optional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97345766-6DF9-4F60-94F2-98F471B1862B}"/>
              </a:ext>
            </a:extLst>
          </p:cNvPr>
          <p:cNvSpPr/>
          <p:nvPr/>
        </p:nvSpPr>
        <p:spPr>
          <a:xfrm>
            <a:off x="4273756" y="3631730"/>
            <a:ext cx="3843751" cy="254559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Common Services for OpenStack </a:t>
            </a: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(databases, messaging, etc.)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DD39477-3BAA-4452-802D-198AA45643DC}"/>
              </a:ext>
            </a:extLst>
          </p:cNvPr>
          <p:cNvGrpSpPr/>
          <p:nvPr/>
        </p:nvGrpSpPr>
        <p:grpSpPr>
          <a:xfrm>
            <a:off x="4270954" y="4402544"/>
            <a:ext cx="906580" cy="1043959"/>
            <a:chOff x="3396900" y="2743836"/>
            <a:chExt cx="906580" cy="104395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CD22D21-8A44-42E6-AAD2-32A3F93AFF6B}"/>
                </a:ext>
              </a:extLst>
            </p:cNvPr>
            <p:cNvSpPr/>
            <p:nvPr/>
          </p:nvSpPr>
          <p:spPr>
            <a:xfrm>
              <a:off x="3401722" y="2743836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93" name="Picture 92" descr="https://www.openstack.org/software/images/mascots/nova.png">
              <a:extLst>
                <a:ext uri="{FF2B5EF4-FFF2-40B4-BE49-F238E27FC236}">
                  <a16:creationId xmlns:a16="http://schemas.microsoft.com/office/drawing/2014/main" id="{69B3E325-06AE-4D36-B0AE-D65316584245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49" y="2940641"/>
              <a:ext cx="551260" cy="480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CD5E43C-3146-46FF-8715-48F3B0D2D036}"/>
                </a:ext>
              </a:extLst>
            </p:cNvPr>
            <p:cNvSpPr txBox="1"/>
            <p:nvPr/>
          </p:nvSpPr>
          <p:spPr>
            <a:xfrm>
              <a:off x="3401722" y="2762426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Compute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F9F5FBE-19BB-40B5-A081-B4D99E53F035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NOVA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1496DF4-2716-4871-A692-595830395D7A}"/>
              </a:ext>
            </a:extLst>
          </p:cNvPr>
          <p:cNvGrpSpPr/>
          <p:nvPr/>
        </p:nvGrpSpPr>
        <p:grpSpPr>
          <a:xfrm>
            <a:off x="5258081" y="4428674"/>
            <a:ext cx="896836" cy="1072201"/>
            <a:chOff x="4354177" y="2732397"/>
            <a:chExt cx="896836" cy="107220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6D0311-F33E-4C88-A48B-3E6028231EBF}"/>
                </a:ext>
              </a:extLst>
            </p:cNvPr>
            <p:cNvSpPr/>
            <p:nvPr/>
          </p:nvSpPr>
          <p:spPr>
            <a:xfrm>
              <a:off x="4354177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98" name="Picture 97" descr="https://www.openstack.org/software/images/mascots/neutron.png">
              <a:extLst>
                <a:ext uri="{FF2B5EF4-FFF2-40B4-BE49-F238E27FC236}">
                  <a16:creationId xmlns:a16="http://schemas.microsoft.com/office/drawing/2014/main" id="{E97AA84E-019C-414E-8F87-ED53AB7EDE7A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105" y="3061496"/>
              <a:ext cx="413851" cy="340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90A62D-4DF9-4ED0-8740-1033D0C64E25}"/>
                </a:ext>
              </a:extLst>
            </p:cNvPr>
            <p:cNvSpPr txBox="1"/>
            <p:nvPr/>
          </p:nvSpPr>
          <p:spPr>
            <a:xfrm>
              <a:off x="4361141" y="2762768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Networking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6ABD3F9-1358-4D8B-BBF5-9399188C80DA}"/>
                </a:ext>
              </a:extLst>
            </p:cNvPr>
            <p:cNvSpPr txBox="1"/>
            <p:nvPr/>
          </p:nvSpPr>
          <p:spPr>
            <a:xfrm>
              <a:off x="4370158" y="3581428"/>
              <a:ext cx="865738" cy="2231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NEUTRON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12E0DF3-4FE0-4F5C-9475-3D8E3C2B0E10}"/>
              </a:ext>
            </a:extLst>
          </p:cNvPr>
          <p:cNvSpPr/>
          <p:nvPr/>
        </p:nvSpPr>
        <p:spPr>
          <a:xfrm>
            <a:off x="3321290" y="3622756"/>
            <a:ext cx="881719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Monitoring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25518F-C42C-41BD-8399-A77D29119436}"/>
              </a:ext>
            </a:extLst>
          </p:cNvPr>
          <p:cNvSpPr/>
          <p:nvPr/>
        </p:nvSpPr>
        <p:spPr>
          <a:xfrm>
            <a:off x="2373108" y="3622756"/>
            <a:ext cx="881719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Alerting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3C0EF6-6BEB-433C-8768-B38A418E5990}"/>
              </a:ext>
            </a:extLst>
          </p:cNvPr>
          <p:cNvGrpSpPr/>
          <p:nvPr/>
        </p:nvGrpSpPr>
        <p:grpSpPr>
          <a:xfrm>
            <a:off x="6227306" y="4406531"/>
            <a:ext cx="896836" cy="1043959"/>
            <a:chOff x="7793663" y="4153047"/>
            <a:chExt cx="896836" cy="104395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E402155-F3F6-4625-B81C-95CEB0DA193B}"/>
                </a:ext>
              </a:extLst>
            </p:cNvPr>
            <p:cNvSpPr/>
            <p:nvPr/>
          </p:nvSpPr>
          <p:spPr>
            <a:xfrm>
              <a:off x="7795621" y="415304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0D3D70-7583-41E0-8A0B-4A1A3E497CF3}"/>
                </a:ext>
              </a:extLst>
            </p:cNvPr>
            <p:cNvSpPr txBox="1"/>
            <p:nvPr/>
          </p:nvSpPr>
          <p:spPr>
            <a:xfrm>
              <a:off x="7941050" y="4919683"/>
              <a:ext cx="668996" cy="1633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Qemu</a:t>
              </a:r>
              <a:r>
                <a:rPr lang="en-GB" sz="800" b="1" dirty="0">
                  <a:latin typeface="Vodafone Rg" pitchFamily="34" charset="0"/>
                </a:rPr>
                <a:t>/KVM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8036012" y="4488258"/>
              <a:ext cx="405174" cy="311261"/>
              <a:chOff x="8372902" y="4543779"/>
              <a:chExt cx="405174" cy="31126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372902" y="4543779"/>
                <a:ext cx="405174" cy="31126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422982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530771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638632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422871" y="4759246"/>
                <a:ext cx="304971" cy="6528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AEC823E-0283-4C1F-A087-9B4C55ECDAB8}"/>
                </a:ext>
              </a:extLst>
            </p:cNvPr>
            <p:cNvSpPr txBox="1"/>
            <p:nvPr/>
          </p:nvSpPr>
          <p:spPr>
            <a:xfrm>
              <a:off x="7793663" y="4182894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Hypervisor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947338-CB24-4300-84A9-28719EAF868E}"/>
              </a:ext>
            </a:extLst>
          </p:cNvPr>
          <p:cNvGrpSpPr/>
          <p:nvPr/>
        </p:nvGrpSpPr>
        <p:grpSpPr>
          <a:xfrm>
            <a:off x="3305653" y="4427166"/>
            <a:ext cx="905717" cy="1033544"/>
            <a:chOff x="4338539" y="4380498"/>
            <a:chExt cx="905717" cy="103354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23F16CB-43BB-46CC-9E43-5E5F89A89CFB}"/>
                </a:ext>
              </a:extLst>
            </p:cNvPr>
            <p:cNvGrpSpPr/>
            <p:nvPr/>
          </p:nvGrpSpPr>
          <p:grpSpPr>
            <a:xfrm>
              <a:off x="4338539" y="4380498"/>
              <a:ext cx="905717" cy="1033544"/>
              <a:chOff x="3396900" y="2754251"/>
              <a:chExt cx="905717" cy="1033544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DC54F51C-C6CF-45B2-995B-C95F9FDF3677}"/>
                  </a:ext>
                </a:extLst>
              </p:cNvPr>
              <p:cNvSpPr/>
              <p:nvPr/>
            </p:nvSpPr>
            <p:spPr>
              <a:xfrm>
                <a:off x="3401722" y="2754251"/>
                <a:ext cx="894878" cy="1033544"/>
              </a:xfrm>
              <a:prstGeom prst="rect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DF03EA4-5544-49FA-80A9-59B34F356762}"/>
                  </a:ext>
                </a:extLst>
              </p:cNvPr>
              <p:cNvSpPr txBox="1"/>
              <p:nvPr/>
            </p:nvSpPr>
            <p:spPr>
              <a:xfrm>
                <a:off x="3400859" y="2787269"/>
                <a:ext cx="901758" cy="15871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0" indent="0" algn="ctr">
                  <a:buFont typeface="Arial" pitchFamily="34" charset="0"/>
                  <a:buNone/>
                </a:pPr>
                <a:r>
                  <a:rPr lang="en-GB" sz="800" b="1" dirty="0">
                    <a:latin typeface="Vodafone Rg" pitchFamily="34" charset="0"/>
                  </a:rPr>
                  <a:t>Virtual switch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F66E979-99E2-4833-9ABF-E57CE37152A4}"/>
                  </a:ext>
                </a:extLst>
              </p:cNvPr>
              <p:cNvSpPr txBox="1"/>
              <p:nvPr/>
            </p:nvSpPr>
            <p:spPr>
              <a:xfrm>
                <a:off x="3396900" y="3589110"/>
                <a:ext cx="880481" cy="19629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0" indent="0" algn="ctr">
                  <a:buFont typeface="Arial" pitchFamily="34" charset="0"/>
                  <a:buNone/>
                </a:pPr>
                <a:r>
                  <a:rPr lang="en-GB" sz="800" b="1" dirty="0" err="1">
                    <a:latin typeface="Vodafone Rg" pitchFamily="34" charset="0"/>
                  </a:rPr>
                  <a:t>OvS</a:t>
                </a:r>
                <a:r>
                  <a:rPr lang="en-GB" sz="800" b="1" dirty="0">
                    <a:latin typeface="Vodafone Rg" pitchFamily="34" charset="0"/>
                  </a:rPr>
                  <a:t> / DPDK</a:t>
                </a:r>
              </a:p>
            </p:txBody>
          </p:sp>
        </p:grp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F337140-3308-4578-9B50-F27C10601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21276" y="4637185"/>
              <a:ext cx="339260" cy="21391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D81D0A9-DCD3-4753-BCA5-1BAD8534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7851" y="4903405"/>
              <a:ext cx="426110" cy="23482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5254D7-64E8-4C98-AF4D-85AD45F4FC7B}"/>
              </a:ext>
            </a:extLst>
          </p:cNvPr>
          <p:cNvGrpSpPr/>
          <p:nvPr/>
        </p:nvGrpSpPr>
        <p:grpSpPr>
          <a:xfrm>
            <a:off x="4315870" y="5519484"/>
            <a:ext cx="1862609" cy="221097"/>
            <a:chOff x="3876566" y="5519484"/>
            <a:chExt cx="1862609" cy="22109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AD5372E-BB4A-450C-88AC-9F2098D43162}"/>
                </a:ext>
              </a:extLst>
            </p:cNvPr>
            <p:cNvSpPr/>
            <p:nvPr/>
          </p:nvSpPr>
          <p:spPr>
            <a:xfrm>
              <a:off x="4860447" y="5519484"/>
              <a:ext cx="878728" cy="221097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00" b="1" kern="1200" dirty="0">
                  <a:solidFill>
                    <a:schemeClr val="tx1"/>
                  </a:solidFill>
                  <a:latin typeface="Vodafone Rg" pitchFamily="34" charset="0"/>
                  <a:ea typeface="+mn-ea"/>
                  <a:cs typeface="+mn-cs"/>
                </a:rPr>
                <a:t>Monitoring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29B30A-03E5-4288-922C-75141416A189}"/>
                </a:ext>
              </a:extLst>
            </p:cNvPr>
            <p:cNvSpPr/>
            <p:nvPr/>
          </p:nvSpPr>
          <p:spPr>
            <a:xfrm>
              <a:off x="3876566" y="5519484"/>
              <a:ext cx="878728" cy="221097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00" b="1" kern="1200" dirty="0">
                  <a:solidFill>
                    <a:schemeClr val="tx1"/>
                  </a:solidFill>
                  <a:latin typeface="Vodafone Rg" pitchFamily="34" charset="0"/>
                  <a:ea typeface="+mn-ea"/>
                  <a:cs typeface="+mn-cs"/>
                </a:rPr>
                <a:t>Alerting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C375A5F-8562-48D1-9649-068B66A6B1C5}"/>
              </a:ext>
            </a:extLst>
          </p:cNvPr>
          <p:cNvSpPr/>
          <p:nvPr/>
        </p:nvSpPr>
        <p:spPr>
          <a:xfrm>
            <a:off x="8678064" y="2377113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800" b="1" dirty="0">
                <a:solidFill>
                  <a:srgbClr val="34342B"/>
                </a:solidFill>
                <a:latin typeface="Vodafone Rg" pitchFamily="34" charset="0"/>
              </a:rPr>
              <a:t>Logging, monitoring and alerting node(s)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468ABAF-C1C6-4E66-918B-88CEB97F8B20}"/>
              </a:ext>
            </a:extLst>
          </p:cNvPr>
          <p:cNvSpPr/>
          <p:nvPr/>
        </p:nvSpPr>
        <p:spPr>
          <a:xfrm>
            <a:off x="8728753" y="2428272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Logging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Monitoring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Alerting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20A29D1-E41C-451E-88E3-B0B45173D729}"/>
              </a:ext>
            </a:extLst>
          </p:cNvPr>
          <p:cNvSpPr/>
          <p:nvPr/>
        </p:nvSpPr>
        <p:spPr>
          <a:xfrm>
            <a:off x="8678064" y="3335160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rgbClr val="34342B"/>
                </a:solidFill>
                <a:latin typeface="Vodafone Rg" pitchFamily="34" charset="0"/>
              </a:rPr>
              <a:t>Storage nodes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E25094-D7D8-4CAA-B7B2-2A4FB48A6233}"/>
              </a:ext>
            </a:extLst>
          </p:cNvPr>
          <p:cNvSpPr/>
          <p:nvPr/>
        </p:nvSpPr>
        <p:spPr>
          <a:xfrm>
            <a:off x="8728753" y="3386319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Shared Storage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8CDBA7C-5047-4A21-AA63-1F05D108CE98}"/>
              </a:ext>
            </a:extLst>
          </p:cNvPr>
          <p:cNvSpPr/>
          <p:nvPr/>
        </p:nvSpPr>
        <p:spPr>
          <a:xfrm>
            <a:off x="2349515" y="3943472"/>
            <a:ext cx="5779510" cy="26880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Host OS + Hardware Drivers</a:t>
            </a:r>
            <a:endParaRPr lang="en-GB" sz="1000" b="1" kern="1200" dirty="0">
              <a:solidFill>
                <a:schemeClr val="tx1"/>
              </a:solidFill>
              <a:latin typeface="Vodafone Rg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7CDCA2-DC76-4DFC-A867-575D52FE99DE}"/>
              </a:ext>
            </a:extLst>
          </p:cNvPr>
          <p:cNvGrpSpPr/>
          <p:nvPr/>
        </p:nvGrpSpPr>
        <p:grpSpPr>
          <a:xfrm>
            <a:off x="2349110" y="4452801"/>
            <a:ext cx="905717" cy="1033544"/>
            <a:chOff x="3381996" y="4406133"/>
            <a:chExt cx="905717" cy="103354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2AF446D-EE30-4F6B-A680-0618467870F9}"/>
                </a:ext>
              </a:extLst>
            </p:cNvPr>
            <p:cNvGrpSpPr/>
            <p:nvPr/>
          </p:nvGrpSpPr>
          <p:grpSpPr>
            <a:xfrm>
              <a:off x="3381996" y="4406133"/>
              <a:ext cx="905717" cy="1033544"/>
              <a:chOff x="3396900" y="2754251"/>
              <a:chExt cx="905717" cy="1033544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3B3DF2F-C3DC-4D7B-8AF8-76A1E689CB47}"/>
                  </a:ext>
                </a:extLst>
              </p:cNvPr>
              <p:cNvSpPr/>
              <p:nvPr/>
            </p:nvSpPr>
            <p:spPr>
              <a:xfrm>
                <a:off x="3401722" y="2754251"/>
                <a:ext cx="894878" cy="1033544"/>
              </a:xfrm>
              <a:prstGeom prst="rect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EBF8EB4-D5D2-4A78-9075-3201E9D740E1}"/>
                  </a:ext>
                </a:extLst>
              </p:cNvPr>
              <p:cNvSpPr txBox="1"/>
              <p:nvPr/>
            </p:nvSpPr>
            <p:spPr>
              <a:xfrm>
                <a:off x="3400859" y="2787269"/>
                <a:ext cx="901758" cy="15871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0" indent="0" algn="ctr">
                  <a:buFont typeface="Arial" pitchFamily="34" charset="0"/>
                  <a:buNone/>
                </a:pPr>
                <a:r>
                  <a:rPr lang="en-GB" sz="800" b="1" dirty="0" err="1">
                    <a:latin typeface="Vodafone Rg" pitchFamily="34" charset="0"/>
                  </a:rPr>
                  <a:t>vRouter</a:t>
                </a:r>
                <a:endParaRPr lang="en-GB" sz="800" b="1" dirty="0">
                  <a:latin typeface="Vodafone Rg" pitchFamily="34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37B7EBC-83DB-42E5-BC91-DF28D0CDD6BE}"/>
                  </a:ext>
                </a:extLst>
              </p:cNvPr>
              <p:cNvSpPr txBox="1"/>
              <p:nvPr/>
            </p:nvSpPr>
            <p:spPr>
              <a:xfrm>
                <a:off x="3396900" y="3589110"/>
                <a:ext cx="880481" cy="19629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0" indent="0" algn="ctr">
                  <a:buFont typeface="Arial" pitchFamily="34" charset="0"/>
                  <a:buNone/>
                </a:pPr>
                <a:r>
                  <a:rPr lang="en-GB" sz="800" b="1" dirty="0" err="1">
                    <a:latin typeface="Vodafone Rg" pitchFamily="34" charset="0"/>
                  </a:rPr>
                  <a:t>vR</a:t>
                </a:r>
                <a:r>
                  <a:rPr lang="en-GB" sz="800" b="1" dirty="0">
                    <a:latin typeface="Vodafone Rg" pitchFamily="34" charset="0"/>
                  </a:rPr>
                  <a:t> / DPDK</a:t>
                </a:r>
              </a:p>
            </p:txBody>
          </p:sp>
        </p:grpSp>
        <p:pic>
          <p:nvPicPr>
            <p:cNvPr id="51" name="Picture 50" descr="A close up of a sign&#10;&#10;Description automatically generated">
              <a:extLst>
                <a:ext uri="{FF2B5EF4-FFF2-40B4-BE49-F238E27FC236}">
                  <a16:creationId xmlns:a16="http://schemas.microsoft.com/office/drawing/2014/main" id="{5D0E6E78-91D7-4AEC-888F-4AEDE5A3B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662" y="4741376"/>
              <a:ext cx="247830" cy="21825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252461-9233-408C-B5EF-97EF1C8C56CF}"/>
              </a:ext>
            </a:extLst>
          </p:cNvPr>
          <p:cNvGrpSpPr/>
          <p:nvPr/>
        </p:nvGrpSpPr>
        <p:grpSpPr>
          <a:xfrm>
            <a:off x="6187016" y="1389679"/>
            <a:ext cx="902611" cy="1029307"/>
            <a:chOff x="625233" y="1610862"/>
            <a:chExt cx="902611" cy="1029307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31A169B-E325-4C13-86BC-5D040A9C8BED}"/>
                </a:ext>
              </a:extLst>
            </p:cNvPr>
            <p:cNvGrpSpPr/>
            <p:nvPr/>
          </p:nvGrpSpPr>
          <p:grpSpPr>
            <a:xfrm>
              <a:off x="625233" y="1610862"/>
              <a:ext cx="902611" cy="1029307"/>
              <a:chOff x="3398219" y="1627681"/>
              <a:chExt cx="902611" cy="1029307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C59E3C1-27A0-4B79-9F85-0D795726FC51}"/>
                  </a:ext>
                </a:extLst>
              </p:cNvPr>
              <p:cNvSpPr/>
              <p:nvPr/>
            </p:nvSpPr>
            <p:spPr>
              <a:xfrm>
                <a:off x="3398219" y="1627681"/>
                <a:ext cx="902610" cy="1029307"/>
              </a:xfrm>
              <a:prstGeom prst="rect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52D7753-5924-4664-981B-FFB6F4794DAD}"/>
                  </a:ext>
                </a:extLst>
              </p:cNvPr>
              <p:cNvSpPr txBox="1"/>
              <p:nvPr/>
            </p:nvSpPr>
            <p:spPr>
              <a:xfrm>
                <a:off x="3408053" y="1643922"/>
                <a:ext cx="892777" cy="18985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0" indent="0" algn="ctr">
                  <a:buFont typeface="Arial" pitchFamily="34" charset="0"/>
                  <a:buNone/>
                </a:pPr>
                <a:r>
                  <a:rPr lang="en-GB" sz="800" b="1" dirty="0">
                    <a:latin typeface="Vodafone Rg" pitchFamily="34" charset="0"/>
                  </a:rPr>
                  <a:t>Key Management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F13593D-EE01-4C05-9BF9-020AD64A3F71}"/>
                  </a:ext>
                </a:extLst>
              </p:cNvPr>
              <p:cNvSpPr txBox="1"/>
              <p:nvPr/>
            </p:nvSpPr>
            <p:spPr>
              <a:xfrm>
                <a:off x="3405994" y="2520868"/>
                <a:ext cx="876400" cy="12596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0" indent="0" algn="ctr">
                  <a:buFont typeface="Arial" pitchFamily="34" charset="0"/>
                  <a:buNone/>
                </a:pPr>
                <a:r>
                  <a:rPr lang="en-GB" sz="800" b="1" dirty="0">
                    <a:latin typeface="Vodafone Rg" pitchFamily="34" charset="0"/>
                  </a:rPr>
                  <a:t>BARBICAN</a:t>
                </a:r>
              </a:p>
            </p:txBody>
          </p:sp>
        </p:grpSp>
        <p:pic>
          <p:nvPicPr>
            <p:cNvPr id="7" name="Picture 6" descr="A picture containing helmet, hat&#10;&#10;Description automatically generated">
              <a:extLst>
                <a:ext uri="{FF2B5EF4-FFF2-40B4-BE49-F238E27FC236}">
                  <a16:creationId xmlns:a16="http://schemas.microsoft.com/office/drawing/2014/main" id="{86EB63D3-3D5A-4F4D-90DB-139FCD4EC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30" y="1833195"/>
              <a:ext cx="493690" cy="417083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DA4CFDF-2054-4031-9D3B-F00EF2BD4EE1}"/>
              </a:ext>
            </a:extLst>
          </p:cNvPr>
          <p:cNvGrpSpPr/>
          <p:nvPr/>
        </p:nvGrpSpPr>
        <p:grpSpPr>
          <a:xfrm>
            <a:off x="5231545" y="1397641"/>
            <a:ext cx="902611" cy="1029307"/>
            <a:chOff x="3398219" y="1627681"/>
            <a:chExt cx="902611" cy="102930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BBA2AA1-F9ED-47AE-AC7C-B141DD7BAB7C}"/>
                </a:ext>
              </a:extLst>
            </p:cNvPr>
            <p:cNvSpPr/>
            <p:nvPr/>
          </p:nvSpPr>
          <p:spPr>
            <a:xfrm>
              <a:off x="3398219" y="1627681"/>
              <a:ext cx="902610" cy="1029307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42700D5-9EAF-48F1-B156-51ACF21BAA15}"/>
                </a:ext>
              </a:extLst>
            </p:cNvPr>
            <p:cNvSpPr txBox="1"/>
            <p:nvPr/>
          </p:nvSpPr>
          <p:spPr>
            <a:xfrm>
              <a:off x="3408053" y="1643922"/>
              <a:ext cx="892777" cy="18985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Placement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F63D89-47DA-4640-B11E-3478F440211B}"/>
                </a:ext>
              </a:extLst>
            </p:cNvPr>
            <p:cNvSpPr txBox="1"/>
            <p:nvPr/>
          </p:nvSpPr>
          <p:spPr>
            <a:xfrm>
              <a:off x="3405994" y="2520868"/>
              <a:ext cx="876400" cy="1259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PLACEMENT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535319B-F79E-4D21-8312-A5348C2C72BE}"/>
              </a:ext>
            </a:extLst>
          </p:cNvPr>
          <p:cNvGrpSpPr/>
          <p:nvPr/>
        </p:nvGrpSpPr>
        <p:grpSpPr>
          <a:xfrm>
            <a:off x="7222629" y="2459723"/>
            <a:ext cx="906396" cy="1034021"/>
            <a:chOff x="7241129" y="2422982"/>
            <a:chExt cx="906396" cy="103402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B1306A4-3362-4796-A673-D717BC1D49BA}"/>
                </a:ext>
              </a:extLst>
            </p:cNvPr>
            <p:cNvSpPr/>
            <p:nvPr/>
          </p:nvSpPr>
          <p:spPr>
            <a:xfrm>
              <a:off x="7269695" y="2422982"/>
              <a:ext cx="877830" cy="1034021"/>
            </a:xfrm>
            <a:prstGeom prst="rect">
              <a:avLst/>
            </a:prstGeom>
            <a:solidFill>
              <a:srgbClr val="92D050">
                <a:alpha val="54000"/>
              </a:srgbClr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9C8E284-0050-4F1C-8850-639D48C4DAD4}"/>
                </a:ext>
              </a:extLst>
            </p:cNvPr>
            <p:cNvSpPr txBox="1"/>
            <p:nvPr/>
          </p:nvSpPr>
          <p:spPr>
            <a:xfrm>
              <a:off x="7241129" y="2443366"/>
              <a:ext cx="894879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Accelerator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Management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112B30D-CA63-43FB-A3E2-606A3BF6CBA0}"/>
                </a:ext>
              </a:extLst>
            </p:cNvPr>
            <p:cNvSpPr txBox="1"/>
            <p:nvPr/>
          </p:nvSpPr>
          <p:spPr>
            <a:xfrm>
              <a:off x="7479147" y="3308092"/>
              <a:ext cx="440819" cy="113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700" dirty="0">
                  <a:latin typeface="Vodafone Rg" pitchFamily="34" charset="0"/>
                </a:rPr>
                <a:t>Optional</a:t>
              </a:r>
            </a:p>
          </p:txBody>
        </p:sp>
        <p:pic>
          <p:nvPicPr>
            <p:cNvPr id="114" name="Picture 113" descr="A yellow and black fish&#10;&#10;Description automatically generated with low confidence">
              <a:extLst>
                <a:ext uri="{FF2B5EF4-FFF2-40B4-BE49-F238E27FC236}">
                  <a16:creationId xmlns:a16="http://schemas.microsoft.com/office/drawing/2014/main" id="{2FFEE341-677D-4186-872E-049EC8C8A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352" y="2712879"/>
              <a:ext cx="538515" cy="45422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6FE2293-8849-4278-8366-379725D99A2C}"/>
                </a:ext>
              </a:extLst>
            </p:cNvPr>
            <p:cNvSpPr txBox="1"/>
            <p:nvPr/>
          </p:nvSpPr>
          <p:spPr>
            <a:xfrm>
              <a:off x="7439352" y="3092648"/>
              <a:ext cx="5421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latin typeface="Vodafone Rg" pitchFamily="34" charset="0"/>
                </a:rPr>
                <a:t>CYBORG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0455FE5-FBCF-413F-8B67-80F9198B2006}"/>
              </a:ext>
            </a:extLst>
          </p:cNvPr>
          <p:cNvGrpSpPr/>
          <p:nvPr/>
        </p:nvGrpSpPr>
        <p:grpSpPr>
          <a:xfrm>
            <a:off x="7251195" y="4416469"/>
            <a:ext cx="906396" cy="1034021"/>
            <a:chOff x="7241129" y="2422982"/>
            <a:chExt cx="906396" cy="103402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2338819-349D-4EFC-9D17-FFC0F2FD3DD9}"/>
                </a:ext>
              </a:extLst>
            </p:cNvPr>
            <p:cNvSpPr/>
            <p:nvPr/>
          </p:nvSpPr>
          <p:spPr>
            <a:xfrm>
              <a:off x="7269695" y="2422982"/>
              <a:ext cx="877830" cy="1034021"/>
            </a:xfrm>
            <a:prstGeom prst="rect">
              <a:avLst/>
            </a:prstGeom>
            <a:solidFill>
              <a:srgbClr val="92D050">
                <a:alpha val="54000"/>
              </a:srgbClr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0C9945F-EFAB-4FF3-88DA-F2AAF36F5FDD}"/>
                </a:ext>
              </a:extLst>
            </p:cNvPr>
            <p:cNvSpPr txBox="1"/>
            <p:nvPr/>
          </p:nvSpPr>
          <p:spPr>
            <a:xfrm>
              <a:off x="7241129" y="2443366"/>
              <a:ext cx="894879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Accelerator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Management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09149C-CC38-4961-9BD9-383CBBF9DC5A}"/>
                </a:ext>
              </a:extLst>
            </p:cNvPr>
            <p:cNvSpPr txBox="1"/>
            <p:nvPr/>
          </p:nvSpPr>
          <p:spPr>
            <a:xfrm>
              <a:off x="7479147" y="3308092"/>
              <a:ext cx="440819" cy="113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700" dirty="0">
                  <a:latin typeface="Vodafone Rg" pitchFamily="34" charset="0"/>
                </a:rPr>
                <a:t>Optional</a:t>
              </a:r>
            </a:p>
          </p:txBody>
        </p:sp>
        <p:pic>
          <p:nvPicPr>
            <p:cNvPr id="132" name="Picture 131" descr="A yellow and black fish&#10;&#10;Description automatically generated with low confidence">
              <a:extLst>
                <a:ext uri="{FF2B5EF4-FFF2-40B4-BE49-F238E27FC236}">
                  <a16:creationId xmlns:a16="http://schemas.microsoft.com/office/drawing/2014/main" id="{79D39335-3DB1-4DCE-BEAF-A0E6FD01F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352" y="2712879"/>
              <a:ext cx="538515" cy="45422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079B6DD-F8C5-4C0D-81D7-4352AA984886}"/>
                </a:ext>
              </a:extLst>
            </p:cNvPr>
            <p:cNvSpPr txBox="1"/>
            <p:nvPr/>
          </p:nvSpPr>
          <p:spPr>
            <a:xfrm>
              <a:off x="7439352" y="3092648"/>
              <a:ext cx="5421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latin typeface="Vodafone Rg" pitchFamily="34" charset="0"/>
                </a:rPr>
                <a:t>CYBORG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28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DAD41AE1C547499DAD32324FDBCA83" ma:contentTypeVersion="11" ma:contentTypeDescription="Create a new document." ma:contentTypeScope="" ma:versionID="fe7bb4918db326f609b2286c3a60c3a3">
  <xsd:schema xmlns:xsd="http://www.w3.org/2001/XMLSchema" xmlns:xs="http://www.w3.org/2001/XMLSchema" xmlns:p="http://schemas.microsoft.com/office/2006/metadata/properties" xmlns:ns3="71c5aaf6-e6ce-465b-b873-5148d2a4c105" xmlns:ns4="3ff68e1f-d7e3-4b4f-a3e0-07f53f4abd0b" xmlns:ns5="12bbbc51-f7e9-481b-afc6-59484cfedc35" targetNamespace="http://schemas.microsoft.com/office/2006/metadata/properties" ma:root="true" ma:fieldsID="633697ff280d144c2353e69522d0f21b" ns3:_="" ns4:_="" ns5:_="">
    <xsd:import namespace="71c5aaf6-e6ce-465b-b873-5148d2a4c105"/>
    <xsd:import namespace="3ff68e1f-d7e3-4b4f-a3e0-07f53f4abd0b"/>
    <xsd:import namespace="12bbbc51-f7e9-481b-afc6-59484cfedc35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Metadata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68e1f-d7e3-4b4f-a3e0-07f53f4abd0b" elementFormDefault="qualified">
    <xsd:import namespace="http://schemas.microsoft.com/office/2006/documentManagement/types"/>
    <xsd:import namespace="http://schemas.microsoft.com/office/infopath/2007/PartnerControls"/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bbc51-f7e9-481b-afc6-59484cfedc3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34c87397-5fc1-491e-85e7-d6110dbe9cbd" ContentTypeId="0x0101" PreviousValue="false"/>
</file>

<file path=customXml/item5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1BC04104-7754-4987-B71A-5D74337C71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3EC747-72E4-4EB9-AC83-0B25392ACA02}">
  <ds:schemaRefs>
    <ds:schemaRef ds:uri="http://schemas.microsoft.com/office/2006/metadata/properties"/>
    <ds:schemaRef ds:uri="http://purl.org/dc/elements/1.1/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purl.org/dc/dcmitype/"/>
    <ds:schemaRef ds:uri="12bbbc51-f7e9-481b-afc6-59484cfedc35"/>
    <ds:schemaRef ds:uri="http://schemas.openxmlformats.org/package/2006/metadata/core-properties"/>
    <ds:schemaRef ds:uri="3ff68e1f-d7e3-4b4f-a3e0-07f53f4abd0b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E43C64A-2ED8-48B1-8FFD-1BA596FF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3ff68e1f-d7e3-4b4f-a3e0-07f53f4abd0b"/>
    <ds:schemaRef ds:uri="12bbbc51-f7e9-481b-afc6-59484cfedc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BF2C940-6CC2-4409-A4AF-3215DA2CB557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070C8A53-279E-4C85-923A-CD37400F3D1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114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Vodafone Rg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PANKAJ</dc:creator>
  <cp:lastModifiedBy>Pankaj Goyal</cp:lastModifiedBy>
  <cp:revision>14</cp:revision>
  <dcterms:created xsi:type="dcterms:W3CDTF">2019-10-14T16:26:02Z</dcterms:created>
  <dcterms:modified xsi:type="dcterms:W3CDTF">2021-10-12T04:19:19Z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ian.gardner@vodafone.com</vt:lpwstr>
  </property>
  <property fmtid="{D5CDD505-2E9C-101B-9397-08002B2CF9AE}" pid="5" name="MSIP_Label_0359f705-2ba0-454b-9cfc-6ce5bcaac040_SetDate">
    <vt:lpwstr>2019-10-15T09:14:12.9759323Z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  <property fmtid="{D5CDD505-2E9C-101B-9397-08002B2CF9AE}" pid="10" name="ContentTypeId">
    <vt:lpwstr>0x01010091DAD41AE1C547499DAD32324FDBCA83</vt:lpwstr>
  </property>
</Properties>
</file>