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  <p:sldMasterId id="2147483678" r:id="rId2"/>
    <p:sldMasterId id="2147483692" r:id="rId3"/>
  </p:sldMasterIdLst>
  <p:notesMasterIdLst>
    <p:notesMasterId r:id="rId24"/>
  </p:notesMasterIdLst>
  <p:sldIdLst>
    <p:sldId id="256" r:id="rId4"/>
    <p:sldId id="258" r:id="rId5"/>
    <p:sldId id="269" r:id="rId6"/>
    <p:sldId id="284" r:id="rId7"/>
    <p:sldId id="262" r:id="rId8"/>
    <p:sldId id="267" r:id="rId9"/>
    <p:sldId id="263" r:id="rId10"/>
    <p:sldId id="264" r:id="rId11"/>
    <p:sldId id="265" r:id="rId12"/>
    <p:sldId id="266" r:id="rId13"/>
    <p:sldId id="271" r:id="rId14"/>
    <p:sldId id="281" r:id="rId15"/>
    <p:sldId id="272" r:id="rId16"/>
    <p:sldId id="273" r:id="rId17"/>
    <p:sldId id="274" r:id="rId18"/>
    <p:sldId id="275" r:id="rId19"/>
    <p:sldId id="277" r:id="rId20"/>
    <p:sldId id="280" r:id="rId21"/>
    <p:sldId id="282" r:id="rId22"/>
    <p:sldId id="257" r:id="rId23"/>
  </p:sldIdLst>
  <p:sldSz cx="12192000" cy="6858000"/>
  <p:notesSz cx="6858000" cy="9144000"/>
  <p:embeddedFontLst>
    <p:embeddedFont>
      <p:font typeface="Wingdings 3" panose="05040102010807070707" pitchFamily="18" charset="2"/>
      <p:regular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Vodafone Rg" panose="020B0604020202020204" charset="0"/>
      <p:regular r:id="rId34"/>
      <p:bold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Comic Sans MS" panose="030F0702030302020204" pitchFamily="66" charset="0"/>
      <p:regular r:id="rId38"/>
      <p:bold r:id="rId39"/>
    </p:embeddedFont>
    <p:embeddedFont>
      <p:font typeface="Tahoma" panose="020B0604030504040204" pitchFamily="34" charset="0"/>
      <p:regular r:id="rId40"/>
      <p:bold r:id="rId4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A9C09A"/>
    <a:srgbClr val="D4E8C6"/>
    <a:srgbClr val="A9D18E"/>
    <a:srgbClr val="B7D6A3"/>
    <a:srgbClr val="939393"/>
    <a:srgbClr val="FFF8EE"/>
    <a:srgbClr val="00ACBA"/>
    <a:srgbClr val="5B9BD5"/>
    <a:srgbClr val="0A3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4" autoAdjust="0"/>
    <p:restoredTop sz="95097" autoAdjust="0"/>
  </p:normalViewPr>
  <p:slideViewPr>
    <p:cSldViewPr snapToGrid="0">
      <p:cViewPr>
        <p:scale>
          <a:sx n="128" d="100"/>
          <a:sy n="128" d="100"/>
        </p:scale>
        <p:origin x="-102" y="-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0692A-B8F2-48F6-B218-A4958D7E875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ABD91-820C-4FDF-A69B-FB4E2190F4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1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8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99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246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219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37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084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53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375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6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0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61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91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10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99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112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57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36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56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01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435" y="274639"/>
            <a:ext cx="8718551" cy="8899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/>
              <a:t>12 November 2019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Confidentiality Level in slide footer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34435" y="1164611"/>
            <a:ext cx="11523133" cy="48043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20007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42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3605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F62F3F-A8E9-401F-BC54-733A8DBC8A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346" y="6286052"/>
            <a:ext cx="1997570" cy="1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05382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12/11/2019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0113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12/11/2019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82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12/11/2019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59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12/11/2019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850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12/11/2019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403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12/11/2019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692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12/11/2019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884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12/11/2019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550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12/11/2019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7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8504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12/11/2019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8635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12/11/2019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182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7F62F3F-A8E9-401F-BC54-733A8DBC8A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346" y="6286052"/>
            <a:ext cx="1997570" cy="1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0512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0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80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25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16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5DCB4-1894-45C1-AC80-BB1CC7AB7AF3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06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68E7-1494-4367-8917-840B541A68C2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5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12/11/2019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SIPCMContentMarking" descr="{&quot;HashCode&quot;:-1699574231,&quot;Placement&quot;:&quot;Footer&quot;}"/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r>
              <a:rPr lang="en-GB" sz="700">
                <a:solidFill>
                  <a:srgbClr val="000000"/>
                </a:solidFill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379799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tech-wiki.net/index.php?title=File:Nokia_logo.png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10" Type="http://schemas.openxmlformats.org/officeDocument/2006/relationships/hyperlink" Target="https://www.joseesposito.com/how-to-create-a-esxi-5-5-image-to-work-with-your-lenovo-ts140/" TargetMode="External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7783513" cy="2971801"/>
          </a:xfrm>
        </p:spPr>
        <p:txBody>
          <a:bodyPr/>
          <a:lstStyle/>
          <a:p>
            <a:r>
              <a:rPr lang="en-US" b="1" dirty="0">
                <a:solidFill>
                  <a:prstClr val="white"/>
                </a:solidFill>
                <a:latin typeface="ATT Aleck Sans Black" panose="020B0803020203020204" pitchFamily="34" charset="0"/>
                <a:cs typeface="ATT Aleck Sans Black" panose="020B0803020203020204" pitchFamily="34" charset="0"/>
              </a:rPr>
              <a:t>CREATING A COMMON TELCO </a:t>
            </a:r>
            <a:r>
              <a:rPr lang="en-US" b="1" dirty="0" err="1">
                <a:solidFill>
                  <a:prstClr val="white"/>
                </a:solidFill>
                <a:latin typeface="ATT Aleck Sans Black" panose="020B0803020203020204" pitchFamily="34" charset="0"/>
                <a:cs typeface="ATT Aleck Sans Black" panose="020B0803020203020204" pitchFamily="34" charset="0"/>
              </a:rPr>
              <a:t>NFVi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Artifacts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595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942160" y="2984410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789760" y="3088316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431488" y="2943708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279088" y="3067533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37360" y="3213006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138848" y="3410732"/>
            <a:ext cx="2057400" cy="562437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Accelerated Virtual Networking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138848" y="1691311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007692" y="1744414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970963" y="2074307"/>
            <a:ext cx="390469" cy="529871"/>
            <a:chOff x="2984766" y="1542156"/>
            <a:chExt cx="390469" cy="529871"/>
          </a:xfrm>
        </p:grpSpPr>
        <p:sp>
          <p:nvSpPr>
            <p:cNvPr id="59" name="Rectangle 58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478761" y="2097658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677190" y="2075275"/>
            <a:ext cx="390469" cy="529871"/>
            <a:chOff x="3708254" y="1543124"/>
            <a:chExt cx="390469" cy="529871"/>
          </a:xfrm>
        </p:grpSpPr>
        <p:sp>
          <p:nvSpPr>
            <p:cNvPr id="63" name="Rectangle 62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 bwMode="auto">
          <a:xfrm flipH="1">
            <a:off x="4327471" y="259797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230920" y="3311691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4588612" y="259124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406406" y="2561580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496216" y="330847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5034274" y="260470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937723" y="3318421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5295415" y="259797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113209" y="2568310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03019" y="331520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5731981" y="2608886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5635430" y="3322602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5993122" y="2602156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810916" y="2572491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00726" y="3319388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471607" y="2286600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80" idx="1"/>
          </p:cNvCxnSpPr>
          <p:nvPr/>
        </p:nvCxnSpPr>
        <p:spPr bwMode="auto">
          <a:xfrm flipH="1">
            <a:off x="5993123" y="2522509"/>
            <a:ext cx="478484" cy="375305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637360" y="4241309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126688" y="3219933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28924" y="4240209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85" name="Straight Connector 84"/>
          <p:cNvCxnSpPr>
            <a:stCxn id="54" idx="3"/>
            <a:endCxn id="83" idx="1"/>
          </p:cNvCxnSpPr>
          <p:nvPr/>
        </p:nvCxnSpPr>
        <p:spPr>
          <a:xfrm>
            <a:off x="7781409" y="3718697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86" name="Rounded Rectangle 85"/>
          <p:cNvSpPr/>
          <p:nvPr/>
        </p:nvSpPr>
        <p:spPr>
          <a:xfrm>
            <a:off x="6333137" y="3400985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885790" y="3397494"/>
            <a:ext cx="917198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451090" y="3627459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885789" y="3892124"/>
            <a:ext cx="1112749" cy="288155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HW Accelerators FPGA/CPU/NPU</a:t>
            </a: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386740" y="3012680"/>
            <a:ext cx="1369616" cy="389275"/>
          </a:xfrm>
          <a:prstGeom prst="bentConnector3">
            <a:avLst>
              <a:gd name="adj1" fmla="val 275"/>
            </a:avLst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3017536" y="1809621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HW </a:t>
            </a: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Acc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</p:txBody>
      </p:sp>
      <p:cxnSp>
        <p:nvCxnSpPr>
          <p:cNvPr id="92" name="Straight Connector 91"/>
          <p:cNvCxnSpPr>
            <a:stCxn id="91" idx="2"/>
          </p:cNvCxnSpPr>
          <p:nvPr/>
        </p:nvCxnSpPr>
        <p:spPr bwMode="auto">
          <a:xfrm>
            <a:off x="3542982" y="2281439"/>
            <a:ext cx="333928" cy="263793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93" name="Group 92"/>
          <p:cNvGrpSpPr/>
          <p:nvPr/>
        </p:nvGrpSpPr>
        <p:grpSpPr>
          <a:xfrm>
            <a:off x="4266185" y="2074804"/>
            <a:ext cx="390469" cy="529871"/>
            <a:chOff x="2279988" y="1542653"/>
            <a:chExt cx="390469" cy="529871"/>
          </a:xfrm>
        </p:grpSpPr>
        <p:sp>
          <p:nvSpPr>
            <p:cNvPr id="94" name="Rectangle 9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CI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637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104577" y="1978660"/>
            <a:ext cx="2605102" cy="1374741"/>
            <a:chOff x="323528" y="2205121"/>
            <a:chExt cx="2605102" cy="1374741"/>
          </a:xfrm>
        </p:grpSpPr>
        <p:sp>
          <p:nvSpPr>
            <p:cNvPr id="30" name="Rounded Rectangle 29"/>
            <p:cNvSpPr/>
            <p:nvPr/>
          </p:nvSpPr>
          <p:spPr>
            <a:xfrm>
              <a:off x="323528" y="2355726"/>
              <a:ext cx="2498757" cy="1224136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751" y="2205121"/>
              <a:ext cx="443879" cy="438637"/>
            </a:xfrm>
            <a:prstGeom prst="rect">
              <a:avLst/>
            </a:prstGeom>
          </p:spPr>
        </p:pic>
        <p:sp>
          <p:nvSpPr>
            <p:cNvPr id="32" name="Rounded Rectangle 31"/>
            <p:cNvSpPr/>
            <p:nvPr/>
          </p:nvSpPr>
          <p:spPr>
            <a:xfrm>
              <a:off x="395536" y="3075806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and Storage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95535" y="2715766"/>
              <a:ext cx="2377843" cy="288032"/>
              <a:chOff x="395535" y="3504692"/>
              <a:chExt cx="2377843" cy="288032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395535" y="3504692"/>
                <a:ext cx="1749715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Over-subscription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195736" y="3504692"/>
                <a:ext cx="577642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HA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896403" y="1481193"/>
            <a:ext cx="2642773" cy="1872208"/>
            <a:chOff x="3419872" y="1563638"/>
            <a:chExt cx="2642773" cy="1872208"/>
          </a:xfrm>
        </p:grpSpPr>
        <p:sp>
          <p:nvSpPr>
            <p:cNvPr id="37" name="Rounded Rectangle 36"/>
            <p:cNvSpPr/>
            <p:nvPr/>
          </p:nvSpPr>
          <p:spPr>
            <a:xfrm>
              <a:off x="3419872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766" y="1563638"/>
              <a:ext cx="443879" cy="438637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/>
          </p:nvGrpSpPr>
          <p:grpSpPr>
            <a:xfrm>
              <a:off x="3491880" y="2211710"/>
              <a:ext cx="2377841" cy="288032"/>
              <a:chOff x="395536" y="3700004"/>
              <a:chExt cx="2377841" cy="288032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395536" y="3700004"/>
                <a:ext cx="122443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SDN controller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1693560" y="3700004"/>
                <a:ext cx="1079817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CPU Pinning</a:t>
                </a:r>
              </a:p>
            </p:txBody>
          </p:sp>
        </p:grpSp>
        <p:sp>
          <p:nvSpPr>
            <p:cNvPr id="40" name="Rounded Rectangle 39"/>
            <p:cNvSpPr/>
            <p:nvPr/>
          </p:nvSpPr>
          <p:spPr>
            <a:xfrm>
              <a:off x="3491880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Acceleration, and Storage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490301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90502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88229" y="1481193"/>
            <a:ext cx="2642773" cy="1872208"/>
            <a:chOff x="6211698" y="1563638"/>
            <a:chExt cx="2642773" cy="1872208"/>
          </a:xfrm>
        </p:grpSpPr>
        <p:sp>
          <p:nvSpPr>
            <p:cNvPr id="46" name="Rounded Rectangle 45"/>
            <p:cNvSpPr/>
            <p:nvPr/>
          </p:nvSpPr>
          <p:spPr>
            <a:xfrm>
              <a:off x="6211698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0592" y="1563638"/>
              <a:ext cx="443879" cy="438637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6283706" y="2211710"/>
              <a:ext cx="2377842" cy="288032"/>
              <a:chOff x="395536" y="3700004"/>
              <a:chExt cx="2377842" cy="288032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Monitoring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NVMe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/SSD</a:t>
                </a:r>
              </a:p>
            </p:txBody>
          </p:sp>
        </p:grpSp>
        <p:sp>
          <p:nvSpPr>
            <p:cNvPr id="49" name="Rounded Rectangle 48"/>
            <p:cNvSpPr/>
            <p:nvPr/>
          </p:nvSpPr>
          <p:spPr>
            <a:xfrm>
              <a:off x="6283706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GPU/FPGA, and Storage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282127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082328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066906" y="4217497"/>
            <a:ext cx="2642773" cy="1872208"/>
            <a:chOff x="323528" y="1707654"/>
            <a:chExt cx="2642773" cy="1872208"/>
          </a:xfrm>
        </p:grpSpPr>
        <p:sp>
          <p:nvSpPr>
            <p:cNvPr id="87" name="Rounded Rectangle 8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89" name="Rounded Rectangle 8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x16-core @ 2.2 GHz  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256 GB RAM</a:t>
                </a: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10 </a:t>
                </a:r>
                <a:r>
                  <a:rPr kumimoji="0" lang="en-GB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GbE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 </a:t>
                </a: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4858732" y="4217497"/>
            <a:ext cx="2642773" cy="1872208"/>
            <a:chOff x="323528" y="1707654"/>
            <a:chExt cx="2642773" cy="1872208"/>
          </a:xfrm>
        </p:grpSpPr>
        <p:sp>
          <p:nvSpPr>
            <p:cNvPr id="97" name="Rounded Rectangle 9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99" name="Rounded Rectangle 9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20-core @ 2.1 GHz  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SmartNIC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/ HW Acceleration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512 GB RAM</a:t>
                </a: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7650558" y="4217497"/>
            <a:ext cx="2642773" cy="1872208"/>
            <a:chOff x="323528" y="1707654"/>
            <a:chExt cx="2642773" cy="1872208"/>
          </a:xfrm>
        </p:grpSpPr>
        <p:sp>
          <p:nvSpPr>
            <p:cNvPr id="108" name="Rounded Rectangle 107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110" name="Rounded Rectangle 109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24-core @ 2.1 GHz  </a:t>
              </a: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FPGA / GPU / HW Acceleration</a:t>
              </a: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768GB RAM</a:t>
                </a: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sp>
        <p:nvSpPr>
          <p:cNvPr id="11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HW/SW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458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HW/SW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B33AA89-38A2-C849-9795-50F826E5A891}"/>
              </a:ext>
            </a:extLst>
          </p:cNvPr>
          <p:cNvGrpSpPr/>
          <p:nvPr/>
        </p:nvGrpSpPr>
        <p:grpSpPr>
          <a:xfrm>
            <a:off x="2066906" y="4224766"/>
            <a:ext cx="2570765" cy="1864939"/>
            <a:chOff x="2066906" y="4224766"/>
            <a:chExt cx="2570765" cy="1864939"/>
          </a:xfrm>
        </p:grpSpPr>
        <p:sp>
          <p:nvSpPr>
            <p:cNvPr id="87" name="Rounded Rectangle 86"/>
            <p:cNvSpPr/>
            <p:nvPr/>
          </p:nvSpPr>
          <p:spPr>
            <a:xfrm>
              <a:off x="2066906" y="4361513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3792" y="4224766"/>
              <a:ext cx="443879" cy="438637"/>
            </a:xfrm>
            <a:prstGeom prst="rect">
              <a:avLst/>
            </a:prstGeom>
          </p:spPr>
        </p:pic>
        <p:sp>
          <p:nvSpPr>
            <p:cNvPr id="94" name="Rounded Rectangle 93"/>
            <p:cNvSpPr/>
            <p:nvPr/>
          </p:nvSpPr>
          <p:spPr>
            <a:xfrm>
              <a:off x="2138914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352288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352288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364628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xmlns="" id="{FCE20A78-67DB-CB4F-BCC4-0D61B1DD5052}"/>
                </a:ext>
              </a:extLst>
            </p:cNvPr>
            <p:cNvSpPr/>
            <p:nvPr/>
          </p:nvSpPr>
          <p:spPr>
            <a:xfrm>
              <a:off x="2138914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xmlns="" id="{77B8E8C5-2974-0F4A-ABA3-D18A85195AEA}"/>
                </a:ext>
              </a:extLst>
            </p:cNvPr>
            <p:cNvSpPr/>
            <p:nvPr/>
          </p:nvSpPr>
          <p:spPr>
            <a:xfrm>
              <a:off x="3352288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xmlns="" id="{75C28481-EEA1-4445-965A-64837F942658}"/>
                </a:ext>
              </a:extLst>
            </p:cNvPr>
            <p:cNvSpPr/>
            <p:nvPr/>
          </p:nvSpPr>
          <p:spPr>
            <a:xfrm>
              <a:off x="2138914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xmlns="" id="{4F48FC36-C931-254A-A435-8400516180A7}"/>
                </a:ext>
              </a:extLst>
            </p:cNvPr>
            <p:cNvSpPr/>
            <p:nvPr/>
          </p:nvSpPr>
          <p:spPr>
            <a:xfrm>
              <a:off x="2138914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9A0BDED-3F62-5444-B6A4-6B88B78AD869}"/>
              </a:ext>
            </a:extLst>
          </p:cNvPr>
          <p:cNvGrpSpPr/>
          <p:nvPr/>
        </p:nvGrpSpPr>
        <p:grpSpPr>
          <a:xfrm>
            <a:off x="4810617" y="3855877"/>
            <a:ext cx="2570765" cy="2233828"/>
            <a:chOff x="4810617" y="3855877"/>
            <a:chExt cx="2570765" cy="2233828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xmlns="" id="{C79DA955-3DED-444E-95C6-D3E5BCB086A2}"/>
                </a:ext>
              </a:extLst>
            </p:cNvPr>
            <p:cNvSpPr/>
            <p:nvPr/>
          </p:nvSpPr>
          <p:spPr>
            <a:xfrm>
              <a:off x="4810617" y="3986784"/>
              <a:ext cx="2498757" cy="2102921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xmlns="" id="{1487D1C9-5B8E-4042-87DD-FE7A3ECD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503" y="3855877"/>
              <a:ext cx="443879" cy="438637"/>
            </a:xfrm>
            <a:prstGeom prst="rect">
              <a:avLst/>
            </a:prstGeom>
          </p:spPr>
        </p:pic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xmlns="" id="{981604DF-FD30-4446-97ED-7BCBDE9BE014}"/>
                </a:ext>
              </a:extLst>
            </p:cNvPr>
            <p:cNvSpPr/>
            <p:nvPr/>
          </p:nvSpPr>
          <p:spPr>
            <a:xfrm>
              <a:off x="4882625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xmlns="" id="{1912CF33-92C3-264D-B45D-30004C610AD5}"/>
                </a:ext>
              </a:extLst>
            </p:cNvPr>
            <p:cNvSpPr/>
            <p:nvPr/>
          </p:nvSpPr>
          <p:spPr>
            <a:xfrm>
              <a:off x="6095999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xmlns="" id="{8728341C-1406-554A-A017-534D0EFEA987}"/>
                </a:ext>
              </a:extLst>
            </p:cNvPr>
            <p:cNvSpPr/>
            <p:nvPr/>
          </p:nvSpPr>
          <p:spPr>
            <a:xfrm>
              <a:off x="6095999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xmlns="" id="{2CAE517E-708D-EB45-8DF1-F30B8CAC4473}"/>
                </a:ext>
              </a:extLst>
            </p:cNvPr>
            <p:cNvSpPr/>
            <p:nvPr/>
          </p:nvSpPr>
          <p:spPr>
            <a:xfrm>
              <a:off x="6108339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xmlns="" id="{EFB9D564-083E-4448-8F63-519E8374311B}"/>
                </a:ext>
              </a:extLst>
            </p:cNvPr>
            <p:cNvSpPr/>
            <p:nvPr/>
          </p:nvSpPr>
          <p:spPr>
            <a:xfrm>
              <a:off x="4882625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xmlns="" id="{99B14DED-4CA0-3744-BA7D-3A9A68A80377}"/>
                </a:ext>
              </a:extLst>
            </p:cNvPr>
            <p:cNvSpPr/>
            <p:nvPr/>
          </p:nvSpPr>
          <p:spPr>
            <a:xfrm>
              <a:off x="6095999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xmlns="" id="{B6A0704F-E967-4D43-92A0-CEC9CA788893}"/>
                </a:ext>
              </a:extLst>
            </p:cNvPr>
            <p:cNvSpPr/>
            <p:nvPr/>
          </p:nvSpPr>
          <p:spPr>
            <a:xfrm>
              <a:off x="4882625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xmlns="" id="{92B147EB-0033-B04A-A177-1A94733B58F2}"/>
                </a:ext>
              </a:extLst>
            </p:cNvPr>
            <p:cNvSpPr/>
            <p:nvPr/>
          </p:nvSpPr>
          <p:spPr>
            <a:xfrm>
              <a:off x="4882625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xmlns="" id="{2F7F7B36-6D21-B24A-BEAD-AF6F5B5A24F0}"/>
                </a:ext>
              </a:extLst>
            </p:cNvPr>
            <p:cNvSpPr/>
            <p:nvPr/>
          </p:nvSpPr>
          <p:spPr>
            <a:xfrm>
              <a:off x="6108339" y="4404790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</a:t>
              </a: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Acc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xmlns="" id="{E44E4E1E-B2DD-1B4A-9ECF-46D5A24244B6}"/>
                </a:ext>
              </a:extLst>
            </p:cNvPr>
            <p:cNvSpPr/>
            <p:nvPr/>
          </p:nvSpPr>
          <p:spPr>
            <a:xfrm>
              <a:off x="4882625" y="441258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HW Offloads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F5470228-5F81-524D-96C5-D76F67D83D0A}"/>
              </a:ext>
            </a:extLst>
          </p:cNvPr>
          <p:cNvGrpSpPr/>
          <p:nvPr/>
        </p:nvGrpSpPr>
        <p:grpSpPr>
          <a:xfrm>
            <a:off x="7626339" y="3848519"/>
            <a:ext cx="2570765" cy="2233828"/>
            <a:chOff x="4810617" y="3855877"/>
            <a:chExt cx="2570765" cy="2233828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xmlns="" id="{D086A8C7-0004-7F44-ABA9-3C4482D773BE}"/>
                </a:ext>
              </a:extLst>
            </p:cNvPr>
            <p:cNvSpPr/>
            <p:nvPr/>
          </p:nvSpPr>
          <p:spPr>
            <a:xfrm>
              <a:off x="4810617" y="3986784"/>
              <a:ext cx="2498757" cy="2102921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xmlns="" id="{EE008E9F-B81D-4945-A0C0-094468E27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503" y="3855877"/>
              <a:ext cx="443879" cy="438637"/>
            </a:xfrm>
            <a:prstGeom prst="rect">
              <a:avLst/>
            </a:prstGeom>
          </p:spPr>
        </p:pic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xmlns="" id="{9C5497C0-B043-D34A-835B-42A3720DAD3B}"/>
                </a:ext>
              </a:extLst>
            </p:cNvPr>
            <p:cNvSpPr/>
            <p:nvPr/>
          </p:nvSpPr>
          <p:spPr>
            <a:xfrm>
              <a:off x="4882625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xmlns="" id="{871DD8DC-86F3-2D47-8F69-6DC65900927C}"/>
                </a:ext>
              </a:extLst>
            </p:cNvPr>
            <p:cNvSpPr/>
            <p:nvPr/>
          </p:nvSpPr>
          <p:spPr>
            <a:xfrm>
              <a:off x="6095999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xmlns="" id="{2E2BA77C-D6F8-9D45-A322-AA0F550002A5}"/>
                </a:ext>
              </a:extLst>
            </p:cNvPr>
            <p:cNvSpPr/>
            <p:nvPr/>
          </p:nvSpPr>
          <p:spPr>
            <a:xfrm>
              <a:off x="6095999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xmlns="" id="{9DB8B793-F70F-5D4A-A83C-76F20DC98FD0}"/>
                </a:ext>
              </a:extLst>
            </p:cNvPr>
            <p:cNvSpPr/>
            <p:nvPr/>
          </p:nvSpPr>
          <p:spPr>
            <a:xfrm>
              <a:off x="6108339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xmlns="" id="{79B8A91A-80EB-0240-9244-315FBF994739}"/>
                </a:ext>
              </a:extLst>
            </p:cNvPr>
            <p:cNvSpPr/>
            <p:nvPr/>
          </p:nvSpPr>
          <p:spPr>
            <a:xfrm>
              <a:off x="4882625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xmlns="" id="{B4B8AEAD-D256-D445-AB1B-CF8BEAB7CF0E}"/>
                </a:ext>
              </a:extLst>
            </p:cNvPr>
            <p:cNvSpPr/>
            <p:nvPr/>
          </p:nvSpPr>
          <p:spPr>
            <a:xfrm>
              <a:off x="6095999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xmlns="" id="{789A28A6-AA31-DB4F-962C-C978AA091EE6}"/>
                </a:ext>
              </a:extLst>
            </p:cNvPr>
            <p:cNvSpPr/>
            <p:nvPr/>
          </p:nvSpPr>
          <p:spPr>
            <a:xfrm>
              <a:off x="4882625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xmlns="" id="{4909F6C9-42FC-7245-821E-3E2AA7C64547}"/>
                </a:ext>
              </a:extLst>
            </p:cNvPr>
            <p:cNvSpPr/>
            <p:nvPr/>
          </p:nvSpPr>
          <p:spPr>
            <a:xfrm>
              <a:off x="4882625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xmlns="" id="{C2E511A2-7191-8148-BAB3-8B7FAEFAC1C7}"/>
                </a:ext>
              </a:extLst>
            </p:cNvPr>
            <p:cNvSpPr/>
            <p:nvPr/>
          </p:nvSpPr>
          <p:spPr>
            <a:xfrm>
              <a:off x="6108339" y="4404790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FPGA/GPU</a:t>
              </a:r>
            </a:p>
          </p:txBody>
        </p:sp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xmlns="" id="{F9EA8F84-BE9F-774D-B203-B661AC8E7128}"/>
                </a:ext>
              </a:extLst>
            </p:cNvPr>
            <p:cNvSpPr/>
            <p:nvPr/>
          </p:nvSpPr>
          <p:spPr>
            <a:xfrm>
              <a:off x="4882625" y="441258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HW Offloads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819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29692" y="3764323"/>
            <a:ext cx="1651228" cy="163457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3666107" y="2161635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314178" y="2305856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292139" y="2305856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250281" y="2810117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 rot="5400000">
            <a:off x="4710324" y="2341965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7552381" y="2341965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 rot="5400000">
            <a:off x="4530978" y="3530973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7363988" y="3540225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156235" y="2668172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314178" y="2668172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383721" y="3908137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33" name="Picture 114" descr="Image result for RJ45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91290" y="2908630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06466" y="3755996"/>
            <a:ext cx="1651228" cy="16512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18" y="2413868"/>
            <a:ext cx="524208" cy="5242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751" y="3051031"/>
            <a:ext cx="1248017" cy="655209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7208511" y="3919815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Basic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324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3381293" y="1951773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29364" y="2095994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007325" y="2095994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65467" y="2600255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 rot="5400000">
            <a:off x="4425510" y="2132103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 rot="5400000">
            <a:off x="7267567" y="2132103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5400000">
            <a:off x="4246164" y="3321111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 rot="5400000">
            <a:off x="7079174" y="3330363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871421" y="2458310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029364" y="2458310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pic>
        <p:nvPicPr>
          <p:cNvPr id="38" name="Picture 114" descr="Image result for RJ45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06476" y="2698768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004" y="2204006"/>
            <a:ext cx="524208" cy="5242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937" y="2841169"/>
            <a:ext cx="1248017" cy="65520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544878" y="3554461"/>
            <a:ext cx="1651228" cy="1634574"/>
            <a:chOff x="2143298" y="3022310"/>
            <a:chExt cx="1651228" cy="1634574"/>
          </a:xfrm>
        </p:grpSpPr>
        <p:sp>
          <p:nvSpPr>
            <p:cNvPr id="42" name="Rectangle 41"/>
            <p:cNvSpPr/>
            <p:nvPr/>
          </p:nvSpPr>
          <p:spPr>
            <a:xfrm>
              <a:off x="2339752" y="4032698"/>
              <a:ext cx="1296144" cy="267244"/>
            </a:xfrm>
            <a:prstGeom prst="rect">
              <a:avLst/>
            </a:prstGeom>
            <a:solidFill>
              <a:srgbClr val="7EB26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43298" y="3022310"/>
              <a:ext cx="1651228" cy="1634574"/>
            </a:xfrm>
            <a:prstGeom prst="rect">
              <a:avLst/>
            </a:prstGeom>
          </p:spPr>
        </p:pic>
        <p:sp>
          <p:nvSpPr>
            <p:cNvPr id="44" name="Rounded Rectangle 43"/>
            <p:cNvSpPr/>
            <p:nvPr/>
          </p:nvSpPr>
          <p:spPr>
            <a:xfrm>
              <a:off x="2697327" y="3166124"/>
              <a:ext cx="796606" cy="144210"/>
            </a:xfrm>
            <a:prstGeom prst="roundRect">
              <a:avLst/>
            </a:prstGeom>
            <a:pattFill prst="dkVert">
              <a:fgClr>
                <a:srgbClr val="5C5C5C">
                  <a:lumMod val="75000"/>
                </a:srgbClr>
              </a:fgClr>
              <a:bgClr>
                <a:srgbClr val="FFFFFF"/>
              </a:bgClr>
            </a:pattFill>
            <a:ln w="19050" cap="flat" cmpd="sng" algn="ctr">
              <a:solidFill>
                <a:srgbClr val="262626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445299" y="3976615"/>
              <a:ext cx="504056" cy="277638"/>
            </a:xfrm>
            <a:prstGeom prst="roundRect">
              <a:avLst/>
            </a:prstGeom>
            <a:solidFill>
              <a:srgbClr val="006600"/>
            </a:solidFill>
            <a:ln w="25400" cap="flat" cmpd="sng" algn="ctr">
              <a:solidFill>
                <a:srgbClr val="7EB26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HW offload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 flipH="1">
            <a:off x="6621652" y="3554461"/>
            <a:ext cx="1651228" cy="1634574"/>
            <a:chOff x="2143298" y="3022310"/>
            <a:chExt cx="1651228" cy="1634574"/>
          </a:xfrm>
        </p:grpSpPr>
        <p:sp>
          <p:nvSpPr>
            <p:cNvPr id="47" name="Rectangle 46"/>
            <p:cNvSpPr/>
            <p:nvPr/>
          </p:nvSpPr>
          <p:spPr>
            <a:xfrm>
              <a:off x="2339752" y="4032698"/>
              <a:ext cx="1296144" cy="267244"/>
            </a:xfrm>
            <a:prstGeom prst="rect">
              <a:avLst/>
            </a:prstGeom>
            <a:solidFill>
              <a:srgbClr val="7EB26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43298" y="3022310"/>
              <a:ext cx="1651228" cy="1634574"/>
            </a:xfrm>
            <a:prstGeom prst="rect">
              <a:avLst/>
            </a:prstGeom>
          </p:spPr>
        </p:pic>
        <p:sp>
          <p:nvSpPr>
            <p:cNvPr id="49" name="Rounded Rectangle 48"/>
            <p:cNvSpPr/>
            <p:nvPr/>
          </p:nvSpPr>
          <p:spPr>
            <a:xfrm>
              <a:off x="2697327" y="3166124"/>
              <a:ext cx="796606" cy="144210"/>
            </a:xfrm>
            <a:prstGeom prst="roundRect">
              <a:avLst/>
            </a:prstGeom>
            <a:pattFill prst="dkVert">
              <a:fgClr>
                <a:srgbClr val="5C5C5C">
                  <a:lumMod val="75000"/>
                </a:srgbClr>
              </a:fgClr>
              <a:bgClr>
                <a:srgbClr val="FFFFFF"/>
              </a:bgClr>
            </a:pattFill>
            <a:ln w="19050" cap="flat" cmpd="sng" algn="ctr">
              <a:solidFill>
                <a:srgbClr val="262626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445299" y="3976615"/>
              <a:ext cx="504056" cy="277638"/>
            </a:xfrm>
            <a:prstGeom prst="roundRect">
              <a:avLst/>
            </a:prstGeom>
            <a:solidFill>
              <a:srgbClr val="006600"/>
            </a:solidFill>
            <a:ln w="25400" cap="flat" cmpd="sng" algn="ctr">
              <a:solidFill>
                <a:srgbClr val="7EB26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HW offload</a:t>
              </a: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5421374" y="3421411"/>
            <a:ext cx="1080120" cy="883963"/>
          </a:xfrm>
          <a:prstGeom prst="roundRect">
            <a:avLst/>
          </a:prstGeom>
          <a:solidFill>
            <a:srgbClr val="7EB267"/>
          </a:solidFill>
          <a:ln w="25400" cap="flat" cmpd="sng" algn="ctr">
            <a:solidFill>
              <a:srgbClr val="0066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Internal/External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Hardware Acceleration</a:t>
            </a:r>
          </a:p>
        </p:txBody>
      </p:sp>
      <p:sp>
        <p:nvSpPr>
          <p:cNvPr id="52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NI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22249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05035" y="4116592"/>
            <a:ext cx="1651228" cy="1634574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3141450" y="2513904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89521" y="2658125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767482" y="2658125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725624" y="3162386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4185667" y="2694234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 rot="5400000">
            <a:off x="7027724" y="2694234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4006321" y="3883242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 rot="5400000">
            <a:off x="6839331" y="3892494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631578" y="3020441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789521" y="3020441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859064" y="4260406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34" name="Picture 114" descr="Image result for RJ45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66633" y="3260899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81809" y="4108265"/>
            <a:ext cx="1651228" cy="16512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61" y="2766137"/>
            <a:ext cx="524208" cy="52420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094" y="3403300"/>
            <a:ext cx="1248017" cy="655209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6683854" y="4272084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181531" y="3983542"/>
            <a:ext cx="1080120" cy="883963"/>
          </a:xfrm>
          <a:prstGeom prst="roundRect">
            <a:avLst/>
          </a:prstGeom>
          <a:solidFill>
            <a:srgbClr val="7EB267"/>
          </a:solidFill>
          <a:ln w="25400" cap="flat" cmpd="sng" algn="ctr">
            <a:solidFill>
              <a:srgbClr val="0066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Internal/External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Hardware Acceleration</a:t>
            </a:r>
          </a:p>
        </p:txBody>
      </p:sp>
      <p:sp>
        <p:nvSpPr>
          <p:cNvPr id="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CI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073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Diagram based on Terminology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5662" y="2279031"/>
            <a:ext cx="1371602" cy="1335247"/>
          </a:xfrm>
          <a:prstGeom prst="rect">
            <a:avLst/>
          </a:prstGeom>
          <a:solidFill>
            <a:srgbClr val="6262F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VM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9437" y="2287133"/>
            <a:ext cx="1335243" cy="425958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Container on VM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0414" y="2279031"/>
            <a:ext cx="1339472" cy="82476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Container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377953" y="3153867"/>
            <a:ext cx="1334747" cy="918986"/>
            <a:chOff x="5137650" y="1479999"/>
            <a:chExt cx="1126033" cy="918986"/>
          </a:xfrm>
        </p:grpSpPr>
        <p:sp>
          <p:nvSpPr>
            <p:cNvPr id="8" name="Rounded Rectangle 20"/>
            <p:cNvSpPr/>
            <p:nvPr/>
          </p:nvSpPr>
          <p:spPr>
            <a:xfrm>
              <a:off x="5137650" y="1479999"/>
              <a:ext cx="1126033" cy="896633"/>
            </a:xfrm>
            <a:prstGeom prst="roundRect">
              <a:avLst>
                <a:gd name="adj" fmla="val 0"/>
              </a:avLst>
            </a:prstGeom>
            <a:solidFill>
              <a:srgbClr val="D2D2D2"/>
            </a:solidFill>
            <a:ln>
              <a:solidFill>
                <a:srgbClr val="D2D2D2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72000" tIns="72000" rIns="72000" bIns="72000" rtlCol="0" anchor="t" anchorCtr="0">
              <a:noAutofit/>
            </a:bodyPr>
            <a:lstStyle/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chemeClr val="tx1"/>
                  </a:solidFill>
                  <a:cs typeface="Arial" panose="020B0604020202020204" pitchFamily="34" charset="0"/>
                </a:rPr>
                <a:t>Containers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" b="1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rgbClr val="7F7F7F"/>
                  </a:solidFill>
                  <a:cs typeface="Arial" panose="020B0604020202020204" pitchFamily="34" charset="0"/>
                </a:rPr>
                <a:t>_________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800" b="1">
                  <a:solidFill>
                    <a:schemeClr val="tx1"/>
                  </a:solidFill>
                  <a:cs typeface="Arial" panose="020B0604020202020204" pitchFamily="34" charset="0"/>
                </a:rPr>
                <a:t>Container Runtime + Networking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9" name="Picture 8" descr="Image result for docker logo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5369" y="1775301"/>
              <a:ext cx="472825" cy="118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Image result for aws ecs logo 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02"/>
            <a:stretch/>
          </p:blipFill>
          <p:spPr bwMode="auto">
            <a:xfrm>
              <a:off x="5246003" y="1734876"/>
              <a:ext cx="236459" cy="191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5161017" y="1506992"/>
              <a:ext cx="1085006" cy="891993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19933" y="2765722"/>
            <a:ext cx="1334747" cy="848556"/>
            <a:chOff x="3907621" y="1091854"/>
            <a:chExt cx="1126033" cy="848556"/>
          </a:xfrm>
        </p:grpSpPr>
        <p:sp>
          <p:nvSpPr>
            <p:cNvPr id="13" name="Rounded Rectangle 20"/>
            <p:cNvSpPr/>
            <p:nvPr/>
          </p:nvSpPr>
          <p:spPr>
            <a:xfrm>
              <a:off x="3907621" y="1091854"/>
              <a:ext cx="1126033" cy="84855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2000" tIns="36000" rIns="72000" bIns="72000" rtlCol="0" anchor="t" anchorCtr="0">
              <a:noAutofit/>
            </a:bodyPr>
            <a:lstStyle/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chemeClr val="tx1"/>
                  </a:solidFill>
                  <a:cs typeface="Arial" panose="020B0604020202020204" pitchFamily="34" charset="0"/>
                </a:rPr>
                <a:t>Containers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" b="1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rgbClr val="7F7F7F"/>
                  </a:solidFill>
                  <a:cs typeface="Arial" panose="020B0604020202020204" pitchFamily="34" charset="0"/>
                </a:rPr>
                <a:t>______________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800" b="1">
                  <a:solidFill>
                    <a:schemeClr val="tx1"/>
                  </a:solidFill>
                  <a:cs typeface="Arial" panose="020B0604020202020204" pitchFamily="34" charset="0"/>
                </a:rPr>
                <a:t>Container Runtime + Networking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14" name="Picture 8" descr="Image result for docker logo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612" y="1346413"/>
              <a:ext cx="472825" cy="12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2" descr="Image result for aws ecs logo 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02"/>
            <a:stretch/>
          </p:blipFill>
          <p:spPr bwMode="auto">
            <a:xfrm>
              <a:off x="4009246" y="1304002"/>
              <a:ext cx="236459" cy="200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ounded Rectangle 20"/>
          <p:cNvSpPr/>
          <p:nvPr/>
        </p:nvSpPr>
        <p:spPr>
          <a:xfrm>
            <a:off x="4421049" y="4177703"/>
            <a:ext cx="4288836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spcAft>
                <a:spcPts val="600"/>
              </a:spcAft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Hypervisor (KVM, </a:t>
            </a:r>
            <a:r>
              <a:rPr lang="en-GB" sz="1000" b="1" err="1">
                <a:solidFill>
                  <a:schemeClr val="tx1"/>
                </a:solidFill>
                <a:cs typeface="Arial" panose="020B0604020202020204" pitchFamily="34" charset="0"/>
              </a:rPr>
              <a:t>ESXi</a:t>
            </a: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5919437" y="3688983"/>
            <a:ext cx="1335245" cy="415405"/>
          </a:xfrm>
          <a:prstGeom prst="roundRect">
            <a:avLst>
              <a:gd name="adj" fmla="val 0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kern="0">
                <a:solidFill>
                  <a:srgbClr val="FFFFFF"/>
                </a:solidFill>
                <a:latin typeface="Arial" charset="0"/>
              </a:rPr>
              <a:t>VM</a:t>
            </a:r>
            <a:endParaRPr lang="en-US" sz="1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415662" y="3684162"/>
            <a:ext cx="1371602" cy="420226"/>
          </a:xfrm>
          <a:prstGeom prst="roundRect">
            <a:avLst>
              <a:gd name="adj" fmla="val 0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400" kern="0">
                <a:solidFill>
                  <a:srgbClr val="FFFFFF"/>
                </a:solidFill>
                <a:latin typeface="Arial" charset="0"/>
              </a:rPr>
              <a:t>VM</a:t>
            </a:r>
            <a:endParaRPr lang="en-US" sz="1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21049" y="4177702"/>
            <a:ext cx="428883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20" name="Picture 2" descr="Image result for ESXI VMWare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053" y="4219249"/>
            <a:ext cx="808788" cy="31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KVM logo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857" y="4418730"/>
            <a:ext cx="443940" cy="11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Image result for openstack logo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204" y="4212317"/>
            <a:ext cx="535783" cy="2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0"/>
          <p:cNvSpPr/>
          <p:nvPr/>
        </p:nvSpPr>
        <p:spPr>
          <a:xfrm>
            <a:off x="4414423" y="4672239"/>
            <a:ext cx="2064797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Virtual</a:t>
            </a:r>
          </a:p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14424" y="4668348"/>
            <a:ext cx="206479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25" name="Picture 14" descr="Image result for openstack logo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599" y="4707655"/>
            <a:ext cx="535783" cy="2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541352" y="4894745"/>
            <a:ext cx="621267" cy="188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000">
                <a:latin typeface="Vodafone Rg" pitchFamily="34" charset="0"/>
              </a:rPr>
              <a:t>Neutron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75370" y="4825606"/>
            <a:ext cx="360382" cy="188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000">
                <a:latin typeface="Vodafone Rg" pitchFamily="34" charset="0"/>
              </a:rPr>
              <a:t>NSX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648269" y="4668349"/>
            <a:ext cx="2064797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Virtual</a:t>
            </a:r>
          </a:p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648270" y="4668348"/>
            <a:ext cx="206479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826721" y="4742986"/>
            <a:ext cx="529078" cy="226551"/>
            <a:chOff x="2396603" y="2632554"/>
            <a:chExt cx="454348" cy="22408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424"/>
            <a:stretch/>
          </p:blipFill>
          <p:spPr>
            <a:xfrm>
              <a:off x="2396603" y="2632554"/>
              <a:ext cx="454348" cy="92128"/>
            </a:xfrm>
            <a:prstGeom prst="rect">
              <a:avLst/>
            </a:prstGeom>
          </p:spPr>
        </p:pic>
        <p:pic>
          <p:nvPicPr>
            <p:cNvPr id="32" name="Picture 31" descr="Image result for vmware esxi png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884" y="2717710"/>
              <a:ext cx="149889" cy="138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8232986" y="4723275"/>
            <a:ext cx="371465" cy="296168"/>
            <a:chOff x="2917951" y="3827608"/>
            <a:chExt cx="715901" cy="401493"/>
          </a:xfrm>
        </p:grpSpPr>
        <p:pic>
          <p:nvPicPr>
            <p:cNvPr id="34" name="Picture 33" descr="https://www.sdxcentral.com/wp-content/uploads/2015/07/nuage_v_colour_RGB_med-300x202.pn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87" t="11115" r="9358" b="23530"/>
            <a:stretch/>
          </p:blipFill>
          <p:spPr bwMode="auto">
            <a:xfrm>
              <a:off x="2967037" y="3960019"/>
              <a:ext cx="638175" cy="269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Image result for nokia png">
              <a:hlinkClick r:id="rId13"/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73" b="37119"/>
            <a:stretch/>
          </p:blipFill>
          <p:spPr bwMode="auto">
            <a:xfrm>
              <a:off x="2917951" y="3827608"/>
              <a:ext cx="715901" cy="132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6758247" y="4733997"/>
            <a:ext cx="496432" cy="263898"/>
            <a:chOff x="5367166" y="1514822"/>
            <a:chExt cx="418805" cy="263898"/>
          </a:xfrm>
        </p:grpSpPr>
        <p:pic>
          <p:nvPicPr>
            <p:cNvPr id="37" name="Picture 36" descr="http://www.channelbiz.co.uk/wp-content/uploads/2013/01/juniper-networks-blue-png.pn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4" t="5220" r="4624" b="11701"/>
            <a:stretch/>
          </p:blipFill>
          <p:spPr bwMode="auto">
            <a:xfrm>
              <a:off x="5367166" y="1514822"/>
              <a:ext cx="418805" cy="15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159"/>
            <p:cNvSpPr txBox="1"/>
            <p:nvPr/>
          </p:nvSpPr>
          <p:spPr>
            <a:xfrm>
              <a:off x="5388091" y="1657709"/>
              <a:ext cx="304895" cy="12101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srgbClr val="5383A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Contrail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086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Software Terminologies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884441" y="1572114"/>
            <a:ext cx="7164802" cy="3913535"/>
            <a:chOff x="2869229" y="1636029"/>
            <a:chExt cx="7164802" cy="3913535"/>
          </a:xfrm>
        </p:grpSpPr>
        <p:sp>
          <p:nvSpPr>
            <p:cNvPr id="64" name="Rectangle 63"/>
            <p:cNvSpPr/>
            <p:nvPr/>
          </p:nvSpPr>
          <p:spPr>
            <a:xfrm>
              <a:off x="3308728" y="1636029"/>
              <a:ext cx="6708075" cy="1118993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25956" y="2756243"/>
              <a:ext cx="6708075" cy="157247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10429" y="4328718"/>
              <a:ext cx="6723602" cy="12096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676331" y="2919835"/>
              <a:ext cx="704850" cy="306847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>
                  <a:solidFill>
                    <a:schemeClr val="tx1"/>
                  </a:solidFill>
                </a:rPr>
                <a:t>vApp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503879" y="2919835"/>
              <a:ext cx="704850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VNF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949198" y="2919835"/>
              <a:ext cx="704850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CNF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466185" y="3490218"/>
              <a:ext cx="858735" cy="485651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VM</a:t>
              </a:r>
            </a:p>
          </p:txBody>
        </p:sp>
        <p:cxnSp>
          <p:nvCxnSpPr>
            <p:cNvPr id="47" name="Straight Connector 46"/>
            <p:cNvCxnSpPr>
              <a:stCxn id="29" idx="2"/>
            </p:cNvCxnSpPr>
            <p:nvPr/>
          </p:nvCxnSpPr>
          <p:spPr>
            <a:xfrm>
              <a:off x="3425475" y="4328718"/>
              <a:ext cx="66019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3914282" y="4621820"/>
              <a:ext cx="1533524" cy="348699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Hypervisor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425475" y="2766193"/>
              <a:ext cx="66019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ight Brace 60"/>
            <p:cNvSpPr/>
            <p:nvPr/>
          </p:nvSpPr>
          <p:spPr>
            <a:xfrm flipH="1">
              <a:off x="3212318" y="4328719"/>
              <a:ext cx="204248" cy="120967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2380707" y="4655493"/>
              <a:ext cx="1254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NFVI SW Layer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92319" y="2251873"/>
              <a:ext cx="1760220" cy="352510"/>
            </a:xfrm>
            <a:prstGeom prst="roundRect">
              <a:avLst/>
            </a:prstGeom>
            <a:solidFill>
              <a:srgbClr val="A9C0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Network Function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792319" y="1796744"/>
              <a:ext cx="1760220" cy="348286"/>
            </a:xfrm>
            <a:prstGeom prst="roundRect">
              <a:avLst/>
            </a:prstGeom>
            <a:solidFill>
              <a:srgbClr val="A9C0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Network Service</a:t>
              </a:r>
            </a:p>
          </p:txBody>
        </p:sp>
        <p:sp>
          <p:nvSpPr>
            <p:cNvPr id="27" name="Right Brace 26"/>
            <p:cNvSpPr/>
            <p:nvPr/>
          </p:nvSpPr>
          <p:spPr>
            <a:xfrm flipH="1">
              <a:off x="3209503" y="1636515"/>
              <a:ext cx="213158" cy="112967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2471444" y="2038025"/>
              <a:ext cx="1079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Service Layer</a:t>
              </a:r>
            </a:p>
          </p:txBody>
        </p:sp>
        <p:sp>
          <p:nvSpPr>
            <p:cNvPr id="29" name="Right Brace 28"/>
            <p:cNvSpPr/>
            <p:nvPr/>
          </p:nvSpPr>
          <p:spPr>
            <a:xfrm flipH="1">
              <a:off x="3214651" y="2766193"/>
              <a:ext cx="210824" cy="156252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2357139" y="3416503"/>
              <a:ext cx="1306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Application Layer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692023" y="3490218"/>
              <a:ext cx="1219200" cy="485651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Container</a:t>
              </a:r>
            </a:p>
          </p:txBody>
        </p:sp>
        <p:cxnSp>
          <p:nvCxnSpPr>
            <p:cNvPr id="32" name="Straight Connector 31"/>
            <p:cNvCxnSpPr>
              <a:stCxn id="61" idx="2"/>
            </p:cNvCxnSpPr>
            <p:nvPr/>
          </p:nvCxnSpPr>
          <p:spPr>
            <a:xfrm>
              <a:off x="3416566" y="5538394"/>
              <a:ext cx="66108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662766" y="2795732"/>
              <a:ext cx="1" cy="154065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0027414" y="1636515"/>
              <a:ext cx="0" cy="39018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416566" y="1636999"/>
              <a:ext cx="66108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5318817" y="2919835"/>
              <a:ext cx="1006103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workload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604164" y="4387688"/>
              <a:ext cx="2145747" cy="426682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Compute | Networks | Storage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Virtual Resources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906269" y="4621820"/>
              <a:ext cx="1786784" cy="348699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Container Engine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7744522" y="5156028"/>
              <a:ext cx="2249992" cy="361330"/>
              <a:chOff x="4558987" y="5907297"/>
              <a:chExt cx="2249992" cy="36133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558987" y="5907297"/>
                <a:ext cx="2249992" cy="346755"/>
              </a:xfrm>
              <a:prstGeom prst="roundRect">
                <a:avLst/>
              </a:prstGeom>
              <a:solidFill>
                <a:srgbClr val="9393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9175" y="5976794"/>
                <a:ext cx="275255" cy="275255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4929280" y="5960850"/>
                <a:ext cx="18456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dirty="0"/>
                  <a:t>NFVI SW Configuration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182967" y="5111685"/>
              <a:ext cx="1860498" cy="437879"/>
              <a:chOff x="1229066" y="5715000"/>
              <a:chExt cx="1860498" cy="437879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354" b="31218"/>
              <a:stretch/>
            </p:blipFill>
            <p:spPr>
              <a:xfrm>
                <a:off x="1229066" y="5715000"/>
                <a:ext cx="1860498" cy="437879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1308657" y="5795439"/>
                <a:ext cx="158281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</a:rPr>
                  <a:t>NFVI SW Profile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671860" y="3350148"/>
              <a:ext cx="1669747" cy="816823"/>
              <a:chOff x="381971" y="4621820"/>
              <a:chExt cx="1669747" cy="816823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81971" y="4640497"/>
                <a:ext cx="1667564" cy="798146"/>
                <a:chOff x="381971" y="4640497"/>
                <a:chExt cx="1667564" cy="798146"/>
              </a:xfrm>
            </p:grpSpPr>
            <p:sp>
              <p:nvSpPr>
                <p:cNvPr id="42" name="Rounded Rectangle 41"/>
                <p:cNvSpPr/>
                <p:nvPr/>
              </p:nvSpPr>
              <p:spPr>
                <a:xfrm>
                  <a:off x="381971" y="4640497"/>
                  <a:ext cx="1667564" cy="7981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743" y="4743549"/>
                  <a:ext cx="587977" cy="587977"/>
                </a:xfrm>
                <a:prstGeom prst="rect">
                  <a:avLst/>
                </a:prstGeom>
              </p:spPr>
            </p:pic>
          </p:grpSp>
          <p:sp>
            <p:nvSpPr>
              <p:cNvPr id="57" name="Rectangle 56"/>
              <p:cNvSpPr/>
              <p:nvPr/>
            </p:nvSpPr>
            <p:spPr>
              <a:xfrm>
                <a:off x="878474" y="4621820"/>
                <a:ext cx="1173244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b="1" dirty="0"/>
                  <a:t>VM Instances </a:t>
                </a:r>
              </a:p>
              <a:p>
                <a:pPr algn="ctr"/>
                <a:r>
                  <a:rPr lang="en-GB" sz="1200" b="1" dirty="0"/>
                  <a:t>Catalogue</a:t>
                </a:r>
              </a:p>
              <a:p>
                <a:pPr algn="ctr"/>
                <a:r>
                  <a:rPr lang="en-GB" sz="1050" dirty="0"/>
                  <a:t>Instance Type </a:t>
                </a:r>
              </a:p>
              <a:p>
                <a:pPr algn="ctr"/>
                <a:r>
                  <a:rPr lang="en-GB" sz="1050" dirty="0"/>
                  <a:t>Compute flavour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6380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Hardware Layers Terminologies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25641" y="3940953"/>
            <a:ext cx="5469109" cy="15335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Connector 46"/>
          <p:cNvCxnSpPr/>
          <p:nvPr/>
        </p:nvCxnSpPr>
        <p:spPr>
          <a:xfrm>
            <a:off x="3423520" y="3940953"/>
            <a:ext cx="53681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Brace 60"/>
          <p:cNvSpPr/>
          <p:nvPr/>
        </p:nvSpPr>
        <p:spPr>
          <a:xfrm flipH="1">
            <a:off x="3227530" y="3940952"/>
            <a:ext cx="204248" cy="153352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2434126" y="4569215"/>
            <a:ext cx="118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/>
              <a:t>NFVI HW Layer</a:t>
            </a:r>
            <a:endParaRPr lang="en-GB" sz="1200" b="1" dirty="0"/>
          </a:p>
        </p:txBody>
      </p:sp>
      <p:cxnSp>
        <p:nvCxnSpPr>
          <p:cNvPr id="32" name="Straight Connector 31"/>
          <p:cNvCxnSpPr>
            <a:stCxn id="61" idx="2"/>
          </p:cNvCxnSpPr>
          <p:nvPr/>
        </p:nvCxnSpPr>
        <p:spPr>
          <a:xfrm>
            <a:off x="3431778" y="5474479"/>
            <a:ext cx="53598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91676" y="3940952"/>
            <a:ext cx="0" cy="1533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284062" y="3995138"/>
            <a:ext cx="2269856" cy="426682"/>
          </a:xfrm>
          <a:prstGeom prst="roundRect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Compute | Networks | Storage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Hardware Resources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53324" y="5101002"/>
            <a:ext cx="2249992" cy="346755"/>
            <a:chOff x="4558987" y="5907297"/>
            <a:chExt cx="2249992" cy="346755"/>
          </a:xfrm>
        </p:grpSpPr>
        <p:sp>
          <p:nvSpPr>
            <p:cNvPr id="13" name="Rounded Rectangle 12"/>
            <p:cNvSpPr/>
            <p:nvPr/>
          </p:nvSpPr>
          <p:spPr>
            <a:xfrm>
              <a:off x="4558987" y="5907297"/>
              <a:ext cx="2249992" cy="346755"/>
            </a:xfrm>
            <a:prstGeom prst="roundRect">
              <a:avLst/>
            </a:pr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9175" y="5947454"/>
              <a:ext cx="275255" cy="275255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4913378" y="5931510"/>
              <a:ext cx="18775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dirty="0"/>
                <a:t>NFVI HW Configuration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8179" y="3959380"/>
            <a:ext cx="1860498" cy="437879"/>
            <a:chOff x="1229066" y="5715000"/>
            <a:chExt cx="1860498" cy="43787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354" b="31218"/>
            <a:stretch/>
          </p:blipFill>
          <p:spPr>
            <a:xfrm>
              <a:off x="1229066" y="5715000"/>
              <a:ext cx="1860498" cy="437879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1308657" y="5795439"/>
              <a:ext cx="158281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NFVI HW Profile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6" t="10894" r="31336" b="13116"/>
          <a:stretch/>
        </p:blipFill>
        <p:spPr>
          <a:xfrm>
            <a:off x="6344762" y="4517447"/>
            <a:ext cx="299604" cy="6099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1013" y="516052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Compute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10297" y="5160526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Storage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098" y="4565288"/>
            <a:ext cx="452568" cy="500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3" r="26500"/>
          <a:stretch/>
        </p:blipFill>
        <p:spPr>
          <a:xfrm>
            <a:off x="7077462" y="4491095"/>
            <a:ext cx="644719" cy="64868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116151" y="5163408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Network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115686" y="4285838"/>
            <a:ext cx="1149674" cy="1188641"/>
            <a:chOff x="9196327" y="3940952"/>
            <a:chExt cx="1149674" cy="1188641"/>
          </a:xfrm>
        </p:grpSpPr>
        <p:sp>
          <p:nvSpPr>
            <p:cNvPr id="35" name="Rounded Rectangle 34"/>
            <p:cNvSpPr/>
            <p:nvPr/>
          </p:nvSpPr>
          <p:spPr>
            <a:xfrm>
              <a:off x="9199804" y="3940952"/>
              <a:ext cx="1090246" cy="1188641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96327" y="4288289"/>
              <a:ext cx="114967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Physical </a:t>
              </a:r>
            </a:p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Network Function </a:t>
              </a:r>
            </a:p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(</a:t>
              </a:r>
              <a:r>
                <a:rPr lang="en-GB" sz="1000" b="1" dirty="0">
                  <a:solidFill>
                    <a:schemeClr val="bg1"/>
                  </a:solidFill>
                </a:rPr>
                <a:t>PNF</a:t>
              </a:r>
              <a:r>
                <a:rPr lang="en-GB" sz="1000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5011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79E6D01-326F-7842-9C0E-13311DC1D3B3}"/>
              </a:ext>
            </a:extLst>
          </p:cNvPr>
          <p:cNvGrpSpPr>
            <a:grpSpLocks noChangeAspect="1"/>
          </p:cNvGrpSpPr>
          <p:nvPr/>
        </p:nvGrpSpPr>
        <p:grpSpPr>
          <a:xfrm>
            <a:off x="419760" y="226031"/>
            <a:ext cx="11352479" cy="6405937"/>
            <a:chOff x="1263720" y="1262009"/>
            <a:chExt cx="9337497" cy="5268930"/>
          </a:xfrm>
        </p:grpSpPr>
        <p:sp>
          <p:nvSpPr>
            <p:cNvPr id="5" name="Snip Single Corner of Rectangle 4">
              <a:extLst>
                <a:ext uri="{FF2B5EF4-FFF2-40B4-BE49-F238E27FC236}">
                  <a16:creationId xmlns:a16="http://schemas.microsoft.com/office/drawing/2014/main" xmlns="" id="{959CC0A6-B464-484D-9653-253AF48D77E9}"/>
                </a:ext>
              </a:extLst>
            </p:cNvPr>
            <p:cNvSpPr/>
            <p:nvPr/>
          </p:nvSpPr>
          <p:spPr>
            <a:xfrm>
              <a:off x="1263720" y="1262009"/>
              <a:ext cx="1972639" cy="1489753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Desired State</a:t>
              </a:r>
            </a:p>
            <a:p>
              <a:endParaRPr lang="en-GB" dirty="0"/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Attribute1: value1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Attribute2: value2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Attribute3: value3</a:t>
              </a:r>
            </a:p>
          </p:txBody>
        </p:sp>
        <p:sp>
          <p:nvSpPr>
            <p:cNvPr id="6" name="Snip Single Corner of Rectangle 5">
              <a:extLst>
                <a:ext uri="{FF2B5EF4-FFF2-40B4-BE49-F238E27FC236}">
                  <a16:creationId xmlns:a16="http://schemas.microsoft.com/office/drawing/2014/main" xmlns="" id="{DF239AA7-BE29-1A4F-B23E-D6E357CFDB5F}"/>
                </a:ext>
              </a:extLst>
            </p:cNvPr>
            <p:cNvSpPr/>
            <p:nvPr/>
          </p:nvSpPr>
          <p:spPr>
            <a:xfrm>
              <a:off x="8628578" y="3300572"/>
              <a:ext cx="1972639" cy="1489753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Observed State</a:t>
              </a:r>
            </a:p>
            <a:p>
              <a:endParaRPr lang="en-GB" dirty="0"/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Attribute1: value1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Attribute2: value2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Attribute3: </a:t>
              </a:r>
              <a:r>
                <a:rPr lang="en-GB" sz="12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value4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926CD18-63F3-164D-8C3F-D0CBEC8BF345}"/>
                </a:ext>
              </a:extLst>
            </p:cNvPr>
            <p:cNvSpPr/>
            <p:nvPr/>
          </p:nvSpPr>
          <p:spPr>
            <a:xfrm>
              <a:off x="4940157" y="5637087"/>
              <a:ext cx="2907586" cy="8938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Infrastructure / Infrastructure Management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19A7E911-6A14-0749-880E-F29DE93E9D76}"/>
                </a:ext>
              </a:extLst>
            </p:cNvPr>
            <p:cNvSpPr/>
            <p:nvPr/>
          </p:nvSpPr>
          <p:spPr>
            <a:xfrm>
              <a:off x="4940157" y="1559960"/>
              <a:ext cx="2907586" cy="8938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Configuration Management System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C7B61DBF-6B57-6540-8140-B1651985B91E}"/>
                </a:ext>
              </a:extLst>
            </p:cNvPr>
            <p:cNvCxnSpPr>
              <a:cxnSpLocks/>
              <a:stCxn id="5" idx="0"/>
              <a:endCxn id="8" idx="1"/>
            </p:cNvCxnSpPr>
            <p:nvPr/>
          </p:nvCxnSpPr>
          <p:spPr>
            <a:xfrm>
              <a:off x="3236359" y="2006886"/>
              <a:ext cx="17037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62A214BE-CEE9-A540-9848-194A52E5201C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48" y="2453811"/>
              <a:ext cx="0" cy="3183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80D59FBA-F3FA-B74F-B428-3C85A6F6610D}"/>
                </a:ext>
              </a:extLst>
            </p:cNvPr>
            <p:cNvCxnSpPr>
              <a:cxnSpLocks/>
            </p:cNvCxnSpPr>
            <p:nvPr/>
          </p:nvCxnSpPr>
          <p:spPr>
            <a:xfrm>
              <a:off x="6393951" y="2453811"/>
              <a:ext cx="0" cy="3183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99B35601-BBDB-E04C-B266-4295D2BFCF77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7150813" y="4045449"/>
              <a:ext cx="1477765" cy="159163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6E94B890-BFFF-7343-90C3-F43853E62EA2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 flipV="1">
              <a:off x="7150814" y="2453811"/>
              <a:ext cx="1477764" cy="159163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DBC72F4C-C1DD-1D4D-B6EE-9F43268C40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8258" y="18268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497448E4-B2AC-2944-9320-9AA6D7EEC3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6948" y="359232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7C6E1E5E-F1B2-1E44-9BA2-6C0C06936B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7538" y="460120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7" name="Circular Arrow 16">
              <a:extLst>
                <a:ext uri="{FF2B5EF4-FFF2-40B4-BE49-F238E27FC236}">
                  <a16:creationId xmlns:a16="http://schemas.microsoft.com/office/drawing/2014/main" xmlns="" id="{4BF0DD85-DB07-1145-8BF4-6952245BB63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471960" y="2433764"/>
              <a:ext cx="720000" cy="75757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792058"/>
                <a:gd name="adj5" fmla="val 125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4551812A-6700-F343-96FA-43FC6F885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1960" y="263255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DEC1BEDB-9C5A-7144-80CF-DE67E11E33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2115" y="359232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570756A5-0A25-3146-A051-FA4242388E36}"/>
                </a:ext>
              </a:extLst>
            </p:cNvPr>
            <p:cNvSpPr/>
            <p:nvPr/>
          </p:nvSpPr>
          <p:spPr>
            <a:xfrm>
              <a:off x="5219272" y="5517222"/>
              <a:ext cx="2147299" cy="2054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9461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Bogo-Meter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On front of each chapter.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039336" y="2170955"/>
            <a:ext cx="4724365" cy="3256871"/>
            <a:chOff x="809660" y="2007831"/>
            <a:chExt cx="4724365" cy="3256871"/>
          </a:xfrm>
        </p:grpSpPr>
        <p:sp>
          <p:nvSpPr>
            <p:cNvPr id="44" name="Rectangle 43"/>
            <p:cNvSpPr/>
            <p:nvPr/>
          </p:nvSpPr>
          <p:spPr>
            <a:xfrm>
              <a:off x="809660" y="2007831"/>
              <a:ext cx="4724365" cy="32568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solidFill>
                    <a:schemeClr val="tx1"/>
                  </a:solidFill>
                </a:rPr>
                <a:t>   </a:t>
              </a:r>
              <a:r>
                <a:rPr lang="en-GB" sz="2000" b="1" dirty="0">
                  <a:solidFill>
                    <a:schemeClr val="tx1"/>
                  </a:solidFill>
                </a:rPr>
                <a:t>Bogo-Meter rating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053296" y="2395958"/>
              <a:ext cx="4236334" cy="2620703"/>
              <a:chOff x="1053296" y="2395958"/>
              <a:chExt cx="4236334" cy="2620703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053296" y="2395958"/>
                <a:ext cx="4236334" cy="2620703"/>
              </a:xfrm>
              <a:prstGeom prst="rect">
                <a:avLst/>
              </a:prstGeom>
              <a:solidFill>
                <a:srgbClr val="FFF8E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1693336" y="2395959"/>
                <a:ext cx="0" cy="2620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1439842" y="2606655"/>
                <a:ext cx="253494" cy="2410006"/>
                <a:chOff x="6034023" y="4190479"/>
                <a:chExt cx="253494" cy="2410006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035040" y="4190479"/>
                  <a:ext cx="2514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Group 55"/>
                <p:cNvGrpSpPr/>
                <p:nvPr/>
              </p:nvGrpSpPr>
              <p:grpSpPr>
                <a:xfrm>
                  <a:off x="6035040" y="4381500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6036057" y="4792980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036057" y="5189741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6034023" y="5586504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6034023" y="5983265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6035040" y="6394745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0" name="TextBox 45"/>
              <p:cNvSpPr txBox="1"/>
              <p:nvPr/>
            </p:nvSpPr>
            <p:spPr>
              <a:xfrm>
                <a:off x="1798320" y="2421989"/>
                <a:ext cx="1103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Complete</a:t>
                </a:r>
              </a:p>
            </p:txBody>
          </p:sp>
          <p:sp>
            <p:nvSpPr>
              <p:cNvPr id="51" name="TextBox 46"/>
              <p:cNvSpPr txBox="1"/>
              <p:nvPr/>
            </p:nvSpPr>
            <p:spPr>
              <a:xfrm>
                <a:off x="1798320" y="2968913"/>
                <a:ext cx="299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Dickering over the fine points</a:t>
                </a:r>
              </a:p>
            </p:txBody>
          </p:sp>
          <p:sp>
            <p:nvSpPr>
              <p:cNvPr id="52" name="TextBox 47"/>
              <p:cNvSpPr txBox="1"/>
              <p:nvPr/>
            </p:nvSpPr>
            <p:spPr>
              <a:xfrm>
                <a:off x="1808536" y="3515837"/>
                <a:ext cx="2224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Lots of SME feedback</a:t>
                </a:r>
              </a:p>
            </p:txBody>
          </p:sp>
          <p:sp>
            <p:nvSpPr>
              <p:cNvPr id="53" name="TextBox 49"/>
              <p:cNvSpPr txBox="1"/>
              <p:nvPr/>
            </p:nvSpPr>
            <p:spPr>
              <a:xfrm>
                <a:off x="1811493" y="4081583"/>
                <a:ext cx="2433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Still developing content</a:t>
                </a:r>
              </a:p>
            </p:txBody>
          </p:sp>
          <p:sp>
            <p:nvSpPr>
              <p:cNvPr id="54" name="TextBox 50"/>
              <p:cNvSpPr txBox="1"/>
              <p:nvPr/>
            </p:nvSpPr>
            <p:spPr>
              <a:xfrm>
                <a:off x="1798320" y="4605181"/>
                <a:ext cx="2300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Initial framework only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3282971" y="3508196"/>
            <a:ext cx="592668" cy="522721"/>
            <a:chOff x="6248399" y="1185333"/>
            <a:chExt cx="592668" cy="522721"/>
          </a:xfrm>
        </p:grpSpPr>
        <p:sp>
          <p:nvSpPr>
            <p:cNvPr id="42" name="Right Triangle 41"/>
            <p:cNvSpPr/>
            <p:nvPr/>
          </p:nvSpPr>
          <p:spPr>
            <a:xfrm>
              <a:off x="6248400" y="1185333"/>
              <a:ext cx="592667" cy="24553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43" name="Right Triangle 42"/>
            <p:cNvSpPr/>
            <p:nvPr/>
          </p:nvSpPr>
          <p:spPr>
            <a:xfrm flipV="1">
              <a:off x="6248399" y="1462520"/>
              <a:ext cx="592667" cy="24553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02999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35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567590" y="3983612"/>
            <a:ext cx="4301836" cy="952529"/>
          </a:xfrm>
          <a:prstGeom prst="rect">
            <a:avLst/>
          </a:prstGeom>
          <a:solidFill>
            <a:srgbClr val="000000">
              <a:lumMod val="50000"/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Reference NFVI Hardware</a:t>
            </a:r>
          </a:p>
        </p:txBody>
      </p:sp>
      <p:pic>
        <p:nvPicPr>
          <p:cNvPr id="51" name="Picture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91" y="4514140"/>
            <a:ext cx="471092" cy="471092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573454" y="2971100"/>
            <a:ext cx="4301835" cy="927136"/>
          </a:xfrm>
          <a:prstGeom prst="rect">
            <a:avLst/>
          </a:prstGeom>
          <a:solidFill>
            <a:srgbClr val="00000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Reference NFVI Software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67594" y="2129244"/>
            <a:ext cx="2887413" cy="762415"/>
          </a:xfrm>
          <a:prstGeom prst="rect">
            <a:avLst/>
          </a:prstGeom>
          <a:solidFill>
            <a:srgbClr val="FCDF9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Vodafone Rg" pitchFamily="34" charset="0"/>
              </a:rPr>
              <a:t>Infrastructure Profiles Catalogue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1255760" y="2865228"/>
            <a:ext cx="3553008" cy="588816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400" kern="0" dirty="0">
                <a:solidFill>
                  <a:srgbClr val="FFFFFF"/>
                </a:solidFill>
                <a:latin typeface="Vodafone Rg" pitchFamily="34" charset="0"/>
              </a:rPr>
              <a:t>                               </a:t>
            </a:r>
            <a:r>
              <a:rPr lang="en-GB" sz="1400" b="1" kern="0" dirty="0">
                <a:solidFill>
                  <a:srgbClr val="FFFFFF"/>
                </a:solidFill>
                <a:latin typeface="Vodafone Rg" pitchFamily="34" charset="0"/>
              </a:rPr>
              <a:t>Compliance &amp; Certification, and    Verification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764641" y="2290978"/>
            <a:ext cx="1104787" cy="435701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FFFFFF"/>
                </a:solidFill>
                <a:latin typeface="Vodafone Rg" pitchFamily="34" charset="0"/>
              </a:rPr>
              <a:t>NFVI Metrics &amp; Capabilities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64640" y="1387310"/>
            <a:ext cx="1104787" cy="491837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FFFFFF"/>
                </a:solidFill>
                <a:latin typeface="Vodafone Rg" pitchFamily="34" charset="0"/>
              </a:rPr>
              <a:t>VNF Requirements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67593" y="1383133"/>
            <a:ext cx="2887414" cy="500192"/>
          </a:xfrm>
          <a:prstGeom prst="rect">
            <a:avLst/>
          </a:prstGeom>
          <a:noFill/>
          <a:ln w="3175" cap="flat" cmpd="sng" algn="ctr">
            <a:solidFill>
              <a:srgbClr val="000000"/>
            </a:solidFill>
            <a:prstDash val="dash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GB" sz="1000" kern="0" dirty="0">
              <a:solidFill>
                <a:srgbClr val="34342B"/>
              </a:solidFill>
              <a:latin typeface="Vodafone Rg" pitchFamily="34" charset="0"/>
            </a:endParaRPr>
          </a:p>
        </p:txBody>
      </p:sp>
      <p:sp>
        <p:nvSpPr>
          <p:cNvPr id="58" name="Oval 82"/>
          <p:cNvSpPr/>
          <p:nvPr/>
        </p:nvSpPr>
        <p:spPr>
          <a:xfrm>
            <a:off x="5845202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59" name="Oval 83"/>
          <p:cNvSpPr/>
          <p:nvPr/>
        </p:nvSpPr>
        <p:spPr>
          <a:xfrm>
            <a:off x="4356108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60" name="Oval 84"/>
          <p:cNvSpPr/>
          <p:nvPr/>
        </p:nvSpPr>
        <p:spPr>
          <a:xfrm>
            <a:off x="3630087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61" name="Oval 85"/>
          <p:cNvSpPr/>
          <p:nvPr/>
        </p:nvSpPr>
        <p:spPr>
          <a:xfrm>
            <a:off x="5100654" y="145481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cxnSp>
        <p:nvCxnSpPr>
          <p:cNvPr id="62" name="Straight Arrow Connector 86"/>
          <p:cNvCxnSpPr>
            <a:stCxn id="57" idx="3"/>
            <a:endCxn id="56" idx="1"/>
          </p:cNvCxnSpPr>
          <p:nvPr/>
        </p:nvCxnSpPr>
        <p:spPr>
          <a:xfrm>
            <a:off x="6455007" y="1633228"/>
            <a:ext cx="309632" cy="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3" name="Straight Arrow Connector 87"/>
          <p:cNvCxnSpPr>
            <a:stCxn id="56" idx="2"/>
            <a:endCxn id="55" idx="0"/>
          </p:cNvCxnSpPr>
          <p:nvPr/>
        </p:nvCxnSpPr>
        <p:spPr>
          <a:xfrm>
            <a:off x="7317034" y="1879147"/>
            <a:ext cx="1" cy="411831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4" name="Straight Arrow Connector 88"/>
          <p:cNvCxnSpPr>
            <a:stCxn id="55" idx="1"/>
            <a:endCxn id="53" idx="3"/>
          </p:cNvCxnSpPr>
          <p:nvPr/>
        </p:nvCxnSpPr>
        <p:spPr>
          <a:xfrm flipH="1">
            <a:off x="6455006" y="2508829"/>
            <a:ext cx="309634" cy="1623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5" name="Straight Arrow Connector 89"/>
          <p:cNvCxnSpPr/>
          <p:nvPr/>
        </p:nvCxnSpPr>
        <p:spPr>
          <a:xfrm flipV="1">
            <a:off x="7320347" y="2726679"/>
            <a:ext cx="0" cy="25077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grpSp>
        <p:nvGrpSpPr>
          <p:cNvPr id="66" name="Group 93"/>
          <p:cNvGrpSpPr/>
          <p:nvPr/>
        </p:nvGrpSpPr>
        <p:grpSpPr>
          <a:xfrm>
            <a:off x="4665983" y="2311049"/>
            <a:ext cx="500741" cy="500741"/>
            <a:chOff x="6764099" y="2098220"/>
            <a:chExt cx="500741" cy="500741"/>
          </a:xfrm>
        </p:grpSpPr>
        <p:pic>
          <p:nvPicPr>
            <p:cNvPr id="67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68" name="TextBox 95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69" name="Group 96"/>
          <p:cNvGrpSpPr/>
          <p:nvPr/>
        </p:nvGrpSpPr>
        <p:grpSpPr>
          <a:xfrm>
            <a:off x="5394493" y="2312411"/>
            <a:ext cx="500741" cy="500741"/>
            <a:chOff x="6764099" y="2098220"/>
            <a:chExt cx="500741" cy="500741"/>
          </a:xfrm>
        </p:grpSpPr>
        <p:pic>
          <p:nvPicPr>
            <p:cNvPr id="70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71" name="TextBox 98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C</a:t>
              </a:r>
            </a:p>
          </p:txBody>
        </p:sp>
      </p:grpSp>
      <p:grpSp>
        <p:nvGrpSpPr>
          <p:cNvPr id="72" name="Group 99"/>
          <p:cNvGrpSpPr/>
          <p:nvPr/>
        </p:nvGrpSpPr>
        <p:grpSpPr>
          <a:xfrm>
            <a:off x="3916252" y="2292340"/>
            <a:ext cx="500741" cy="500741"/>
            <a:chOff x="6764099" y="2098220"/>
            <a:chExt cx="500741" cy="500741"/>
          </a:xfrm>
        </p:grpSpPr>
        <p:pic>
          <p:nvPicPr>
            <p:cNvPr id="73" name="Picture 10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74" name="TextBox 101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pic>
        <p:nvPicPr>
          <p:cNvPr id="75" name="Picture 1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96" y="3534670"/>
            <a:ext cx="322334" cy="32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0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23" y="3576758"/>
            <a:ext cx="495076" cy="321478"/>
          </a:xfrm>
          <a:prstGeom prst="rect">
            <a:avLst/>
          </a:prstGeom>
        </p:spPr>
      </p:pic>
      <p:pic>
        <p:nvPicPr>
          <p:cNvPr id="77" name="Picture 10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008" y="3518731"/>
            <a:ext cx="722888" cy="354215"/>
          </a:xfrm>
          <a:prstGeom prst="rect">
            <a:avLst/>
          </a:prstGeom>
        </p:spPr>
      </p:pic>
      <p:pic>
        <p:nvPicPr>
          <p:cNvPr id="78" name="Picture 10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646" y="3427799"/>
            <a:ext cx="968710" cy="544899"/>
          </a:xfrm>
          <a:prstGeom prst="rect">
            <a:avLst/>
          </a:prstGeom>
        </p:spPr>
      </p:pic>
      <p:pic>
        <p:nvPicPr>
          <p:cNvPr id="79" name="Picture 10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42" y="3479833"/>
            <a:ext cx="458404" cy="340250"/>
          </a:xfrm>
          <a:prstGeom prst="rect">
            <a:avLst/>
          </a:prstGeom>
        </p:spPr>
      </p:pic>
      <p:pic>
        <p:nvPicPr>
          <p:cNvPr id="80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51" y="4512198"/>
            <a:ext cx="471092" cy="471092"/>
          </a:xfrm>
          <a:prstGeom prst="rect">
            <a:avLst/>
          </a:prstGeom>
        </p:spPr>
      </p:pic>
      <p:pic>
        <p:nvPicPr>
          <p:cNvPr id="81" name="Picture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90" y="4512198"/>
            <a:ext cx="471092" cy="471092"/>
          </a:xfrm>
          <a:prstGeom prst="rect">
            <a:avLst/>
          </a:prstGeom>
        </p:spPr>
      </p:pic>
      <p:pic>
        <p:nvPicPr>
          <p:cNvPr id="82" name="Picture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05" y="4512198"/>
            <a:ext cx="471092" cy="471092"/>
          </a:xfrm>
          <a:prstGeom prst="rect">
            <a:avLst/>
          </a:prstGeom>
        </p:spPr>
      </p:pic>
      <p:pic>
        <p:nvPicPr>
          <p:cNvPr id="83" name="Picture 1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00" y="4510401"/>
            <a:ext cx="471092" cy="471092"/>
          </a:xfrm>
          <a:prstGeom prst="rect">
            <a:avLst/>
          </a:prstGeom>
        </p:spPr>
      </p:pic>
      <p:cxnSp>
        <p:nvCxnSpPr>
          <p:cNvPr id="84" name="Straight Connector 114"/>
          <p:cNvCxnSpPr/>
          <p:nvPr/>
        </p:nvCxnSpPr>
        <p:spPr>
          <a:xfrm>
            <a:off x="3418887" y="2932298"/>
            <a:ext cx="4667568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Dot"/>
          </a:ln>
          <a:effectLst/>
        </p:spPr>
      </p:cxnSp>
      <p:cxnSp>
        <p:nvCxnSpPr>
          <p:cNvPr id="85" name="Straight Arrow Connector 140"/>
          <p:cNvCxnSpPr>
            <a:stCxn id="53" idx="0"/>
            <a:endCxn id="57" idx="2"/>
          </p:cNvCxnSpPr>
          <p:nvPr/>
        </p:nvCxnSpPr>
        <p:spPr>
          <a:xfrm flipV="1">
            <a:off x="5011300" y="1883324"/>
            <a:ext cx="0" cy="245919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86" name="Right Brace 141"/>
          <p:cNvSpPr/>
          <p:nvPr/>
        </p:nvSpPr>
        <p:spPr>
          <a:xfrm>
            <a:off x="7899129" y="1387310"/>
            <a:ext cx="187326" cy="1544989"/>
          </a:xfrm>
          <a:prstGeom prst="rightBrac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GB" sz="12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87" name="Right Brace 142"/>
          <p:cNvSpPr/>
          <p:nvPr/>
        </p:nvSpPr>
        <p:spPr>
          <a:xfrm>
            <a:off x="7895008" y="2939516"/>
            <a:ext cx="187326" cy="1996625"/>
          </a:xfrm>
          <a:prstGeom prst="rightBrac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GB" sz="1200" b="1" kern="0" dirty="0">
              <a:solidFill>
                <a:srgbClr val="000000"/>
              </a:solidFill>
              <a:latin typeface="Vodafone Rg"/>
            </a:endParaRPr>
          </a:p>
        </p:txBody>
      </p:sp>
      <p:pic>
        <p:nvPicPr>
          <p:cNvPr id="88" name="Picture 2" descr="Image result for kubernete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187" y="3576988"/>
            <a:ext cx="243525" cy="23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OPNFV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303" y="3235278"/>
            <a:ext cx="941055" cy="21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Shape 111"/>
          <p:cNvSpPr/>
          <p:nvPr/>
        </p:nvSpPr>
        <p:spPr>
          <a:xfrm>
            <a:off x="3498682" y="3479833"/>
            <a:ext cx="1102487" cy="467186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</p:sp>
      <p:sp>
        <p:nvSpPr>
          <p:cNvPr id="91" name="Flowchart: Alternate Process 4"/>
          <p:cNvSpPr/>
          <p:nvPr/>
        </p:nvSpPr>
        <p:spPr>
          <a:xfrm>
            <a:off x="8158462" y="1628153"/>
            <a:ext cx="1931345" cy="1084502"/>
          </a:xfrm>
          <a:prstGeom prst="flowChartAlternateProcess">
            <a:avLst/>
          </a:prstGeom>
          <a:solidFill>
            <a:srgbClr val="94C0B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262626"/>
                </a:solidFill>
                <a:latin typeface="Vodafone Rg" pitchFamily="34" charset="0"/>
              </a:rPr>
              <a:t>Infrastructure Abstraction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NFVI Metrics &amp; capabilities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Infrastructure Profiles Catalogue</a:t>
            </a:r>
          </a:p>
        </p:txBody>
      </p:sp>
      <p:sp>
        <p:nvSpPr>
          <p:cNvPr id="92" name="Flowchart: Alternate Process 86"/>
          <p:cNvSpPr/>
          <p:nvPr/>
        </p:nvSpPr>
        <p:spPr>
          <a:xfrm>
            <a:off x="8230471" y="3543016"/>
            <a:ext cx="1859336" cy="916860"/>
          </a:xfrm>
          <a:prstGeom prst="flowChartAlternateProcess">
            <a:avLst/>
          </a:prstGeom>
          <a:solidFill>
            <a:srgbClr val="94C0B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262626"/>
                </a:solidFill>
                <a:latin typeface="Vodafone Rg" pitchFamily="34" charset="0"/>
              </a:rPr>
              <a:t>Infrastructure Profiling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Reference NFVI SW/HW Profiles and configurations</a:t>
            </a:r>
            <a:endParaRPr lang="en-GB" sz="1200" b="1" kern="0" dirty="0">
              <a:solidFill>
                <a:srgbClr val="262626"/>
              </a:solidFill>
              <a:latin typeface="Vodafone Rg" pitchFamily="34" charset="0"/>
            </a:endParaRPr>
          </a:p>
        </p:txBody>
      </p:sp>
      <p:sp>
        <p:nvSpPr>
          <p:cNvPr id="93" name="ZoneTexte 29"/>
          <p:cNvSpPr txBox="1"/>
          <p:nvPr/>
        </p:nvSpPr>
        <p:spPr>
          <a:xfrm>
            <a:off x="5937356" y="2576342"/>
            <a:ext cx="29495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defTabSz="914400">
              <a:defRPr/>
            </a:pPr>
            <a:r>
              <a:rPr lang="fr-FR" sz="1400" dirty="0">
                <a:solidFill>
                  <a:srgbClr val="5C5C5C"/>
                </a:solidFill>
                <a:latin typeface="Times New Roman"/>
              </a:rPr>
              <a:t>----</a:t>
            </a:r>
          </a:p>
        </p:txBody>
      </p:sp>
      <p:pic>
        <p:nvPicPr>
          <p:cNvPr id="94" name="Picture 2" descr="Image result for open compute platform 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758" y="4092948"/>
            <a:ext cx="452291" cy="59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Image result for LF networking 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73107" y="4253817"/>
            <a:ext cx="939047" cy="28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Scope. </a:t>
            </a:r>
          </a:p>
        </p:txBody>
      </p:sp>
    </p:spTree>
    <p:extLst>
      <p:ext uri="{BB962C8B-B14F-4D97-AF65-F5344CB8AC3E}">
        <p14:creationId xmlns:p14="http://schemas.microsoft.com/office/powerpoint/2010/main" val="291975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2230244" y="2468137"/>
            <a:ext cx="2430967" cy="1784199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Basic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300917" y="3878589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OFCS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982921" y="2468137"/>
            <a:ext cx="2408664" cy="1783400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Compute Intensive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37678" y="364775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990355" y="3646216"/>
            <a:ext cx="1026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990355" y="2945008"/>
            <a:ext cx="2408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100" b="1" dirty="0" smtClean="0">
                <a:solidFill>
                  <a:srgbClr val="262626"/>
                </a:solidFill>
                <a:latin typeface="Arial"/>
              </a:rPr>
              <a:t>Predictable computing</a:t>
            </a:r>
          </a:p>
          <a:p>
            <a:pPr algn="ctr" defTabSz="914400"/>
            <a:r>
              <a:rPr lang="en-GB" sz="800" b="1" dirty="0">
                <a:solidFill>
                  <a:srgbClr val="262626"/>
                </a:solidFill>
                <a:latin typeface="Arial"/>
              </a:rPr>
              <a:t>-</a:t>
            </a:r>
            <a:endParaRPr lang="en-GB" sz="800" b="1" dirty="0" smtClean="0">
              <a:solidFill>
                <a:srgbClr val="262626"/>
              </a:solidFill>
              <a:latin typeface="Arial"/>
            </a:endParaRPr>
          </a:p>
          <a:p>
            <a:pPr algn="ctr" defTabSz="914400"/>
            <a:r>
              <a:rPr lang="en-GB" sz="1100" b="1" dirty="0" smtClean="0">
                <a:solidFill>
                  <a:srgbClr val="262626"/>
                </a:solidFill>
                <a:latin typeface="Arial"/>
              </a:rPr>
              <a:t>Low latency networking</a:t>
            </a:r>
            <a:endParaRPr lang="en-GB" sz="1100" b="1" dirty="0">
              <a:solidFill>
                <a:srgbClr val="262626"/>
              </a:solidFill>
              <a:latin typeface="Arial"/>
            </a:endParaRPr>
          </a:p>
        </p:txBody>
      </p:sp>
      <p:sp>
        <p:nvSpPr>
          <p:cNvPr id="52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Profiles. </a:t>
            </a:r>
          </a:p>
        </p:txBody>
      </p:sp>
      <p:sp>
        <p:nvSpPr>
          <p:cNvPr id="27" name="Rounded Rectangle 29"/>
          <p:cNvSpPr/>
          <p:nvPr/>
        </p:nvSpPr>
        <p:spPr>
          <a:xfrm>
            <a:off x="5100325" y="2468137"/>
            <a:ext cx="2437400" cy="1784199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Network Intensive</a:t>
            </a:r>
          </a:p>
        </p:txBody>
      </p:sp>
      <p:sp>
        <p:nvSpPr>
          <p:cNvPr id="53" name="TextBox 32"/>
          <p:cNvSpPr txBox="1"/>
          <p:nvPr/>
        </p:nvSpPr>
        <p:spPr>
          <a:xfrm>
            <a:off x="5100325" y="3653472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58" name="TextBox 46"/>
          <p:cNvSpPr txBox="1"/>
          <p:nvPr/>
        </p:nvSpPr>
        <p:spPr>
          <a:xfrm>
            <a:off x="5026122" y="2860370"/>
            <a:ext cx="256478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100" b="1" dirty="0" smtClean="0">
                <a:solidFill>
                  <a:srgbClr val="262626"/>
                </a:solidFill>
                <a:latin typeface="Arial"/>
              </a:rPr>
              <a:t>P</a:t>
            </a:r>
            <a:r>
              <a:rPr lang="en-GB" sz="1100" b="1" dirty="0" smtClean="0">
                <a:solidFill>
                  <a:srgbClr val="262626"/>
                </a:solidFill>
                <a:latin typeface="Arial"/>
              </a:rPr>
              <a:t>redictable </a:t>
            </a:r>
            <a:r>
              <a:rPr lang="en-GB" sz="1100" b="1" dirty="0" smtClean="0">
                <a:solidFill>
                  <a:srgbClr val="262626"/>
                </a:solidFill>
                <a:latin typeface="Arial"/>
              </a:rPr>
              <a:t>computing</a:t>
            </a:r>
          </a:p>
          <a:p>
            <a:pPr algn="ctr" defTabSz="914400"/>
            <a:r>
              <a:rPr lang="en-GB" sz="800" b="1" dirty="0">
                <a:solidFill>
                  <a:srgbClr val="262626"/>
                </a:solidFill>
                <a:latin typeface="Arial"/>
              </a:rPr>
              <a:t>-</a:t>
            </a:r>
            <a:endParaRPr lang="en-GB" sz="800" b="1" dirty="0" smtClean="0">
              <a:solidFill>
                <a:srgbClr val="262626"/>
              </a:solidFill>
              <a:latin typeface="Arial"/>
            </a:endParaRPr>
          </a:p>
          <a:p>
            <a:pPr algn="ctr" defTabSz="914400"/>
            <a:r>
              <a:rPr lang="en-GB" sz="1100" b="1" dirty="0">
                <a:solidFill>
                  <a:srgbClr val="262626"/>
                </a:solidFill>
                <a:latin typeface="Arial"/>
              </a:rPr>
              <a:t>Low </a:t>
            </a:r>
            <a:r>
              <a:rPr lang="en-GB" sz="1100" b="1" dirty="0" smtClean="0">
                <a:solidFill>
                  <a:srgbClr val="262626"/>
                </a:solidFill>
                <a:latin typeface="Arial"/>
              </a:rPr>
              <a:t>latency &amp; h</a:t>
            </a:r>
            <a:r>
              <a:rPr lang="en-GB" sz="1100" b="1" dirty="0" smtClean="0">
                <a:solidFill>
                  <a:srgbClr val="262626"/>
                </a:solidFill>
                <a:latin typeface="Arial"/>
              </a:rPr>
              <a:t>igh throughput networking</a:t>
            </a:r>
          </a:p>
        </p:txBody>
      </p:sp>
      <p:sp>
        <p:nvSpPr>
          <p:cNvPr id="59" name="TextBox 49"/>
          <p:cNvSpPr txBox="1"/>
          <p:nvPr/>
        </p:nvSpPr>
        <p:spPr>
          <a:xfrm>
            <a:off x="2230241" y="3082838"/>
            <a:ext cx="2430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200" b="1" dirty="0" smtClean="0">
                <a:solidFill>
                  <a:srgbClr val="262626"/>
                </a:solidFill>
                <a:latin typeface="Arial"/>
              </a:rPr>
              <a:t>Standard computing</a:t>
            </a:r>
            <a:endParaRPr lang="en-GB" sz="1200" b="1" dirty="0">
              <a:solidFill>
                <a:srgbClr val="262626"/>
              </a:solidFill>
              <a:latin typeface="Arial"/>
            </a:endParaRPr>
          </a:p>
        </p:txBody>
      </p:sp>
      <p:sp>
        <p:nvSpPr>
          <p:cNvPr id="26" name="Rounded Rectangle 28"/>
          <p:cNvSpPr/>
          <p:nvPr/>
        </p:nvSpPr>
        <p:spPr>
          <a:xfrm>
            <a:off x="3913195" y="3876554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NMS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8"/>
          <p:cNvSpPr/>
          <p:nvPr/>
        </p:nvSpPr>
        <p:spPr>
          <a:xfrm>
            <a:off x="3116790" y="3878591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AAA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ounded Rectangle 28"/>
          <p:cNvSpPr/>
          <p:nvPr/>
        </p:nvSpPr>
        <p:spPr>
          <a:xfrm>
            <a:off x="8052812" y="3879827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MME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" name="Rounded Rectangle 28"/>
          <p:cNvSpPr/>
          <p:nvPr/>
        </p:nvSpPr>
        <p:spPr>
          <a:xfrm>
            <a:off x="9665090" y="3877792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CSCF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ounded Rectangle 28"/>
          <p:cNvSpPr/>
          <p:nvPr/>
        </p:nvSpPr>
        <p:spPr>
          <a:xfrm>
            <a:off x="8868685" y="3879829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AMF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Rounded Rectangle 28"/>
          <p:cNvSpPr/>
          <p:nvPr/>
        </p:nvSpPr>
        <p:spPr>
          <a:xfrm>
            <a:off x="5180937" y="3878949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BNG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Rounded Rectangle 28"/>
          <p:cNvSpPr/>
          <p:nvPr/>
        </p:nvSpPr>
        <p:spPr>
          <a:xfrm>
            <a:off x="6793215" y="3876914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DPI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Rounded Rectangle 28"/>
          <p:cNvSpPr/>
          <p:nvPr/>
        </p:nvSpPr>
        <p:spPr>
          <a:xfrm>
            <a:off x="5996810" y="3878951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PGW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88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3471859" y="2136041"/>
            <a:ext cx="4792678" cy="695910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3803126" y="153231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487975" y="3011406"/>
            <a:ext cx="1362124" cy="2376371"/>
            <a:chOff x="1152476" y="1357429"/>
            <a:chExt cx="1362124" cy="2376371"/>
          </a:xfrm>
        </p:grpSpPr>
        <p:sp>
          <p:nvSpPr>
            <p:cNvPr id="84" name="Rounded Rectangle 83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A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91" name="TextBox 90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814813"/>
              </p:ext>
            </p:extLst>
          </p:nvPr>
        </p:nvGraphicFramePr>
        <p:xfrm>
          <a:off x="3534211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xmlns="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xmlns="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6619299"/>
                  </a:ext>
                </a:extLst>
              </a:tr>
            </a:tbl>
          </a:graphicData>
        </a:graphic>
      </p:graphicFrame>
      <p:grpSp>
        <p:nvGrpSpPr>
          <p:cNvPr id="95" name="Group 94"/>
          <p:cNvGrpSpPr/>
          <p:nvPr/>
        </p:nvGrpSpPr>
        <p:grpSpPr>
          <a:xfrm>
            <a:off x="5203252" y="3011406"/>
            <a:ext cx="1362124" cy="2376371"/>
            <a:chOff x="1152476" y="1357429"/>
            <a:chExt cx="1362124" cy="2376371"/>
          </a:xfrm>
        </p:grpSpPr>
        <p:sp>
          <p:nvSpPr>
            <p:cNvPr id="96" name="Rounded Rectangle 95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B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29793"/>
              </p:ext>
            </p:extLst>
          </p:nvPr>
        </p:nvGraphicFramePr>
        <p:xfrm>
          <a:off x="5249488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xmlns="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xmlns="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6619299"/>
                  </a:ext>
                </a:extLst>
              </a:tr>
            </a:tbl>
          </a:graphicData>
        </a:graphic>
      </p:graphicFrame>
      <p:grpSp>
        <p:nvGrpSpPr>
          <p:cNvPr id="107" name="Group 106"/>
          <p:cNvGrpSpPr/>
          <p:nvPr/>
        </p:nvGrpSpPr>
        <p:grpSpPr>
          <a:xfrm>
            <a:off x="6918529" y="3011406"/>
            <a:ext cx="1362124" cy="2376371"/>
            <a:chOff x="1152476" y="1357429"/>
            <a:chExt cx="1362124" cy="2376371"/>
          </a:xfrm>
        </p:grpSpPr>
        <p:sp>
          <p:nvSpPr>
            <p:cNvPr id="108" name="Rounded Rectangle 107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C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080595"/>
              </p:ext>
            </p:extLst>
          </p:nvPr>
        </p:nvGraphicFramePr>
        <p:xfrm>
          <a:off x="6964765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xmlns="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xmlns="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6619299"/>
                  </a:ext>
                </a:extLst>
              </a:tr>
            </a:tbl>
          </a:graphicData>
        </a:graphic>
      </p:graphicFrame>
      <p:sp>
        <p:nvSpPr>
          <p:cNvPr id="119" name="Oval 118"/>
          <p:cNvSpPr/>
          <p:nvPr/>
        </p:nvSpPr>
        <p:spPr>
          <a:xfrm>
            <a:off x="4959076" y="1543797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sp>
        <p:nvSpPr>
          <p:cNvPr id="120" name="Oval 119"/>
          <p:cNvSpPr/>
          <p:nvPr/>
        </p:nvSpPr>
        <p:spPr>
          <a:xfrm>
            <a:off x="7328394" y="154912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sp>
        <p:nvSpPr>
          <p:cNvPr id="121" name="Oval 120"/>
          <p:cNvSpPr/>
          <p:nvPr/>
        </p:nvSpPr>
        <p:spPr>
          <a:xfrm>
            <a:off x="6143735" y="153231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4220684" y="2227969"/>
            <a:ext cx="390469" cy="529871"/>
            <a:chOff x="2984766" y="1542156"/>
            <a:chExt cx="390469" cy="529871"/>
          </a:xfrm>
        </p:grpSpPr>
        <p:sp>
          <p:nvSpPr>
            <p:cNvPr id="123" name="Rectangle 122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10138" y="2227969"/>
            <a:ext cx="390469" cy="529871"/>
            <a:chOff x="3708254" y="1543124"/>
            <a:chExt cx="390469" cy="529871"/>
          </a:xfrm>
        </p:grpSpPr>
        <p:sp>
          <p:nvSpPr>
            <p:cNvPr id="126" name="Rectangle 125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634890" y="2227498"/>
            <a:ext cx="390469" cy="529871"/>
            <a:chOff x="2279988" y="1542653"/>
            <a:chExt cx="390469" cy="529871"/>
          </a:xfrm>
        </p:grpSpPr>
        <p:sp>
          <p:nvSpPr>
            <p:cNvPr id="129" name="Rectangle 128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978959" y="2226306"/>
            <a:ext cx="390469" cy="529871"/>
            <a:chOff x="2984766" y="1542156"/>
            <a:chExt cx="390469" cy="529871"/>
          </a:xfrm>
        </p:grpSpPr>
        <p:sp>
          <p:nvSpPr>
            <p:cNvPr id="132" name="Rectangle 131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568413" y="2226306"/>
            <a:ext cx="390469" cy="529871"/>
            <a:chOff x="3708254" y="1543124"/>
            <a:chExt cx="390469" cy="529871"/>
          </a:xfrm>
        </p:grpSpPr>
        <p:sp>
          <p:nvSpPr>
            <p:cNvPr id="135" name="Rectangle 134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393165" y="2225835"/>
            <a:ext cx="390469" cy="529871"/>
            <a:chOff x="2279988" y="1542653"/>
            <a:chExt cx="390469" cy="529871"/>
          </a:xfrm>
        </p:grpSpPr>
        <p:sp>
          <p:nvSpPr>
            <p:cNvPr id="138" name="Rectangle 137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H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733064" y="2225835"/>
            <a:ext cx="390469" cy="529871"/>
            <a:chOff x="2984766" y="1542156"/>
            <a:chExt cx="390469" cy="529871"/>
          </a:xfrm>
        </p:grpSpPr>
        <p:sp>
          <p:nvSpPr>
            <p:cNvPr id="141" name="Rectangle 140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147270" y="2225364"/>
            <a:ext cx="390469" cy="529871"/>
            <a:chOff x="2279988" y="1542653"/>
            <a:chExt cx="390469" cy="529871"/>
          </a:xfrm>
        </p:grpSpPr>
        <p:sp>
          <p:nvSpPr>
            <p:cNvPr id="144" name="Rectangle 14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cxnSp>
        <p:nvCxnSpPr>
          <p:cNvPr id="146" name="Straight Connector 145"/>
          <p:cNvCxnSpPr>
            <a:stCxn id="82" idx="4"/>
            <a:endCxn id="129" idx="0"/>
          </p:cNvCxnSpPr>
          <p:nvPr/>
        </p:nvCxnSpPr>
        <p:spPr>
          <a:xfrm flipH="1">
            <a:off x="3830125" y="1978048"/>
            <a:ext cx="285732" cy="24945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7" name="Straight Connector 146"/>
          <p:cNvCxnSpPr>
            <a:stCxn id="82" idx="4"/>
            <a:endCxn id="123" idx="0"/>
          </p:cNvCxnSpPr>
          <p:nvPr/>
        </p:nvCxnSpPr>
        <p:spPr>
          <a:xfrm>
            <a:off x="4115857" y="1978048"/>
            <a:ext cx="300062" cy="24992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8" name="Straight Connector 147"/>
          <p:cNvCxnSpPr>
            <a:stCxn id="119" idx="4"/>
            <a:endCxn id="126" idx="0"/>
          </p:cNvCxnSpPr>
          <p:nvPr/>
        </p:nvCxnSpPr>
        <p:spPr>
          <a:xfrm flipH="1">
            <a:off x="5005373" y="1989534"/>
            <a:ext cx="266434" cy="238435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9" name="Straight Connector 148"/>
          <p:cNvCxnSpPr>
            <a:stCxn id="119" idx="4"/>
            <a:endCxn id="138" idx="0"/>
          </p:cNvCxnSpPr>
          <p:nvPr/>
        </p:nvCxnSpPr>
        <p:spPr>
          <a:xfrm>
            <a:off x="5271807" y="1989534"/>
            <a:ext cx="316593" cy="2363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0" name="Straight Connector 149"/>
          <p:cNvCxnSpPr>
            <a:stCxn id="121" idx="4"/>
            <a:endCxn id="132" idx="0"/>
          </p:cNvCxnSpPr>
          <p:nvPr/>
        </p:nvCxnSpPr>
        <p:spPr>
          <a:xfrm flipH="1">
            <a:off x="6174194" y="1978048"/>
            <a:ext cx="282272" cy="248258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1" name="Straight Connector 150"/>
          <p:cNvCxnSpPr>
            <a:stCxn id="121" idx="4"/>
            <a:endCxn id="135" idx="0"/>
          </p:cNvCxnSpPr>
          <p:nvPr/>
        </p:nvCxnSpPr>
        <p:spPr>
          <a:xfrm>
            <a:off x="6456466" y="1978048"/>
            <a:ext cx="307182" cy="248258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2" name="Straight Connector 151"/>
          <p:cNvCxnSpPr>
            <a:stCxn id="120" idx="4"/>
            <a:endCxn id="144" idx="0"/>
          </p:cNvCxnSpPr>
          <p:nvPr/>
        </p:nvCxnSpPr>
        <p:spPr>
          <a:xfrm flipH="1">
            <a:off x="7342505" y="1994858"/>
            <a:ext cx="298620" cy="230506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3" name="Straight Connector 152"/>
          <p:cNvCxnSpPr>
            <a:stCxn id="120" idx="4"/>
            <a:endCxn id="141" idx="0"/>
          </p:cNvCxnSpPr>
          <p:nvPr/>
        </p:nvCxnSpPr>
        <p:spPr>
          <a:xfrm>
            <a:off x="7641125" y="1994858"/>
            <a:ext cx="287174" cy="230977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4074992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245590" y="2383828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410241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579333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VNF Construct. </a:t>
            </a:r>
          </a:p>
        </p:txBody>
      </p:sp>
    </p:spTree>
    <p:extLst>
      <p:ext uri="{BB962C8B-B14F-4D97-AF65-F5344CB8AC3E}">
        <p14:creationId xmlns:p14="http://schemas.microsoft.com/office/powerpoint/2010/main" val="180525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982849" y="2833526"/>
            <a:ext cx="2376264" cy="1347775"/>
            <a:chOff x="3338626" y="838804"/>
            <a:chExt cx="2108744" cy="1221846"/>
          </a:xfrm>
        </p:grpSpPr>
        <p:sp>
          <p:nvSpPr>
            <p:cNvPr id="32" name="Rectangle 31"/>
            <p:cNvSpPr/>
            <p:nvPr/>
          </p:nvSpPr>
          <p:spPr>
            <a:xfrm>
              <a:off x="3338626" y="838804"/>
              <a:ext cx="2108744" cy="1221846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12700" cap="flat" cmpd="sng" algn="ctr">
              <a:solidFill>
                <a:srgbClr val="5E2750"/>
              </a:solidFill>
              <a:prstDash val="dash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203776" y="904493"/>
              <a:ext cx="499964" cy="366807"/>
            </a:xfrm>
            <a:prstGeom prst="ellipse">
              <a:avLst/>
            </a:prstGeom>
            <a:solidFill>
              <a:srgbClr val="5E2750">
                <a:lumMod val="75000"/>
                <a:lumOff val="2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VNF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518484" y="1312579"/>
              <a:ext cx="1777188" cy="682839"/>
              <a:chOff x="3518484" y="1312581"/>
              <a:chExt cx="1878944" cy="86935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518484" y="1313363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569891" y="1348614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Control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557731" y="1990653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191607" y="1312581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243014" y="1347833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DP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30854" y="1989873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50922" y="1314105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02329" y="1349357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DP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90169" y="1991396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5234414" y="3534209"/>
            <a:ext cx="505573" cy="407195"/>
            <a:chOff x="3933338" y="2720258"/>
            <a:chExt cx="377263" cy="35576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CB458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53198" y="3542351"/>
            <a:ext cx="505573" cy="407195"/>
            <a:chOff x="3933338" y="2720258"/>
            <a:chExt cx="377263" cy="35576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645536" y="3542351"/>
            <a:ext cx="505573" cy="407195"/>
            <a:chOff x="3933338" y="2720258"/>
            <a:chExt cx="377263" cy="35576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</a:t>
              </a:r>
            </a:p>
          </p:txBody>
        </p:sp>
      </p:grpSp>
      <p:sp>
        <p:nvSpPr>
          <p:cNvPr id="56" name="Line Callout 2 (Accent Bar) 55"/>
          <p:cNvSpPr/>
          <p:nvPr/>
        </p:nvSpPr>
        <p:spPr>
          <a:xfrm>
            <a:off x="4358558" y="3108291"/>
            <a:ext cx="504056" cy="360924"/>
          </a:xfrm>
          <a:prstGeom prst="accentCallout2">
            <a:avLst>
              <a:gd name="adj1" fmla="val 50419"/>
              <a:gd name="adj2" fmla="val 108407"/>
              <a:gd name="adj3" fmla="val 63321"/>
              <a:gd name="adj4" fmla="val 121069"/>
              <a:gd name="adj5" fmla="val 207506"/>
              <a:gd name="adj6" fmla="val 208649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E6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Instance type</a:t>
            </a:r>
          </a:p>
        </p:txBody>
      </p:sp>
      <p:sp>
        <p:nvSpPr>
          <p:cNvPr id="57" name="Line Callout 2 (Accent Bar) 56"/>
          <p:cNvSpPr/>
          <p:nvPr/>
        </p:nvSpPr>
        <p:spPr>
          <a:xfrm>
            <a:off x="7494066" y="3108291"/>
            <a:ext cx="504056" cy="360924"/>
          </a:xfrm>
          <a:prstGeom prst="accentCallout2">
            <a:avLst>
              <a:gd name="adj1" fmla="val 55110"/>
              <a:gd name="adj2" fmla="val -8333"/>
              <a:gd name="adj3" fmla="val 65667"/>
              <a:gd name="adj4" fmla="val -46062"/>
              <a:gd name="adj5" fmla="val 164108"/>
              <a:gd name="adj6" fmla="val -113855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E6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Compute flavour</a:t>
            </a:r>
          </a:p>
        </p:txBody>
      </p:sp>
      <p:sp>
        <p:nvSpPr>
          <p:cNvPr id="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VNF Construct. </a:t>
            </a:r>
          </a:p>
        </p:txBody>
      </p:sp>
    </p:spTree>
    <p:extLst>
      <p:ext uri="{BB962C8B-B14F-4D97-AF65-F5344CB8AC3E}">
        <p14:creationId xmlns:p14="http://schemas.microsoft.com/office/powerpoint/2010/main" val="110791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/>
          <p:cNvSpPr/>
          <p:nvPr/>
        </p:nvSpPr>
        <p:spPr>
          <a:xfrm>
            <a:off x="1676152" y="3029941"/>
            <a:ext cx="8210043" cy="2109255"/>
          </a:xfrm>
          <a:prstGeom prst="rect">
            <a:avLst/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8028226" y="3438437"/>
            <a:ext cx="1747140" cy="313601"/>
            <a:chOff x="6393189" y="1056296"/>
            <a:chExt cx="1475906" cy="185482"/>
          </a:xfrm>
        </p:grpSpPr>
        <p:sp>
          <p:nvSpPr>
            <p:cNvPr id="174" name="Rounded Rectangle 173"/>
            <p:cNvSpPr/>
            <p:nvPr/>
          </p:nvSpPr>
          <p:spPr>
            <a:xfrm>
              <a:off x="6393189" y="1056296"/>
              <a:ext cx="1475906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crypto look-aside</a:t>
              </a: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6438044" y="1080862"/>
              <a:ext cx="4849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.la-crypto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8028096" y="3784687"/>
            <a:ext cx="1747268" cy="313601"/>
            <a:chOff x="6393081" y="1261089"/>
            <a:chExt cx="1329712" cy="185482"/>
          </a:xfrm>
        </p:grpSpPr>
        <p:sp>
          <p:nvSpPr>
            <p:cNvPr id="177" name="Rounded Rectangle 176"/>
            <p:cNvSpPr/>
            <p:nvPr/>
          </p:nvSpPr>
          <p:spPr>
            <a:xfrm>
              <a:off x="6393081" y="1261089"/>
              <a:ext cx="1329712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</a:t>
              </a:r>
              <a:r>
                <a:rPr kumimoji="0" lang="en-GB" sz="788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ipsec</a:t>
              </a: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in-line</a:t>
              </a: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6438038" y="1285655"/>
              <a:ext cx="432445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</a:t>
              </a:r>
              <a:r>
                <a:rPr kumimoji="0" lang="en-GB" sz="900" b="1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il-ipsec</a:t>
              </a:r>
              <a:endParaRPr kumimoji="0" lang="en-GB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8028224" y="4284024"/>
            <a:ext cx="1747139" cy="313601"/>
            <a:chOff x="6393190" y="1466288"/>
            <a:chExt cx="1329603" cy="185482"/>
          </a:xfrm>
        </p:grpSpPr>
        <p:sp>
          <p:nvSpPr>
            <p:cNvPr id="180" name="Rounded Rectangle 179"/>
            <p:cNvSpPr/>
            <p:nvPr/>
          </p:nvSpPr>
          <p:spPr>
            <a:xfrm>
              <a:off x="6393190" y="1466288"/>
              <a:ext cx="1329603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transcoding look-aside</a:t>
              </a: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38145" y="1490854"/>
              <a:ext cx="432346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.la-trans</a:t>
              </a: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8091598" y="3284296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>
                <a:solidFill>
                  <a:srgbClr val="FFFFFF"/>
                </a:solidFill>
                <a:latin typeface="Vodafone Rg" pitchFamily="34" charset="0"/>
              </a:rPr>
              <a:t>Network Acceleration (A extension)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1878983" y="3270752"/>
            <a:ext cx="1481107" cy="1663325"/>
            <a:chOff x="468545" y="2326052"/>
            <a:chExt cx="1481107" cy="1663325"/>
          </a:xfrm>
        </p:grpSpPr>
        <p:sp>
          <p:nvSpPr>
            <p:cNvPr id="184" name="TextBox 183"/>
            <p:cNvSpPr txBox="1"/>
            <p:nvPr/>
          </p:nvSpPr>
          <p:spPr>
            <a:xfrm>
              <a:off x="477880" y="2326052"/>
              <a:ext cx="1465367" cy="350521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S extensions (Ext. Storage)</a:t>
              </a: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468545" y="2487845"/>
              <a:ext cx="1481107" cy="1501532"/>
              <a:chOff x="751256" y="2474574"/>
              <a:chExt cx="1481107" cy="1501532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751256" y="2474574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7" name="Rounded Rectangle 206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.100GB</a:t>
                  </a:r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751256" y="2726482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4" name="Rounded Rectangle 203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.200GB</a:t>
                  </a:r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>
                <a:off x="751256" y="297839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1" name="Rounded Rectangle 200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.300GB</a:t>
                  </a:r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>
                <a:off x="754729" y="3236215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8" name="Rounded Rectangle 197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9" name="Rounded Rectangle 198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.blk100GB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754729" y="3488123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5" name="Rounded Rectangle 194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6" name="Rounded Rectangle 195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.blk200GB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>
                <a:off x="754729" y="374003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2" name="Rounded Rectangle 191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3" name="Rounded Rectangle 192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.blk300GB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</p:grpSp>
      </p:grpSp>
      <p:sp>
        <p:nvSpPr>
          <p:cNvPr id="210" name="TextBox 209"/>
          <p:cNvSpPr txBox="1"/>
          <p:nvPr/>
        </p:nvSpPr>
        <p:spPr>
          <a:xfrm>
            <a:off x="4793084" y="3112082"/>
            <a:ext cx="1674497" cy="24073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2400" b="1" dirty="0">
                <a:solidFill>
                  <a:srgbClr val="000000"/>
                </a:solidFill>
                <a:latin typeface="Vodafone Rg" pitchFamily="34" charset="0"/>
              </a:rPr>
              <a:t>Compute Flavours</a:t>
            </a:r>
            <a:endParaRPr lang="en-GB" sz="2800" b="1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3465584" y="3440944"/>
            <a:ext cx="4456489" cy="1618214"/>
            <a:chOff x="2221401" y="2511654"/>
            <a:chExt cx="4456489" cy="1491967"/>
          </a:xfrm>
        </p:grpSpPr>
        <p:sp>
          <p:nvSpPr>
            <p:cNvPr id="212" name="Rounded Rectangle 211"/>
            <p:cNvSpPr/>
            <p:nvPr/>
          </p:nvSpPr>
          <p:spPr>
            <a:xfrm>
              <a:off x="2221402" y="2511654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.tiny</a:t>
              </a:r>
            </a:p>
          </p:txBody>
        </p:sp>
        <p:sp>
          <p:nvSpPr>
            <p:cNvPr id="213" name="Rounded Rectangle 212"/>
            <p:cNvSpPr/>
            <p:nvPr/>
          </p:nvSpPr>
          <p:spPr>
            <a:xfrm>
              <a:off x="2854573" y="256629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   vCPU</a:t>
              </a: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3209189" y="2566293"/>
              <a:ext cx="397591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512MB RAM</a:t>
              </a: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2221401" y="2886420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.small</a:t>
              </a:r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2854572" y="2937760"/>
              <a:ext cx="321513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   vCPU</a:t>
              </a: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209186" y="2937760"/>
              <a:ext cx="397594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2 GB RAM</a:t>
              </a: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2221402" y="3258422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.medium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2854573" y="3309762"/>
              <a:ext cx="321513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2     vCPU</a:t>
              </a: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3209189" y="3309762"/>
              <a:ext cx="397594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4GB  RAM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4468337" y="2511654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.large2</a:t>
              </a: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5074595" y="2566293"/>
              <a:ext cx="299816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5404695" y="2566293"/>
              <a:ext cx="362601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 RAM</a:t>
              </a: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4468335" y="2886420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</a:t>
              </a:r>
              <a:r>
                <a:rPr kumimoji="0" lang="en-GB" sz="11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xlarge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5074594" y="2937760"/>
              <a:ext cx="299819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5404695" y="2937760"/>
              <a:ext cx="362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RAM</a:t>
              </a: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4468337" y="3258422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.xlarge2</a:t>
              </a:r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5074595" y="3309762"/>
              <a:ext cx="299816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5404697" y="3309762"/>
              <a:ext cx="362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32GB RAM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2221409" y="3638279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</a:t>
              </a: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2854580" y="3689619"/>
              <a:ext cx="335944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3209195" y="3689619"/>
              <a:ext cx="397585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8GB  RAM</a:t>
              </a: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4468344" y="3638279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.xlarge3</a:t>
              </a:r>
            </a:p>
          </p:txBody>
        </p:sp>
        <p:sp>
          <p:nvSpPr>
            <p:cNvPr id="234" name="Rounded Rectangle 233"/>
            <p:cNvSpPr/>
            <p:nvPr/>
          </p:nvSpPr>
          <p:spPr>
            <a:xfrm>
              <a:off x="5074601" y="3689619"/>
              <a:ext cx="299812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35" name="Rounded Rectangle 234"/>
            <p:cNvSpPr/>
            <p:nvPr/>
          </p:nvSpPr>
          <p:spPr>
            <a:xfrm>
              <a:off x="5404703" y="3689619"/>
              <a:ext cx="362595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64GB RAM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3640896" y="2566294"/>
              <a:ext cx="423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GB Disk</a:t>
              </a:r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3644156" y="2937760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40 GB Disk</a:t>
              </a: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3640889" y="3302464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40 GB Disk</a:t>
              </a: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3644156" y="3690903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0" name="Rounded Rectangle 239"/>
            <p:cNvSpPr/>
            <p:nvPr/>
          </p:nvSpPr>
          <p:spPr>
            <a:xfrm>
              <a:off x="5807599" y="2565660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5807042" y="2930579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2" name="Rounded Rectangle 241"/>
            <p:cNvSpPr/>
            <p:nvPr/>
          </p:nvSpPr>
          <p:spPr>
            <a:xfrm>
              <a:off x="5807042" y="3304872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3" name="Rounded Rectangle 242"/>
            <p:cNvSpPr/>
            <p:nvPr/>
          </p:nvSpPr>
          <p:spPr>
            <a:xfrm>
              <a:off x="5807042" y="3684236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4" name="Rounded Rectangle 243"/>
            <p:cNvSpPr/>
            <p:nvPr/>
          </p:nvSpPr>
          <p:spPr>
            <a:xfrm>
              <a:off x="4083904" y="256629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4086912" y="2928794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4086912" y="3303086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4086912" y="3689302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6252721" y="2560614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6255729" y="2923115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6255729" y="3297407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51" name="Rounded Rectangle 250"/>
            <p:cNvSpPr/>
            <p:nvPr/>
          </p:nvSpPr>
          <p:spPr>
            <a:xfrm>
              <a:off x="6255729" y="368362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1676152" y="1767763"/>
            <a:ext cx="2670006" cy="1363178"/>
            <a:chOff x="431969" y="625143"/>
            <a:chExt cx="2670006" cy="1363178"/>
          </a:xfrm>
        </p:grpSpPr>
        <p:sp>
          <p:nvSpPr>
            <p:cNvPr id="253" name="Rounded Rectangle 252"/>
            <p:cNvSpPr/>
            <p:nvPr/>
          </p:nvSpPr>
          <p:spPr bwMode="auto">
            <a:xfrm>
              <a:off x="431969" y="625143"/>
              <a:ext cx="2643078" cy="1356013"/>
            </a:xfrm>
            <a:prstGeom prst="roundRect">
              <a:avLst>
                <a:gd name="adj" fmla="val 730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 Instance  </a:t>
              </a: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Basic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57202" y="1118354"/>
              <a:ext cx="2507014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Options</a:t>
              </a: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431969" y="1779758"/>
              <a:ext cx="2643078" cy="208563"/>
            </a:xfrm>
            <a:prstGeom prst="roundRect">
              <a:avLst>
                <a:gd name="adj" fmla="val 8093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B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594952" y="931336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Can be instantiated in any Data Centre.</a:t>
              </a:r>
            </a:p>
          </p:txBody>
        </p:sp>
        <p:grpSp>
          <p:nvGrpSpPr>
            <p:cNvPr id="257" name="Group 256"/>
            <p:cNvGrpSpPr/>
            <p:nvPr/>
          </p:nvGrpSpPr>
          <p:grpSpPr>
            <a:xfrm>
              <a:off x="490493" y="1219167"/>
              <a:ext cx="2611482" cy="551506"/>
              <a:chOff x="490493" y="1219167"/>
              <a:chExt cx="2611482" cy="551506"/>
            </a:xfrm>
          </p:grpSpPr>
          <p:grpSp>
            <p:nvGrpSpPr>
              <p:cNvPr id="258" name="Group 257"/>
              <p:cNvGrpSpPr/>
              <p:nvPr/>
            </p:nvGrpSpPr>
            <p:grpSpPr>
              <a:xfrm>
                <a:off x="490493" y="1286796"/>
                <a:ext cx="2403378" cy="457804"/>
                <a:chOff x="1803902" y="1967459"/>
                <a:chExt cx="2403378" cy="457804"/>
              </a:xfrm>
            </p:grpSpPr>
            <p:grpSp>
              <p:nvGrpSpPr>
                <p:cNvPr id="262" name="Group 261"/>
                <p:cNvGrpSpPr/>
                <p:nvPr/>
              </p:nvGrpSpPr>
              <p:grpSpPr>
                <a:xfrm>
                  <a:off x="1803902" y="1969810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8" name="Rounded Rectangle 27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</a:t>
                    </a:r>
                  </a:p>
                </p:txBody>
              </p:sp>
              <p:sp>
                <p:nvSpPr>
                  <p:cNvPr id="279" name="Rounded Rectangle 278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1Gbps </a:t>
                    </a:r>
                  </a:p>
                </p:txBody>
              </p: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803902" y="220833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6" name="Rounded Rectangle 27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</a:t>
                    </a:r>
                  </a:p>
                </p:txBody>
              </p:sp>
              <p:sp>
                <p:nvSpPr>
                  <p:cNvPr id="277" name="Rounded Rectangle 276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10Gbps </a:t>
                    </a:r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622867" y="1969810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4" name="Rounded Rectangle 27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1D</a:t>
                    </a:r>
                  </a:p>
                </p:txBody>
              </p:sp>
              <p:sp>
                <p:nvSpPr>
                  <p:cNvPr id="275" name="Rounded Rectangle 274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1Gbps </a:t>
                    </a:r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2622867" y="220833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2" name="Rounded Rectangle 27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10D</a:t>
                    </a:r>
                  </a:p>
                </p:txBody>
              </p:sp>
              <p:sp>
                <p:nvSpPr>
                  <p:cNvPr id="273" name="Rounded Rectangle 272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10Gbps </a:t>
                    </a:r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3439601" y="1967459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0" name="Rounded Rectangle 26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1T</a:t>
                    </a:r>
                  </a:p>
                </p:txBody>
              </p:sp>
              <p:sp>
                <p:nvSpPr>
                  <p:cNvPr id="271" name="Rounded Rectangle 270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3x 1Gbps </a:t>
                    </a:r>
                  </a:p>
                </p:txBody>
              </p: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3439601" y="220598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68" name="Rounded Rectangle 26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10T</a:t>
                    </a:r>
                  </a:p>
                </p:txBody>
              </p:sp>
              <p:sp>
                <p:nvSpPr>
                  <p:cNvPr id="269" name="Rounded Rectangle 268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3x 10Gbps </a:t>
                    </a:r>
                  </a:p>
                </p:txBody>
              </p:sp>
            </p:grpSp>
          </p:grpSp>
          <p:grpSp>
            <p:nvGrpSpPr>
              <p:cNvPr id="259" name="Group 258"/>
              <p:cNvGrpSpPr/>
              <p:nvPr/>
            </p:nvGrpSpPr>
            <p:grpSpPr>
              <a:xfrm>
                <a:off x="2924373" y="1219167"/>
                <a:ext cx="177602" cy="551506"/>
                <a:chOff x="2924373" y="1219167"/>
                <a:chExt cx="177602" cy="551506"/>
              </a:xfrm>
            </p:grpSpPr>
            <p:sp>
              <p:nvSpPr>
                <p:cNvPr id="260" name="TextBox 259"/>
                <p:cNvSpPr txBox="1"/>
                <p:nvPr/>
              </p:nvSpPr>
              <p:spPr>
                <a:xfrm>
                  <a:off x="2924441" y="1219167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2924373" y="1448839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280" name="Group 279"/>
          <p:cNvGrpSpPr/>
          <p:nvPr/>
        </p:nvGrpSpPr>
        <p:grpSpPr>
          <a:xfrm>
            <a:off x="4437487" y="1764120"/>
            <a:ext cx="2667209" cy="1364024"/>
            <a:chOff x="3193304" y="621500"/>
            <a:chExt cx="2667209" cy="1364024"/>
          </a:xfrm>
        </p:grpSpPr>
        <p:sp>
          <p:nvSpPr>
            <p:cNvPr id="281" name="Rounded Rectangle 280"/>
            <p:cNvSpPr/>
            <p:nvPr/>
          </p:nvSpPr>
          <p:spPr bwMode="auto">
            <a:xfrm>
              <a:off x="3193304" y="621500"/>
              <a:ext cx="2667209" cy="1336648"/>
            </a:xfrm>
            <a:prstGeom prst="roundRect">
              <a:avLst>
                <a:gd name="adj" fmla="val 751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 Instance </a:t>
              </a: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Network intensive</a:t>
              </a: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221776" y="1110291"/>
              <a:ext cx="2527906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 (I) Interfaces Options</a:t>
              </a:r>
              <a:endPara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>
            <a:xfrm>
              <a:off x="3193304" y="1774896"/>
              <a:ext cx="2667209" cy="210628"/>
            </a:xfrm>
            <a:prstGeom prst="roundRect">
              <a:avLst>
                <a:gd name="adj" fmla="val 352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N &lt;I opt&gt; . &lt;flavour&gt; . &lt;S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316084" y="935172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regional data centres, Access, &amp; POP. </a:t>
              </a:r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3230129" y="1221650"/>
              <a:ext cx="2617805" cy="551506"/>
              <a:chOff x="3230129" y="1221650"/>
              <a:chExt cx="2617805" cy="551506"/>
            </a:xfrm>
          </p:grpSpPr>
          <p:grpSp>
            <p:nvGrpSpPr>
              <p:cNvPr id="286" name="Group 285"/>
              <p:cNvGrpSpPr/>
              <p:nvPr/>
            </p:nvGrpSpPr>
            <p:grpSpPr>
              <a:xfrm>
                <a:off x="3230129" y="1280476"/>
                <a:ext cx="2403378" cy="460249"/>
                <a:chOff x="1802182" y="2442002"/>
                <a:chExt cx="2403378" cy="460249"/>
              </a:xfrm>
            </p:grpSpPr>
            <p:grpSp>
              <p:nvGrpSpPr>
                <p:cNvPr id="290" name="Group 289"/>
                <p:cNvGrpSpPr/>
                <p:nvPr/>
              </p:nvGrpSpPr>
              <p:grpSpPr>
                <a:xfrm>
                  <a:off x="1802182" y="244435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6" name="Rounded Rectangle 30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</a:t>
                    </a:r>
                  </a:p>
                </p:txBody>
              </p:sp>
              <p:sp>
                <p:nvSpPr>
                  <p:cNvPr id="307" name="Rounded Rectangle 306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25Gbps </a:t>
                    </a:r>
                  </a:p>
                </p:txBody>
              </p:sp>
            </p:grpSp>
            <p:grpSp>
              <p:nvGrpSpPr>
                <p:cNvPr id="291" name="Group 290"/>
                <p:cNvGrpSpPr/>
                <p:nvPr/>
              </p:nvGrpSpPr>
              <p:grpSpPr>
                <a:xfrm>
                  <a:off x="1802182" y="268532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4" name="Rounded Rectangle 30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40D</a:t>
                    </a:r>
                  </a:p>
                </p:txBody>
              </p:sp>
              <p:sp>
                <p:nvSpPr>
                  <p:cNvPr id="305" name="Rounded Rectangle 304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40Gbps </a:t>
                    </a:r>
                  </a:p>
                </p:txBody>
              </p:sp>
            </p:grpSp>
            <p:grpSp>
              <p:nvGrpSpPr>
                <p:cNvPr id="292" name="Group 291"/>
                <p:cNvGrpSpPr/>
                <p:nvPr/>
              </p:nvGrpSpPr>
              <p:grpSpPr>
                <a:xfrm>
                  <a:off x="2621147" y="244435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2" name="Rounded Rectangle 30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25D</a:t>
                    </a:r>
                  </a:p>
                </p:txBody>
              </p:sp>
              <p:sp>
                <p:nvSpPr>
                  <p:cNvPr id="303" name="Rounded Rectangle 302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25Gbps </a:t>
                    </a:r>
                  </a:p>
                </p:txBody>
              </p:sp>
            </p:grpSp>
            <p:grpSp>
              <p:nvGrpSpPr>
                <p:cNvPr id="293" name="Group 292"/>
                <p:cNvGrpSpPr/>
                <p:nvPr/>
              </p:nvGrpSpPr>
              <p:grpSpPr>
                <a:xfrm>
                  <a:off x="2621147" y="268532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0" name="Rounded Rectangle 29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100</a:t>
                    </a:r>
                  </a:p>
                </p:txBody>
              </p:sp>
              <p:sp>
                <p:nvSpPr>
                  <p:cNvPr id="301" name="Rounded Rectangle 300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100Gbps </a:t>
                    </a:r>
                  </a:p>
                </p:txBody>
              </p:sp>
            </p:grpSp>
            <p:grpSp>
              <p:nvGrpSpPr>
                <p:cNvPr id="294" name="Group 293"/>
                <p:cNvGrpSpPr/>
                <p:nvPr/>
              </p:nvGrpSpPr>
              <p:grpSpPr>
                <a:xfrm>
                  <a:off x="3437881" y="2442002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98" name="Rounded Rectangle 29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</a:t>
                    </a:r>
                  </a:p>
                </p:txBody>
              </p:sp>
              <p:sp>
                <p:nvSpPr>
                  <p:cNvPr id="299" name="Rounded Rectangle 298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40Gbps </a:t>
                    </a:r>
                  </a:p>
                </p:txBody>
              </p:sp>
            </p:grpSp>
            <p:grpSp>
              <p:nvGrpSpPr>
                <p:cNvPr id="295" name="Group 294"/>
                <p:cNvGrpSpPr/>
                <p:nvPr/>
              </p:nvGrpSpPr>
              <p:grpSpPr>
                <a:xfrm>
                  <a:off x="3437881" y="2682973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96" name="Rounded Rectangle 29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100D</a:t>
                    </a:r>
                  </a:p>
                </p:txBody>
              </p:sp>
              <p:sp>
                <p:nvSpPr>
                  <p:cNvPr id="297" name="Rounded Rectangle 296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100Gbps </a:t>
                    </a:r>
                  </a:p>
                </p:txBody>
              </p:sp>
            </p:grpSp>
          </p:grpSp>
          <p:grpSp>
            <p:nvGrpSpPr>
              <p:cNvPr id="287" name="Group 286"/>
              <p:cNvGrpSpPr/>
              <p:nvPr/>
            </p:nvGrpSpPr>
            <p:grpSpPr>
              <a:xfrm>
                <a:off x="5670332" y="1221650"/>
                <a:ext cx="177602" cy="551506"/>
                <a:chOff x="2924373" y="1196307"/>
                <a:chExt cx="177602" cy="551506"/>
              </a:xfrm>
            </p:grpSpPr>
            <p:sp>
              <p:nvSpPr>
                <p:cNvPr id="288" name="TextBox 287"/>
                <p:cNvSpPr txBox="1"/>
                <p:nvPr/>
              </p:nvSpPr>
              <p:spPr>
                <a:xfrm>
                  <a:off x="2924441" y="1196307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2924373" y="1425979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308" name="Group 307"/>
          <p:cNvGrpSpPr/>
          <p:nvPr/>
        </p:nvGrpSpPr>
        <p:grpSpPr>
          <a:xfrm>
            <a:off x="7218987" y="1779757"/>
            <a:ext cx="2667208" cy="1359749"/>
            <a:chOff x="5974804" y="637137"/>
            <a:chExt cx="2667208" cy="1359749"/>
          </a:xfrm>
        </p:grpSpPr>
        <p:sp>
          <p:nvSpPr>
            <p:cNvPr id="309" name="Rounded Rectangle 308"/>
            <p:cNvSpPr/>
            <p:nvPr/>
          </p:nvSpPr>
          <p:spPr bwMode="auto">
            <a:xfrm>
              <a:off x="5974804" y="637137"/>
              <a:ext cx="2667208" cy="1359749"/>
            </a:xfrm>
            <a:prstGeom prst="roundRect">
              <a:avLst>
                <a:gd name="adj" fmla="val 7024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H Instance 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Compute intensive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998932" y="1132416"/>
              <a:ext cx="2532249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Options</a:t>
              </a:r>
            </a:p>
          </p:txBody>
        </p:sp>
        <p:sp>
          <p:nvSpPr>
            <p:cNvPr id="311" name="Rounded Rectangle 310"/>
            <p:cNvSpPr/>
            <p:nvPr/>
          </p:nvSpPr>
          <p:spPr>
            <a:xfrm>
              <a:off x="5974804" y="1781947"/>
              <a:ext cx="2667208" cy="214939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H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6083886" y="930617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local data centres, and on Edge. </a:t>
              </a:r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6006143" y="1243613"/>
              <a:ext cx="2617699" cy="551506"/>
              <a:chOff x="6006143" y="1243613"/>
              <a:chExt cx="2617699" cy="551506"/>
            </a:xfrm>
          </p:grpSpPr>
          <p:grpSp>
            <p:nvGrpSpPr>
              <p:cNvPr id="314" name="Group 313"/>
              <p:cNvGrpSpPr/>
              <p:nvPr/>
            </p:nvGrpSpPr>
            <p:grpSpPr>
              <a:xfrm>
                <a:off x="6006143" y="1300126"/>
                <a:ext cx="2409355" cy="455019"/>
                <a:chOff x="1800119" y="2918855"/>
                <a:chExt cx="2409355" cy="455019"/>
              </a:xfrm>
            </p:grpSpPr>
            <p:grpSp>
              <p:nvGrpSpPr>
                <p:cNvPr id="318" name="Group 317"/>
                <p:cNvGrpSpPr/>
                <p:nvPr/>
              </p:nvGrpSpPr>
              <p:grpSpPr>
                <a:xfrm>
                  <a:off x="1800119" y="292120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4" name="Rounded Rectangle 33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</a:t>
                    </a:r>
                  </a:p>
                </p:txBody>
              </p:sp>
              <p:sp>
                <p:nvSpPr>
                  <p:cNvPr id="335" name="Rounded Rectangle 334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25Gbps </a:t>
                    </a:r>
                  </a:p>
                </p:txBody>
              </p:sp>
            </p:grpSp>
            <p:grpSp>
              <p:nvGrpSpPr>
                <p:cNvPr id="319" name="Group 318"/>
                <p:cNvGrpSpPr/>
                <p:nvPr/>
              </p:nvGrpSpPr>
              <p:grpSpPr>
                <a:xfrm>
                  <a:off x="1806095" y="3156947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2" name="Rounded Rectangle 33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40D</a:t>
                    </a:r>
                  </a:p>
                </p:txBody>
              </p:sp>
              <p:sp>
                <p:nvSpPr>
                  <p:cNvPr id="333" name="Rounded Rectangle 332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40Gbps </a:t>
                    </a:r>
                  </a:p>
                </p:txBody>
              </p:sp>
            </p:grpSp>
            <p:grpSp>
              <p:nvGrpSpPr>
                <p:cNvPr id="320" name="Group 319"/>
                <p:cNvGrpSpPr/>
                <p:nvPr/>
              </p:nvGrpSpPr>
              <p:grpSpPr>
                <a:xfrm>
                  <a:off x="2619084" y="292120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0" name="Rounded Rectangle 32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25D</a:t>
                    </a:r>
                  </a:p>
                </p:txBody>
              </p:sp>
              <p:sp>
                <p:nvSpPr>
                  <p:cNvPr id="331" name="Rounded Rectangle 330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50Gbps </a:t>
                    </a:r>
                  </a:p>
                </p:txBody>
              </p:sp>
            </p:grpSp>
            <p:grpSp>
              <p:nvGrpSpPr>
                <p:cNvPr id="321" name="Group 320"/>
                <p:cNvGrpSpPr/>
                <p:nvPr/>
              </p:nvGrpSpPr>
              <p:grpSpPr>
                <a:xfrm>
                  <a:off x="2625060" y="3156947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8" name="Rounded Rectangle 32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50</a:t>
                    </a:r>
                  </a:p>
                </p:txBody>
              </p:sp>
              <p:sp>
                <p:nvSpPr>
                  <p:cNvPr id="329" name="Rounded Rectangle 328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50Gbps </a:t>
                    </a:r>
                  </a:p>
                </p:txBody>
              </p: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3435818" y="291885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6" name="Rounded Rectangle 32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</a:t>
                    </a:r>
                  </a:p>
                </p:txBody>
              </p:sp>
              <p:sp>
                <p:nvSpPr>
                  <p:cNvPr id="327" name="Rounded Rectangle 326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40Gbps </a:t>
                    </a:r>
                  </a:p>
                </p:txBody>
              </p:sp>
            </p:grpSp>
            <p:grpSp>
              <p:nvGrpSpPr>
                <p:cNvPr id="323" name="Group 322"/>
                <p:cNvGrpSpPr/>
                <p:nvPr/>
              </p:nvGrpSpPr>
              <p:grpSpPr>
                <a:xfrm>
                  <a:off x="3441795" y="315459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4" name="Rounded Rectangle 32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50D</a:t>
                    </a:r>
                  </a:p>
                </p:txBody>
              </p:sp>
              <p:sp>
                <p:nvSpPr>
                  <p:cNvPr id="325" name="Rounded Rectangle 324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50Gbps </a:t>
                    </a:r>
                  </a:p>
                </p:txBody>
              </p:sp>
            </p:grpSp>
          </p:grpSp>
          <p:grpSp>
            <p:nvGrpSpPr>
              <p:cNvPr id="315" name="Group 314"/>
              <p:cNvGrpSpPr/>
              <p:nvPr/>
            </p:nvGrpSpPr>
            <p:grpSpPr>
              <a:xfrm>
                <a:off x="8446240" y="1243613"/>
                <a:ext cx="177602" cy="551506"/>
                <a:chOff x="8789140" y="1060733"/>
                <a:chExt cx="177602" cy="551506"/>
              </a:xfrm>
            </p:grpSpPr>
            <p:sp>
              <p:nvSpPr>
                <p:cNvPr id="316" name="TextBox 315"/>
                <p:cNvSpPr txBox="1"/>
                <p:nvPr/>
              </p:nvSpPr>
              <p:spPr>
                <a:xfrm>
                  <a:off x="8789208" y="1060733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317" name="TextBox 316"/>
                <p:cNvSpPr txBox="1"/>
                <p:nvPr/>
              </p:nvSpPr>
              <p:spPr>
                <a:xfrm>
                  <a:off x="8789140" y="1290405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336" name="Group 335"/>
          <p:cNvGrpSpPr/>
          <p:nvPr/>
        </p:nvGrpSpPr>
        <p:grpSpPr>
          <a:xfrm>
            <a:off x="8028227" y="4620574"/>
            <a:ext cx="1747139" cy="313601"/>
            <a:chOff x="6393190" y="1466288"/>
            <a:chExt cx="1475905" cy="185482"/>
          </a:xfrm>
        </p:grpSpPr>
        <p:sp>
          <p:nvSpPr>
            <p:cNvPr id="337" name="Rounded Rectangle 336"/>
            <p:cNvSpPr/>
            <p:nvPr/>
          </p:nvSpPr>
          <p:spPr>
            <a:xfrm>
              <a:off x="6393190" y="1466288"/>
              <a:ext cx="1475905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Programmable look-aside</a:t>
              </a:r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6438144" y="1490854"/>
              <a:ext cx="4848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</a:t>
              </a:r>
              <a:r>
                <a:rPr kumimoji="0" lang="en-GB" sz="9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prog</a:t>
              </a: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sp>
        <p:nvSpPr>
          <p:cNvPr id="339" name="TextBox 338"/>
          <p:cNvSpPr txBox="1"/>
          <p:nvPr/>
        </p:nvSpPr>
        <p:spPr>
          <a:xfrm>
            <a:off x="8104298" y="4128241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>
                <a:solidFill>
                  <a:srgbClr val="FFFFFF"/>
                </a:solidFill>
                <a:latin typeface="Vodafone Rg" pitchFamily="34" charset="0"/>
              </a:rPr>
              <a:t>Compute Acceleration (A extension)</a:t>
            </a:r>
          </a:p>
        </p:txBody>
      </p:sp>
      <p:sp>
        <p:nvSpPr>
          <p:cNvPr id="3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Catalogue. </a:t>
            </a:r>
          </a:p>
        </p:txBody>
      </p:sp>
    </p:spTree>
    <p:extLst>
      <p:ext uri="{BB962C8B-B14F-4D97-AF65-F5344CB8AC3E}">
        <p14:creationId xmlns:p14="http://schemas.microsoft.com/office/powerpoint/2010/main" val="404301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ounded Rectangle 105"/>
          <p:cNvSpPr/>
          <p:nvPr/>
        </p:nvSpPr>
        <p:spPr>
          <a:xfrm>
            <a:off x="2904685" y="3051866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752285" y="3155772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8394013" y="3011164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241613" y="3134989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599885" y="3280462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4101373" y="3478188"/>
            <a:ext cx="2057400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Networking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101373" y="1758767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970217" y="1811870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933488" y="2141763"/>
            <a:ext cx="390469" cy="529871"/>
            <a:chOff x="2984766" y="1542156"/>
            <a:chExt cx="390469" cy="529871"/>
          </a:xfrm>
        </p:grpSpPr>
        <p:sp>
          <p:nvSpPr>
            <p:cNvPr id="115" name="Rectangle 114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441286" y="2165114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639715" y="2142731"/>
            <a:ext cx="390469" cy="529871"/>
            <a:chOff x="3708254" y="1543124"/>
            <a:chExt cx="390469" cy="529871"/>
          </a:xfrm>
        </p:grpSpPr>
        <p:sp>
          <p:nvSpPr>
            <p:cNvPr id="119" name="Rectangle 118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121" name="Straight Connector 120"/>
          <p:cNvCxnSpPr/>
          <p:nvPr/>
        </p:nvCxnSpPr>
        <p:spPr bwMode="auto">
          <a:xfrm flipH="1">
            <a:off x="4289996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Rectangle 121"/>
          <p:cNvSpPr/>
          <p:nvPr/>
        </p:nvSpPr>
        <p:spPr>
          <a:xfrm>
            <a:off x="4193445" y="337914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23" name="Straight Connector 122"/>
          <p:cNvCxnSpPr/>
          <p:nvPr/>
        </p:nvCxnSpPr>
        <p:spPr bwMode="auto">
          <a:xfrm flipH="1">
            <a:off x="4551137" y="265870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4368931" y="262903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458741" y="337593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4228710" y="2142260"/>
            <a:ext cx="390469" cy="529871"/>
            <a:chOff x="2279988" y="1542653"/>
            <a:chExt cx="390469" cy="529871"/>
          </a:xfrm>
        </p:grpSpPr>
        <p:sp>
          <p:nvSpPr>
            <p:cNvPr id="127" name="Rectangle 126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129" name="Straight Connector 128"/>
          <p:cNvCxnSpPr/>
          <p:nvPr/>
        </p:nvCxnSpPr>
        <p:spPr bwMode="auto">
          <a:xfrm flipH="1">
            <a:off x="4996799" y="267216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Rectangle 129"/>
          <p:cNvSpPr/>
          <p:nvPr/>
        </p:nvSpPr>
        <p:spPr>
          <a:xfrm>
            <a:off x="4900248" y="338587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1" name="Straight Connector 130"/>
          <p:cNvCxnSpPr/>
          <p:nvPr/>
        </p:nvCxnSpPr>
        <p:spPr bwMode="auto">
          <a:xfrm flipH="1">
            <a:off x="5257940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5075734" y="263576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165544" y="338266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4" name="Straight Connector 133"/>
          <p:cNvCxnSpPr/>
          <p:nvPr/>
        </p:nvCxnSpPr>
        <p:spPr bwMode="auto">
          <a:xfrm flipH="1">
            <a:off x="5694506" y="267634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Rectangle 134"/>
          <p:cNvSpPr/>
          <p:nvPr/>
        </p:nvSpPr>
        <p:spPr>
          <a:xfrm>
            <a:off x="5597955" y="3390058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6" name="Straight Connector 135"/>
          <p:cNvCxnSpPr/>
          <p:nvPr/>
        </p:nvCxnSpPr>
        <p:spPr bwMode="auto">
          <a:xfrm flipH="1">
            <a:off x="5955647" y="266961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5773441" y="2639947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5863251" y="3386844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802429" y="2433703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140" name="Straight Connector 139"/>
          <p:cNvCxnSpPr>
            <a:stCxn id="139" idx="3"/>
          </p:cNvCxnSpPr>
          <p:nvPr/>
        </p:nvCxnSpPr>
        <p:spPr bwMode="auto">
          <a:xfrm>
            <a:off x="3853320" y="2669612"/>
            <a:ext cx="436677" cy="272568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1" name="TextBox 140"/>
          <p:cNvSpPr txBox="1"/>
          <p:nvPr/>
        </p:nvSpPr>
        <p:spPr>
          <a:xfrm>
            <a:off x="2599885" y="43087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8089213" y="3287389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091449" y="43076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144" name="Straight Connector 143"/>
          <p:cNvCxnSpPr>
            <a:stCxn id="110" idx="3"/>
            <a:endCxn id="142" idx="1"/>
          </p:cNvCxnSpPr>
          <p:nvPr/>
        </p:nvCxnSpPr>
        <p:spPr>
          <a:xfrm>
            <a:off x="7743934" y="3786153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145" name="Rounded Rectangle 144"/>
          <p:cNvSpPr/>
          <p:nvPr/>
        </p:nvSpPr>
        <p:spPr>
          <a:xfrm>
            <a:off x="6295662" y="3468441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2848314" y="3464950"/>
            <a:ext cx="1112749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8413615" y="3694915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14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Basic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5278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837228" y="3134312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684828" y="3238218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326556" y="3093610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174156" y="3217435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532428" y="3362908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033916" y="3560634"/>
            <a:ext cx="2057400" cy="562437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Accelerated/Offloaded Virtual Networking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033916" y="1841213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902760" y="1894316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866031" y="2224209"/>
            <a:ext cx="390469" cy="529871"/>
            <a:chOff x="2984766" y="1542156"/>
            <a:chExt cx="390469" cy="529871"/>
          </a:xfrm>
        </p:grpSpPr>
        <p:sp>
          <p:nvSpPr>
            <p:cNvPr id="59" name="Rectangle 58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373829" y="2247560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72258" y="2225177"/>
            <a:ext cx="390469" cy="529871"/>
            <a:chOff x="3708254" y="1543124"/>
            <a:chExt cx="390469" cy="529871"/>
          </a:xfrm>
        </p:grpSpPr>
        <p:sp>
          <p:nvSpPr>
            <p:cNvPr id="63" name="Rectangle 62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 bwMode="auto">
          <a:xfrm flipH="1">
            <a:off x="4222539" y="274787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125988" y="346159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4483680" y="274114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301474" y="2711482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391284" y="3458379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4929342" y="275460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832791" y="346832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5190483" y="274787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008277" y="2718212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098087" y="3465109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5627049" y="2758788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5530498" y="3472504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5888190" y="2752058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705984" y="2722393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795794" y="3469290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366675" y="2436502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80" idx="1"/>
          </p:cNvCxnSpPr>
          <p:nvPr/>
        </p:nvCxnSpPr>
        <p:spPr bwMode="auto">
          <a:xfrm flipH="1">
            <a:off x="5888191" y="2672411"/>
            <a:ext cx="478484" cy="375305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532428" y="4391211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021756" y="3369835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23992" y="4390111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85" name="Straight Connector 84"/>
          <p:cNvCxnSpPr>
            <a:stCxn id="54" idx="3"/>
            <a:endCxn id="83" idx="1"/>
          </p:cNvCxnSpPr>
          <p:nvPr/>
        </p:nvCxnSpPr>
        <p:spPr>
          <a:xfrm>
            <a:off x="7676477" y="3868599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86" name="Rounded Rectangle 85"/>
          <p:cNvSpPr/>
          <p:nvPr/>
        </p:nvSpPr>
        <p:spPr>
          <a:xfrm>
            <a:off x="6228205" y="3550887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780858" y="3547396"/>
            <a:ext cx="917198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346158" y="3777361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780857" y="4042027"/>
            <a:ext cx="1112749" cy="224256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Network Accelerators</a:t>
            </a: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281808" y="3162582"/>
            <a:ext cx="1369616" cy="389275"/>
          </a:xfrm>
          <a:prstGeom prst="bentConnector3">
            <a:avLst>
              <a:gd name="adj1" fmla="val 275"/>
            </a:avLst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2912604" y="1959523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Acc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virtio-ipsec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92" name="Straight Connector 91"/>
          <p:cNvCxnSpPr>
            <a:stCxn id="91" idx="2"/>
          </p:cNvCxnSpPr>
          <p:nvPr/>
        </p:nvCxnSpPr>
        <p:spPr bwMode="auto">
          <a:xfrm>
            <a:off x="3438050" y="2431341"/>
            <a:ext cx="333928" cy="263793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93" name="Group 92"/>
          <p:cNvGrpSpPr/>
          <p:nvPr/>
        </p:nvGrpSpPr>
        <p:grpSpPr>
          <a:xfrm>
            <a:off x="4161253" y="2224706"/>
            <a:ext cx="390469" cy="529871"/>
            <a:chOff x="2279988" y="1542653"/>
            <a:chExt cx="390469" cy="529871"/>
          </a:xfrm>
        </p:grpSpPr>
        <p:sp>
          <p:nvSpPr>
            <p:cNvPr id="94" name="Rectangle 9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NI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972035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1710</TotalTime>
  <Words>1102</Words>
  <Application>Microsoft Office PowerPoint</Application>
  <PresentationFormat>Personnalisé</PresentationFormat>
  <Paragraphs>496</Paragraphs>
  <Slides>20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20</vt:i4>
      </vt:variant>
    </vt:vector>
  </HeadingPairs>
  <TitlesOfParts>
    <vt:vector size="34" baseType="lpstr">
      <vt:lpstr>Arial</vt:lpstr>
      <vt:lpstr>Times New Roman</vt:lpstr>
      <vt:lpstr>Wingdings 3</vt:lpstr>
      <vt:lpstr>Courier New</vt:lpstr>
      <vt:lpstr>Century Gothic</vt:lpstr>
      <vt:lpstr>ATT Aleck Sans Black</vt:lpstr>
      <vt:lpstr>Calibri</vt:lpstr>
      <vt:lpstr>Vodafone Rg</vt:lpstr>
      <vt:lpstr>Calibri Light</vt:lpstr>
      <vt:lpstr>Comic Sans MS</vt:lpstr>
      <vt:lpstr>Tahoma</vt:lpstr>
      <vt:lpstr>Slice</vt:lpstr>
      <vt:lpstr>Office Theme</vt:lpstr>
      <vt:lpstr>1_Office Theme</vt:lpstr>
      <vt:lpstr>CREATING A COMMON TELCO NFVi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Diagram based on Terminology</vt:lpstr>
      <vt:lpstr>Software Terminologies</vt:lpstr>
      <vt:lpstr>Hardware Layers Terminologies</vt:lpstr>
      <vt:lpstr>Présentation PowerPoint</vt:lpstr>
      <vt:lpstr>Thank you</vt:lpstr>
    </vt:vector>
  </TitlesOfParts>
  <Company>Vodafone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COMMON TELCO NFVi</dc:title>
  <dc:creator>Abdel Rabi</dc:creator>
  <cp:lastModifiedBy>GRALL Xavier IMT/OLN</cp:lastModifiedBy>
  <cp:revision>208</cp:revision>
  <dcterms:created xsi:type="dcterms:W3CDTF">2019-04-17T12:51:25Z</dcterms:created>
  <dcterms:modified xsi:type="dcterms:W3CDTF">2019-11-13T13:08:48Z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abdel.rabi@vodafone.com</vt:lpwstr>
  </property>
  <property fmtid="{D5CDD505-2E9C-101B-9397-08002B2CF9AE}" pid="5" name="MSIP_Label_0359f705-2ba0-454b-9cfc-6ce5bcaac040_SetDate">
    <vt:lpwstr>2019-04-17T12:54:06.0829064Z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</Properties>
</file>