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5" r:id="rId1"/>
  </p:sldMasterIdLst>
  <p:sldIdLst>
    <p:sldId id="1081" r:id="rId2"/>
    <p:sldId id="1082" r:id="rId3"/>
    <p:sldId id="1083" r:id="rId4"/>
    <p:sldId id="1084" r:id="rId5"/>
  </p:sldIdLst>
  <p:sldSz cx="18291175" cy="102885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41"/>
    <p:restoredTop sz="94694"/>
  </p:normalViewPr>
  <p:slideViewPr>
    <p:cSldViewPr snapToGrid="0" snapToObjects="1">
      <p:cViewPr varScale="1">
        <p:scale>
          <a:sx n="80" d="100"/>
          <a:sy n="80" d="100"/>
        </p:scale>
        <p:origin x="45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397" y="1683804"/>
            <a:ext cx="13718381" cy="3581953"/>
          </a:xfrm>
        </p:spPr>
        <p:txBody>
          <a:bodyPr anchor="b"/>
          <a:lstStyle>
            <a:lvl1pPr algn="ctr">
              <a:defRPr sz="900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397" y="5403891"/>
            <a:ext cx="13718381" cy="2484026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91" indent="0" algn="ctr">
              <a:buNone/>
              <a:defRPr sz="3000"/>
            </a:lvl2pPr>
            <a:lvl3pPr marL="1371783" indent="0" algn="ctr">
              <a:buNone/>
              <a:defRPr sz="2700"/>
            </a:lvl3pPr>
            <a:lvl4pPr marL="2057674" indent="0" algn="ctr">
              <a:buNone/>
              <a:defRPr sz="2400"/>
            </a:lvl4pPr>
            <a:lvl5pPr marL="2743566" indent="0" algn="ctr">
              <a:buNone/>
              <a:defRPr sz="2400"/>
            </a:lvl5pPr>
            <a:lvl6pPr marL="3429457" indent="0" algn="ctr">
              <a:buNone/>
              <a:defRPr sz="2400"/>
            </a:lvl6pPr>
            <a:lvl7pPr marL="4115349" indent="0" algn="ctr">
              <a:buNone/>
              <a:defRPr sz="2400"/>
            </a:lvl7pPr>
            <a:lvl8pPr marL="4801240" indent="0" algn="ctr">
              <a:buNone/>
              <a:defRPr sz="2400"/>
            </a:lvl8pPr>
            <a:lvl9pPr marL="5487132" indent="0" algn="ctr">
              <a:buNone/>
              <a:defRPr sz="24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3E6FF-AC24-BE43-AFD3-27417514DD0F}" type="datetimeFigureOut">
              <a:rPr lang="en-GB" smtClean="0"/>
              <a:t>09/11/2019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F77D1-BCE9-F840-9DDE-1CBE1AA5F5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3495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3E6FF-AC24-BE43-AFD3-27417514DD0F}" type="datetimeFigureOut">
              <a:rPr lang="en-GB" smtClean="0"/>
              <a:t>09/11/2019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F77D1-BCE9-F840-9DDE-1CBE1AA5F5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8533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9622" y="547772"/>
            <a:ext cx="3944035" cy="8719103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518" y="547772"/>
            <a:ext cx="11603464" cy="8719103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3E6FF-AC24-BE43-AFD3-27417514DD0F}" type="datetimeFigureOut">
              <a:rPr lang="en-GB" smtClean="0"/>
              <a:t>09/11/2019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F77D1-BCE9-F840-9DDE-1CBE1AA5F5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295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3E6FF-AC24-BE43-AFD3-27417514DD0F}" type="datetimeFigureOut">
              <a:rPr lang="en-GB" smtClean="0"/>
              <a:t>09/11/2019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F77D1-BCE9-F840-9DDE-1CBE1AA5F5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4965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992" y="2565004"/>
            <a:ext cx="15776138" cy="4279766"/>
          </a:xfrm>
        </p:spPr>
        <p:txBody>
          <a:bodyPr anchor="b"/>
          <a:lstStyle>
            <a:lvl1pPr>
              <a:defRPr sz="900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992" y="6885258"/>
            <a:ext cx="15776138" cy="2250628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1pPr>
            <a:lvl2pPr marL="685891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783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674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566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457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5349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124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7132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3E6FF-AC24-BE43-AFD3-27417514DD0F}" type="datetimeFigureOut">
              <a:rPr lang="en-GB" smtClean="0"/>
              <a:t>09/11/2019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F77D1-BCE9-F840-9DDE-1CBE1AA5F5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4775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518" y="2738860"/>
            <a:ext cx="7773749" cy="652801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9908" y="2738860"/>
            <a:ext cx="7773749" cy="652801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3E6FF-AC24-BE43-AFD3-27417514DD0F}" type="datetimeFigureOut">
              <a:rPr lang="en-GB" smtClean="0"/>
              <a:t>09/11/2019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F77D1-BCE9-F840-9DDE-1CBE1AA5F5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3182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901" y="547773"/>
            <a:ext cx="15776138" cy="198865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901" y="2522134"/>
            <a:ext cx="7738024" cy="1236059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91" indent="0">
              <a:buNone/>
              <a:defRPr sz="3000" b="1"/>
            </a:lvl2pPr>
            <a:lvl3pPr marL="1371783" indent="0">
              <a:buNone/>
              <a:defRPr sz="2700" b="1"/>
            </a:lvl3pPr>
            <a:lvl4pPr marL="2057674" indent="0">
              <a:buNone/>
              <a:defRPr sz="2400" b="1"/>
            </a:lvl4pPr>
            <a:lvl5pPr marL="2743566" indent="0">
              <a:buNone/>
              <a:defRPr sz="2400" b="1"/>
            </a:lvl5pPr>
            <a:lvl6pPr marL="3429457" indent="0">
              <a:buNone/>
              <a:defRPr sz="2400" b="1"/>
            </a:lvl6pPr>
            <a:lvl7pPr marL="4115349" indent="0">
              <a:buNone/>
              <a:defRPr sz="2400" b="1"/>
            </a:lvl7pPr>
            <a:lvl8pPr marL="4801240" indent="0">
              <a:buNone/>
              <a:defRPr sz="2400" b="1"/>
            </a:lvl8pPr>
            <a:lvl9pPr marL="5487132" indent="0">
              <a:buNone/>
              <a:defRPr sz="24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901" y="3758193"/>
            <a:ext cx="7738024" cy="552773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9907" y="2522134"/>
            <a:ext cx="7776132" cy="1236059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91" indent="0">
              <a:buNone/>
              <a:defRPr sz="3000" b="1"/>
            </a:lvl2pPr>
            <a:lvl3pPr marL="1371783" indent="0">
              <a:buNone/>
              <a:defRPr sz="2700" b="1"/>
            </a:lvl3pPr>
            <a:lvl4pPr marL="2057674" indent="0">
              <a:buNone/>
              <a:defRPr sz="2400" b="1"/>
            </a:lvl4pPr>
            <a:lvl5pPr marL="2743566" indent="0">
              <a:buNone/>
              <a:defRPr sz="2400" b="1"/>
            </a:lvl5pPr>
            <a:lvl6pPr marL="3429457" indent="0">
              <a:buNone/>
              <a:defRPr sz="2400" b="1"/>
            </a:lvl6pPr>
            <a:lvl7pPr marL="4115349" indent="0">
              <a:buNone/>
              <a:defRPr sz="2400" b="1"/>
            </a:lvl7pPr>
            <a:lvl8pPr marL="4801240" indent="0">
              <a:buNone/>
              <a:defRPr sz="2400" b="1"/>
            </a:lvl8pPr>
            <a:lvl9pPr marL="5487132" indent="0">
              <a:buNone/>
              <a:defRPr sz="24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9907" y="3758193"/>
            <a:ext cx="7776132" cy="552773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3E6FF-AC24-BE43-AFD3-27417514DD0F}" type="datetimeFigureOut">
              <a:rPr lang="en-GB" smtClean="0"/>
              <a:t>09/11/2019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F77D1-BCE9-F840-9DDE-1CBE1AA5F5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5834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3E6FF-AC24-BE43-AFD3-27417514DD0F}" type="datetimeFigureOut">
              <a:rPr lang="en-GB" smtClean="0"/>
              <a:t>09/11/2019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F77D1-BCE9-F840-9DDE-1CBE1AA5F5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5427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3E6FF-AC24-BE43-AFD3-27417514DD0F}" type="datetimeFigureOut">
              <a:rPr lang="en-GB" smtClean="0"/>
              <a:t>09/11/2019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F77D1-BCE9-F840-9DDE-1CBE1AA5F5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6801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901" y="685906"/>
            <a:ext cx="5899380" cy="2400671"/>
          </a:xfrm>
        </p:spPr>
        <p:txBody>
          <a:bodyPr anchor="b"/>
          <a:lstStyle>
            <a:lvl1pPr>
              <a:defRPr sz="480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6132" y="1481367"/>
            <a:ext cx="9259907" cy="7311566"/>
          </a:xfrm>
        </p:spPr>
        <p:txBody>
          <a:bodyPr/>
          <a:lstStyle>
            <a:lvl1pPr>
              <a:defRPr sz="4801"/>
            </a:lvl1pPr>
            <a:lvl2pPr>
              <a:defRPr sz="4201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901" y="3086576"/>
            <a:ext cx="5899380" cy="5718265"/>
          </a:xfrm>
        </p:spPr>
        <p:txBody>
          <a:bodyPr/>
          <a:lstStyle>
            <a:lvl1pPr marL="0" indent="0">
              <a:buNone/>
              <a:defRPr sz="2400"/>
            </a:lvl1pPr>
            <a:lvl2pPr marL="685891" indent="0">
              <a:buNone/>
              <a:defRPr sz="2100"/>
            </a:lvl2pPr>
            <a:lvl3pPr marL="1371783" indent="0">
              <a:buNone/>
              <a:defRPr sz="1800"/>
            </a:lvl3pPr>
            <a:lvl4pPr marL="2057674" indent="0">
              <a:buNone/>
              <a:defRPr sz="1500"/>
            </a:lvl4pPr>
            <a:lvl5pPr marL="2743566" indent="0">
              <a:buNone/>
              <a:defRPr sz="1500"/>
            </a:lvl5pPr>
            <a:lvl6pPr marL="3429457" indent="0">
              <a:buNone/>
              <a:defRPr sz="1500"/>
            </a:lvl6pPr>
            <a:lvl7pPr marL="4115349" indent="0">
              <a:buNone/>
              <a:defRPr sz="1500"/>
            </a:lvl7pPr>
            <a:lvl8pPr marL="4801240" indent="0">
              <a:buNone/>
              <a:defRPr sz="1500"/>
            </a:lvl8pPr>
            <a:lvl9pPr marL="5487132" indent="0">
              <a:buNone/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3E6FF-AC24-BE43-AFD3-27417514DD0F}" type="datetimeFigureOut">
              <a:rPr lang="en-GB" smtClean="0"/>
              <a:t>09/11/2019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F77D1-BCE9-F840-9DDE-1CBE1AA5F5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1906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901" y="685906"/>
            <a:ext cx="5899380" cy="2400671"/>
          </a:xfrm>
        </p:spPr>
        <p:txBody>
          <a:bodyPr anchor="b"/>
          <a:lstStyle>
            <a:lvl1pPr>
              <a:defRPr sz="480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6132" y="1481367"/>
            <a:ext cx="9259907" cy="7311566"/>
          </a:xfrm>
        </p:spPr>
        <p:txBody>
          <a:bodyPr anchor="t"/>
          <a:lstStyle>
            <a:lvl1pPr marL="0" indent="0">
              <a:buNone/>
              <a:defRPr sz="4801"/>
            </a:lvl1pPr>
            <a:lvl2pPr marL="685891" indent="0">
              <a:buNone/>
              <a:defRPr sz="4201"/>
            </a:lvl2pPr>
            <a:lvl3pPr marL="1371783" indent="0">
              <a:buNone/>
              <a:defRPr sz="3600"/>
            </a:lvl3pPr>
            <a:lvl4pPr marL="2057674" indent="0">
              <a:buNone/>
              <a:defRPr sz="3000"/>
            </a:lvl4pPr>
            <a:lvl5pPr marL="2743566" indent="0">
              <a:buNone/>
              <a:defRPr sz="3000"/>
            </a:lvl5pPr>
            <a:lvl6pPr marL="3429457" indent="0">
              <a:buNone/>
              <a:defRPr sz="3000"/>
            </a:lvl6pPr>
            <a:lvl7pPr marL="4115349" indent="0">
              <a:buNone/>
              <a:defRPr sz="3000"/>
            </a:lvl7pPr>
            <a:lvl8pPr marL="4801240" indent="0">
              <a:buNone/>
              <a:defRPr sz="3000"/>
            </a:lvl8pPr>
            <a:lvl9pPr marL="5487132" indent="0">
              <a:buNone/>
              <a:defRPr sz="3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901" y="3086576"/>
            <a:ext cx="5899380" cy="5718265"/>
          </a:xfrm>
        </p:spPr>
        <p:txBody>
          <a:bodyPr/>
          <a:lstStyle>
            <a:lvl1pPr marL="0" indent="0">
              <a:buNone/>
              <a:defRPr sz="2400"/>
            </a:lvl1pPr>
            <a:lvl2pPr marL="685891" indent="0">
              <a:buNone/>
              <a:defRPr sz="2100"/>
            </a:lvl2pPr>
            <a:lvl3pPr marL="1371783" indent="0">
              <a:buNone/>
              <a:defRPr sz="1800"/>
            </a:lvl3pPr>
            <a:lvl4pPr marL="2057674" indent="0">
              <a:buNone/>
              <a:defRPr sz="1500"/>
            </a:lvl4pPr>
            <a:lvl5pPr marL="2743566" indent="0">
              <a:buNone/>
              <a:defRPr sz="1500"/>
            </a:lvl5pPr>
            <a:lvl6pPr marL="3429457" indent="0">
              <a:buNone/>
              <a:defRPr sz="1500"/>
            </a:lvl6pPr>
            <a:lvl7pPr marL="4115349" indent="0">
              <a:buNone/>
              <a:defRPr sz="1500"/>
            </a:lvl7pPr>
            <a:lvl8pPr marL="4801240" indent="0">
              <a:buNone/>
              <a:defRPr sz="1500"/>
            </a:lvl8pPr>
            <a:lvl9pPr marL="5487132" indent="0">
              <a:buNone/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3E6FF-AC24-BE43-AFD3-27417514DD0F}" type="datetimeFigureOut">
              <a:rPr lang="en-GB" smtClean="0"/>
              <a:t>09/11/2019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F77D1-BCE9-F840-9DDE-1CBE1AA5F5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0638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519" y="547773"/>
            <a:ext cx="15776138" cy="19886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519" y="2738860"/>
            <a:ext cx="15776138" cy="65280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518" y="9535998"/>
            <a:ext cx="4115514" cy="5477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D3E6FF-AC24-BE43-AFD3-27417514DD0F}" type="datetimeFigureOut">
              <a:rPr lang="en-GB" smtClean="0"/>
              <a:t>09/11/2019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8952" y="9535998"/>
            <a:ext cx="6173272" cy="5477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8143" y="9535998"/>
            <a:ext cx="4115514" cy="5477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BF77D1-BCE9-F840-9DDE-1CBE1AA5F5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8235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</p:sldLayoutIdLst>
  <p:txStyles>
    <p:titleStyle>
      <a:lvl1pPr algn="l" defTabSz="1371783" rtl="0" eaLnBrk="1" latinLnBrk="0" hangingPunct="1">
        <a:lnSpc>
          <a:spcPct val="90000"/>
        </a:lnSpc>
        <a:spcBef>
          <a:spcPct val="0"/>
        </a:spcBef>
        <a:buNone/>
        <a:defRPr sz="660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46" indent="-342946" algn="l" defTabSz="1371783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1" kern="1200">
          <a:solidFill>
            <a:schemeClr val="tx1"/>
          </a:solidFill>
          <a:latin typeface="+mn-lt"/>
          <a:ea typeface="+mn-ea"/>
          <a:cs typeface="+mn-cs"/>
        </a:defRPr>
      </a:lvl1pPr>
      <a:lvl2pPr marL="1028837" indent="-342946" algn="l" defTabSz="1371783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729" indent="-342946" algn="l" defTabSz="1371783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620" indent="-342946" algn="l" defTabSz="1371783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511" indent="-342946" algn="l" defTabSz="1371783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2403" indent="-342946" algn="l" defTabSz="1371783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8294" indent="-342946" algn="l" defTabSz="1371783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4186" indent="-342946" algn="l" defTabSz="1371783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30077" indent="-342946" algn="l" defTabSz="1371783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783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91" algn="l" defTabSz="1371783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783" algn="l" defTabSz="1371783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674" algn="l" defTabSz="1371783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566" algn="l" defTabSz="1371783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457" algn="l" defTabSz="1371783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5349" algn="l" defTabSz="1371783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1240" algn="l" defTabSz="1371783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7132" algn="l" defTabSz="1371783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ctangle 131">
            <a:extLst>
              <a:ext uri="{FF2B5EF4-FFF2-40B4-BE49-F238E27FC236}">
                <a16:creationId xmlns:a16="http://schemas.microsoft.com/office/drawing/2014/main" id="{67D8EE25-55FE-F540-A763-4D9EDF7ADBD4}"/>
              </a:ext>
            </a:extLst>
          </p:cNvPr>
          <p:cNvSpPr/>
          <p:nvPr/>
        </p:nvSpPr>
        <p:spPr>
          <a:xfrm>
            <a:off x="1714500" y="1019763"/>
            <a:ext cx="14859000" cy="814433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78C5579-C45F-D94F-B094-77C228227083}"/>
              </a:ext>
            </a:extLst>
          </p:cNvPr>
          <p:cNvSpPr/>
          <p:nvPr/>
        </p:nvSpPr>
        <p:spPr>
          <a:xfrm>
            <a:off x="2025830" y="6238603"/>
            <a:ext cx="5829300" cy="2840083"/>
          </a:xfrm>
          <a:prstGeom prst="rect">
            <a:avLst/>
          </a:pr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dirty="0"/>
              <a:t>RA1 Scope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451607F-F309-A84C-BADC-A132A3159EA6}"/>
              </a:ext>
            </a:extLst>
          </p:cNvPr>
          <p:cNvSpPr/>
          <p:nvPr/>
        </p:nvSpPr>
        <p:spPr>
          <a:xfrm>
            <a:off x="2239191" y="6583680"/>
            <a:ext cx="5402579" cy="1519647"/>
          </a:xfrm>
          <a:prstGeom prst="rect">
            <a:avLst/>
          </a:pr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en-GB" dirty="0"/>
              <a:t>OpenStack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4613F17-512D-7C4C-A503-27EBEC208F52}"/>
              </a:ext>
            </a:extLst>
          </p:cNvPr>
          <p:cNvSpPr/>
          <p:nvPr/>
        </p:nvSpPr>
        <p:spPr>
          <a:xfrm>
            <a:off x="2239191" y="8268789"/>
            <a:ext cx="5402579" cy="644435"/>
          </a:xfrm>
          <a:prstGeom prst="rect">
            <a:avLst/>
          </a:pr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NFVI Hardware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708D470-3F37-124B-9FC7-FB2A8CAD5ECD}"/>
              </a:ext>
            </a:extLst>
          </p:cNvPr>
          <p:cNvSpPr/>
          <p:nvPr/>
        </p:nvSpPr>
        <p:spPr>
          <a:xfrm>
            <a:off x="2552701" y="7104018"/>
            <a:ext cx="2176054" cy="644435"/>
          </a:xfrm>
          <a:prstGeom prst="rect">
            <a:avLst/>
          </a:pr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NFVI Software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3483029-B9C1-E944-A1FA-8F024B414FA1}"/>
              </a:ext>
            </a:extLst>
          </p:cNvPr>
          <p:cNvSpPr/>
          <p:nvPr/>
        </p:nvSpPr>
        <p:spPr>
          <a:xfrm>
            <a:off x="5153842" y="7104018"/>
            <a:ext cx="2176054" cy="644435"/>
          </a:xfrm>
          <a:prstGeom prst="rect">
            <a:avLst/>
          </a:pr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VIM</a:t>
            </a:r>
          </a:p>
        </p:txBody>
      </p: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28DF97BD-7674-114A-9061-4813232F2AD4}"/>
              </a:ext>
            </a:extLst>
          </p:cNvPr>
          <p:cNvCxnSpPr>
            <a:stCxn id="21" idx="2"/>
          </p:cNvCxnSpPr>
          <p:nvPr/>
        </p:nvCxnSpPr>
        <p:spPr>
          <a:xfrm rot="16200000" flipH="1">
            <a:off x="3382464" y="8006716"/>
            <a:ext cx="520336" cy="3809"/>
          </a:xfrm>
          <a:prstGeom prst="bentConnector3">
            <a:avLst/>
          </a:prstGeom>
          <a:ln>
            <a:solidFill>
              <a:srgbClr val="00B05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B7B7CAB7-7F35-254A-B869-A0F75888AFA7}"/>
              </a:ext>
            </a:extLst>
          </p:cNvPr>
          <p:cNvSpPr/>
          <p:nvPr/>
        </p:nvSpPr>
        <p:spPr>
          <a:xfrm>
            <a:off x="6002634" y="1700343"/>
            <a:ext cx="2176054" cy="64443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VNFs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F8C84AE-FB74-AB47-9141-4EC78259D0BA}"/>
              </a:ext>
            </a:extLst>
          </p:cNvPr>
          <p:cNvSpPr/>
          <p:nvPr/>
        </p:nvSpPr>
        <p:spPr>
          <a:xfrm>
            <a:off x="14037085" y="1697081"/>
            <a:ext cx="2176054" cy="64443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NFVOs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0455850-CB88-9947-AD43-63F13913C246}"/>
              </a:ext>
            </a:extLst>
          </p:cNvPr>
          <p:cNvSpPr/>
          <p:nvPr/>
        </p:nvSpPr>
        <p:spPr>
          <a:xfrm>
            <a:off x="10095368" y="1697081"/>
            <a:ext cx="2176054" cy="64443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VNFMs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5D7B951-E010-D448-A346-47D4397B3BAD}"/>
              </a:ext>
            </a:extLst>
          </p:cNvPr>
          <p:cNvSpPr/>
          <p:nvPr/>
        </p:nvSpPr>
        <p:spPr>
          <a:xfrm>
            <a:off x="9842820" y="1124494"/>
            <a:ext cx="6611438" cy="151964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en-GB" dirty="0"/>
              <a:t>Application Management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446017A-C315-C646-AED0-9D89F0384501}"/>
              </a:ext>
            </a:extLst>
          </p:cNvPr>
          <p:cNvSpPr/>
          <p:nvPr/>
        </p:nvSpPr>
        <p:spPr>
          <a:xfrm>
            <a:off x="2239191" y="4044041"/>
            <a:ext cx="5402579" cy="1519647"/>
          </a:xfrm>
          <a:prstGeom prst="rect">
            <a:avLst/>
          </a:pr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en-GB" dirty="0"/>
              <a:t>Kubernetes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E64B321-3198-1E4C-A055-391B2A450FD5}"/>
              </a:ext>
            </a:extLst>
          </p:cNvPr>
          <p:cNvSpPr/>
          <p:nvPr/>
        </p:nvSpPr>
        <p:spPr>
          <a:xfrm>
            <a:off x="5060493" y="4642068"/>
            <a:ext cx="2176054" cy="644435"/>
          </a:xfrm>
          <a:prstGeom prst="rect">
            <a:avLst/>
          </a:pr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Kubernetes Masters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0660488-B765-DD4F-8686-6D0666705EFF}"/>
              </a:ext>
            </a:extLst>
          </p:cNvPr>
          <p:cNvSpPr/>
          <p:nvPr/>
        </p:nvSpPr>
        <p:spPr>
          <a:xfrm>
            <a:off x="2644138" y="4642068"/>
            <a:ext cx="2176054" cy="644435"/>
          </a:xfrm>
          <a:prstGeom prst="rect">
            <a:avLst/>
          </a:pr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Kubernetes Workers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06DB68D-B16A-0047-8550-9073C21B6830}"/>
              </a:ext>
            </a:extLst>
          </p:cNvPr>
          <p:cNvSpPr/>
          <p:nvPr/>
        </p:nvSpPr>
        <p:spPr>
          <a:xfrm>
            <a:off x="2025830" y="3619500"/>
            <a:ext cx="5829300" cy="2264229"/>
          </a:xfrm>
          <a:prstGeom prst="rect">
            <a:avLst/>
          </a:pr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dirty="0"/>
              <a:t>RA2 Scope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98A1287-B59A-4647-B069-360636824215}"/>
              </a:ext>
            </a:extLst>
          </p:cNvPr>
          <p:cNvSpPr/>
          <p:nvPr/>
        </p:nvSpPr>
        <p:spPr>
          <a:xfrm>
            <a:off x="9013871" y="6583680"/>
            <a:ext cx="5402579" cy="1519647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en-GB" dirty="0"/>
              <a:t>Other Clouds (no CNTT RA)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086DE0F-1991-CC46-95F7-8D8846619446}"/>
              </a:ext>
            </a:extLst>
          </p:cNvPr>
          <p:cNvSpPr/>
          <p:nvPr/>
        </p:nvSpPr>
        <p:spPr>
          <a:xfrm>
            <a:off x="9327381" y="7104018"/>
            <a:ext cx="2176054" cy="644435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NFVI Software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1B418B3-3124-F14D-9216-4E17E4B637F2}"/>
              </a:ext>
            </a:extLst>
          </p:cNvPr>
          <p:cNvSpPr/>
          <p:nvPr/>
        </p:nvSpPr>
        <p:spPr>
          <a:xfrm>
            <a:off x="11928522" y="7104018"/>
            <a:ext cx="2176054" cy="644435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VIM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1EDCA76-6FC7-524E-80CD-79EF25917D60}"/>
              </a:ext>
            </a:extLst>
          </p:cNvPr>
          <p:cNvCxnSpPr>
            <a:cxnSpLocks/>
            <a:stCxn id="26" idx="1"/>
            <a:endCxn id="98" idx="3"/>
          </p:cNvCxnSpPr>
          <p:nvPr/>
        </p:nvCxnSpPr>
        <p:spPr>
          <a:xfrm flipH="1" flipV="1">
            <a:off x="8431236" y="1884317"/>
            <a:ext cx="1411584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88B1752-971A-2F49-B326-A449CEB21507}"/>
              </a:ext>
            </a:extLst>
          </p:cNvPr>
          <p:cNvCxnSpPr>
            <a:cxnSpLocks/>
            <a:stCxn id="24" idx="1"/>
            <a:endCxn id="25" idx="3"/>
          </p:cNvCxnSpPr>
          <p:nvPr/>
        </p:nvCxnSpPr>
        <p:spPr>
          <a:xfrm flipH="1">
            <a:off x="12271422" y="2019299"/>
            <a:ext cx="17656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EA468946-C109-8444-8E27-1FA259935254}"/>
              </a:ext>
            </a:extLst>
          </p:cNvPr>
          <p:cNvCxnSpPr>
            <a:cxnSpLocks/>
            <a:stCxn id="24" idx="2"/>
            <a:endCxn id="33" idx="0"/>
          </p:cNvCxnSpPr>
          <p:nvPr/>
        </p:nvCxnSpPr>
        <p:spPr>
          <a:xfrm flipH="1">
            <a:off x="13016549" y="2341516"/>
            <a:ext cx="2108563" cy="476250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A790BDF-BD65-EB4A-A18D-06737637EA48}"/>
              </a:ext>
            </a:extLst>
          </p:cNvPr>
          <p:cNvCxnSpPr>
            <a:cxnSpLocks/>
            <a:stCxn id="25" idx="2"/>
            <a:endCxn id="33" idx="0"/>
          </p:cNvCxnSpPr>
          <p:nvPr/>
        </p:nvCxnSpPr>
        <p:spPr>
          <a:xfrm>
            <a:off x="11183395" y="2341516"/>
            <a:ext cx="1833154" cy="476250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743C03D9-F898-D346-B731-1D14CC170235}"/>
              </a:ext>
            </a:extLst>
          </p:cNvPr>
          <p:cNvCxnSpPr>
            <a:cxnSpLocks/>
            <a:stCxn id="25" idx="2"/>
            <a:endCxn id="22" idx="0"/>
          </p:cNvCxnSpPr>
          <p:nvPr/>
        </p:nvCxnSpPr>
        <p:spPr>
          <a:xfrm flipH="1">
            <a:off x="6241869" y="2341516"/>
            <a:ext cx="4941526" cy="4762502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33D1B887-1496-374C-9A97-43EDD11B3C99}"/>
              </a:ext>
            </a:extLst>
          </p:cNvPr>
          <p:cNvCxnSpPr>
            <a:cxnSpLocks/>
            <a:stCxn id="24" idx="2"/>
            <a:endCxn id="22" idx="0"/>
          </p:cNvCxnSpPr>
          <p:nvPr/>
        </p:nvCxnSpPr>
        <p:spPr>
          <a:xfrm flipH="1">
            <a:off x="6241869" y="2341516"/>
            <a:ext cx="8883243" cy="4762502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B0BB24B0-CDAC-1C49-8D3D-F4666D9EE864}"/>
              </a:ext>
            </a:extLst>
          </p:cNvPr>
          <p:cNvCxnSpPr>
            <a:cxnSpLocks/>
            <a:stCxn id="29" idx="2"/>
            <a:endCxn id="21" idx="0"/>
          </p:cNvCxnSpPr>
          <p:nvPr/>
        </p:nvCxnSpPr>
        <p:spPr>
          <a:xfrm flipH="1">
            <a:off x="3640728" y="5286503"/>
            <a:ext cx="91437" cy="1817515"/>
          </a:xfrm>
          <a:prstGeom prst="line">
            <a:avLst/>
          </a:prstGeom>
          <a:ln>
            <a:solidFill>
              <a:srgbClr val="00B05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8CE22191-3A99-A342-8E18-85D4FD110385}"/>
              </a:ext>
            </a:extLst>
          </p:cNvPr>
          <p:cNvCxnSpPr>
            <a:cxnSpLocks/>
            <a:stCxn id="28" idx="2"/>
            <a:endCxn id="21" idx="0"/>
          </p:cNvCxnSpPr>
          <p:nvPr/>
        </p:nvCxnSpPr>
        <p:spPr>
          <a:xfrm flipH="1">
            <a:off x="3640728" y="5286503"/>
            <a:ext cx="2507792" cy="1817515"/>
          </a:xfrm>
          <a:prstGeom prst="line">
            <a:avLst/>
          </a:prstGeom>
          <a:ln>
            <a:solidFill>
              <a:srgbClr val="00B05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D7B52A49-4473-EC47-89F0-FD86505E00F3}"/>
              </a:ext>
            </a:extLst>
          </p:cNvPr>
          <p:cNvCxnSpPr>
            <a:cxnSpLocks/>
            <a:stCxn id="23" idx="2"/>
            <a:endCxn id="21" idx="0"/>
          </p:cNvCxnSpPr>
          <p:nvPr/>
        </p:nvCxnSpPr>
        <p:spPr>
          <a:xfrm flipH="1">
            <a:off x="3640728" y="2344778"/>
            <a:ext cx="3449933" cy="4759240"/>
          </a:xfrm>
          <a:prstGeom prst="line">
            <a:avLst/>
          </a:prstGeom>
          <a:ln>
            <a:solidFill>
              <a:srgbClr val="00B05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48ED1F88-98B9-104A-B461-26FAAB150143}"/>
              </a:ext>
            </a:extLst>
          </p:cNvPr>
          <p:cNvCxnSpPr>
            <a:cxnSpLocks/>
            <a:stCxn id="23" idx="2"/>
            <a:endCxn id="32" idx="0"/>
          </p:cNvCxnSpPr>
          <p:nvPr/>
        </p:nvCxnSpPr>
        <p:spPr>
          <a:xfrm>
            <a:off x="7090661" y="2344778"/>
            <a:ext cx="3324747" cy="4759240"/>
          </a:xfrm>
          <a:prstGeom prst="line">
            <a:avLst/>
          </a:prstGeom>
          <a:ln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E7A0F0CC-3F83-694D-8ED8-FCE15667CACD}"/>
              </a:ext>
            </a:extLst>
          </p:cNvPr>
          <p:cNvSpPr/>
          <p:nvPr/>
        </p:nvSpPr>
        <p:spPr>
          <a:xfrm>
            <a:off x="2060917" y="1726471"/>
            <a:ext cx="2176054" cy="64443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CNFs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85459BF3-E1A7-6A46-8D8E-08A0E0C8EF6D}"/>
              </a:ext>
            </a:extLst>
          </p:cNvPr>
          <p:cNvSpPr/>
          <p:nvPr/>
        </p:nvSpPr>
        <p:spPr>
          <a:xfrm>
            <a:off x="1819798" y="1124493"/>
            <a:ext cx="6611438" cy="151964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en-GB" dirty="0"/>
              <a:t>Applications</a:t>
            </a: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2E5630D7-E552-DE42-95E7-1A14985B7E9B}"/>
              </a:ext>
            </a:extLst>
          </p:cNvPr>
          <p:cNvCxnSpPr>
            <a:cxnSpLocks/>
            <a:stCxn id="84" idx="2"/>
            <a:endCxn id="29" idx="0"/>
          </p:cNvCxnSpPr>
          <p:nvPr/>
        </p:nvCxnSpPr>
        <p:spPr>
          <a:xfrm>
            <a:off x="3148944" y="2370906"/>
            <a:ext cx="583221" cy="2271162"/>
          </a:xfrm>
          <a:prstGeom prst="line">
            <a:avLst/>
          </a:prstGeom>
          <a:ln>
            <a:solidFill>
              <a:srgbClr val="00B05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573429A0-05E6-6A43-8258-6FC8A9E5B9D7}"/>
              </a:ext>
            </a:extLst>
          </p:cNvPr>
          <p:cNvCxnSpPr>
            <a:cxnSpLocks/>
            <a:stCxn id="25" idx="2"/>
            <a:endCxn id="28" idx="0"/>
          </p:cNvCxnSpPr>
          <p:nvPr/>
        </p:nvCxnSpPr>
        <p:spPr>
          <a:xfrm flipH="1">
            <a:off x="6148520" y="2341516"/>
            <a:ext cx="5034875" cy="2300552"/>
          </a:xfrm>
          <a:prstGeom prst="line">
            <a:avLst/>
          </a:prstGeom>
          <a:ln>
            <a:solidFill>
              <a:srgbClr val="00B05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F67011E1-C206-6C48-ADCA-697E61DA7366}"/>
              </a:ext>
            </a:extLst>
          </p:cNvPr>
          <p:cNvCxnSpPr>
            <a:cxnSpLocks/>
            <a:stCxn id="22" idx="0"/>
            <a:endCxn id="28" idx="2"/>
          </p:cNvCxnSpPr>
          <p:nvPr/>
        </p:nvCxnSpPr>
        <p:spPr>
          <a:xfrm flipH="1" flipV="1">
            <a:off x="6148520" y="5286503"/>
            <a:ext cx="93349" cy="1817515"/>
          </a:xfrm>
          <a:prstGeom prst="line">
            <a:avLst/>
          </a:prstGeom>
          <a:ln>
            <a:solidFill>
              <a:srgbClr val="00B05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01864F65-E26B-A745-9A86-A7DD7742347B}"/>
              </a:ext>
            </a:extLst>
          </p:cNvPr>
          <p:cNvCxnSpPr>
            <a:cxnSpLocks/>
            <a:stCxn id="33" idx="0"/>
            <a:endCxn id="28" idx="2"/>
          </p:cNvCxnSpPr>
          <p:nvPr/>
        </p:nvCxnSpPr>
        <p:spPr>
          <a:xfrm flipH="1" flipV="1">
            <a:off x="6148520" y="5286503"/>
            <a:ext cx="6868029" cy="1817515"/>
          </a:xfrm>
          <a:prstGeom prst="line">
            <a:avLst/>
          </a:prstGeom>
          <a:ln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1343ED1A-87F6-FD43-A2B4-31A6EB43D8B4}"/>
              </a:ext>
            </a:extLst>
          </p:cNvPr>
          <p:cNvCxnSpPr>
            <a:cxnSpLocks/>
            <a:endCxn id="32" idx="2"/>
          </p:cNvCxnSpPr>
          <p:nvPr/>
        </p:nvCxnSpPr>
        <p:spPr>
          <a:xfrm flipV="1">
            <a:off x="10415408" y="7748453"/>
            <a:ext cx="0" cy="520336"/>
          </a:xfrm>
          <a:prstGeom prst="line">
            <a:avLst/>
          </a:prstGeom>
          <a:ln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ctangle 123">
            <a:extLst>
              <a:ext uri="{FF2B5EF4-FFF2-40B4-BE49-F238E27FC236}">
                <a16:creationId xmlns:a16="http://schemas.microsoft.com/office/drawing/2014/main" id="{40FBBE5C-3075-724A-84F3-9957B1338109}"/>
              </a:ext>
            </a:extLst>
          </p:cNvPr>
          <p:cNvSpPr/>
          <p:nvPr/>
        </p:nvSpPr>
        <p:spPr>
          <a:xfrm>
            <a:off x="9013871" y="8268788"/>
            <a:ext cx="5402579" cy="644435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NFVI Hardware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72E6DB24-ED82-3C43-AF96-E43D72060AC5}"/>
              </a:ext>
            </a:extLst>
          </p:cNvPr>
          <p:cNvSpPr txBox="1"/>
          <p:nvPr/>
        </p:nvSpPr>
        <p:spPr>
          <a:xfrm>
            <a:off x="1943370" y="2751904"/>
            <a:ext cx="1593944" cy="632461"/>
          </a:xfrm>
          <a:prstGeom prst="rect">
            <a:avLst/>
          </a:prstGeom>
          <a:solidFill>
            <a:schemeClr val="bg1">
              <a:alpha val="60000"/>
            </a:schemeClr>
          </a:solidFill>
        </p:spPr>
        <p:txBody>
          <a:bodyPr wrap="square" rtlCol="0">
            <a:normAutofit fontScale="77500" lnSpcReduction="20000"/>
          </a:bodyPr>
          <a:lstStyle/>
          <a:p>
            <a:r>
              <a:rPr lang="en-GB" dirty="0"/>
              <a:t>For CNFs consisting of </a:t>
            </a:r>
            <a:r>
              <a:rPr lang="en-GB" b="1" dirty="0"/>
              <a:t>containers and /or VMs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5B2B20BB-F697-0F43-8E8D-B5856D57AFE5}"/>
              </a:ext>
            </a:extLst>
          </p:cNvPr>
          <p:cNvSpPr txBox="1"/>
          <p:nvPr/>
        </p:nvSpPr>
        <p:spPr>
          <a:xfrm>
            <a:off x="5498876" y="2774768"/>
            <a:ext cx="1401536" cy="632461"/>
          </a:xfrm>
          <a:prstGeom prst="rect">
            <a:avLst/>
          </a:prstGeom>
          <a:solidFill>
            <a:schemeClr val="bg1">
              <a:alpha val="60000"/>
            </a:schemeClr>
          </a:solidFill>
        </p:spPr>
        <p:txBody>
          <a:bodyPr wrap="square" rtlCol="0">
            <a:normAutofit fontScale="77500" lnSpcReduction="20000"/>
          </a:bodyPr>
          <a:lstStyle/>
          <a:p>
            <a:r>
              <a:rPr lang="en-GB" dirty="0"/>
              <a:t>For VNFs only consisting of VMs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C13CFF46-7997-DD4B-B7C2-43C602C0CC82}"/>
              </a:ext>
            </a:extLst>
          </p:cNvPr>
          <p:cNvSpPr txBox="1"/>
          <p:nvPr/>
        </p:nvSpPr>
        <p:spPr>
          <a:xfrm>
            <a:off x="8533800" y="2720826"/>
            <a:ext cx="1629060" cy="491061"/>
          </a:xfrm>
          <a:prstGeom prst="rect">
            <a:avLst/>
          </a:prstGeom>
          <a:solidFill>
            <a:schemeClr val="bg1">
              <a:alpha val="60000"/>
            </a:schemeClr>
          </a:solidFill>
        </p:spPr>
        <p:txBody>
          <a:bodyPr wrap="square" rtlCol="0">
            <a:normAutofit fontScale="85000" lnSpcReduction="20000"/>
          </a:bodyPr>
          <a:lstStyle/>
          <a:p>
            <a:r>
              <a:rPr lang="en-GB" dirty="0"/>
              <a:t>CNF Management via Kubernetes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A95760BA-BEB8-F145-945B-B460558F2E5C}"/>
              </a:ext>
            </a:extLst>
          </p:cNvPr>
          <p:cNvSpPr txBox="1"/>
          <p:nvPr/>
        </p:nvSpPr>
        <p:spPr>
          <a:xfrm>
            <a:off x="5675635" y="5862500"/>
            <a:ext cx="1351188" cy="461011"/>
          </a:xfrm>
          <a:prstGeom prst="rect">
            <a:avLst/>
          </a:prstGeom>
          <a:solidFill>
            <a:schemeClr val="bg1">
              <a:alpha val="60000"/>
            </a:schemeClr>
          </a:solidFill>
        </p:spPr>
        <p:txBody>
          <a:bodyPr wrap="square" rtlCol="0">
            <a:normAutofit fontScale="77500" lnSpcReduction="20000"/>
          </a:bodyPr>
          <a:lstStyle/>
          <a:p>
            <a:r>
              <a:rPr lang="en-GB" dirty="0"/>
              <a:t>For k8s </a:t>
            </a:r>
            <a:r>
              <a:rPr lang="en-GB" dirty="0" err="1"/>
              <a:t>mgmt</a:t>
            </a:r>
            <a:r>
              <a:rPr lang="en-GB" dirty="0"/>
              <a:t> of VMs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AA01B382-76F0-7547-8E86-A2CEE2163222}"/>
              </a:ext>
            </a:extLst>
          </p:cNvPr>
          <p:cNvSpPr txBox="1"/>
          <p:nvPr/>
        </p:nvSpPr>
        <p:spPr>
          <a:xfrm>
            <a:off x="9145587" y="3450257"/>
            <a:ext cx="1717769" cy="491061"/>
          </a:xfrm>
          <a:prstGeom prst="rect">
            <a:avLst/>
          </a:prstGeom>
          <a:solidFill>
            <a:schemeClr val="bg1">
              <a:alpha val="60000"/>
            </a:schemeClr>
          </a:solidFill>
        </p:spPr>
        <p:txBody>
          <a:bodyPr wrap="square" rtlCol="0">
            <a:normAutofit fontScale="85000" lnSpcReduction="20000"/>
          </a:bodyPr>
          <a:lstStyle/>
          <a:p>
            <a:r>
              <a:rPr lang="en-GB" dirty="0"/>
              <a:t>VNF Management via VIM (direct)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2E7645BC-4CEE-6C48-87D0-9F8459ED0FC8}"/>
              </a:ext>
            </a:extLst>
          </p:cNvPr>
          <p:cNvSpPr txBox="1"/>
          <p:nvPr/>
        </p:nvSpPr>
        <p:spPr>
          <a:xfrm>
            <a:off x="2846375" y="5943162"/>
            <a:ext cx="2711457" cy="264961"/>
          </a:xfrm>
          <a:prstGeom prst="rect">
            <a:avLst/>
          </a:prstGeom>
          <a:solidFill>
            <a:schemeClr val="bg1">
              <a:alpha val="60000"/>
            </a:schemeClr>
          </a:solidFill>
        </p:spPr>
        <p:txBody>
          <a:bodyPr wrap="square" rtlCol="0">
            <a:normAutofit fontScale="70000" lnSpcReduction="20000"/>
          </a:bodyPr>
          <a:lstStyle/>
          <a:p>
            <a:r>
              <a:rPr lang="en-GB" dirty="0"/>
              <a:t>Consumption of virtual resources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498C8F2F-22C2-334B-8EE1-5F8DE5E624D3}"/>
              </a:ext>
            </a:extLst>
          </p:cNvPr>
          <p:cNvSpPr txBox="1"/>
          <p:nvPr/>
        </p:nvSpPr>
        <p:spPr>
          <a:xfrm>
            <a:off x="12547420" y="3004013"/>
            <a:ext cx="1717769" cy="491061"/>
          </a:xfrm>
          <a:prstGeom prst="rect">
            <a:avLst/>
          </a:prstGeom>
          <a:solidFill>
            <a:schemeClr val="bg1">
              <a:alpha val="60000"/>
            </a:schemeClr>
          </a:solidFill>
        </p:spPr>
        <p:txBody>
          <a:bodyPr wrap="square" rtlCol="0">
            <a:normAutofit fontScale="85000" lnSpcReduction="20000"/>
          </a:bodyPr>
          <a:lstStyle/>
          <a:p>
            <a:r>
              <a:rPr lang="en-GB" dirty="0"/>
              <a:t>VNF Management via VIM (indirect)</a:t>
            </a:r>
          </a:p>
        </p:txBody>
      </p:sp>
    </p:spTree>
    <p:extLst>
      <p:ext uri="{BB962C8B-B14F-4D97-AF65-F5344CB8AC3E}">
        <p14:creationId xmlns:p14="http://schemas.microsoft.com/office/powerpoint/2010/main" val="1323390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ctangle 131">
            <a:extLst>
              <a:ext uri="{FF2B5EF4-FFF2-40B4-BE49-F238E27FC236}">
                <a16:creationId xmlns:a16="http://schemas.microsoft.com/office/drawing/2014/main" id="{67D8EE25-55FE-F540-A763-4D9EDF7ADBD4}"/>
              </a:ext>
            </a:extLst>
          </p:cNvPr>
          <p:cNvSpPr/>
          <p:nvPr/>
        </p:nvSpPr>
        <p:spPr>
          <a:xfrm>
            <a:off x="1714500" y="1019763"/>
            <a:ext cx="14859000" cy="814433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78C5579-C45F-D94F-B094-77C228227083}"/>
              </a:ext>
            </a:extLst>
          </p:cNvPr>
          <p:cNvSpPr/>
          <p:nvPr/>
        </p:nvSpPr>
        <p:spPr>
          <a:xfrm>
            <a:off x="2025830" y="6238603"/>
            <a:ext cx="5829300" cy="284008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dirty="0"/>
              <a:t>RA1 Scope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451607F-F309-A84C-BADC-A132A3159EA6}"/>
              </a:ext>
            </a:extLst>
          </p:cNvPr>
          <p:cNvSpPr/>
          <p:nvPr/>
        </p:nvSpPr>
        <p:spPr>
          <a:xfrm>
            <a:off x="2239191" y="6583680"/>
            <a:ext cx="5402579" cy="151964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en-GB" dirty="0"/>
              <a:t>OpenStack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4613F17-512D-7C4C-A503-27EBEC208F52}"/>
              </a:ext>
            </a:extLst>
          </p:cNvPr>
          <p:cNvSpPr/>
          <p:nvPr/>
        </p:nvSpPr>
        <p:spPr>
          <a:xfrm>
            <a:off x="2239191" y="8268789"/>
            <a:ext cx="5402579" cy="64443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NFVI Hardware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708D470-3F37-124B-9FC7-FB2A8CAD5ECD}"/>
              </a:ext>
            </a:extLst>
          </p:cNvPr>
          <p:cNvSpPr/>
          <p:nvPr/>
        </p:nvSpPr>
        <p:spPr>
          <a:xfrm>
            <a:off x="2552701" y="7104018"/>
            <a:ext cx="2176054" cy="64443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NFVI Software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3483029-B9C1-E944-A1FA-8F024B414FA1}"/>
              </a:ext>
            </a:extLst>
          </p:cNvPr>
          <p:cNvSpPr/>
          <p:nvPr/>
        </p:nvSpPr>
        <p:spPr>
          <a:xfrm>
            <a:off x="5153842" y="7104018"/>
            <a:ext cx="2176054" cy="64443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VIM</a:t>
            </a:r>
          </a:p>
        </p:txBody>
      </p: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28DF97BD-7674-114A-9061-4813232F2AD4}"/>
              </a:ext>
            </a:extLst>
          </p:cNvPr>
          <p:cNvCxnSpPr>
            <a:stCxn id="21" idx="2"/>
          </p:cNvCxnSpPr>
          <p:nvPr/>
        </p:nvCxnSpPr>
        <p:spPr>
          <a:xfrm rot="16200000" flipH="1">
            <a:off x="3382464" y="8006716"/>
            <a:ext cx="520336" cy="3809"/>
          </a:xfrm>
          <a:prstGeom prst="bentConnector3">
            <a:avLst/>
          </a:prstGeom>
          <a:ln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B7B7CAB7-7F35-254A-B869-A0F75888AFA7}"/>
              </a:ext>
            </a:extLst>
          </p:cNvPr>
          <p:cNvSpPr/>
          <p:nvPr/>
        </p:nvSpPr>
        <p:spPr>
          <a:xfrm>
            <a:off x="6002634" y="1700343"/>
            <a:ext cx="2176054" cy="64443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VNFs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F8C84AE-FB74-AB47-9141-4EC78259D0BA}"/>
              </a:ext>
            </a:extLst>
          </p:cNvPr>
          <p:cNvSpPr/>
          <p:nvPr/>
        </p:nvSpPr>
        <p:spPr>
          <a:xfrm>
            <a:off x="14037085" y="1697081"/>
            <a:ext cx="2176054" cy="64443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NFVOs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0455850-CB88-9947-AD43-63F13913C246}"/>
              </a:ext>
            </a:extLst>
          </p:cNvPr>
          <p:cNvSpPr/>
          <p:nvPr/>
        </p:nvSpPr>
        <p:spPr>
          <a:xfrm>
            <a:off x="10095368" y="1697081"/>
            <a:ext cx="2176054" cy="64443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VNFMs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5D7B951-E010-D448-A346-47D4397B3BAD}"/>
              </a:ext>
            </a:extLst>
          </p:cNvPr>
          <p:cNvSpPr/>
          <p:nvPr/>
        </p:nvSpPr>
        <p:spPr>
          <a:xfrm>
            <a:off x="9842820" y="1124494"/>
            <a:ext cx="6611438" cy="151964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en-GB" dirty="0"/>
              <a:t>Application Management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446017A-C315-C646-AED0-9D89F0384501}"/>
              </a:ext>
            </a:extLst>
          </p:cNvPr>
          <p:cNvSpPr/>
          <p:nvPr/>
        </p:nvSpPr>
        <p:spPr>
          <a:xfrm>
            <a:off x="2239191" y="4044041"/>
            <a:ext cx="5402579" cy="1519647"/>
          </a:xfrm>
          <a:prstGeom prst="rect">
            <a:avLst/>
          </a:pr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en-GB" dirty="0"/>
              <a:t>Kubernetes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E64B321-3198-1E4C-A055-391B2A450FD5}"/>
              </a:ext>
            </a:extLst>
          </p:cNvPr>
          <p:cNvSpPr/>
          <p:nvPr/>
        </p:nvSpPr>
        <p:spPr>
          <a:xfrm>
            <a:off x="5060493" y="4642068"/>
            <a:ext cx="2176054" cy="644435"/>
          </a:xfrm>
          <a:prstGeom prst="rect">
            <a:avLst/>
          </a:pr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Kubernetes Masters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0660488-B765-DD4F-8686-6D0666705EFF}"/>
              </a:ext>
            </a:extLst>
          </p:cNvPr>
          <p:cNvSpPr/>
          <p:nvPr/>
        </p:nvSpPr>
        <p:spPr>
          <a:xfrm>
            <a:off x="2644138" y="4642068"/>
            <a:ext cx="2176054" cy="644435"/>
          </a:xfrm>
          <a:prstGeom prst="rect">
            <a:avLst/>
          </a:pr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Kubernetes Workers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06DB68D-B16A-0047-8550-9073C21B6830}"/>
              </a:ext>
            </a:extLst>
          </p:cNvPr>
          <p:cNvSpPr/>
          <p:nvPr/>
        </p:nvSpPr>
        <p:spPr>
          <a:xfrm>
            <a:off x="2025830" y="3619500"/>
            <a:ext cx="5829300" cy="2264229"/>
          </a:xfrm>
          <a:prstGeom prst="rect">
            <a:avLst/>
          </a:pr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dirty="0"/>
              <a:t>RA2 Scope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98A1287-B59A-4647-B069-360636824215}"/>
              </a:ext>
            </a:extLst>
          </p:cNvPr>
          <p:cNvSpPr/>
          <p:nvPr/>
        </p:nvSpPr>
        <p:spPr>
          <a:xfrm>
            <a:off x="9013871" y="6583680"/>
            <a:ext cx="5402579" cy="1519647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en-GB" dirty="0"/>
              <a:t>Other Clouds (no CNTT RA)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086DE0F-1991-CC46-95F7-8D8846619446}"/>
              </a:ext>
            </a:extLst>
          </p:cNvPr>
          <p:cNvSpPr/>
          <p:nvPr/>
        </p:nvSpPr>
        <p:spPr>
          <a:xfrm>
            <a:off x="9327381" y="7104018"/>
            <a:ext cx="2176054" cy="644435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NFVI Software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1B418B3-3124-F14D-9216-4E17E4B637F2}"/>
              </a:ext>
            </a:extLst>
          </p:cNvPr>
          <p:cNvSpPr/>
          <p:nvPr/>
        </p:nvSpPr>
        <p:spPr>
          <a:xfrm>
            <a:off x="11928522" y="7104018"/>
            <a:ext cx="2176054" cy="644435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VIM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1EDCA76-6FC7-524E-80CD-79EF25917D60}"/>
              </a:ext>
            </a:extLst>
          </p:cNvPr>
          <p:cNvCxnSpPr>
            <a:cxnSpLocks/>
            <a:stCxn id="26" idx="1"/>
            <a:endCxn id="98" idx="3"/>
          </p:cNvCxnSpPr>
          <p:nvPr/>
        </p:nvCxnSpPr>
        <p:spPr>
          <a:xfrm flipH="1" flipV="1">
            <a:off x="8431236" y="1884317"/>
            <a:ext cx="1411584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88B1752-971A-2F49-B326-A449CEB21507}"/>
              </a:ext>
            </a:extLst>
          </p:cNvPr>
          <p:cNvCxnSpPr>
            <a:cxnSpLocks/>
            <a:stCxn id="24" idx="1"/>
            <a:endCxn id="25" idx="3"/>
          </p:cNvCxnSpPr>
          <p:nvPr/>
        </p:nvCxnSpPr>
        <p:spPr>
          <a:xfrm flipH="1">
            <a:off x="12271422" y="2019299"/>
            <a:ext cx="17656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EA468946-C109-8444-8E27-1FA259935254}"/>
              </a:ext>
            </a:extLst>
          </p:cNvPr>
          <p:cNvCxnSpPr>
            <a:cxnSpLocks/>
            <a:stCxn id="24" idx="2"/>
            <a:endCxn id="33" idx="0"/>
          </p:cNvCxnSpPr>
          <p:nvPr/>
        </p:nvCxnSpPr>
        <p:spPr>
          <a:xfrm flipH="1">
            <a:off x="13016549" y="2341516"/>
            <a:ext cx="2108563" cy="476250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A790BDF-BD65-EB4A-A18D-06737637EA48}"/>
              </a:ext>
            </a:extLst>
          </p:cNvPr>
          <p:cNvCxnSpPr>
            <a:cxnSpLocks/>
            <a:stCxn id="25" idx="2"/>
            <a:endCxn id="33" idx="0"/>
          </p:cNvCxnSpPr>
          <p:nvPr/>
        </p:nvCxnSpPr>
        <p:spPr>
          <a:xfrm>
            <a:off x="11183395" y="2341516"/>
            <a:ext cx="1833154" cy="476250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743C03D9-F898-D346-B731-1D14CC170235}"/>
              </a:ext>
            </a:extLst>
          </p:cNvPr>
          <p:cNvCxnSpPr>
            <a:cxnSpLocks/>
            <a:stCxn id="25" idx="2"/>
            <a:endCxn id="22" idx="0"/>
          </p:cNvCxnSpPr>
          <p:nvPr/>
        </p:nvCxnSpPr>
        <p:spPr>
          <a:xfrm flipH="1">
            <a:off x="6241869" y="2341516"/>
            <a:ext cx="4941526" cy="4762502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33D1B887-1496-374C-9A97-43EDD11B3C99}"/>
              </a:ext>
            </a:extLst>
          </p:cNvPr>
          <p:cNvCxnSpPr>
            <a:cxnSpLocks/>
            <a:stCxn id="24" idx="2"/>
            <a:endCxn id="22" idx="0"/>
          </p:cNvCxnSpPr>
          <p:nvPr/>
        </p:nvCxnSpPr>
        <p:spPr>
          <a:xfrm flipH="1">
            <a:off x="6241869" y="2341516"/>
            <a:ext cx="8883243" cy="4762502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B0BB24B0-CDAC-1C49-8D3D-F4666D9EE864}"/>
              </a:ext>
            </a:extLst>
          </p:cNvPr>
          <p:cNvCxnSpPr>
            <a:cxnSpLocks/>
            <a:stCxn id="29" idx="2"/>
            <a:endCxn id="21" idx="0"/>
          </p:cNvCxnSpPr>
          <p:nvPr/>
        </p:nvCxnSpPr>
        <p:spPr>
          <a:xfrm flipH="1">
            <a:off x="3640728" y="5286503"/>
            <a:ext cx="91437" cy="1817515"/>
          </a:xfrm>
          <a:prstGeom prst="line">
            <a:avLst/>
          </a:prstGeom>
          <a:ln>
            <a:solidFill>
              <a:srgbClr val="00B05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8CE22191-3A99-A342-8E18-85D4FD110385}"/>
              </a:ext>
            </a:extLst>
          </p:cNvPr>
          <p:cNvCxnSpPr>
            <a:cxnSpLocks/>
            <a:stCxn id="28" idx="2"/>
            <a:endCxn id="21" idx="0"/>
          </p:cNvCxnSpPr>
          <p:nvPr/>
        </p:nvCxnSpPr>
        <p:spPr>
          <a:xfrm flipH="1">
            <a:off x="3640728" y="5286503"/>
            <a:ext cx="2507792" cy="1817515"/>
          </a:xfrm>
          <a:prstGeom prst="line">
            <a:avLst/>
          </a:prstGeom>
          <a:ln>
            <a:solidFill>
              <a:srgbClr val="00B05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D7B52A49-4473-EC47-89F0-FD86505E00F3}"/>
              </a:ext>
            </a:extLst>
          </p:cNvPr>
          <p:cNvCxnSpPr>
            <a:cxnSpLocks/>
            <a:stCxn id="23" idx="2"/>
            <a:endCxn id="29" idx="0"/>
          </p:cNvCxnSpPr>
          <p:nvPr/>
        </p:nvCxnSpPr>
        <p:spPr>
          <a:xfrm flipH="1">
            <a:off x="3732165" y="2344778"/>
            <a:ext cx="3358496" cy="2297290"/>
          </a:xfrm>
          <a:prstGeom prst="line">
            <a:avLst/>
          </a:prstGeom>
          <a:ln>
            <a:solidFill>
              <a:srgbClr val="00B05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48ED1F88-98B9-104A-B461-26FAAB150143}"/>
              </a:ext>
            </a:extLst>
          </p:cNvPr>
          <p:cNvCxnSpPr>
            <a:cxnSpLocks/>
            <a:stCxn id="23" idx="2"/>
            <a:endCxn id="32" idx="0"/>
          </p:cNvCxnSpPr>
          <p:nvPr/>
        </p:nvCxnSpPr>
        <p:spPr>
          <a:xfrm>
            <a:off x="7090661" y="2344778"/>
            <a:ext cx="3324747" cy="4759240"/>
          </a:xfrm>
          <a:prstGeom prst="line">
            <a:avLst/>
          </a:prstGeom>
          <a:ln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E7A0F0CC-3F83-694D-8ED8-FCE15667CACD}"/>
              </a:ext>
            </a:extLst>
          </p:cNvPr>
          <p:cNvSpPr/>
          <p:nvPr/>
        </p:nvSpPr>
        <p:spPr>
          <a:xfrm>
            <a:off x="2060917" y="1726471"/>
            <a:ext cx="2176054" cy="64443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CNFs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85459BF3-E1A7-6A46-8D8E-08A0E0C8EF6D}"/>
              </a:ext>
            </a:extLst>
          </p:cNvPr>
          <p:cNvSpPr/>
          <p:nvPr/>
        </p:nvSpPr>
        <p:spPr>
          <a:xfrm>
            <a:off x="1819798" y="1124493"/>
            <a:ext cx="6611438" cy="151964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en-GB" dirty="0"/>
              <a:t>Applications</a:t>
            </a: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2E5630D7-E552-DE42-95E7-1A14985B7E9B}"/>
              </a:ext>
            </a:extLst>
          </p:cNvPr>
          <p:cNvCxnSpPr>
            <a:cxnSpLocks/>
            <a:stCxn id="84" idx="2"/>
            <a:endCxn id="29" idx="0"/>
          </p:cNvCxnSpPr>
          <p:nvPr/>
        </p:nvCxnSpPr>
        <p:spPr>
          <a:xfrm>
            <a:off x="3148944" y="2370906"/>
            <a:ext cx="583221" cy="2271162"/>
          </a:xfrm>
          <a:prstGeom prst="line">
            <a:avLst/>
          </a:prstGeom>
          <a:ln>
            <a:solidFill>
              <a:srgbClr val="00B05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573429A0-05E6-6A43-8258-6FC8A9E5B9D7}"/>
              </a:ext>
            </a:extLst>
          </p:cNvPr>
          <p:cNvCxnSpPr>
            <a:cxnSpLocks/>
            <a:stCxn id="25" idx="2"/>
            <a:endCxn id="28" idx="0"/>
          </p:cNvCxnSpPr>
          <p:nvPr/>
        </p:nvCxnSpPr>
        <p:spPr>
          <a:xfrm flipH="1">
            <a:off x="6148520" y="2341516"/>
            <a:ext cx="5034875" cy="2300552"/>
          </a:xfrm>
          <a:prstGeom prst="line">
            <a:avLst/>
          </a:prstGeom>
          <a:ln>
            <a:solidFill>
              <a:srgbClr val="00B05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F67011E1-C206-6C48-ADCA-697E61DA7366}"/>
              </a:ext>
            </a:extLst>
          </p:cNvPr>
          <p:cNvCxnSpPr>
            <a:cxnSpLocks/>
            <a:stCxn id="22" idx="0"/>
            <a:endCxn id="28" idx="2"/>
          </p:cNvCxnSpPr>
          <p:nvPr/>
        </p:nvCxnSpPr>
        <p:spPr>
          <a:xfrm flipH="1" flipV="1">
            <a:off x="6148520" y="5286503"/>
            <a:ext cx="93349" cy="1817515"/>
          </a:xfrm>
          <a:prstGeom prst="line">
            <a:avLst/>
          </a:prstGeom>
          <a:ln>
            <a:solidFill>
              <a:srgbClr val="00B05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01864F65-E26B-A745-9A86-A7DD7742347B}"/>
              </a:ext>
            </a:extLst>
          </p:cNvPr>
          <p:cNvCxnSpPr>
            <a:cxnSpLocks/>
            <a:stCxn id="33" idx="0"/>
            <a:endCxn id="28" idx="2"/>
          </p:cNvCxnSpPr>
          <p:nvPr/>
        </p:nvCxnSpPr>
        <p:spPr>
          <a:xfrm flipH="1" flipV="1">
            <a:off x="6148520" y="5286503"/>
            <a:ext cx="6868029" cy="1817515"/>
          </a:xfrm>
          <a:prstGeom prst="line">
            <a:avLst/>
          </a:prstGeom>
          <a:ln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1343ED1A-87F6-FD43-A2B4-31A6EB43D8B4}"/>
              </a:ext>
            </a:extLst>
          </p:cNvPr>
          <p:cNvCxnSpPr>
            <a:cxnSpLocks/>
            <a:endCxn id="32" idx="2"/>
          </p:cNvCxnSpPr>
          <p:nvPr/>
        </p:nvCxnSpPr>
        <p:spPr>
          <a:xfrm flipV="1">
            <a:off x="10415408" y="7748453"/>
            <a:ext cx="0" cy="520336"/>
          </a:xfrm>
          <a:prstGeom prst="line">
            <a:avLst/>
          </a:prstGeom>
          <a:ln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ctangle 123">
            <a:extLst>
              <a:ext uri="{FF2B5EF4-FFF2-40B4-BE49-F238E27FC236}">
                <a16:creationId xmlns:a16="http://schemas.microsoft.com/office/drawing/2014/main" id="{40FBBE5C-3075-724A-84F3-9957B1338109}"/>
              </a:ext>
            </a:extLst>
          </p:cNvPr>
          <p:cNvSpPr/>
          <p:nvPr/>
        </p:nvSpPr>
        <p:spPr>
          <a:xfrm>
            <a:off x="9013871" y="8268788"/>
            <a:ext cx="5402579" cy="644435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NFVI Hardware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72E6DB24-ED82-3C43-AF96-E43D72060AC5}"/>
              </a:ext>
            </a:extLst>
          </p:cNvPr>
          <p:cNvSpPr txBox="1"/>
          <p:nvPr/>
        </p:nvSpPr>
        <p:spPr>
          <a:xfrm>
            <a:off x="1943370" y="2751904"/>
            <a:ext cx="1593944" cy="632461"/>
          </a:xfrm>
          <a:prstGeom prst="rect">
            <a:avLst/>
          </a:prstGeom>
          <a:solidFill>
            <a:schemeClr val="bg1">
              <a:alpha val="60000"/>
            </a:schemeClr>
          </a:solidFill>
        </p:spPr>
        <p:txBody>
          <a:bodyPr wrap="square" rtlCol="0">
            <a:normAutofit fontScale="77500" lnSpcReduction="20000"/>
          </a:bodyPr>
          <a:lstStyle/>
          <a:p>
            <a:r>
              <a:rPr lang="en-GB" dirty="0"/>
              <a:t>For CNFs consisting of </a:t>
            </a:r>
            <a:r>
              <a:rPr lang="en-GB" b="1" dirty="0"/>
              <a:t>containers and /or VMs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5B2B20BB-F697-0F43-8E8D-B5856D57AFE5}"/>
              </a:ext>
            </a:extLst>
          </p:cNvPr>
          <p:cNvSpPr txBox="1"/>
          <p:nvPr/>
        </p:nvSpPr>
        <p:spPr>
          <a:xfrm>
            <a:off x="5498876" y="2774768"/>
            <a:ext cx="1401536" cy="632461"/>
          </a:xfrm>
          <a:prstGeom prst="rect">
            <a:avLst/>
          </a:prstGeom>
          <a:solidFill>
            <a:schemeClr val="bg1">
              <a:alpha val="60000"/>
            </a:schemeClr>
          </a:solidFill>
        </p:spPr>
        <p:txBody>
          <a:bodyPr wrap="square" rtlCol="0">
            <a:normAutofit fontScale="77500" lnSpcReduction="20000"/>
          </a:bodyPr>
          <a:lstStyle/>
          <a:p>
            <a:r>
              <a:rPr lang="en-GB" dirty="0"/>
              <a:t>For VNFs only consisting of VMs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C13CFF46-7997-DD4B-B7C2-43C602C0CC82}"/>
              </a:ext>
            </a:extLst>
          </p:cNvPr>
          <p:cNvSpPr txBox="1"/>
          <p:nvPr/>
        </p:nvSpPr>
        <p:spPr>
          <a:xfrm>
            <a:off x="8533800" y="2720826"/>
            <a:ext cx="1789672" cy="698947"/>
          </a:xfrm>
          <a:prstGeom prst="rect">
            <a:avLst/>
          </a:prstGeom>
          <a:solidFill>
            <a:schemeClr val="bg1">
              <a:alpha val="60000"/>
            </a:schemeClr>
          </a:solidFill>
        </p:spPr>
        <p:txBody>
          <a:bodyPr wrap="square" rtlCol="0">
            <a:normAutofit fontScale="85000" lnSpcReduction="20000"/>
          </a:bodyPr>
          <a:lstStyle/>
          <a:p>
            <a:r>
              <a:rPr lang="en-GB" dirty="0"/>
              <a:t>CNF and /or VNF Management via Kubernetes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A95760BA-BEB8-F145-945B-B460558F2E5C}"/>
              </a:ext>
            </a:extLst>
          </p:cNvPr>
          <p:cNvSpPr txBox="1"/>
          <p:nvPr/>
        </p:nvSpPr>
        <p:spPr>
          <a:xfrm>
            <a:off x="5675635" y="5862500"/>
            <a:ext cx="1351188" cy="461011"/>
          </a:xfrm>
          <a:prstGeom prst="rect">
            <a:avLst/>
          </a:prstGeom>
          <a:solidFill>
            <a:schemeClr val="bg1">
              <a:alpha val="60000"/>
            </a:schemeClr>
          </a:solidFill>
        </p:spPr>
        <p:txBody>
          <a:bodyPr wrap="square" rtlCol="0">
            <a:normAutofit fontScale="77500" lnSpcReduction="20000"/>
          </a:bodyPr>
          <a:lstStyle/>
          <a:p>
            <a:r>
              <a:rPr lang="en-GB" dirty="0"/>
              <a:t>For k8s </a:t>
            </a:r>
            <a:r>
              <a:rPr lang="en-GB" dirty="0" err="1"/>
              <a:t>mgmt</a:t>
            </a:r>
            <a:r>
              <a:rPr lang="en-GB" dirty="0"/>
              <a:t> of VMs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AA01B382-76F0-7547-8E86-A2CEE2163222}"/>
              </a:ext>
            </a:extLst>
          </p:cNvPr>
          <p:cNvSpPr txBox="1"/>
          <p:nvPr/>
        </p:nvSpPr>
        <p:spPr>
          <a:xfrm>
            <a:off x="8843525" y="3785390"/>
            <a:ext cx="1717769" cy="491061"/>
          </a:xfrm>
          <a:prstGeom prst="rect">
            <a:avLst/>
          </a:prstGeom>
          <a:solidFill>
            <a:schemeClr val="bg1">
              <a:alpha val="60000"/>
            </a:schemeClr>
          </a:solidFill>
        </p:spPr>
        <p:txBody>
          <a:bodyPr wrap="square" rtlCol="0">
            <a:normAutofit fontScale="85000" lnSpcReduction="20000"/>
          </a:bodyPr>
          <a:lstStyle/>
          <a:p>
            <a:r>
              <a:rPr lang="en-GB" dirty="0"/>
              <a:t>VNF Management via VIM (direct)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2E7645BC-4CEE-6C48-87D0-9F8459ED0FC8}"/>
              </a:ext>
            </a:extLst>
          </p:cNvPr>
          <p:cNvSpPr txBox="1"/>
          <p:nvPr/>
        </p:nvSpPr>
        <p:spPr>
          <a:xfrm>
            <a:off x="2846375" y="5943162"/>
            <a:ext cx="2711457" cy="264961"/>
          </a:xfrm>
          <a:prstGeom prst="rect">
            <a:avLst/>
          </a:prstGeom>
          <a:solidFill>
            <a:schemeClr val="bg1">
              <a:alpha val="60000"/>
            </a:schemeClr>
          </a:solidFill>
        </p:spPr>
        <p:txBody>
          <a:bodyPr wrap="square" rtlCol="0">
            <a:normAutofit fontScale="70000" lnSpcReduction="20000"/>
          </a:bodyPr>
          <a:lstStyle/>
          <a:p>
            <a:r>
              <a:rPr lang="en-GB" dirty="0"/>
              <a:t>Consumption of virtual resources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498C8F2F-22C2-334B-8EE1-5F8DE5E624D3}"/>
              </a:ext>
            </a:extLst>
          </p:cNvPr>
          <p:cNvSpPr txBox="1"/>
          <p:nvPr/>
        </p:nvSpPr>
        <p:spPr>
          <a:xfrm>
            <a:off x="12547420" y="3004013"/>
            <a:ext cx="1717769" cy="491061"/>
          </a:xfrm>
          <a:prstGeom prst="rect">
            <a:avLst/>
          </a:prstGeom>
          <a:solidFill>
            <a:schemeClr val="bg1">
              <a:alpha val="60000"/>
            </a:schemeClr>
          </a:solidFill>
        </p:spPr>
        <p:txBody>
          <a:bodyPr wrap="square" rtlCol="0">
            <a:normAutofit fontScale="85000" lnSpcReduction="20000"/>
          </a:bodyPr>
          <a:lstStyle/>
          <a:p>
            <a:r>
              <a:rPr lang="en-GB" dirty="0"/>
              <a:t>VNF Management via VIM (indirect)</a:t>
            </a:r>
          </a:p>
        </p:txBody>
      </p:sp>
    </p:spTree>
    <p:extLst>
      <p:ext uri="{BB962C8B-B14F-4D97-AF65-F5344CB8AC3E}">
        <p14:creationId xmlns:p14="http://schemas.microsoft.com/office/powerpoint/2010/main" val="4266101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ctangle 131">
            <a:extLst>
              <a:ext uri="{FF2B5EF4-FFF2-40B4-BE49-F238E27FC236}">
                <a16:creationId xmlns:a16="http://schemas.microsoft.com/office/drawing/2014/main" id="{67D8EE25-55FE-F540-A763-4D9EDF7ADBD4}"/>
              </a:ext>
            </a:extLst>
          </p:cNvPr>
          <p:cNvSpPr/>
          <p:nvPr/>
        </p:nvSpPr>
        <p:spPr>
          <a:xfrm>
            <a:off x="1714500" y="1019763"/>
            <a:ext cx="14859000" cy="814433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78C5579-C45F-D94F-B094-77C228227083}"/>
              </a:ext>
            </a:extLst>
          </p:cNvPr>
          <p:cNvSpPr/>
          <p:nvPr/>
        </p:nvSpPr>
        <p:spPr>
          <a:xfrm>
            <a:off x="2025830" y="6238603"/>
            <a:ext cx="5829300" cy="284008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dirty="0"/>
              <a:t>RA1 Scope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451607F-F309-A84C-BADC-A132A3159EA6}"/>
              </a:ext>
            </a:extLst>
          </p:cNvPr>
          <p:cNvSpPr/>
          <p:nvPr/>
        </p:nvSpPr>
        <p:spPr>
          <a:xfrm>
            <a:off x="2239191" y="6583680"/>
            <a:ext cx="5402579" cy="151964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en-GB" dirty="0"/>
              <a:t>OpenStack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4613F17-512D-7C4C-A503-27EBEC208F52}"/>
              </a:ext>
            </a:extLst>
          </p:cNvPr>
          <p:cNvSpPr/>
          <p:nvPr/>
        </p:nvSpPr>
        <p:spPr>
          <a:xfrm>
            <a:off x="2239191" y="8268789"/>
            <a:ext cx="5402579" cy="64443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NFVI Hardware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708D470-3F37-124B-9FC7-FB2A8CAD5ECD}"/>
              </a:ext>
            </a:extLst>
          </p:cNvPr>
          <p:cNvSpPr/>
          <p:nvPr/>
        </p:nvSpPr>
        <p:spPr>
          <a:xfrm>
            <a:off x="2552701" y="7104018"/>
            <a:ext cx="2176054" cy="64443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NFVI Software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3483029-B9C1-E944-A1FA-8F024B414FA1}"/>
              </a:ext>
            </a:extLst>
          </p:cNvPr>
          <p:cNvSpPr/>
          <p:nvPr/>
        </p:nvSpPr>
        <p:spPr>
          <a:xfrm>
            <a:off x="5153842" y="7104018"/>
            <a:ext cx="2176054" cy="64443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VIM</a:t>
            </a:r>
          </a:p>
        </p:txBody>
      </p: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28DF97BD-7674-114A-9061-4813232F2AD4}"/>
              </a:ext>
            </a:extLst>
          </p:cNvPr>
          <p:cNvCxnSpPr>
            <a:stCxn id="21" idx="2"/>
          </p:cNvCxnSpPr>
          <p:nvPr/>
        </p:nvCxnSpPr>
        <p:spPr>
          <a:xfrm rot="16200000" flipH="1">
            <a:off x="3382464" y="8006716"/>
            <a:ext cx="520336" cy="3809"/>
          </a:xfrm>
          <a:prstGeom prst="bentConnector3">
            <a:avLst/>
          </a:prstGeom>
          <a:ln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B7B7CAB7-7F35-254A-B869-A0F75888AFA7}"/>
              </a:ext>
            </a:extLst>
          </p:cNvPr>
          <p:cNvSpPr/>
          <p:nvPr/>
        </p:nvSpPr>
        <p:spPr>
          <a:xfrm>
            <a:off x="6002634" y="1700343"/>
            <a:ext cx="2176054" cy="64443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VNFs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F8C84AE-FB74-AB47-9141-4EC78259D0BA}"/>
              </a:ext>
            </a:extLst>
          </p:cNvPr>
          <p:cNvSpPr/>
          <p:nvPr/>
        </p:nvSpPr>
        <p:spPr>
          <a:xfrm>
            <a:off x="14037085" y="1697081"/>
            <a:ext cx="2176054" cy="64443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NFVOs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0455850-CB88-9947-AD43-63F13913C246}"/>
              </a:ext>
            </a:extLst>
          </p:cNvPr>
          <p:cNvSpPr/>
          <p:nvPr/>
        </p:nvSpPr>
        <p:spPr>
          <a:xfrm>
            <a:off x="10095368" y="1697081"/>
            <a:ext cx="2176054" cy="64443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VNFMs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5D7B951-E010-D448-A346-47D4397B3BAD}"/>
              </a:ext>
            </a:extLst>
          </p:cNvPr>
          <p:cNvSpPr/>
          <p:nvPr/>
        </p:nvSpPr>
        <p:spPr>
          <a:xfrm>
            <a:off x="9842820" y="1124494"/>
            <a:ext cx="6611438" cy="151964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en-GB" dirty="0"/>
              <a:t>Application Management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446017A-C315-C646-AED0-9D89F0384501}"/>
              </a:ext>
            </a:extLst>
          </p:cNvPr>
          <p:cNvSpPr/>
          <p:nvPr/>
        </p:nvSpPr>
        <p:spPr>
          <a:xfrm>
            <a:off x="2239191" y="4044041"/>
            <a:ext cx="5402579" cy="1519647"/>
          </a:xfrm>
          <a:prstGeom prst="rect">
            <a:avLst/>
          </a:pr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en-GB" dirty="0"/>
              <a:t>Kubernetes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E64B321-3198-1E4C-A055-391B2A450FD5}"/>
              </a:ext>
            </a:extLst>
          </p:cNvPr>
          <p:cNvSpPr/>
          <p:nvPr/>
        </p:nvSpPr>
        <p:spPr>
          <a:xfrm>
            <a:off x="5060493" y="4642068"/>
            <a:ext cx="2176054" cy="644435"/>
          </a:xfrm>
          <a:prstGeom prst="rect">
            <a:avLst/>
          </a:pr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Kubernetes Masters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0660488-B765-DD4F-8686-6D0666705EFF}"/>
              </a:ext>
            </a:extLst>
          </p:cNvPr>
          <p:cNvSpPr/>
          <p:nvPr/>
        </p:nvSpPr>
        <p:spPr>
          <a:xfrm>
            <a:off x="2644138" y="4642068"/>
            <a:ext cx="2176054" cy="644435"/>
          </a:xfrm>
          <a:prstGeom prst="rect">
            <a:avLst/>
          </a:pr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Kubernetes Workers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06DB68D-B16A-0047-8550-9073C21B6830}"/>
              </a:ext>
            </a:extLst>
          </p:cNvPr>
          <p:cNvSpPr/>
          <p:nvPr/>
        </p:nvSpPr>
        <p:spPr>
          <a:xfrm>
            <a:off x="2025830" y="3619500"/>
            <a:ext cx="5829300" cy="2264229"/>
          </a:xfrm>
          <a:prstGeom prst="rect">
            <a:avLst/>
          </a:pr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dirty="0"/>
              <a:t>RA2 Scope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98A1287-B59A-4647-B069-360636824215}"/>
              </a:ext>
            </a:extLst>
          </p:cNvPr>
          <p:cNvSpPr/>
          <p:nvPr/>
        </p:nvSpPr>
        <p:spPr>
          <a:xfrm>
            <a:off x="9013871" y="6583680"/>
            <a:ext cx="5402579" cy="151964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en-GB" dirty="0"/>
              <a:t>Other Clouds (no CNTT RA)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086DE0F-1991-CC46-95F7-8D8846619446}"/>
              </a:ext>
            </a:extLst>
          </p:cNvPr>
          <p:cNvSpPr/>
          <p:nvPr/>
        </p:nvSpPr>
        <p:spPr>
          <a:xfrm>
            <a:off x="9327381" y="7104018"/>
            <a:ext cx="2176054" cy="64443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NFVI Software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1B418B3-3124-F14D-9216-4E17E4B637F2}"/>
              </a:ext>
            </a:extLst>
          </p:cNvPr>
          <p:cNvSpPr/>
          <p:nvPr/>
        </p:nvSpPr>
        <p:spPr>
          <a:xfrm>
            <a:off x="11928522" y="7104018"/>
            <a:ext cx="2176054" cy="64443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VIM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1EDCA76-6FC7-524E-80CD-79EF25917D60}"/>
              </a:ext>
            </a:extLst>
          </p:cNvPr>
          <p:cNvCxnSpPr>
            <a:cxnSpLocks/>
            <a:stCxn id="26" idx="1"/>
            <a:endCxn id="98" idx="3"/>
          </p:cNvCxnSpPr>
          <p:nvPr/>
        </p:nvCxnSpPr>
        <p:spPr>
          <a:xfrm flipH="1" flipV="1">
            <a:off x="8431236" y="1884317"/>
            <a:ext cx="1411584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88B1752-971A-2F49-B326-A449CEB21507}"/>
              </a:ext>
            </a:extLst>
          </p:cNvPr>
          <p:cNvCxnSpPr>
            <a:cxnSpLocks/>
            <a:stCxn id="24" idx="1"/>
            <a:endCxn id="25" idx="3"/>
          </p:cNvCxnSpPr>
          <p:nvPr/>
        </p:nvCxnSpPr>
        <p:spPr>
          <a:xfrm flipH="1">
            <a:off x="12271422" y="2019299"/>
            <a:ext cx="17656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EA468946-C109-8444-8E27-1FA259935254}"/>
              </a:ext>
            </a:extLst>
          </p:cNvPr>
          <p:cNvCxnSpPr>
            <a:cxnSpLocks/>
            <a:stCxn id="24" idx="2"/>
            <a:endCxn id="33" idx="0"/>
          </p:cNvCxnSpPr>
          <p:nvPr/>
        </p:nvCxnSpPr>
        <p:spPr>
          <a:xfrm flipH="1">
            <a:off x="13016549" y="2341516"/>
            <a:ext cx="2108563" cy="47625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A790BDF-BD65-EB4A-A18D-06737637EA48}"/>
              </a:ext>
            </a:extLst>
          </p:cNvPr>
          <p:cNvCxnSpPr>
            <a:cxnSpLocks/>
            <a:stCxn id="25" idx="2"/>
            <a:endCxn id="33" idx="0"/>
          </p:cNvCxnSpPr>
          <p:nvPr/>
        </p:nvCxnSpPr>
        <p:spPr>
          <a:xfrm>
            <a:off x="11183395" y="2341516"/>
            <a:ext cx="1833154" cy="47625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743C03D9-F898-D346-B731-1D14CC170235}"/>
              </a:ext>
            </a:extLst>
          </p:cNvPr>
          <p:cNvCxnSpPr>
            <a:cxnSpLocks/>
            <a:stCxn id="25" idx="2"/>
            <a:endCxn id="22" idx="0"/>
          </p:cNvCxnSpPr>
          <p:nvPr/>
        </p:nvCxnSpPr>
        <p:spPr>
          <a:xfrm flipH="1">
            <a:off x="6241869" y="2341516"/>
            <a:ext cx="4941526" cy="47625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33D1B887-1496-374C-9A97-43EDD11B3C99}"/>
              </a:ext>
            </a:extLst>
          </p:cNvPr>
          <p:cNvCxnSpPr>
            <a:cxnSpLocks/>
            <a:stCxn id="24" idx="2"/>
            <a:endCxn id="22" idx="0"/>
          </p:cNvCxnSpPr>
          <p:nvPr/>
        </p:nvCxnSpPr>
        <p:spPr>
          <a:xfrm flipH="1">
            <a:off x="6241869" y="2341516"/>
            <a:ext cx="8883243" cy="47625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B0BB24B0-CDAC-1C49-8D3D-F4666D9EE864}"/>
              </a:ext>
            </a:extLst>
          </p:cNvPr>
          <p:cNvCxnSpPr>
            <a:cxnSpLocks/>
            <a:stCxn id="29" idx="2"/>
            <a:endCxn id="21" idx="0"/>
          </p:cNvCxnSpPr>
          <p:nvPr/>
        </p:nvCxnSpPr>
        <p:spPr>
          <a:xfrm flipH="1">
            <a:off x="3640728" y="5286503"/>
            <a:ext cx="91437" cy="1817515"/>
          </a:xfrm>
          <a:prstGeom prst="line">
            <a:avLst/>
          </a:prstGeom>
          <a:ln>
            <a:solidFill>
              <a:srgbClr val="00B05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8CE22191-3A99-A342-8E18-85D4FD110385}"/>
              </a:ext>
            </a:extLst>
          </p:cNvPr>
          <p:cNvCxnSpPr>
            <a:cxnSpLocks/>
            <a:stCxn id="28" idx="2"/>
            <a:endCxn id="21" idx="0"/>
          </p:cNvCxnSpPr>
          <p:nvPr/>
        </p:nvCxnSpPr>
        <p:spPr>
          <a:xfrm flipH="1">
            <a:off x="3640728" y="5286503"/>
            <a:ext cx="2507792" cy="1817515"/>
          </a:xfrm>
          <a:prstGeom prst="line">
            <a:avLst/>
          </a:prstGeom>
          <a:ln>
            <a:solidFill>
              <a:srgbClr val="00B05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D7B52A49-4473-EC47-89F0-FD86505E00F3}"/>
              </a:ext>
            </a:extLst>
          </p:cNvPr>
          <p:cNvCxnSpPr>
            <a:cxnSpLocks/>
            <a:stCxn id="23" idx="2"/>
            <a:endCxn id="29" idx="0"/>
          </p:cNvCxnSpPr>
          <p:nvPr/>
        </p:nvCxnSpPr>
        <p:spPr>
          <a:xfrm flipH="1">
            <a:off x="3732165" y="2344778"/>
            <a:ext cx="3358496" cy="2297290"/>
          </a:xfrm>
          <a:prstGeom prst="line">
            <a:avLst/>
          </a:prstGeom>
          <a:ln>
            <a:solidFill>
              <a:srgbClr val="00B05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48ED1F88-98B9-104A-B461-26FAAB150143}"/>
              </a:ext>
            </a:extLst>
          </p:cNvPr>
          <p:cNvCxnSpPr>
            <a:cxnSpLocks/>
            <a:stCxn id="23" idx="2"/>
            <a:endCxn id="32" idx="0"/>
          </p:cNvCxnSpPr>
          <p:nvPr/>
        </p:nvCxnSpPr>
        <p:spPr>
          <a:xfrm>
            <a:off x="7090661" y="2344778"/>
            <a:ext cx="3324747" cy="4759240"/>
          </a:xfrm>
          <a:prstGeom prst="line">
            <a:avLst/>
          </a:prstGeom>
          <a:ln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E7A0F0CC-3F83-694D-8ED8-FCE15667CACD}"/>
              </a:ext>
            </a:extLst>
          </p:cNvPr>
          <p:cNvSpPr/>
          <p:nvPr/>
        </p:nvSpPr>
        <p:spPr>
          <a:xfrm>
            <a:off x="2060917" y="1726471"/>
            <a:ext cx="2176054" cy="64443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CNFs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85459BF3-E1A7-6A46-8D8E-08A0E0C8EF6D}"/>
              </a:ext>
            </a:extLst>
          </p:cNvPr>
          <p:cNvSpPr/>
          <p:nvPr/>
        </p:nvSpPr>
        <p:spPr>
          <a:xfrm>
            <a:off x="1819798" y="1124493"/>
            <a:ext cx="6611438" cy="151964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en-GB" dirty="0"/>
              <a:t>Applications</a:t>
            </a: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2E5630D7-E552-DE42-95E7-1A14985B7E9B}"/>
              </a:ext>
            </a:extLst>
          </p:cNvPr>
          <p:cNvCxnSpPr>
            <a:cxnSpLocks/>
            <a:stCxn id="84" idx="2"/>
            <a:endCxn id="29" idx="0"/>
          </p:cNvCxnSpPr>
          <p:nvPr/>
        </p:nvCxnSpPr>
        <p:spPr>
          <a:xfrm>
            <a:off x="3148944" y="2370906"/>
            <a:ext cx="583221" cy="2271162"/>
          </a:xfrm>
          <a:prstGeom prst="line">
            <a:avLst/>
          </a:prstGeom>
          <a:ln>
            <a:solidFill>
              <a:srgbClr val="00B05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573429A0-05E6-6A43-8258-6FC8A9E5B9D7}"/>
              </a:ext>
            </a:extLst>
          </p:cNvPr>
          <p:cNvCxnSpPr>
            <a:cxnSpLocks/>
            <a:stCxn id="25" idx="2"/>
            <a:endCxn id="28" idx="0"/>
          </p:cNvCxnSpPr>
          <p:nvPr/>
        </p:nvCxnSpPr>
        <p:spPr>
          <a:xfrm flipH="1">
            <a:off x="6148520" y="2341516"/>
            <a:ext cx="5034875" cy="2300552"/>
          </a:xfrm>
          <a:prstGeom prst="line">
            <a:avLst/>
          </a:prstGeom>
          <a:ln>
            <a:solidFill>
              <a:srgbClr val="00B05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F67011E1-C206-6C48-ADCA-697E61DA7366}"/>
              </a:ext>
            </a:extLst>
          </p:cNvPr>
          <p:cNvCxnSpPr>
            <a:cxnSpLocks/>
            <a:stCxn id="22" idx="0"/>
            <a:endCxn id="28" idx="2"/>
          </p:cNvCxnSpPr>
          <p:nvPr/>
        </p:nvCxnSpPr>
        <p:spPr>
          <a:xfrm flipH="1" flipV="1">
            <a:off x="6148520" y="5286503"/>
            <a:ext cx="93349" cy="1817515"/>
          </a:xfrm>
          <a:prstGeom prst="line">
            <a:avLst/>
          </a:prstGeom>
          <a:ln>
            <a:solidFill>
              <a:srgbClr val="00B05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01864F65-E26B-A745-9A86-A7DD7742347B}"/>
              </a:ext>
            </a:extLst>
          </p:cNvPr>
          <p:cNvCxnSpPr>
            <a:cxnSpLocks/>
            <a:stCxn id="33" idx="0"/>
            <a:endCxn id="28" idx="2"/>
          </p:cNvCxnSpPr>
          <p:nvPr/>
        </p:nvCxnSpPr>
        <p:spPr>
          <a:xfrm flipH="1" flipV="1">
            <a:off x="6148520" y="5286503"/>
            <a:ext cx="6868029" cy="1817515"/>
          </a:xfrm>
          <a:prstGeom prst="line">
            <a:avLst/>
          </a:prstGeom>
          <a:ln>
            <a:solidFill>
              <a:srgbClr val="00B05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1343ED1A-87F6-FD43-A2B4-31A6EB43D8B4}"/>
              </a:ext>
            </a:extLst>
          </p:cNvPr>
          <p:cNvCxnSpPr>
            <a:cxnSpLocks/>
            <a:endCxn id="32" idx="2"/>
          </p:cNvCxnSpPr>
          <p:nvPr/>
        </p:nvCxnSpPr>
        <p:spPr>
          <a:xfrm flipV="1">
            <a:off x="10415408" y="7748453"/>
            <a:ext cx="0" cy="520336"/>
          </a:xfrm>
          <a:prstGeom prst="line">
            <a:avLst/>
          </a:prstGeom>
          <a:ln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ctangle 123">
            <a:extLst>
              <a:ext uri="{FF2B5EF4-FFF2-40B4-BE49-F238E27FC236}">
                <a16:creationId xmlns:a16="http://schemas.microsoft.com/office/drawing/2014/main" id="{40FBBE5C-3075-724A-84F3-9957B1338109}"/>
              </a:ext>
            </a:extLst>
          </p:cNvPr>
          <p:cNvSpPr/>
          <p:nvPr/>
        </p:nvSpPr>
        <p:spPr>
          <a:xfrm>
            <a:off x="9013871" y="8268788"/>
            <a:ext cx="5402579" cy="64443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NFVI Hardware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72E6DB24-ED82-3C43-AF96-E43D72060AC5}"/>
              </a:ext>
            </a:extLst>
          </p:cNvPr>
          <p:cNvSpPr txBox="1"/>
          <p:nvPr/>
        </p:nvSpPr>
        <p:spPr>
          <a:xfrm>
            <a:off x="1943370" y="2751904"/>
            <a:ext cx="1593944" cy="632461"/>
          </a:xfrm>
          <a:prstGeom prst="rect">
            <a:avLst/>
          </a:prstGeom>
          <a:solidFill>
            <a:schemeClr val="bg1">
              <a:alpha val="60000"/>
            </a:schemeClr>
          </a:solidFill>
        </p:spPr>
        <p:txBody>
          <a:bodyPr wrap="square" rtlCol="0">
            <a:normAutofit fontScale="77500" lnSpcReduction="20000"/>
          </a:bodyPr>
          <a:lstStyle/>
          <a:p>
            <a:r>
              <a:rPr lang="en-GB" dirty="0"/>
              <a:t>For CNFs consisting of </a:t>
            </a:r>
            <a:r>
              <a:rPr lang="en-GB" b="1" dirty="0"/>
              <a:t>containers and /or VMs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5B2B20BB-F697-0F43-8E8D-B5856D57AFE5}"/>
              </a:ext>
            </a:extLst>
          </p:cNvPr>
          <p:cNvSpPr txBox="1"/>
          <p:nvPr/>
        </p:nvSpPr>
        <p:spPr>
          <a:xfrm>
            <a:off x="5498876" y="2774768"/>
            <a:ext cx="1401536" cy="632461"/>
          </a:xfrm>
          <a:prstGeom prst="rect">
            <a:avLst/>
          </a:prstGeom>
          <a:solidFill>
            <a:schemeClr val="bg1">
              <a:alpha val="60000"/>
            </a:schemeClr>
          </a:solidFill>
        </p:spPr>
        <p:txBody>
          <a:bodyPr wrap="square" rtlCol="0">
            <a:normAutofit fontScale="77500" lnSpcReduction="20000"/>
          </a:bodyPr>
          <a:lstStyle/>
          <a:p>
            <a:r>
              <a:rPr lang="en-GB" dirty="0"/>
              <a:t>For VNFs only consisting of VMs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C13CFF46-7997-DD4B-B7C2-43C602C0CC82}"/>
              </a:ext>
            </a:extLst>
          </p:cNvPr>
          <p:cNvSpPr txBox="1"/>
          <p:nvPr/>
        </p:nvSpPr>
        <p:spPr>
          <a:xfrm>
            <a:off x="8533800" y="2720826"/>
            <a:ext cx="1789672" cy="698947"/>
          </a:xfrm>
          <a:prstGeom prst="rect">
            <a:avLst/>
          </a:prstGeom>
          <a:solidFill>
            <a:schemeClr val="bg1">
              <a:alpha val="60000"/>
            </a:schemeClr>
          </a:solidFill>
        </p:spPr>
        <p:txBody>
          <a:bodyPr wrap="square" rtlCol="0">
            <a:normAutofit fontScale="85000" lnSpcReduction="20000"/>
          </a:bodyPr>
          <a:lstStyle/>
          <a:p>
            <a:r>
              <a:rPr lang="en-GB" dirty="0"/>
              <a:t>CNF and /or VNF Management via Kubernetes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A95760BA-BEB8-F145-945B-B460558F2E5C}"/>
              </a:ext>
            </a:extLst>
          </p:cNvPr>
          <p:cNvSpPr txBox="1"/>
          <p:nvPr/>
        </p:nvSpPr>
        <p:spPr>
          <a:xfrm>
            <a:off x="5547999" y="6198983"/>
            <a:ext cx="1351188" cy="461011"/>
          </a:xfrm>
          <a:prstGeom prst="rect">
            <a:avLst/>
          </a:prstGeom>
          <a:solidFill>
            <a:schemeClr val="bg1">
              <a:alpha val="60000"/>
            </a:schemeClr>
          </a:solidFill>
        </p:spPr>
        <p:txBody>
          <a:bodyPr wrap="square" rtlCol="0">
            <a:normAutofit fontScale="77500" lnSpcReduction="20000"/>
          </a:bodyPr>
          <a:lstStyle/>
          <a:p>
            <a:r>
              <a:rPr lang="en-GB" dirty="0"/>
              <a:t>For k8s </a:t>
            </a:r>
            <a:r>
              <a:rPr lang="en-GB" dirty="0" err="1"/>
              <a:t>mgmt</a:t>
            </a:r>
            <a:r>
              <a:rPr lang="en-GB" dirty="0"/>
              <a:t> of VMs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AA01B382-76F0-7547-8E86-A2CEE2163222}"/>
              </a:ext>
            </a:extLst>
          </p:cNvPr>
          <p:cNvSpPr txBox="1"/>
          <p:nvPr/>
        </p:nvSpPr>
        <p:spPr>
          <a:xfrm>
            <a:off x="10318707" y="2861854"/>
            <a:ext cx="1717769" cy="491061"/>
          </a:xfrm>
          <a:prstGeom prst="rect">
            <a:avLst/>
          </a:prstGeom>
          <a:solidFill>
            <a:schemeClr val="bg1">
              <a:alpha val="60000"/>
            </a:schemeClr>
          </a:solidFill>
        </p:spPr>
        <p:txBody>
          <a:bodyPr wrap="square" rtlCol="0">
            <a:normAutofit fontScale="85000" lnSpcReduction="20000"/>
          </a:bodyPr>
          <a:lstStyle/>
          <a:p>
            <a:r>
              <a:rPr lang="en-GB" dirty="0"/>
              <a:t>VNF Management via VIM (direct)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2E7645BC-4CEE-6C48-87D0-9F8459ED0FC8}"/>
              </a:ext>
            </a:extLst>
          </p:cNvPr>
          <p:cNvSpPr txBox="1"/>
          <p:nvPr/>
        </p:nvSpPr>
        <p:spPr>
          <a:xfrm>
            <a:off x="3320688" y="5606226"/>
            <a:ext cx="2711457" cy="264961"/>
          </a:xfrm>
          <a:prstGeom prst="rect">
            <a:avLst/>
          </a:prstGeom>
          <a:solidFill>
            <a:schemeClr val="bg1">
              <a:alpha val="60000"/>
            </a:schemeClr>
          </a:solidFill>
        </p:spPr>
        <p:txBody>
          <a:bodyPr wrap="square" rtlCol="0">
            <a:normAutofit fontScale="70000" lnSpcReduction="20000"/>
          </a:bodyPr>
          <a:lstStyle/>
          <a:p>
            <a:r>
              <a:rPr lang="en-GB" dirty="0"/>
              <a:t>Consumption of virtual resources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498C8F2F-22C2-334B-8EE1-5F8DE5E624D3}"/>
              </a:ext>
            </a:extLst>
          </p:cNvPr>
          <p:cNvSpPr txBox="1"/>
          <p:nvPr/>
        </p:nvSpPr>
        <p:spPr>
          <a:xfrm>
            <a:off x="13446331" y="2836052"/>
            <a:ext cx="1869030" cy="615487"/>
          </a:xfrm>
          <a:prstGeom prst="rect">
            <a:avLst/>
          </a:prstGeom>
          <a:solidFill>
            <a:schemeClr val="bg1">
              <a:alpha val="60000"/>
            </a:schemeClr>
          </a:solidFill>
        </p:spPr>
        <p:txBody>
          <a:bodyPr wrap="square" rtlCol="0">
            <a:normAutofit lnSpcReduction="10000"/>
          </a:bodyPr>
          <a:lstStyle/>
          <a:p>
            <a:r>
              <a:rPr lang="en-GB" dirty="0"/>
              <a:t>VNF Management via VIM (indirect)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401C3F9-65C6-4549-AEAA-EF6F2CFD7C88}"/>
              </a:ext>
            </a:extLst>
          </p:cNvPr>
          <p:cNvCxnSpPr>
            <a:cxnSpLocks/>
            <a:endCxn id="32" idx="0"/>
          </p:cNvCxnSpPr>
          <p:nvPr/>
        </p:nvCxnSpPr>
        <p:spPr>
          <a:xfrm>
            <a:off x="3718366" y="5314606"/>
            <a:ext cx="6697042" cy="1789412"/>
          </a:xfrm>
          <a:prstGeom prst="line">
            <a:avLst/>
          </a:prstGeom>
          <a:ln>
            <a:solidFill>
              <a:srgbClr val="00B05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CF95511-BB90-CF4A-92D0-6A6AA5B0312C}"/>
              </a:ext>
            </a:extLst>
          </p:cNvPr>
          <p:cNvCxnSpPr>
            <a:cxnSpLocks/>
          </p:cNvCxnSpPr>
          <p:nvPr/>
        </p:nvCxnSpPr>
        <p:spPr>
          <a:xfrm>
            <a:off x="6148520" y="5311240"/>
            <a:ext cx="4261177" cy="1792777"/>
          </a:xfrm>
          <a:prstGeom prst="line">
            <a:avLst/>
          </a:prstGeom>
          <a:ln>
            <a:solidFill>
              <a:srgbClr val="00B05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1600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ctangle 131">
            <a:extLst>
              <a:ext uri="{FF2B5EF4-FFF2-40B4-BE49-F238E27FC236}">
                <a16:creationId xmlns:a16="http://schemas.microsoft.com/office/drawing/2014/main" id="{67D8EE25-55FE-F540-A763-4D9EDF7ADBD4}"/>
              </a:ext>
            </a:extLst>
          </p:cNvPr>
          <p:cNvSpPr/>
          <p:nvPr/>
        </p:nvSpPr>
        <p:spPr>
          <a:xfrm>
            <a:off x="1714500" y="1019763"/>
            <a:ext cx="14859000" cy="8701753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78C5579-C45F-D94F-B094-77C228227083}"/>
              </a:ext>
            </a:extLst>
          </p:cNvPr>
          <p:cNvSpPr/>
          <p:nvPr/>
        </p:nvSpPr>
        <p:spPr>
          <a:xfrm>
            <a:off x="2025830" y="6719863"/>
            <a:ext cx="5829300" cy="284008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dirty="0"/>
              <a:t>RA1 Scope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451607F-F309-A84C-BADC-A132A3159EA6}"/>
              </a:ext>
            </a:extLst>
          </p:cNvPr>
          <p:cNvSpPr/>
          <p:nvPr/>
        </p:nvSpPr>
        <p:spPr>
          <a:xfrm>
            <a:off x="2239191" y="7064940"/>
            <a:ext cx="5402579" cy="151964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en-GB" dirty="0"/>
              <a:t>OpenStack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4613F17-512D-7C4C-A503-27EBEC208F52}"/>
              </a:ext>
            </a:extLst>
          </p:cNvPr>
          <p:cNvSpPr/>
          <p:nvPr/>
        </p:nvSpPr>
        <p:spPr>
          <a:xfrm>
            <a:off x="2239191" y="8750049"/>
            <a:ext cx="5402579" cy="64443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NFVI Hardware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708D470-3F37-124B-9FC7-FB2A8CAD5ECD}"/>
              </a:ext>
            </a:extLst>
          </p:cNvPr>
          <p:cNvSpPr/>
          <p:nvPr/>
        </p:nvSpPr>
        <p:spPr>
          <a:xfrm>
            <a:off x="2552701" y="7585278"/>
            <a:ext cx="2176054" cy="64443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NFVI Software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3483029-B9C1-E944-A1FA-8F024B414FA1}"/>
              </a:ext>
            </a:extLst>
          </p:cNvPr>
          <p:cNvSpPr/>
          <p:nvPr/>
        </p:nvSpPr>
        <p:spPr>
          <a:xfrm>
            <a:off x="5153842" y="7585278"/>
            <a:ext cx="2176054" cy="64443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VIM</a:t>
            </a:r>
          </a:p>
        </p:txBody>
      </p: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28DF97BD-7674-114A-9061-4813232F2AD4}"/>
              </a:ext>
            </a:extLst>
          </p:cNvPr>
          <p:cNvCxnSpPr>
            <a:stCxn id="21" idx="2"/>
          </p:cNvCxnSpPr>
          <p:nvPr/>
        </p:nvCxnSpPr>
        <p:spPr>
          <a:xfrm rot="16200000" flipH="1">
            <a:off x="3382464" y="8487976"/>
            <a:ext cx="520336" cy="3809"/>
          </a:xfrm>
          <a:prstGeom prst="bentConnector3">
            <a:avLst/>
          </a:prstGeom>
          <a:ln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B7B7CAB7-7F35-254A-B869-A0F75888AFA7}"/>
              </a:ext>
            </a:extLst>
          </p:cNvPr>
          <p:cNvSpPr/>
          <p:nvPr/>
        </p:nvSpPr>
        <p:spPr>
          <a:xfrm>
            <a:off x="5761933" y="1697081"/>
            <a:ext cx="2176054" cy="64443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VM-based Components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F8C84AE-FB74-AB47-9141-4EC78259D0BA}"/>
              </a:ext>
            </a:extLst>
          </p:cNvPr>
          <p:cNvSpPr/>
          <p:nvPr/>
        </p:nvSpPr>
        <p:spPr>
          <a:xfrm>
            <a:off x="14037085" y="1697081"/>
            <a:ext cx="2176054" cy="64443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NFVOs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0455850-CB88-9947-AD43-63F13913C246}"/>
              </a:ext>
            </a:extLst>
          </p:cNvPr>
          <p:cNvSpPr/>
          <p:nvPr/>
        </p:nvSpPr>
        <p:spPr>
          <a:xfrm>
            <a:off x="10095368" y="1697081"/>
            <a:ext cx="2176054" cy="64443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VNFMs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5D7B951-E010-D448-A346-47D4397B3BAD}"/>
              </a:ext>
            </a:extLst>
          </p:cNvPr>
          <p:cNvSpPr/>
          <p:nvPr/>
        </p:nvSpPr>
        <p:spPr>
          <a:xfrm>
            <a:off x="9842820" y="1124494"/>
            <a:ext cx="6611438" cy="151964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en-GB" dirty="0"/>
              <a:t>Application Management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446017A-C315-C646-AED0-9D89F0384501}"/>
              </a:ext>
            </a:extLst>
          </p:cNvPr>
          <p:cNvSpPr/>
          <p:nvPr/>
        </p:nvSpPr>
        <p:spPr>
          <a:xfrm>
            <a:off x="2816704" y="4044041"/>
            <a:ext cx="5402579" cy="1519647"/>
          </a:xfrm>
          <a:prstGeom prst="rect">
            <a:avLst/>
          </a:pr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en-GB" b="1" dirty="0">
                <a:solidFill>
                  <a:srgbClr val="00B050"/>
                </a:solidFill>
              </a:rPr>
              <a:t>Kubernetes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E64B321-3198-1E4C-A055-391B2A450FD5}"/>
              </a:ext>
            </a:extLst>
          </p:cNvPr>
          <p:cNvSpPr/>
          <p:nvPr/>
        </p:nvSpPr>
        <p:spPr>
          <a:xfrm>
            <a:off x="5638006" y="4642068"/>
            <a:ext cx="2176054" cy="644435"/>
          </a:xfrm>
          <a:prstGeom prst="rect">
            <a:avLst/>
          </a:pr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Kubernetes Masters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0660488-B765-DD4F-8686-6D0666705EFF}"/>
              </a:ext>
            </a:extLst>
          </p:cNvPr>
          <p:cNvSpPr/>
          <p:nvPr/>
        </p:nvSpPr>
        <p:spPr>
          <a:xfrm>
            <a:off x="3221651" y="4642068"/>
            <a:ext cx="2176054" cy="644435"/>
          </a:xfrm>
          <a:prstGeom prst="rect">
            <a:avLst/>
          </a:pr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Kubernetes Workers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06DB68D-B16A-0047-8550-9073C21B6830}"/>
              </a:ext>
            </a:extLst>
          </p:cNvPr>
          <p:cNvSpPr/>
          <p:nvPr/>
        </p:nvSpPr>
        <p:spPr>
          <a:xfrm>
            <a:off x="2239191" y="3619500"/>
            <a:ext cx="6193452" cy="2264229"/>
          </a:xfrm>
          <a:prstGeom prst="rect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b="1" dirty="0">
                <a:solidFill>
                  <a:srgbClr val="00B050"/>
                </a:solidFill>
              </a:rPr>
              <a:t>RA2 Scope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98A1287-B59A-4647-B069-360636824215}"/>
              </a:ext>
            </a:extLst>
          </p:cNvPr>
          <p:cNvSpPr/>
          <p:nvPr/>
        </p:nvSpPr>
        <p:spPr>
          <a:xfrm>
            <a:off x="9013871" y="7064940"/>
            <a:ext cx="5402579" cy="151964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en-GB" dirty="0"/>
              <a:t>Other Clouds (no CNTT RA)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086DE0F-1991-CC46-95F7-8D8846619446}"/>
              </a:ext>
            </a:extLst>
          </p:cNvPr>
          <p:cNvSpPr/>
          <p:nvPr/>
        </p:nvSpPr>
        <p:spPr>
          <a:xfrm>
            <a:off x="9327381" y="7585278"/>
            <a:ext cx="2176054" cy="64443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NFVI Software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1B418B3-3124-F14D-9216-4E17E4B637F2}"/>
              </a:ext>
            </a:extLst>
          </p:cNvPr>
          <p:cNvSpPr/>
          <p:nvPr/>
        </p:nvSpPr>
        <p:spPr>
          <a:xfrm>
            <a:off x="11928522" y="7585278"/>
            <a:ext cx="2176054" cy="64443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VIM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1EDCA76-6FC7-524E-80CD-79EF25917D60}"/>
              </a:ext>
            </a:extLst>
          </p:cNvPr>
          <p:cNvCxnSpPr>
            <a:cxnSpLocks/>
            <a:stCxn id="26" idx="1"/>
            <a:endCxn id="98" idx="3"/>
          </p:cNvCxnSpPr>
          <p:nvPr/>
        </p:nvCxnSpPr>
        <p:spPr>
          <a:xfrm flipH="1" flipV="1">
            <a:off x="8431235" y="1884317"/>
            <a:ext cx="1411585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88B1752-971A-2F49-B326-A449CEB21507}"/>
              </a:ext>
            </a:extLst>
          </p:cNvPr>
          <p:cNvCxnSpPr>
            <a:cxnSpLocks/>
            <a:stCxn id="24" idx="1"/>
            <a:endCxn id="25" idx="3"/>
          </p:cNvCxnSpPr>
          <p:nvPr/>
        </p:nvCxnSpPr>
        <p:spPr>
          <a:xfrm flipH="1">
            <a:off x="12271422" y="2019299"/>
            <a:ext cx="17656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E7A0F0CC-3F83-694D-8ED8-FCE15667CACD}"/>
              </a:ext>
            </a:extLst>
          </p:cNvPr>
          <p:cNvSpPr/>
          <p:nvPr/>
        </p:nvSpPr>
        <p:spPr>
          <a:xfrm>
            <a:off x="3003958" y="1704001"/>
            <a:ext cx="2176054" cy="64443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Containerised Components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85459BF3-E1A7-6A46-8D8E-08A0E0C8EF6D}"/>
              </a:ext>
            </a:extLst>
          </p:cNvPr>
          <p:cNvSpPr/>
          <p:nvPr/>
        </p:nvSpPr>
        <p:spPr>
          <a:xfrm>
            <a:off x="2552700" y="1124493"/>
            <a:ext cx="5878535" cy="151964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en-GB" dirty="0"/>
              <a:t>Applications</a:t>
            </a:r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1343ED1A-87F6-FD43-A2B4-31A6EB43D8B4}"/>
              </a:ext>
            </a:extLst>
          </p:cNvPr>
          <p:cNvCxnSpPr>
            <a:cxnSpLocks/>
            <a:endCxn id="32" idx="2"/>
          </p:cNvCxnSpPr>
          <p:nvPr/>
        </p:nvCxnSpPr>
        <p:spPr>
          <a:xfrm flipV="1">
            <a:off x="10415408" y="8229713"/>
            <a:ext cx="0" cy="520336"/>
          </a:xfrm>
          <a:prstGeom prst="line">
            <a:avLst/>
          </a:prstGeom>
          <a:ln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ctangle 123">
            <a:extLst>
              <a:ext uri="{FF2B5EF4-FFF2-40B4-BE49-F238E27FC236}">
                <a16:creationId xmlns:a16="http://schemas.microsoft.com/office/drawing/2014/main" id="{40FBBE5C-3075-724A-84F3-9957B1338109}"/>
              </a:ext>
            </a:extLst>
          </p:cNvPr>
          <p:cNvSpPr/>
          <p:nvPr/>
        </p:nvSpPr>
        <p:spPr>
          <a:xfrm>
            <a:off x="9013871" y="8750048"/>
            <a:ext cx="5402579" cy="64443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NFVI Hardware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C13CFF46-7997-DD4B-B7C2-43C602C0CC82}"/>
              </a:ext>
            </a:extLst>
          </p:cNvPr>
          <p:cNvSpPr txBox="1"/>
          <p:nvPr/>
        </p:nvSpPr>
        <p:spPr>
          <a:xfrm>
            <a:off x="8520225" y="2867254"/>
            <a:ext cx="1789672" cy="698947"/>
          </a:xfrm>
          <a:prstGeom prst="rect">
            <a:avLst/>
          </a:prstGeom>
          <a:solidFill>
            <a:schemeClr val="bg1">
              <a:alpha val="60000"/>
            </a:schemeClr>
          </a:solidFill>
        </p:spPr>
        <p:txBody>
          <a:bodyPr wrap="square" rtlCol="0">
            <a:normAutofit fontScale="85000" lnSpcReduction="20000"/>
          </a:bodyPr>
          <a:lstStyle/>
          <a:p>
            <a:r>
              <a:rPr lang="en-GB" dirty="0"/>
              <a:t>CNF and /or VNF Management via Kubernetes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AA01B382-76F0-7547-8E86-A2CEE2163222}"/>
              </a:ext>
            </a:extLst>
          </p:cNvPr>
          <p:cNvSpPr txBox="1"/>
          <p:nvPr/>
        </p:nvSpPr>
        <p:spPr>
          <a:xfrm>
            <a:off x="11376363" y="3584006"/>
            <a:ext cx="1717769" cy="491061"/>
          </a:xfrm>
          <a:prstGeom prst="rect">
            <a:avLst/>
          </a:prstGeom>
          <a:solidFill>
            <a:schemeClr val="bg1">
              <a:alpha val="60000"/>
            </a:schemeClr>
          </a:solidFill>
        </p:spPr>
        <p:txBody>
          <a:bodyPr wrap="square" rtlCol="0">
            <a:normAutofit fontScale="85000" lnSpcReduction="20000"/>
          </a:bodyPr>
          <a:lstStyle/>
          <a:p>
            <a:r>
              <a:rPr lang="en-GB" dirty="0"/>
              <a:t>VNF Management via VIM (direct)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498C8F2F-22C2-334B-8EE1-5F8DE5E624D3}"/>
              </a:ext>
            </a:extLst>
          </p:cNvPr>
          <p:cNvSpPr txBox="1"/>
          <p:nvPr/>
        </p:nvSpPr>
        <p:spPr>
          <a:xfrm>
            <a:off x="13459323" y="2736660"/>
            <a:ext cx="1643167" cy="486988"/>
          </a:xfrm>
          <a:prstGeom prst="rect">
            <a:avLst/>
          </a:prstGeom>
          <a:solidFill>
            <a:schemeClr val="bg1">
              <a:alpha val="60000"/>
            </a:schemeClr>
          </a:solidFill>
        </p:spPr>
        <p:txBody>
          <a:bodyPr wrap="square" rtlCol="0">
            <a:normAutofit fontScale="85000" lnSpcReduction="20000"/>
          </a:bodyPr>
          <a:lstStyle/>
          <a:p>
            <a:r>
              <a:rPr lang="en-GB" dirty="0"/>
              <a:t>VNF Management via VIM (indirect)</a:t>
            </a:r>
          </a:p>
        </p:txBody>
      </p:sp>
      <p:cxnSp>
        <p:nvCxnSpPr>
          <p:cNvPr id="3" name="Elbow Connector 2">
            <a:extLst>
              <a:ext uri="{FF2B5EF4-FFF2-40B4-BE49-F238E27FC236}">
                <a16:creationId xmlns:a16="http://schemas.microsoft.com/office/drawing/2014/main" id="{3FD73EA2-2455-5545-A809-E8F49CB214B9}"/>
              </a:ext>
            </a:extLst>
          </p:cNvPr>
          <p:cNvCxnSpPr>
            <a:cxnSpLocks/>
            <a:stCxn id="29" idx="2"/>
            <a:endCxn id="32" idx="0"/>
          </p:cNvCxnSpPr>
          <p:nvPr/>
        </p:nvCxnSpPr>
        <p:spPr>
          <a:xfrm rot="16200000" flipH="1">
            <a:off x="6213156" y="3383025"/>
            <a:ext cx="2298775" cy="6105730"/>
          </a:xfrm>
          <a:prstGeom prst="bentConnector3">
            <a:avLst>
              <a:gd name="adj1" fmla="val 50000"/>
            </a:avLst>
          </a:prstGeom>
          <a:ln w="28575">
            <a:solidFill>
              <a:srgbClr val="00B05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>
            <a:extLst>
              <a:ext uri="{FF2B5EF4-FFF2-40B4-BE49-F238E27FC236}">
                <a16:creationId xmlns:a16="http://schemas.microsoft.com/office/drawing/2014/main" id="{0BA3622E-19B1-724A-B661-10C31B05584B}"/>
              </a:ext>
            </a:extLst>
          </p:cNvPr>
          <p:cNvCxnSpPr>
            <a:cxnSpLocks/>
            <a:stCxn id="29" idx="2"/>
            <a:endCxn id="21" idx="0"/>
          </p:cNvCxnSpPr>
          <p:nvPr/>
        </p:nvCxnSpPr>
        <p:spPr>
          <a:xfrm rot="5400000">
            <a:off x="2825816" y="6101415"/>
            <a:ext cx="2298775" cy="668950"/>
          </a:xfrm>
          <a:prstGeom prst="bentConnector3">
            <a:avLst>
              <a:gd name="adj1" fmla="val 50000"/>
            </a:avLst>
          </a:prstGeom>
          <a:ln w="28575">
            <a:solidFill>
              <a:srgbClr val="00B05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>
            <a:extLst>
              <a:ext uri="{FF2B5EF4-FFF2-40B4-BE49-F238E27FC236}">
                <a16:creationId xmlns:a16="http://schemas.microsoft.com/office/drawing/2014/main" id="{9E7A18B8-B50C-6644-BF43-EB9F133E1FCF}"/>
              </a:ext>
            </a:extLst>
          </p:cNvPr>
          <p:cNvCxnSpPr>
            <a:cxnSpLocks/>
            <a:stCxn id="28" idx="2"/>
            <a:endCxn id="32" idx="0"/>
          </p:cNvCxnSpPr>
          <p:nvPr/>
        </p:nvCxnSpPr>
        <p:spPr>
          <a:xfrm rot="16200000" flipH="1">
            <a:off x="7421333" y="4591202"/>
            <a:ext cx="2298775" cy="3689375"/>
          </a:xfrm>
          <a:prstGeom prst="bentConnector3">
            <a:avLst>
              <a:gd name="adj1" fmla="val 50000"/>
            </a:avLst>
          </a:prstGeom>
          <a:ln w="28575">
            <a:solidFill>
              <a:srgbClr val="00B05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>
            <a:extLst>
              <a:ext uri="{FF2B5EF4-FFF2-40B4-BE49-F238E27FC236}">
                <a16:creationId xmlns:a16="http://schemas.microsoft.com/office/drawing/2014/main" id="{647C6C30-143D-654A-904E-9EDA45A79E1C}"/>
              </a:ext>
            </a:extLst>
          </p:cNvPr>
          <p:cNvCxnSpPr>
            <a:cxnSpLocks/>
            <a:stCxn id="28" idx="2"/>
            <a:endCxn id="21" idx="0"/>
          </p:cNvCxnSpPr>
          <p:nvPr/>
        </p:nvCxnSpPr>
        <p:spPr>
          <a:xfrm rot="5400000">
            <a:off x="4033994" y="4893238"/>
            <a:ext cx="2298775" cy="3085305"/>
          </a:xfrm>
          <a:prstGeom prst="bentConnector3">
            <a:avLst>
              <a:gd name="adj1" fmla="val 50000"/>
            </a:avLst>
          </a:prstGeom>
          <a:ln w="28575">
            <a:solidFill>
              <a:srgbClr val="00B05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Elbow Connector 81">
            <a:extLst>
              <a:ext uri="{FF2B5EF4-FFF2-40B4-BE49-F238E27FC236}">
                <a16:creationId xmlns:a16="http://schemas.microsoft.com/office/drawing/2014/main" id="{7D4D3363-B2BF-B042-8D68-A6CCE138240E}"/>
              </a:ext>
            </a:extLst>
          </p:cNvPr>
          <p:cNvCxnSpPr>
            <a:cxnSpLocks/>
            <a:stCxn id="28" idx="3"/>
            <a:endCxn id="33" idx="0"/>
          </p:cNvCxnSpPr>
          <p:nvPr/>
        </p:nvCxnSpPr>
        <p:spPr>
          <a:xfrm>
            <a:off x="7814060" y="4964286"/>
            <a:ext cx="5202489" cy="2620992"/>
          </a:xfrm>
          <a:prstGeom prst="bentConnector2">
            <a:avLst/>
          </a:prstGeom>
          <a:ln w="28575">
            <a:solidFill>
              <a:srgbClr val="00B05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84">
            <a:extLst>
              <a:ext uri="{FF2B5EF4-FFF2-40B4-BE49-F238E27FC236}">
                <a16:creationId xmlns:a16="http://schemas.microsoft.com/office/drawing/2014/main" id="{98C5AE52-B342-B94D-929B-79F050F73105}"/>
              </a:ext>
            </a:extLst>
          </p:cNvPr>
          <p:cNvCxnSpPr>
            <a:cxnSpLocks/>
            <a:stCxn id="28" idx="3"/>
            <a:endCxn id="22" idx="0"/>
          </p:cNvCxnSpPr>
          <p:nvPr/>
        </p:nvCxnSpPr>
        <p:spPr>
          <a:xfrm flipH="1">
            <a:off x="6241869" y="4964286"/>
            <a:ext cx="1572191" cy="2620992"/>
          </a:xfrm>
          <a:prstGeom prst="bentConnector4">
            <a:avLst>
              <a:gd name="adj1" fmla="val -50253"/>
              <a:gd name="adj2" fmla="val 45600"/>
            </a:avLst>
          </a:prstGeom>
          <a:ln w="28575">
            <a:solidFill>
              <a:srgbClr val="00B05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Elbow Connector 89">
            <a:extLst>
              <a:ext uri="{FF2B5EF4-FFF2-40B4-BE49-F238E27FC236}">
                <a16:creationId xmlns:a16="http://schemas.microsoft.com/office/drawing/2014/main" id="{2D3EE0E8-FC59-4B4E-A482-332A58FCAC34}"/>
              </a:ext>
            </a:extLst>
          </p:cNvPr>
          <p:cNvCxnSpPr>
            <a:cxnSpLocks/>
            <a:stCxn id="84" idx="2"/>
            <a:endCxn id="29" idx="0"/>
          </p:cNvCxnSpPr>
          <p:nvPr/>
        </p:nvCxnSpPr>
        <p:spPr>
          <a:xfrm rot="16200000" flipH="1">
            <a:off x="3054015" y="3386405"/>
            <a:ext cx="2293632" cy="217693"/>
          </a:xfrm>
          <a:prstGeom prst="bentConnector3">
            <a:avLst>
              <a:gd name="adj1" fmla="val 50000"/>
            </a:avLst>
          </a:prstGeom>
          <a:ln w="28575">
            <a:solidFill>
              <a:srgbClr val="00B05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Elbow Connector 96">
            <a:extLst>
              <a:ext uri="{FF2B5EF4-FFF2-40B4-BE49-F238E27FC236}">
                <a16:creationId xmlns:a16="http://schemas.microsoft.com/office/drawing/2014/main" id="{E2A36815-D069-8A4E-90AB-28BC513BAFC2}"/>
              </a:ext>
            </a:extLst>
          </p:cNvPr>
          <p:cNvCxnSpPr>
            <a:cxnSpLocks/>
            <a:stCxn id="23" idx="2"/>
            <a:endCxn id="29" idx="0"/>
          </p:cNvCxnSpPr>
          <p:nvPr/>
        </p:nvCxnSpPr>
        <p:spPr>
          <a:xfrm rot="5400000">
            <a:off x="4429543" y="2221651"/>
            <a:ext cx="2300552" cy="2540282"/>
          </a:xfrm>
          <a:prstGeom prst="bentConnector3">
            <a:avLst>
              <a:gd name="adj1" fmla="val 50000"/>
            </a:avLst>
          </a:prstGeom>
          <a:ln w="28575">
            <a:solidFill>
              <a:srgbClr val="00B05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Elbow Connector 99">
            <a:extLst>
              <a:ext uri="{FF2B5EF4-FFF2-40B4-BE49-F238E27FC236}">
                <a16:creationId xmlns:a16="http://schemas.microsoft.com/office/drawing/2014/main" id="{ED385B86-D8D6-F546-9303-FFC061506A98}"/>
              </a:ext>
            </a:extLst>
          </p:cNvPr>
          <p:cNvCxnSpPr>
            <a:cxnSpLocks/>
            <a:stCxn id="25" idx="2"/>
            <a:endCxn id="28" idx="0"/>
          </p:cNvCxnSpPr>
          <p:nvPr/>
        </p:nvCxnSpPr>
        <p:spPr>
          <a:xfrm rot="5400000">
            <a:off x="7804438" y="1263111"/>
            <a:ext cx="2300552" cy="4457362"/>
          </a:xfrm>
          <a:prstGeom prst="bentConnector3">
            <a:avLst>
              <a:gd name="adj1" fmla="val 53522"/>
            </a:avLst>
          </a:prstGeom>
          <a:ln w="28575">
            <a:solidFill>
              <a:srgbClr val="00B05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Elbow Connector 103">
            <a:extLst>
              <a:ext uri="{FF2B5EF4-FFF2-40B4-BE49-F238E27FC236}">
                <a16:creationId xmlns:a16="http://schemas.microsoft.com/office/drawing/2014/main" id="{E3C67529-D070-DE45-A920-6731A463A9C8}"/>
              </a:ext>
            </a:extLst>
          </p:cNvPr>
          <p:cNvCxnSpPr>
            <a:cxnSpLocks/>
          </p:cNvCxnSpPr>
          <p:nvPr/>
        </p:nvCxnSpPr>
        <p:spPr>
          <a:xfrm rot="5400000">
            <a:off x="6275948" y="2492634"/>
            <a:ext cx="5243762" cy="4941526"/>
          </a:xfrm>
          <a:prstGeom prst="bentConnector3">
            <a:avLst>
              <a:gd name="adj1" fmla="val 81123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Elbow Connector 107">
            <a:extLst>
              <a:ext uri="{FF2B5EF4-FFF2-40B4-BE49-F238E27FC236}">
                <a16:creationId xmlns:a16="http://schemas.microsoft.com/office/drawing/2014/main" id="{D36EC495-40A7-7747-8505-B3C63EA6D802}"/>
              </a:ext>
            </a:extLst>
          </p:cNvPr>
          <p:cNvCxnSpPr>
            <a:cxnSpLocks/>
          </p:cNvCxnSpPr>
          <p:nvPr/>
        </p:nvCxnSpPr>
        <p:spPr>
          <a:xfrm rot="16200000" flipH="1">
            <a:off x="9478248" y="4238777"/>
            <a:ext cx="5236844" cy="1456157"/>
          </a:xfrm>
          <a:prstGeom prst="bentConnector3">
            <a:avLst>
              <a:gd name="adj1" fmla="val 80943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Elbow Connector 116">
            <a:extLst>
              <a:ext uri="{FF2B5EF4-FFF2-40B4-BE49-F238E27FC236}">
                <a16:creationId xmlns:a16="http://schemas.microsoft.com/office/drawing/2014/main" id="{16A21A49-8A12-C441-9593-58C96C6146CA}"/>
              </a:ext>
            </a:extLst>
          </p:cNvPr>
          <p:cNvCxnSpPr>
            <a:cxnSpLocks/>
            <a:stCxn id="24" idx="2"/>
          </p:cNvCxnSpPr>
          <p:nvPr/>
        </p:nvCxnSpPr>
        <p:spPr>
          <a:xfrm rot="5400000">
            <a:off x="11353051" y="3813215"/>
            <a:ext cx="5243761" cy="2300363"/>
          </a:xfrm>
          <a:prstGeom prst="bentConnector3">
            <a:avLst>
              <a:gd name="adj1" fmla="val 81123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C66AC929-E789-C24B-87C2-8D2506D272B9}"/>
              </a:ext>
            </a:extLst>
          </p:cNvPr>
          <p:cNvSpPr txBox="1"/>
          <p:nvPr/>
        </p:nvSpPr>
        <p:spPr>
          <a:xfrm>
            <a:off x="4835460" y="2727185"/>
            <a:ext cx="1428871" cy="698947"/>
          </a:xfrm>
          <a:prstGeom prst="rect">
            <a:avLst/>
          </a:prstGeom>
          <a:solidFill>
            <a:schemeClr val="bg1">
              <a:alpha val="60000"/>
            </a:schemeClr>
          </a:solidFill>
        </p:spPr>
        <p:txBody>
          <a:bodyPr wrap="square" rtlCol="0">
            <a:normAutofit fontScale="85000" lnSpcReduction="20000"/>
          </a:bodyPr>
          <a:lstStyle/>
          <a:p>
            <a:r>
              <a:rPr lang="en-GB" dirty="0"/>
              <a:t>For CNF/VNFs running in Kubernetes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E855D02C-406F-E448-8CF2-19BB6AE27DFD}"/>
              </a:ext>
            </a:extLst>
          </p:cNvPr>
          <p:cNvSpPr txBox="1"/>
          <p:nvPr/>
        </p:nvSpPr>
        <p:spPr>
          <a:xfrm>
            <a:off x="8616546" y="5002086"/>
            <a:ext cx="2273571" cy="491061"/>
          </a:xfrm>
          <a:prstGeom prst="rect">
            <a:avLst/>
          </a:prstGeom>
          <a:solidFill>
            <a:schemeClr val="bg1">
              <a:alpha val="60000"/>
            </a:schemeClr>
          </a:solidFill>
        </p:spPr>
        <p:txBody>
          <a:bodyPr wrap="square" rtlCol="0">
            <a:normAutofit fontScale="85000" lnSpcReduction="20000"/>
          </a:bodyPr>
          <a:lstStyle/>
          <a:p>
            <a:r>
              <a:rPr lang="en-GB" dirty="0"/>
              <a:t>VIM Management by Kubernetes cloud provider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AE7E46AE-5255-2A4D-88AD-7B9C67DF849F}"/>
              </a:ext>
            </a:extLst>
          </p:cNvPr>
          <p:cNvSpPr txBox="1"/>
          <p:nvPr/>
        </p:nvSpPr>
        <p:spPr>
          <a:xfrm>
            <a:off x="4368692" y="6034695"/>
            <a:ext cx="1428871" cy="698947"/>
          </a:xfrm>
          <a:prstGeom prst="rect">
            <a:avLst/>
          </a:prstGeom>
          <a:solidFill>
            <a:schemeClr val="bg1">
              <a:alpha val="60000"/>
            </a:schemeClr>
          </a:solidFill>
        </p:spPr>
        <p:txBody>
          <a:bodyPr wrap="square" rtlCol="0">
            <a:normAutofit fontScale="85000" lnSpcReduction="20000"/>
          </a:bodyPr>
          <a:lstStyle/>
          <a:p>
            <a:r>
              <a:rPr lang="en-GB" dirty="0"/>
              <a:t>Consumption of infrastructure resources</a:t>
            </a:r>
          </a:p>
        </p:txBody>
      </p:sp>
    </p:spTree>
    <p:extLst>
      <p:ext uri="{BB962C8B-B14F-4D97-AF65-F5344CB8AC3E}">
        <p14:creationId xmlns:p14="http://schemas.microsoft.com/office/powerpoint/2010/main" val="22337811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1625</TotalTime>
  <Words>311</Words>
  <Application>Microsoft Macintosh PowerPoint</Application>
  <PresentationFormat>Custom</PresentationFormat>
  <Paragraphs>103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Kivlin, Tom, Vodafone Group</dc:creator>
  <cp:lastModifiedBy>Kivlin, Tom, Vodafone Group</cp:lastModifiedBy>
  <cp:revision>18</cp:revision>
  <dcterms:created xsi:type="dcterms:W3CDTF">2019-11-05T12:09:58Z</dcterms:created>
  <dcterms:modified xsi:type="dcterms:W3CDTF">2019-11-09T14:36:35Z</dcterms:modified>
</cp:coreProperties>
</file>