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68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132D7-ED4E-45B6-862D-E878541EE22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72AA0-7F5D-44AD-BDFB-310B9E8C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42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583DE8-7069-4562-A8C0-38C6044901D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174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CDAC-973E-459D-81B5-B373B68BA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B7455-288F-4803-B56F-5A13E5FB1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4B01C-1C52-47E1-AD84-60E28E80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CBE30-9FDE-4483-80E1-B38107BE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ADF22-EC45-4289-AF84-2DD73A43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7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E493-B622-4EBE-8F57-F6150B7D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75A28-47D1-4AD9-BAD1-086C9FC84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0190F-F8F9-43A2-B8AB-402ECB10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F50F2-D6C7-4D60-B9A6-CA5AE5E4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6E310-8734-459A-85D7-BFD1C3A6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8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DCA50-9E7D-472C-A894-84D0D7E18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6F461-6C20-4C49-9DB6-07FB5B737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F289E-6FCF-4444-B6F5-6A7EF2B0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F166E-7616-4506-B925-18A10A3D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28E5F-10F1-441B-A6B1-E9CB3989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5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7549-4928-48E0-8570-CACE03EE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B1902-0FCD-4521-8287-F8AF6FA71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36A60-DBE3-4A62-8C1F-C8CBA8A4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EB8A2-B2CA-46EC-9C81-903F16C0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55CAF-5E42-45DE-BF94-9EFD5035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4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6342-786F-48CE-BD60-D3324679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4A7B4-8630-4037-904A-01A05A2AC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409E6-CA42-48A1-9BE7-41AD37C7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312E4-33BB-4EF8-B27F-48E69B67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04EAF-19EB-45B2-9CC8-792EC3E6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2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F4D3-8871-446B-A959-8957E1C0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8106D-5362-42E1-B85B-94B3DC2AC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5016F-6AF5-4052-99FE-124FD6303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D1FCB-0358-4B53-9980-A0F6B7FD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CFBC6-D8FC-4C3F-9AA0-7002777D4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55EE1-6FA4-496F-BC33-B33F3F27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8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D945-75A2-49A1-82BC-7801672F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A356B-37DC-4A91-BCD9-171793D5F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D1FD8-13CB-4BD8-921E-65D284108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D1EEE-81BB-43D7-8F0B-0F4E974BC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469C8-1732-4339-9CB0-8F3A350C9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732C5-60EA-405D-80DD-FA2E73A4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18AD0-79DB-4AA0-BCA8-7C9C9417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962C9-85C3-4E74-88FF-92BCDBC5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DD8E-9C67-4204-B81A-D4CDBD14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EF2C8-023A-48BA-A553-DDF2BDD4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F8805-F32F-40D2-9F73-C6692DA7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CDAE6-E17E-4EB9-9952-3D984FD1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FF73C-1633-414C-86C4-3CDDD2CE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B8066-DFB1-4494-B10E-19F22C21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D4592-4F64-4313-8BEF-B4FD1C8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1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50E81-E1DF-4FC0-878A-D17DA4697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96900-CEAC-442D-89EB-CF9FC1464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AAB5D-5F95-4AAA-867D-0DA767915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1314D-AA76-436B-8C06-B64EA557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653C1-6211-482A-8D0F-FFA69976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326D8-0EF9-4715-9159-865BFFB5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9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9BCF-7AA7-4883-8B4B-360AEC869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B0AEF6-73BF-46C3-AE32-4BDDEDA9E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18011-942B-4ADD-913F-639547605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13329-D159-4D1B-99B2-AA767B22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86735-7017-4E21-91F7-DB5A6B40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BACE6-117D-481F-8A87-7DF63C04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7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9CD92E-3D40-4860-847F-12A2F8730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28246-0E7F-4D93-81D2-75D9C3A8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F2C9F-5D3A-4C9C-8692-F2B0DD960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E70FE-C817-48FE-A75B-D2296E3EB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51340-4A51-4649-B6DA-85EFCD4ED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shapeblue.com/wp-content/uploads/2018/11/DPDK-logo.jpg">
            <a:extLst>
              <a:ext uri="{FF2B5EF4-FFF2-40B4-BE49-F238E27FC236}">
                <a16:creationId xmlns:a16="http://schemas.microsoft.com/office/drawing/2014/main" id="{CD7CF257-74EC-46EA-8FB8-E371F1B95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1294" y="4252409"/>
            <a:ext cx="61505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6818032-7EF7-4BD3-8005-C675C3E02F3E}"/>
              </a:ext>
            </a:extLst>
          </p:cNvPr>
          <p:cNvSpPr txBox="1"/>
          <p:nvPr/>
        </p:nvSpPr>
        <p:spPr>
          <a:xfrm>
            <a:off x="71024" y="4023037"/>
            <a:ext cx="1546398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Tenant physical cores per NUMA - 19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Tenant vCPUs per NUMA - 38</a:t>
            </a: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BAB54128-613B-4932-8F72-79D00DF79998}"/>
              </a:ext>
            </a:extLst>
          </p:cNvPr>
          <p:cNvSpPr/>
          <p:nvPr/>
        </p:nvSpPr>
        <p:spPr>
          <a:xfrm>
            <a:off x="1798540" y="736763"/>
            <a:ext cx="4195395" cy="44096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00D9D657-EBEE-42A0-8A68-F6488CB732B3}"/>
              </a:ext>
            </a:extLst>
          </p:cNvPr>
          <p:cNvSpPr/>
          <p:nvPr/>
        </p:nvSpPr>
        <p:spPr>
          <a:xfrm>
            <a:off x="6095999" y="736763"/>
            <a:ext cx="4476792" cy="44096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3" name="Rectangle: Rounded Corners 392">
            <a:extLst>
              <a:ext uri="{FF2B5EF4-FFF2-40B4-BE49-F238E27FC236}">
                <a16:creationId xmlns:a16="http://schemas.microsoft.com/office/drawing/2014/main" id="{FFBCE4B5-7E8B-45A0-84AC-34762438208A}"/>
              </a:ext>
            </a:extLst>
          </p:cNvPr>
          <p:cNvSpPr/>
          <p:nvPr/>
        </p:nvSpPr>
        <p:spPr>
          <a:xfrm>
            <a:off x="2054335" y="1084916"/>
            <a:ext cx="8180124" cy="3598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 Resources (OS, Hypervisor, </a:t>
            </a:r>
            <a:r>
              <a:rPr lang="en-US" sz="1400" dirty="0">
                <a:solidFill>
                  <a:prstClr val="black"/>
                </a:solidFill>
              </a:rPr>
              <a:t>OpenStack agents)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64F77CE8-27E4-486A-A4D1-FFB29DA74200}"/>
              </a:ext>
            </a:extLst>
          </p:cNvPr>
          <p:cNvSpPr txBox="1"/>
          <p:nvPr/>
        </p:nvSpPr>
        <p:spPr>
          <a:xfrm>
            <a:off x="2142832" y="1149412"/>
            <a:ext cx="198820" cy="181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3AA68EBB-6849-49A7-A67E-5E4023339596}"/>
              </a:ext>
            </a:extLst>
          </p:cNvPr>
          <p:cNvSpPr txBox="1"/>
          <p:nvPr/>
        </p:nvSpPr>
        <p:spPr>
          <a:xfrm>
            <a:off x="9735048" y="1149311"/>
            <a:ext cx="1988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prstClr val="black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" panose="020F0502020204030204"/>
              </a:rPr>
              <a:t>20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8" name="Rectangle: Rounded Corners 397">
            <a:extLst>
              <a:ext uri="{FF2B5EF4-FFF2-40B4-BE49-F238E27FC236}">
                <a16:creationId xmlns:a16="http://schemas.microsoft.com/office/drawing/2014/main" id="{EF705FA3-94B4-478E-9904-46388D9807C8}"/>
              </a:ext>
            </a:extLst>
          </p:cNvPr>
          <p:cNvSpPr/>
          <p:nvPr/>
        </p:nvSpPr>
        <p:spPr>
          <a:xfrm>
            <a:off x="1824145" y="1674751"/>
            <a:ext cx="8696730" cy="618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Tenant Cores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3DA820D1-74DA-416C-AC8E-89DA71A4131C}"/>
              </a:ext>
            </a:extLst>
          </p:cNvPr>
          <p:cNvSpPr txBox="1"/>
          <p:nvPr/>
        </p:nvSpPr>
        <p:spPr>
          <a:xfrm>
            <a:off x="2029168" y="742929"/>
            <a:ext cx="1528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NUMA Node 0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B22973E5-C873-4C74-BF9B-7C593F8265C4}"/>
              </a:ext>
            </a:extLst>
          </p:cNvPr>
          <p:cNvSpPr txBox="1"/>
          <p:nvPr/>
        </p:nvSpPr>
        <p:spPr>
          <a:xfrm>
            <a:off x="8634551" y="736764"/>
            <a:ext cx="1402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NUMA Node 1</a:t>
            </a:r>
          </a:p>
        </p:txBody>
      </p:sp>
      <p:sp>
        <p:nvSpPr>
          <p:cNvPr id="470" name="Rectangle: Rounded Corners 469">
            <a:extLst>
              <a:ext uri="{FF2B5EF4-FFF2-40B4-BE49-F238E27FC236}">
                <a16:creationId xmlns:a16="http://schemas.microsoft.com/office/drawing/2014/main" id="{0F77E11D-91AC-4D52-88A8-C5314313B279}"/>
              </a:ext>
            </a:extLst>
          </p:cNvPr>
          <p:cNvSpPr/>
          <p:nvPr/>
        </p:nvSpPr>
        <p:spPr>
          <a:xfrm>
            <a:off x="5146603" y="3284947"/>
            <a:ext cx="1796729" cy="272178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OVS-Kernel</a:t>
            </a:r>
          </a:p>
        </p:txBody>
      </p: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58676CF5-106E-4BE5-A226-4548C6A489A0}"/>
              </a:ext>
            </a:extLst>
          </p:cNvPr>
          <p:cNvCxnSpPr>
            <a:cxnSpLocks/>
            <a:stCxn id="441" idx="0"/>
            <a:endCxn id="24" idx="1"/>
          </p:cNvCxnSpPr>
          <p:nvPr/>
        </p:nvCxnSpPr>
        <p:spPr>
          <a:xfrm flipV="1">
            <a:off x="3902392" y="3767633"/>
            <a:ext cx="1771558" cy="84965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7F16DAD2-ADB7-40B4-BEF8-134293FD3C2A}"/>
              </a:ext>
            </a:extLst>
          </p:cNvPr>
          <p:cNvCxnSpPr>
            <a:cxnSpLocks/>
            <a:stCxn id="24" idx="3"/>
            <a:endCxn id="444" idx="0"/>
          </p:cNvCxnSpPr>
          <p:nvPr/>
        </p:nvCxnSpPr>
        <p:spPr>
          <a:xfrm>
            <a:off x="6424604" y="3767633"/>
            <a:ext cx="2027278" cy="86564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Rectangle: Rounded Corners 496">
            <a:extLst>
              <a:ext uri="{FF2B5EF4-FFF2-40B4-BE49-F238E27FC236}">
                <a16:creationId xmlns:a16="http://schemas.microsoft.com/office/drawing/2014/main" id="{8A16B3A9-1D34-4B25-A7DD-8D967103E5FC}"/>
              </a:ext>
            </a:extLst>
          </p:cNvPr>
          <p:cNvSpPr/>
          <p:nvPr/>
        </p:nvSpPr>
        <p:spPr>
          <a:xfrm>
            <a:off x="3900353" y="2496307"/>
            <a:ext cx="831858" cy="39637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4B4A97F6-6926-4143-8527-15C3573ECE4B}"/>
              </a:ext>
            </a:extLst>
          </p:cNvPr>
          <p:cNvCxnSpPr>
            <a:cxnSpLocks/>
            <a:stCxn id="470" idx="0"/>
            <a:endCxn id="497" idx="2"/>
          </p:cNvCxnSpPr>
          <p:nvPr/>
        </p:nvCxnSpPr>
        <p:spPr>
          <a:xfrm flipH="1" flipV="1">
            <a:off x="4316282" y="2892685"/>
            <a:ext cx="1728686" cy="39226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Rectangle: Rounded Corners 503">
            <a:extLst>
              <a:ext uri="{FF2B5EF4-FFF2-40B4-BE49-F238E27FC236}">
                <a16:creationId xmlns:a16="http://schemas.microsoft.com/office/drawing/2014/main" id="{7FFCA38B-0ED2-44C0-B3E7-35208E6E84FD}"/>
              </a:ext>
            </a:extLst>
          </p:cNvPr>
          <p:cNvSpPr/>
          <p:nvPr/>
        </p:nvSpPr>
        <p:spPr>
          <a:xfrm>
            <a:off x="7345497" y="2496307"/>
            <a:ext cx="831858" cy="3963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EAD3D8CC-5403-4580-9A91-B68F74836B91}"/>
              </a:ext>
            </a:extLst>
          </p:cNvPr>
          <p:cNvCxnSpPr>
            <a:cxnSpLocks/>
            <a:stCxn id="470" idx="0"/>
            <a:endCxn id="504" idx="2"/>
          </p:cNvCxnSpPr>
          <p:nvPr/>
        </p:nvCxnSpPr>
        <p:spPr>
          <a:xfrm flipV="1">
            <a:off x="6044968" y="2892685"/>
            <a:ext cx="1716458" cy="39226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369AA-F759-4E6C-97BF-2DC027E994E9}"/>
              </a:ext>
            </a:extLst>
          </p:cNvPr>
          <p:cNvSpPr/>
          <p:nvPr/>
        </p:nvSpPr>
        <p:spPr>
          <a:xfrm>
            <a:off x="5673950" y="3673063"/>
            <a:ext cx="750654" cy="1891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bond0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9286E1-5D3A-40DC-9B79-DAD15ADEDF3B}"/>
              </a:ext>
            </a:extLst>
          </p:cNvPr>
          <p:cNvCxnSpPr>
            <a:stCxn id="470" idx="2"/>
            <a:endCxn id="24" idx="0"/>
          </p:cNvCxnSpPr>
          <p:nvPr/>
        </p:nvCxnSpPr>
        <p:spPr>
          <a:xfrm>
            <a:off x="6044968" y="3557125"/>
            <a:ext cx="4309" cy="11593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A3EFEC-ED93-403A-A6FA-06DB49B77E97}"/>
              </a:ext>
            </a:extLst>
          </p:cNvPr>
          <p:cNvCxnSpPr>
            <a:cxnSpLocks/>
          </p:cNvCxnSpPr>
          <p:nvPr/>
        </p:nvCxnSpPr>
        <p:spPr>
          <a:xfrm>
            <a:off x="1824145" y="3090367"/>
            <a:ext cx="8696730" cy="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650C22-E379-4BA2-8F07-13A596BE4A1F}"/>
              </a:ext>
            </a:extLst>
          </p:cNvPr>
          <p:cNvSpPr txBox="1"/>
          <p:nvPr/>
        </p:nvSpPr>
        <p:spPr>
          <a:xfrm>
            <a:off x="9208815" y="2701619"/>
            <a:ext cx="129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User space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CE0E598-174D-47F8-995F-06BF848A93CB}"/>
              </a:ext>
            </a:extLst>
          </p:cNvPr>
          <p:cNvSpPr txBox="1"/>
          <p:nvPr/>
        </p:nvSpPr>
        <p:spPr>
          <a:xfrm>
            <a:off x="9081295" y="3100281"/>
            <a:ext cx="150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Kernel space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0FC5346-C247-4972-ABDE-F4FD6BD1F6C3}"/>
              </a:ext>
            </a:extLst>
          </p:cNvPr>
          <p:cNvCxnSpPr>
            <a:cxnSpLocks/>
          </p:cNvCxnSpPr>
          <p:nvPr/>
        </p:nvCxnSpPr>
        <p:spPr>
          <a:xfrm flipV="1">
            <a:off x="4871813" y="3875577"/>
            <a:ext cx="956878" cy="72220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CFD77E7-2AE4-406C-8F0B-918CBCD9366B}"/>
              </a:ext>
            </a:extLst>
          </p:cNvPr>
          <p:cNvCxnSpPr>
            <a:cxnSpLocks/>
          </p:cNvCxnSpPr>
          <p:nvPr/>
        </p:nvCxnSpPr>
        <p:spPr>
          <a:xfrm>
            <a:off x="6266709" y="3862203"/>
            <a:ext cx="1159351" cy="75789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E66169F-7D43-4199-B79A-D6E823F7F669}"/>
              </a:ext>
            </a:extLst>
          </p:cNvPr>
          <p:cNvGrpSpPr/>
          <p:nvPr/>
        </p:nvGrpSpPr>
        <p:grpSpPr>
          <a:xfrm>
            <a:off x="1918702" y="3697728"/>
            <a:ext cx="1108517" cy="1448694"/>
            <a:chOff x="1918702" y="3697728"/>
            <a:chExt cx="1108517" cy="1448694"/>
          </a:xfrm>
        </p:grpSpPr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EE5C1FB8-3790-43F0-BE50-89B25C97CDC0}"/>
                </a:ext>
              </a:extLst>
            </p:cNvPr>
            <p:cNvSpPr/>
            <p:nvPr/>
          </p:nvSpPr>
          <p:spPr>
            <a:xfrm>
              <a:off x="1918702" y="4581057"/>
              <a:ext cx="1108517" cy="5246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1D977C0E-BBDB-4BF4-A545-F0C69D17FA21}"/>
                </a:ext>
              </a:extLst>
            </p:cNvPr>
            <p:cNvSpPr txBox="1"/>
            <p:nvPr/>
          </p:nvSpPr>
          <p:spPr>
            <a:xfrm>
              <a:off x="2222357" y="4930978"/>
              <a:ext cx="4310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LOM</a:t>
              </a:r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9D433F18-614F-4FA7-A145-0B25F78A12CD}"/>
                </a:ext>
              </a:extLst>
            </p:cNvPr>
            <p:cNvSpPr/>
            <p:nvPr/>
          </p:nvSpPr>
          <p:spPr>
            <a:xfrm>
              <a:off x="2139531" y="4134957"/>
              <a:ext cx="720898" cy="272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bond1</a:t>
              </a:r>
            </a:p>
          </p:txBody>
        </p:sp>
        <p:sp>
          <p:nvSpPr>
            <p:cNvPr id="468" name="Rectangle: Rounded Corners 467">
              <a:extLst>
                <a:ext uri="{FF2B5EF4-FFF2-40B4-BE49-F238E27FC236}">
                  <a16:creationId xmlns:a16="http://schemas.microsoft.com/office/drawing/2014/main" id="{01774B3C-A823-4CBB-8DF1-8D6297938B29}"/>
                </a:ext>
              </a:extLst>
            </p:cNvPr>
            <p:cNvSpPr/>
            <p:nvPr/>
          </p:nvSpPr>
          <p:spPr>
            <a:xfrm>
              <a:off x="2010663" y="3697728"/>
              <a:ext cx="978634" cy="2721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Host PXE</a:t>
              </a:r>
            </a:p>
          </p:txBody>
        </p: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95B5E9E3-5B7A-4954-8426-88E5C98A6FF9}"/>
                </a:ext>
              </a:extLst>
            </p:cNvPr>
            <p:cNvCxnSpPr>
              <a:cxnSpLocks/>
            </p:cNvCxnSpPr>
            <p:nvPr/>
          </p:nvCxnSpPr>
          <p:spPr>
            <a:xfrm>
              <a:off x="2499980" y="3969905"/>
              <a:ext cx="0" cy="16505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974C077-3374-49F5-9C9A-52A15148D20F}"/>
                </a:ext>
              </a:extLst>
            </p:cNvPr>
            <p:cNvSpPr txBox="1"/>
            <p:nvPr/>
          </p:nvSpPr>
          <p:spPr>
            <a:xfrm>
              <a:off x="1982217" y="4670441"/>
              <a:ext cx="431014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eth0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3AC49C9-9A04-4DD7-95AD-A0642438850B}"/>
                </a:ext>
              </a:extLst>
            </p:cNvPr>
            <p:cNvSpPr txBox="1"/>
            <p:nvPr/>
          </p:nvSpPr>
          <p:spPr>
            <a:xfrm>
              <a:off x="2552941" y="4670441"/>
              <a:ext cx="431014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eth1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2F7BF00-8B73-450E-A595-02619D39180C}"/>
                </a:ext>
              </a:extLst>
            </p:cNvPr>
            <p:cNvCxnSpPr>
              <a:cxnSpLocks/>
              <a:endCxn id="108" idx="0"/>
            </p:cNvCxnSpPr>
            <p:nvPr/>
          </p:nvCxnSpPr>
          <p:spPr>
            <a:xfrm flipH="1">
              <a:off x="2197724" y="4368829"/>
              <a:ext cx="91358" cy="30161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DAE7A4E-55FC-4CE5-8957-48B1AC2832C2}"/>
                </a:ext>
              </a:extLst>
            </p:cNvPr>
            <p:cNvCxnSpPr>
              <a:cxnSpLocks/>
              <a:endCxn id="109" idx="0"/>
            </p:cNvCxnSpPr>
            <p:nvPr/>
          </p:nvCxnSpPr>
          <p:spPr>
            <a:xfrm>
              <a:off x="2737256" y="4388745"/>
              <a:ext cx="31192" cy="28169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1F49782-271A-4A2A-972A-AAD36C098F2D}"/>
              </a:ext>
            </a:extLst>
          </p:cNvPr>
          <p:cNvGrpSpPr/>
          <p:nvPr/>
        </p:nvGrpSpPr>
        <p:grpSpPr>
          <a:xfrm>
            <a:off x="3290596" y="4588705"/>
            <a:ext cx="2066114" cy="391054"/>
            <a:chOff x="3290596" y="4588705"/>
            <a:chExt cx="2066114" cy="391054"/>
          </a:xfrm>
        </p:grpSpPr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02897735-767D-4CE7-B876-D40521F2783C}"/>
                </a:ext>
              </a:extLst>
            </p:cNvPr>
            <p:cNvSpPr/>
            <p:nvPr/>
          </p:nvSpPr>
          <p:spPr>
            <a:xfrm>
              <a:off x="3290596" y="4610084"/>
              <a:ext cx="2066114" cy="3696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525C8A1-3B84-462E-A010-2E1B1D273B0D}"/>
                </a:ext>
              </a:extLst>
            </p:cNvPr>
            <p:cNvCxnSpPr>
              <a:cxnSpLocks/>
            </p:cNvCxnSpPr>
            <p:nvPr/>
          </p:nvCxnSpPr>
          <p:spPr>
            <a:xfrm>
              <a:off x="4279586" y="4588705"/>
              <a:ext cx="0" cy="3696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3605B122-7C6A-4C6C-96A3-81B64ADC3019}"/>
                </a:ext>
              </a:extLst>
            </p:cNvPr>
            <p:cNvSpPr txBox="1"/>
            <p:nvPr/>
          </p:nvSpPr>
          <p:spPr>
            <a:xfrm>
              <a:off x="3525198" y="4617290"/>
              <a:ext cx="7543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n0p1</a:t>
              </a:r>
            </a:p>
          </p:txBody>
        </p: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036B8062-1C44-4775-9F07-F51658728B5F}"/>
                </a:ext>
              </a:extLst>
            </p:cNvPr>
            <p:cNvSpPr txBox="1"/>
            <p:nvPr/>
          </p:nvSpPr>
          <p:spPr>
            <a:xfrm>
              <a:off x="4552361" y="4633279"/>
              <a:ext cx="7543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n0p2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B09BC85-6354-4F3B-92B0-2BBB6B414F26}"/>
              </a:ext>
            </a:extLst>
          </p:cNvPr>
          <p:cNvGrpSpPr/>
          <p:nvPr/>
        </p:nvGrpSpPr>
        <p:grpSpPr>
          <a:xfrm>
            <a:off x="6822911" y="4610084"/>
            <a:ext cx="2066114" cy="369675"/>
            <a:chOff x="6822911" y="4610084"/>
            <a:chExt cx="2066114" cy="369675"/>
          </a:xfrm>
        </p:grpSpPr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8315953A-D8D8-4469-8C10-7EA165711159}"/>
                </a:ext>
              </a:extLst>
            </p:cNvPr>
            <p:cNvSpPr/>
            <p:nvPr/>
          </p:nvSpPr>
          <p:spPr>
            <a:xfrm>
              <a:off x="6822911" y="4610084"/>
              <a:ext cx="2066114" cy="3696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F503F0E3-878E-4AA5-B8F6-D57E352935E9}"/>
                </a:ext>
              </a:extLst>
            </p:cNvPr>
            <p:cNvCxnSpPr>
              <a:cxnSpLocks/>
              <a:stCxn id="438" idx="0"/>
              <a:endCxn id="438" idx="2"/>
            </p:cNvCxnSpPr>
            <p:nvPr/>
          </p:nvCxnSpPr>
          <p:spPr>
            <a:xfrm>
              <a:off x="7855968" y="4610084"/>
              <a:ext cx="0" cy="3696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1AA803C3-5675-4D69-B3CB-73172A120AA4}"/>
                </a:ext>
              </a:extLst>
            </p:cNvPr>
            <p:cNvSpPr txBox="1"/>
            <p:nvPr/>
          </p:nvSpPr>
          <p:spPr>
            <a:xfrm>
              <a:off x="7052621" y="4637339"/>
              <a:ext cx="7543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n1p1</a:t>
              </a: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E47614DB-1D9C-4222-AB8C-DB810E17A45F}"/>
                </a:ext>
              </a:extLst>
            </p:cNvPr>
            <p:cNvSpPr txBox="1"/>
            <p:nvPr/>
          </p:nvSpPr>
          <p:spPr>
            <a:xfrm>
              <a:off x="8074688" y="4633279"/>
              <a:ext cx="7543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n1p2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2CDDB49-9B98-4B2A-BC7A-02886E719521}"/>
              </a:ext>
            </a:extLst>
          </p:cNvPr>
          <p:cNvGrpSpPr/>
          <p:nvPr/>
        </p:nvGrpSpPr>
        <p:grpSpPr>
          <a:xfrm>
            <a:off x="5356710" y="4115488"/>
            <a:ext cx="1466201" cy="709406"/>
            <a:chOff x="5356710" y="4115488"/>
            <a:chExt cx="1466201" cy="709406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DD42F57C-E9EF-4957-ADB7-A36697CD2EC7}"/>
                </a:ext>
              </a:extLst>
            </p:cNvPr>
            <p:cNvSpPr/>
            <p:nvPr/>
          </p:nvSpPr>
          <p:spPr>
            <a:xfrm>
              <a:off x="5673212" y="4552717"/>
              <a:ext cx="720898" cy="272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bond1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1C453C53-7BA4-47CF-BFED-4614C54EBF11}"/>
                </a:ext>
              </a:extLst>
            </p:cNvPr>
            <p:cNvSpPr/>
            <p:nvPr/>
          </p:nvSpPr>
          <p:spPr>
            <a:xfrm>
              <a:off x="5544344" y="4115488"/>
              <a:ext cx="978634" cy="2721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OAM, Storage</a:t>
              </a: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0F54D08-9E7F-4D9F-8459-FF0DED4162A9}"/>
                </a:ext>
              </a:extLst>
            </p:cNvPr>
            <p:cNvCxnSpPr>
              <a:cxnSpLocks/>
            </p:cNvCxnSpPr>
            <p:nvPr/>
          </p:nvCxnSpPr>
          <p:spPr>
            <a:xfrm>
              <a:off x="6033661" y="4387665"/>
              <a:ext cx="0" cy="16505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0C57C3D-6AFE-4169-AD5D-2BB37F5BF563}"/>
                </a:ext>
              </a:extLst>
            </p:cNvPr>
            <p:cNvCxnSpPr>
              <a:cxnSpLocks/>
              <a:stCxn id="118" idx="2"/>
              <a:endCxn id="437" idx="3"/>
            </p:cNvCxnSpPr>
            <p:nvPr/>
          </p:nvCxnSpPr>
          <p:spPr>
            <a:xfrm flipH="1">
              <a:off x="5356710" y="4688806"/>
              <a:ext cx="316502" cy="10611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9902DC8-22C2-4047-B777-53165F519241}"/>
                </a:ext>
              </a:extLst>
            </p:cNvPr>
            <p:cNvCxnSpPr>
              <a:cxnSpLocks/>
              <a:stCxn id="118" idx="6"/>
              <a:endCxn id="438" idx="1"/>
            </p:cNvCxnSpPr>
            <p:nvPr/>
          </p:nvCxnSpPr>
          <p:spPr>
            <a:xfrm>
              <a:off x="6394110" y="4688806"/>
              <a:ext cx="428801" cy="10611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7" name="Table 77">
            <a:extLst>
              <a:ext uri="{FF2B5EF4-FFF2-40B4-BE49-F238E27FC236}">
                <a16:creationId xmlns:a16="http://schemas.microsoft.com/office/drawing/2014/main" id="{AA810220-8F9D-4E96-9688-5F1CF9570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487745"/>
              </p:ext>
            </p:extLst>
          </p:nvPr>
        </p:nvGraphicFramePr>
        <p:xfrm>
          <a:off x="2355117" y="2001583"/>
          <a:ext cx="335372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12">
                  <a:extLst>
                    <a:ext uri="{9D8B030D-6E8A-4147-A177-3AD203B41FA5}">
                      <a16:colId xmlns:a16="http://schemas.microsoft.com/office/drawing/2014/main" val="1141721372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2338979422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3567382942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465746041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80597234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3612199935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4250863482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4108991123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3254489654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3699934946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3215063233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2766478729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2259572289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3883126486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3789231678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2009894564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2665851650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860460350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4073350182"/>
                    </a:ext>
                  </a:extLst>
                </a:gridCol>
              </a:tblGrid>
              <a:tr h="20005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952541"/>
                  </a:ext>
                </a:extLst>
              </a:tr>
            </a:tbl>
          </a:graphicData>
        </a:graphic>
      </p:graphicFrame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6C003518-1818-4741-BCA9-642BB91BB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195368"/>
              </p:ext>
            </p:extLst>
          </p:nvPr>
        </p:nvGraphicFramePr>
        <p:xfrm>
          <a:off x="6480733" y="2001583"/>
          <a:ext cx="335372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12">
                  <a:extLst>
                    <a:ext uri="{9D8B030D-6E8A-4147-A177-3AD203B41FA5}">
                      <a16:colId xmlns:a16="http://schemas.microsoft.com/office/drawing/2014/main" val="357637064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1769182379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1508541595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3186174335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2113800535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2895060557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1457235178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2039224102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4065284873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1343063082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965192296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819207349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2745864438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2177734582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632727873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73336286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1504490937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1474056877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3767969380"/>
                    </a:ext>
                  </a:extLst>
                </a:gridCol>
              </a:tblGrid>
              <a:tr h="20005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076556"/>
                  </a:ext>
                </a:extLst>
              </a:tr>
            </a:tbl>
          </a:graphicData>
        </a:graphic>
      </p:graphicFrame>
      <p:grpSp>
        <p:nvGrpSpPr>
          <p:cNvPr id="99" name="Group 98">
            <a:extLst>
              <a:ext uri="{FF2B5EF4-FFF2-40B4-BE49-F238E27FC236}">
                <a16:creationId xmlns:a16="http://schemas.microsoft.com/office/drawing/2014/main" id="{FAFC317C-0966-4006-96FC-AC7AAB5A1353}"/>
              </a:ext>
            </a:extLst>
          </p:cNvPr>
          <p:cNvGrpSpPr/>
          <p:nvPr/>
        </p:nvGrpSpPr>
        <p:grpSpPr>
          <a:xfrm>
            <a:off x="3299225" y="4389617"/>
            <a:ext cx="5589800" cy="237740"/>
            <a:chOff x="3299225" y="4389617"/>
            <a:chExt cx="5589800" cy="237740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1347B47-20E2-4D63-BF36-597B2AE971C0}"/>
                </a:ext>
              </a:extLst>
            </p:cNvPr>
            <p:cNvSpPr txBox="1"/>
            <p:nvPr/>
          </p:nvSpPr>
          <p:spPr>
            <a:xfrm>
              <a:off x="3299225" y="4401846"/>
              <a:ext cx="4387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port 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8BC1E42-31D9-463A-B2DD-1D684EA250EC}"/>
                </a:ext>
              </a:extLst>
            </p:cNvPr>
            <p:cNvSpPr txBox="1"/>
            <p:nvPr/>
          </p:nvSpPr>
          <p:spPr>
            <a:xfrm>
              <a:off x="4314303" y="4389617"/>
              <a:ext cx="4387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port 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A5D48B7-E972-44B5-B84C-4E8755CCAFCC}"/>
                </a:ext>
              </a:extLst>
            </p:cNvPr>
            <p:cNvSpPr txBox="1"/>
            <p:nvPr/>
          </p:nvSpPr>
          <p:spPr>
            <a:xfrm>
              <a:off x="6716630" y="4389961"/>
              <a:ext cx="4387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port 3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32E21A9-422D-498A-BDEC-B35799AFD8F2}"/>
                </a:ext>
              </a:extLst>
            </p:cNvPr>
            <p:cNvSpPr txBox="1"/>
            <p:nvPr/>
          </p:nvSpPr>
          <p:spPr>
            <a:xfrm>
              <a:off x="8450278" y="4411913"/>
              <a:ext cx="4387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port 4</a:t>
              </a: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7E5BF725-8383-45CB-8579-ED2D1AD968DA}"/>
              </a:ext>
            </a:extLst>
          </p:cNvPr>
          <p:cNvSpPr txBox="1"/>
          <p:nvPr/>
        </p:nvSpPr>
        <p:spPr>
          <a:xfrm>
            <a:off x="4280542" y="530918"/>
            <a:ext cx="6375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Diagram shows physical cores; With HT enabled, each physical core shall correspond to 2 virtual cores/threads (vCPUs) </a:t>
            </a:r>
          </a:p>
        </p:txBody>
      </p:sp>
    </p:spTree>
    <p:extLst>
      <p:ext uri="{BB962C8B-B14F-4D97-AF65-F5344CB8AC3E}">
        <p14:creationId xmlns:p14="http://schemas.microsoft.com/office/powerpoint/2010/main" val="774083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132</Words>
  <Application>Microsoft Office PowerPoint</Application>
  <PresentationFormat>Widescreen</PresentationFormat>
  <Paragraphs>73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Cloud: SRIOV/OvS-DPDK /HIGH IOPS</dc:title>
  <dc:creator>GOYAL, PANKAJ</dc:creator>
  <cp:lastModifiedBy>GOYAL, PANKAJ</cp:lastModifiedBy>
  <cp:revision>37</cp:revision>
  <dcterms:created xsi:type="dcterms:W3CDTF">2020-03-01T05:19:19Z</dcterms:created>
  <dcterms:modified xsi:type="dcterms:W3CDTF">2020-05-18T19:16:45Z</dcterms:modified>
</cp:coreProperties>
</file>