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0"/>
  </p:handoutMasterIdLst>
  <p:sldIdLst>
    <p:sldId id="375" r:id="rId2"/>
    <p:sldId id="305" r:id="rId3"/>
    <p:sldId id="409" r:id="rId4"/>
    <p:sldId id="420" r:id="rId5"/>
    <p:sldId id="419" r:id="rId6"/>
    <p:sldId id="384" r:id="rId7"/>
    <p:sldId id="416" r:id="rId8"/>
    <p:sldId id="422" r:id="rId9"/>
    <p:sldId id="417" r:id="rId10"/>
    <p:sldId id="418" r:id="rId11"/>
    <p:sldId id="421" r:id="rId12"/>
    <p:sldId id="407" r:id="rId13"/>
    <p:sldId id="412" r:id="rId14"/>
    <p:sldId id="298" r:id="rId15"/>
    <p:sldId id="410" r:id="rId16"/>
    <p:sldId id="411" r:id="rId17"/>
    <p:sldId id="406" r:id="rId18"/>
    <p:sldId id="4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32CA4-04DD-EF49-B771-A25DD44325F6}" v="1436" dt="2024-02-14T16:13:05.955"/>
    <p1510:client id="{BC019359-C2C8-45B6-AF12-DB37033EA26C}" v="1116" dt="2024-02-13T21:43:04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687" autoAdjust="0"/>
  </p:normalViewPr>
  <p:slideViewPr>
    <p:cSldViewPr snapToGrid="0" snapToObjects="1">
      <p:cViewPr varScale="1">
        <p:scale>
          <a:sx n="122" d="100"/>
          <a:sy n="122" d="100"/>
        </p:scale>
        <p:origin x="240" y="304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83" r:id="rId14"/>
    <p:sldLayoutId id="2147483685" r:id="rId15"/>
    <p:sldLayoutId id="2147483684" r:id="rId16"/>
    <p:sldLayoutId id="2147483680" r:id="rId17"/>
    <p:sldLayoutId id="2147483691" r:id="rId18"/>
    <p:sldLayoutId id="2147483692" r:id="rId19"/>
    <p:sldLayoutId id="2147483693" r:id="rId20"/>
    <p:sldLayoutId id="2147483694" r:id="rId21"/>
    <p:sldLayoutId id="2147483688" r:id="rId22"/>
    <p:sldLayoutId id="2147483687" r:id="rId23"/>
    <p:sldLayoutId id="2147483689" r:id="rId24"/>
    <p:sldLayoutId id="2147483690" r:id="rId25"/>
    <p:sldLayoutId id="2147483695" r:id="rId26"/>
    <p:sldLayoutId id="2147483696" r:id="rId27"/>
    <p:sldLayoutId id="2147483697" r:id="rId28"/>
    <p:sldLayoutId id="2147483698" r:id="rId29"/>
    <p:sldLayoutId id="2147483703" r:id="rId30"/>
    <p:sldLayoutId id="2147483704" r:id="rId31"/>
    <p:sldLayoutId id="2147483705" r:id="rId32"/>
    <p:sldLayoutId id="2147483706" r:id="rId33"/>
    <p:sldLayoutId id="2147483700" r:id="rId34"/>
    <p:sldLayoutId id="2147483699" r:id="rId35"/>
    <p:sldLayoutId id="2147483701" r:id="rId36"/>
    <p:sldLayoutId id="2147483702" r:id="rId3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5"/>
            <a:ext cx="4179375" cy="13758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GROUP 1:</a:t>
            </a:r>
          </a:p>
          <a:p>
            <a:r>
              <a:rPr lang="en-US" dirty="0" err="1"/>
              <a:t>Anukriti</a:t>
            </a:r>
            <a:r>
              <a:rPr lang="en-US" dirty="0"/>
              <a:t> </a:t>
            </a:r>
            <a:r>
              <a:rPr lang="en-US" dirty="0" err="1"/>
              <a:t>baijal</a:t>
            </a:r>
            <a:endParaRPr lang="en-US" dirty="0"/>
          </a:p>
          <a:p>
            <a:r>
              <a:rPr lang="en-US" dirty="0"/>
              <a:t>HARVENDRA SINGH</a:t>
            </a:r>
          </a:p>
          <a:p>
            <a:r>
              <a:rPr lang="en-US" dirty="0"/>
              <a:t>Theodore smith</a:t>
            </a:r>
            <a:br>
              <a:rPr lang="en-US" dirty="0"/>
            </a:b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/>
          <a:lstStyle/>
          <a:p>
            <a:r>
              <a:rPr lang="en-US" dirty="0"/>
              <a:t>CREDIT CARD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350D-9F8D-1ECE-1FC8-A8759CCB3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71F0-53B4-669C-7494-343E466073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Mean amount of all transactions was off by only 1 penny</a:t>
            </a:r>
          </a:p>
          <a:p>
            <a:r>
              <a:rPr lang="en-US"/>
              <a:t>Was this a factor of having a very large dataset?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95A3B-D0D4-3A5A-07B2-494CBD21633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1" y="1510572"/>
            <a:ext cx="4672156" cy="496694"/>
          </a:xfrm>
        </p:spPr>
        <p:txBody>
          <a:bodyPr/>
          <a:lstStyle/>
          <a:p>
            <a:r>
              <a:rPr lang="en-US" dirty="0">
                <a:latin typeface="+mj-lt"/>
              </a:rPr>
              <a:t>Fraud by Gender</a:t>
            </a:r>
          </a:p>
        </p:txBody>
      </p:sp>
      <p:pic>
        <p:nvPicPr>
          <p:cNvPr id="7" name="Content Placeholder 6" descr="A green and yellow pie chart&#10;&#10;Description automatically generated">
            <a:extLst>
              <a:ext uri="{FF2B5EF4-FFF2-40B4-BE49-F238E27FC236}">
                <a16:creationId xmlns:a16="http://schemas.microsoft.com/office/drawing/2014/main" id="{A3057C75-732F-434E-C437-969899CD89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30" y="2175642"/>
            <a:ext cx="3928127" cy="40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3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9D098-2213-7209-ACF6-B8D517F69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C284-5561-DB4F-28DA-952A68317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B6DDE-A2A5-0B7B-32B4-651A6C0EC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1" y="1452104"/>
            <a:ext cx="4672156" cy="584775"/>
          </a:xfrm>
        </p:spPr>
        <p:txBody>
          <a:bodyPr/>
          <a:lstStyle/>
          <a:p>
            <a:r>
              <a:rPr lang="en-US" dirty="0">
                <a:latin typeface="+mj-lt"/>
              </a:rPr>
              <a:t>Fraud Rate by 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CB58A-1363-737F-99E0-35D9CF965350}"/>
              </a:ext>
            </a:extLst>
          </p:cNvPr>
          <p:cNvSpPr txBox="1"/>
          <p:nvPr/>
        </p:nvSpPr>
        <p:spPr>
          <a:xfrm>
            <a:off x="1323363" y="5823673"/>
            <a:ext cx="3785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Note:</a:t>
            </a:r>
          </a:p>
          <a:p>
            <a:r>
              <a:rPr lang="en-US" sz="1600" dirty="0">
                <a:latin typeface="+mj-lt"/>
              </a:rPr>
              <a:t>Population of </a:t>
            </a:r>
            <a:r>
              <a:rPr lang="en-US" sz="1600" dirty="0" err="1">
                <a:latin typeface="+mj-lt"/>
              </a:rPr>
              <a:t>Morrowville</a:t>
            </a:r>
            <a:r>
              <a:rPr lang="en-US" sz="1600" dirty="0">
                <a:latin typeface="+mj-lt"/>
              </a:rPr>
              <a:t> is less than 1000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4944A16-8EAF-4B46-1B4B-29716584201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28" y="1452104"/>
            <a:ext cx="6597206" cy="506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2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PREDICTIVE MODEL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variables were encoded using different encoding methods such as label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was imbalanced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Dealt with the imbalance using Random Under Sampling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was split into 80-20 ratios (80% for training and 20% for testing)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8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1E23B57-A482-8F4B-9021-86FE326A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1702676"/>
            <a:ext cx="4693727" cy="4474287"/>
          </a:xfrm>
        </p:spPr>
        <p:txBody>
          <a:bodyPr>
            <a:normAutofit/>
          </a:bodyPr>
          <a:lstStyle/>
          <a:p>
            <a:r>
              <a:rPr lang="en-US" kern="0" dirty="0">
                <a:solidFill>
                  <a:srgbClr val="000000"/>
                </a:solidFill>
                <a:ea typeface="Times New Roman" panose="02020603050405020304" pitchFamily="18" charset="0"/>
              </a:rPr>
              <a:t>Predictors: Age</a:t>
            </a:r>
          </a:p>
          <a:p>
            <a:r>
              <a:rPr lang="en-US" kern="0" dirty="0">
                <a:solidFill>
                  <a:srgbClr val="000000"/>
                </a:solidFill>
                <a:ea typeface="Times New Roman" panose="02020603050405020304" pitchFamily="18" charset="0"/>
              </a:rPr>
              <a:t>Target: Fraud</a:t>
            </a:r>
          </a:p>
          <a:p>
            <a:r>
              <a:rPr lang="en-US" kern="0" dirty="0">
                <a:solidFill>
                  <a:srgbClr val="000000"/>
                </a:solidFill>
                <a:ea typeface="Times New Roman" panose="02020603050405020304" pitchFamily="18" charset="0"/>
              </a:rPr>
              <a:t>A</a:t>
            </a:r>
            <a:r>
              <a:rPr lang="en-US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ccuracy for the model is approximately 50.93%</a:t>
            </a:r>
          </a:p>
          <a:p>
            <a:r>
              <a:rPr lang="en-US" kern="0" dirty="0">
                <a:solidFill>
                  <a:srgbClr val="000000"/>
                </a:solidFill>
              </a:rPr>
              <a:t>Mean accuracy after cross validation is 53.52%</a:t>
            </a:r>
            <a:r>
              <a:rPr lang="en-US" dirty="0">
                <a:effectLst/>
              </a:rPr>
              <a:t> </a:t>
            </a:r>
          </a:p>
          <a:p>
            <a:r>
              <a:rPr lang="en-US" kern="0" dirty="0">
                <a:solidFill>
                  <a:srgbClr val="000000"/>
                </a:solidFill>
              </a:rPr>
              <a:t>The precision score is 0.52 indicating that out of all the transactions, only 52% of the predictions were correct.</a:t>
            </a:r>
          </a:p>
          <a:p>
            <a:r>
              <a:rPr lang="en-US" kern="0" dirty="0">
                <a:solidFill>
                  <a:srgbClr val="000000"/>
                </a:solidFill>
              </a:rPr>
              <a:t>The recall score is 0.46, which means that out of all predicted fraud transactions, only 46% of them were actually fraud.</a:t>
            </a:r>
          </a:p>
          <a:p>
            <a:r>
              <a:rPr lang="en-US" kern="0" dirty="0">
                <a:solidFill>
                  <a:srgbClr val="000000"/>
                </a:solidFill>
              </a:rPr>
              <a:t>the F1-score, 0.49, which is not close to 1.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9DCEB4-59D0-C417-9ADA-8CFB046FCF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4327" y="1842860"/>
            <a:ext cx="4432300" cy="3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32D5A2-D3FB-C566-2B8C-0B90358C5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09" y="2981312"/>
            <a:ext cx="5903736" cy="2197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84516B-A0CF-394A-918B-403953B632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92"/>
          <a:stretch/>
        </p:blipFill>
        <p:spPr>
          <a:xfrm>
            <a:off x="1228609" y="2511688"/>
            <a:ext cx="5903736" cy="4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8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1E23B57-A482-8F4B-9021-86FE326A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1734208"/>
            <a:ext cx="4693727" cy="4442756"/>
          </a:xfrm>
        </p:spPr>
        <p:txBody>
          <a:bodyPr>
            <a:normAutofit/>
          </a:bodyPr>
          <a:lstStyle/>
          <a:p>
            <a:r>
              <a:rPr lang="en-US" kern="0" dirty="0">
                <a:solidFill>
                  <a:srgbClr val="000000"/>
                </a:solidFill>
                <a:ea typeface="Times New Roman" panose="02020603050405020304" pitchFamily="18" charset="0"/>
              </a:rPr>
              <a:t>Predictors: Age, Category, Credit Card Provider, Amount, and Gender</a:t>
            </a:r>
          </a:p>
          <a:p>
            <a:r>
              <a:rPr lang="en-US" kern="0" dirty="0">
                <a:solidFill>
                  <a:srgbClr val="000000"/>
                </a:solidFill>
                <a:ea typeface="Times New Roman" panose="02020603050405020304" pitchFamily="18" charset="0"/>
              </a:rPr>
              <a:t>Target: Fraud</a:t>
            </a:r>
          </a:p>
          <a:p>
            <a:r>
              <a:rPr lang="en-US" kern="0" dirty="0">
                <a:solidFill>
                  <a:srgbClr val="000000"/>
                </a:solidFill>
              </a:rPr>
              <a:t>Accuracy for the model is approximately 95.45% </a:t>
            </a:r>
          </a:p>
          <a:p>
            <a:r>
              <a:rPr lang="en-US" kern="0" dirty="0">
                <a:solidFill>
                  <a:srgbClr val="000000"/>
                </a:solidFill>
              </a:rPr>
              <a:t>The mean accuracy after cross validation is 94.41%</a:t>
            </a:r>
          </a:p>
          <a:p>
            <a:r>
              <a:rPr lang="en-US" kern="0" dirty="0">
                <a:solidFill>
                  <a:srgbClr val="000000"/>
                </a:solidFill>
              </a:rPr>
              <a:t>The precision score is 0.96 which indicates that out of all the transactions, 96% of our predictions were correct, similar to Logistic Regression Model.</a:t>
            </a:r>
          </a:p>
          <a:p>
            <a:r>
              <a:rPr lang="en-US" kern="0" dirty="0">
                <a:solidFill>
                  <a:srgbClr val="000000"/>
                </a:solidFill>
              </a:rPr>
              <a:t>The recall score is 0.95, which means that out of all predicted fraud transactions, 95% of them were actually fraud.</a:t>
            </a:r>
          </a:p>
          <a:p>
            <a:r>
              <a:rPr lang="en-US" kern="0" dirty="0">
                <a:solidFill>
                  <a:srgbClr val="000000"/>
                </a:solidFill>
              </a:rPr>
              <a:t>F1-score, 0.95, which is quite close to 1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1E1E3F-151A-006A-3671-427F2A2A4C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2009"/>
          <a:stretch/>
        </p:blipFill>
        <p:spPr>
          <a:xfrm>
            <a:off x="2201233" y="1881352"/>
            <a:ext cx="3894767" cy="366774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179A0FDB-C3D6-A363-B8E1-AF2BC3AFA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353" y="3264551"/>
            <a:ext cx="5854525" cy="2125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245B39-83FD-543B-C7BF-96C6D7361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353" y="2508613"/>
            <a:ext cx="5854525" cy="4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1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1E23B57-A482-8F4B-9021-86FE326A6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1776248"/>
            <a:ext cx="4693727" cy="4400715"/>
          </a:xfrm>
        </p:spPr>
        <p:txBody>
          <a:bodyPr>
            <a:normAutofit/>
          </a:bodyPr>
          <a:lstStyle/>
          <a:p>
            <a:r>
              <a:rPr lang="en-US" kern="0" dirty="0">
                <a:solidFill>
                  <a:srgbClr val="000000"/>
                </a:solidFill>
                <a:ea typeface="Times New Roman" panose="02020603050405020304" pitchFamily="18" charset="0"/>
              </a:rPr>
              <a:t>Predictors: Age, Merchant, City, Credit Card Provider, Amount, and Gender</a:t>
            </a:r>
          </a:p>
          <a:p>
            <a:r>
              <a:rPr lang="en-US" kern="0" dirty="0">
                <a:solidFill>
                  <a:srgbClr val="000000"/>
                </a:solidFill>
                <a:ea typeface="Times New Roman" panose="02020603050405020304" pitchFamily="18" charset="0"/>
              </a:rPr>
              <a:t>Target: Fraud</a:t>
            </a:r>
          </a:p>
          <a:p>
            <a:r>
              <a:rPr lang="en-US" kern="0" dirty="0">
                <a:solidFill>
                  <a:srgbClr val="000000"/>
                </a:solidFill>
              </a:rPr>
              <a:t>Accuracy for the model is approximately 86.13% </a:t>
            </a:r>
          </a:p>
          <a:p>
            <a:r>
              <a:rPr lang="en-US" kern="0" dirty="0">
                <a:solidFill>
                  <a:srgbClr val="000000"/>
                </a:solidFill>
              </a:rPr>
              <a:t>The mean accuracy after cross validation is 85.64%</a:t>
            </a:r>
          </a:p>
          <a:p>
            <a:r>
              <a:rPr lang="en-US" kern="0" dirty="0">
                <a:solidFill>
                  <a:srgbClr val="000000"/>
                </a:solidFill>
              </a:rPr>
              <a:t>The precision score is 0.96 which indicates that out of all the transactions, 96% of our predictions were correct, which is again similar to Logistic Regression and Random Forest Models.</a:t>
            </a:r>
          </a:p>
          <a:p>
            <a:r>
              <a:rPr lang="en-US" kern="0" dirty="0">
                <a:solidFill>
                  <a:srgbClr val="000000"/>
                </a:solidFill>
              </a:rPr>
              <a:t>The recall score is lower but similar to logistic regression at 0.76, which means that out of all predicted fraud transactions, 76% of them were actually fraud .</a:t>
            </a:r>
          </a:p>
          <a:p>
            <a:r>
              <a:rPr lang="en-US" kern="0" dirty="0">
                <a:solidFill>
                  <a:srgbClr val="000000"/>
                </a:solidFill>
              </a:rPr>
              <a:t>The F1-score, 0.85, which is quite close to 1 </a:t>
            </a:r>
          </a:p>
        </p:txBody>
      </p:sp>
      <p:pic>
        <p:nvPicPr>
          <p:cNvPr id="8" name="Content Placeholder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9AE1130-82F3-5362-A3E8-7A943EABE1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1638" y="1931087"/>
            <a:ext cx="2692400" cy="419100"/>
          </a:xfrm>
          <a:prstGeom prst="rect">
            <a:avLst/>
          </a:prstGeom>
        </p:spPr>
      </p:pic>
      <p:pic>
        <p:nvPicPr>
          <p:cNvPr id="9" name="Picture 8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E431C898-11DA-8339-5899-993D9BDB7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35" y="3067637"/>
            <a:ext cx="5847927" cy="2090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5F52DF-A3CA-A015-034B-E1065BB63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36" y="2505025"/>
            <a:ext cx="5847927" cy="4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7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27" descr="Woman working at office late at night">
            <a:extLst>
              <a:ext uri="{FF2B5EF4-FFF2-40B4-BE49-F238E27FC236}">
                <a16:creationId xmlns:a16="http://schemas.microsoft.com/office/drawing/2014/main" id="{B7E68695-0DB5-1946-B945-66E677B112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692" r="4692"/>
          <a:stretch/>
        </p:blipFill>
        <p:spPr>
          <a:xfrm>
            <a:off x="1134319" y="0"/>
            <a:ext cx="11057681" cy="685800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582" y="870860"/>
            <a:ext cx="4890577" cy="1002552"/>
          </a:xfrm>
        </p:spPr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2256312"/>
            <a:ext cx="4890578" cy="41000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accurate of the three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card company could be an important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 with big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Equal means</a:t>
            </a:r>
          </a:p>
        </p:txBody>
      </p:sp>
    </p:spTree>
    <p:extLst>
      <p:ext uri="{BB962C8B-B14F-4D97-AF65-F5344CB8AC3E}">
        <p14:creationId xmlns:p14="http://schemas.microsoft.com/office/powerpoint/2010/main" val="307287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52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Card Fraud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1.5 billion fraudulent transactions in US 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 of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factors of credit card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Considerations for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Is customer age a factor?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certain credit card companies more prone?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predictive model performs best for fraud prediction?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55,719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23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information was included in the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Transaction date, time and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Credit Card Number*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Merchant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Information*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City Population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Transaction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Fraudulent  Transaction (yes/no)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5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4674919" cy="2387600"/>
          </a:xfrm>
        </p:spPr>
        <p:txBody>
          <a:bodyPr/>
          <a:lstStyle/>
          <a:p>
            <a:r>
              <a:rPr lang="en-US" dirty="0"/>
              <a:t>Data Cleaning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8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2" y="654956"/>
            <a:ext cx="10134369" cy="1002552"/>
          </a:xfrm>
        </p:spPr>
        <p:txBody>
          <a:bodyPr/>
          <a:lstStyle/>
          <a:p>
            <a:r>
              <a:rPr lang="en-US" dirty="0"/>
              <a:t>Data cleaning and Pre-processing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849821"/>
            <a:ext cx="10134371" cy="4506528"/>
          </a:xfrm>
        </p:spPr>
        <p:txBody>
          <a:bodyPr/>
          <a:lstStyle/>
          <a:p>
            <a:r>
              <a:rPr lang="en-US" dirty="0"/>
              <a:t>Before proceeding with the exploratory analysis, it was important to clean the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transaction date and column were separated and converted into correct formats along with ‘DOB’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 containing the first and the last names of the customers were combined into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extra special characters from the content of the columns ‘Merchant’ and ‘Category’.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Calculated age of the customers using their DOB and the last date for the year included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the credit card provider using the first digit of the credit card number. (2 or 5: Mastercard, 3: American Express, 4: Visa, 6: Discover)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0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715790"/>
            <a:ext cx="4674919" cy="2387600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350D-9F8D-1ECE-1FC8-A8759CCB3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339645"/>
            <a:ext cx="10134369" cy="1002552"/>
          </a:xfrm>
        </p:spPr>
        <p:txBody>
          <a:bodyPr anchor="b">
            <a:normAutofit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9DAB8B-EDC7-6BB4-74EF-5C1D5213DA9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0028" y="2067758"/>
            <a:ext cx="3657600" cy="458633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9878C30-A4EC-6FBF-2FCA-B62F41B8A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/>
          <a:p>
            <a:r>
              <a:rPr lang="en-US" dirty="0"/>
              <a:t>Merchant </a:t>
            </a:r>
            <a:r>
              <a:rPr lang="en-US" dirty="0" err="1"/>
              <a:t>Kilback</a:t>
            </a:r>
            <a:r>
              <a:rPr lang="en-US" dirty="0"/>
              <a:t> LLC had the most transactions</a:t>
            </a:r>
          </a:p>
          <a:p>
            <a:r>
              <a:rPr lang="en-US" dirty="0"/>
              <a:t>Most transactions related to Gas Transport</a:t>
            </a:r>
          </a:p>
          <a:p>
            <a:r>
              <a:rPr lang="en-US" dirty="0"/>
              <a:t>Film/Video Editors spent the most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F82E7D-C0EF-53C4-8164-6BEF4DF773B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549246"/>
          </a:xfrm>
        </p:spPr>
        <p:txBody>
          <a:bodyPr anchor="b">
            <a:normAutofit/>
          </a:bodyPr>
          <a:lstStyle/>
          <a:p>
            <a:r>
              <a:rPr lang="en-US" dirty="0"/>
              <a:t>Total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7077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350D-9F8D-1ECE-1FC8-A8759CCB3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339645"/>
            <a:ext cx="10134369" cy="1002552"/>
          </a:xfrm>
        </p:spPr>
        <p:txBody>
          <a:bodyPr anchor="b">
            <a:normAutofit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7" name="Content Placeholder 6" descr="A graph of credit card&#10;&#10;Description automatically generated">
            <a:extLst>
              <a:ext uri="{FF2B5EF4-FFF2-40B4-BE49-F238E27FC236}">
                <a16:creationId xmlns:a16="http://schemas.microsoft.com/office/drawing/2014/main" id="{F6442133-79CD-BFF2-22AC-E5281433B2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27321" y="2123509"/>
            <a:ext cx="5159253" cy="3908133"/>
          </a:xfrm>
          <a:noFill/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9878C30-A4EC-6FBF-2FCA-B62F41B8A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/>
          <a:p>
            <a:r>
              <a:rPr lang="en-US"/>
              <a:t>American Express tops the list at 45%</a:t>
            </a:r>
          </a:p>
          <a:p>
            <a:r>
              <a:rPr lang="en-US"/>
              <a:t>Visa double that of Mastercard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F82E7D-C0EF-53C4-8164-6BEF4DF773B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1" y="1468740"/>
            <a:ext cx="4672156" cy="528226"/>
          </a:xfrm>
        </p:spPr>
        <p:txBody>
          <a:bodyPr anchor="b">
            <a:normAutofit/>
          </a:bodyPr>
          <a:lstStyle/>
          <a:p>
            <a:r>
              <a:rPr lang="en-US" dirty="0"/>
              <a:t>Credit Card Provider Claims</a:t>
            </a:r>
          </a:p>
        </p:txBody>
      </p:sp>
    </p:spTree>
    <p:extLst>
      <p:ext uri="{BB962C8B-B14F-4D97-AF65-F5344CB8AC3E}">
        <p14:creationId xmlns:p14="http://schemas.microsoft.com/office/powerpoint/2010/main" val="269771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350D-9F8D-1ECE-1FC8-A8759CCB3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339645"/>
            <a:ext cx="10134369" cy="1002552"/>
          </a:xfrm>
        </p:spPr>
        <p:txBody>
          <a:bodyPr anchor="b">
            <a:normAutofit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7" name="Content Placeholder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3A3ECA2-B49B-AA1D-E5D5-44B62F23BE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627321" y="2060446"/>
            <a:ext cx="5114620" cy="405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E00C-1B9E-E54A-53F8-54BBB690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/>
          <a:p>
            <a:r>
              <a:rPr lang="en-US" dirty="0"/>
              <a:t>41-65 most at risk</a:t>
            </a:r>
          </a:p>
          <a:p>
            <a:r>
              <a:rPr lang="en-US" dirty="0"/>
              <a:t>26-40 2</a:t>
            </a:r>
            <a:r>
              <a:rPr lang="en-US" baseline="30000" dirty="0"/>
              <a:t>nd</a:t>
            </a:r>
            <a:endParaRPr lang="en-US" dirty="0"/>
          </a:p>
          <a:p>
            <a:r>
              <a:rPr lang="en-US" dirty="0"/>
              <a:t>Those two groups make up 75% of fraud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8361E-01E7-D805-48FC-81DD10507D3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1" y="1468740"/>
            <a:ext cx="4672156" cy="465163"/>
          </a:xfrm>
        </p:spPr>
        <p:txBody>
          <a:bodyPr anchor="b">
            <a:normAutofit lnSpcReduction="10000"/>
          </a:bodyPr>
          <a:lstStyle/>
          <a:p>
            <a:r>
              <a:rPr lang="en-US" dirty="0"/>
              <a:t>Claims by Age Group</a:t>
            </a:r>
          </a:p>
        </p:txBody>
      </p:sp>
    </p:spTree>
    <p:extLst>
      <p:ext uri="{BB962C8B-B14F-4D97-AF65-F5344CB8AC3E}">
        <p14:creationId xmlns:p14="http://schemas.microsoft.com/office/powerpoint/2010/main" val="26966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1717</TotalTime>
  <Words>705</Words>
  <Application>Microsoft Macintosh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Sagona ExtraLight</vt:lpstr>
      <vt:lpstr>Speak Pro</vt:lpstr>
      <vt:lpstr>Office Theme</vt:lpstr>
      <vt:lpstr>CREDIT CARD FRAUD DETECTION</vt:lpstr>
      <vt:lpstr>Introduction</vt:lpstr>
      <vt:lpstr>DATASET</vt:lpstr>
      <vt:lpstr>Data Cleaning</vt:lpstr>
      <vt:lpstr>Data cleaning and Pre-processing</vt:lpstr>
      <vt:lpstr>Exploratory data analysis</vt:lpstr>
      <vt:lpstr>Eda</vt:lpstr>
      <vt:lpstr>Eda</vt:lpstr>
      <vt:lpstr>EDA</vt:lpstr>
      <vt:lpstr>EDA</vt:lpstr>
      <vt:lpstr>EDA</vt:lpstr>
      <vt:lpstr>PREDICTIVE MODEL</vt:lpstr>
      <vt:lpstr>OVERVIEW</vt:lpstr>
      <vt:lpstr>LOGISTIC REGRESSION</vt:lpstr>
      <vt:lpstr>RANDOM FOREST CLASSIFIER</vt:lpstr>
      <vt:lpstr>SUPPORT VECTOR MACHINE</vt:lpstr>
      <vt:lpstr>RESULTS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Anukriti Baijal</dc:creator>
  <cp:lastModifiedBy>Anukriti Baijal</cp:lastModifiedBy>
  <cp:revision>3</cp:revision>
  <dcterms:created xsi:type="dcterms:W3CDTF">2024-02-12T23:45:15Z</dcterms:created>
  <dcterms:modified xsi:type="dcterms:W3CDTF">2024-02-14T19:58:18Z</dcterms:modified>
</cp:coreProperties>
</file>