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3"/>
  </p:notesMasterIdLst>
  <p:handoutMasterIdLst>
    <p:handoutMasterId r:id="rId24"/>
  </p:handoutMasterIdLst>
  <p:sldIdLst>
    <p:sldId id="256" r:id="rId5"/>
    <p:sldId id="281" r:id="rId6"/>
    <p:sldId id="293" r:id="rId7"/>
    <p:sldId id="271" r:id="rId8"/>
    <p:sldId id="279" r:id="rId9"/>
    <p:sldId id="282" r:id="rId10"/>
    <p:sldId id="280" r:id="rId11"/>
    <p:sldId id="257" r:id="rId12"/>
    <p:sldId id="283" r:id="rId13"/>
    <p:sldId id="284" r:id="rId14"/>
    <p:sldId id="288" r:id="rId15"/>
    <p:sldId id="290" r:id="rId16"/>
    <p:sldId id="285" r:id="rId17"/>
    <p:sldId id="286" r:id="rId18"/>
    <p:sldId id="287" r:id="rId19"/>
    <p:sldId id="291" r:id="rId20"/>
    <p:sldId id="292"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1"/>
            <p14:sldId id="293"/>
            <p14:sldId id="271"/>
            <p14:sldId id="279"/>
            <p14:sldId id="282"/>
          </p14:sldIdLst>
        </p14:section>
        <p14:section name="Untitled Section" id="{5FACBD1A-2DEA-4221-A66B-82DC86FCFC79}">
          <p14:sldIdLst>
            <p14:sldId id="280"/>
            <p14:sldId id="257"/>
            <p14:sldId id="283"/>
            <p14:sldId id="284"/>
            <p14:sldId id="288"/>
            <p14:sldId id="290"/>
            <p14:sldId id="285"/>
            <p14:sldId id="286"/>
            <p14:sldId id="287"/>
            <p14:sldId id="291"/>
            <p14:sldId id="292"/>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5C6BF1-CDC5-4F65-B0BA-BECA84CF325C}" type="doc">
      <dgm:prSet loTypeId="urn:microsoft.com/office/officeart/2005/8/layout/venn3" loCatId="relationship" qsTypeId="urn:microsoft.com/office/officeart/2005/8/quickstyle/simple4" qsCatId="simple" csTypeId="urn:microsoft.com/office/officeart/2005/8/colors/colorful5" csCatId="colorful" phldr="1"/>
      <dgm:spPr/>
      <dgm:t>
        <a:bodyPr/>
        <a:lstStyle/>
        <a:p>
          <a:endParaRPr lang="en-US"/>
        </a:p>
      </dgm:t>
    </dgm:pt>
    <dgm:pt modelId="{77CA257B-85C1-41DF-B4FE-4BDBEA31C1B5}">
      <dgm:prSet/>
      <dgm:spPr/>
      <dgm:t>
        <a:bodyPr/>
        <a:lstStyle/>
        <a:p>
          <a:r>
            <a:rPr lang="en-US" dirty="0"/>
            <a:t>Discussion about what type of apps have been developed and apps that might help the kid or influence them</a:t>
          </a:r>
        </a:p>
      </dgm:t>
    </dgm:pt>
    <dgm:pt modelId="{97676DF8-3AD0-40B1-A5A6-A721F7FB2B25}" type="parTrans" cxnId="{E7F1DE60-2542-4696-9B9D-48D6FB6AEDE3}">
      <dgm:prSet/>
      <dgm:spPr/>
      <dgm:t>
        <a:bodyPr/>
        <a:lstStyle/>
        <a:p>
          <a:endParaRPr lang="en-US"/>
        </a:p>
      </dgm:t>
    </dgm:pt>
    <dgm:pt modelId="{FEDED68A-37ED-4F21-B05F-C4104D24ADCC}" type="sibTrans" cxnId="{E7F1DE60-2542-4696-9B9D-48D6FB6AEDE3}">
      <dgm:prSet/>
      <dgm:spPr/>
      <dgm:t>
        <a:bodyPr/>
        <a:lstStyle/>
        <a:p>
          <a:endParaRPr lang="en-US"/>
        </a:p>
      </dgm:t>
    </dgm:pt>
    <dgm:pt modelId="{B4AF92F5-769F-407D-A97F-D5107B3FF818}">
      <dgm:prSet/>
      <dgm:spPr/>
      <dgm:t>
        <a:bodyPr/>
        <a:lstStyle/>
        <a:p>
          <a:r>
            <a:rPr lang="en-US" dirty="0"/>
            <a:t>What type of relevant information site might carry that actually benefits the autistic kid or related people</a:t>
          </a:r>
        </a:p>
      </dgm:t>
    </dgm:pt>
    <dgm:pt modelId="{D887EB77-40C9-4620-86E5-27176DE64B5C}" type="parTrans" cxnId="{CA62B46B-2082-4EDE-9D06-F08C559EE483}">
      <dgm:prSet/>
      <dgm:spPr/>
      <dgm:t>
        <a:bodyPr/>
        <a:lstStyle/>
        <a:p>
          <a:endParaRPr lang="en-US"/>
        </a:p>
      </dgm:t>
    </dgm:pt>
    <dgm:pt modelId="{F2F1E340-2BB3-4D67-BA18-81B1E3774CE3}" type="sibTrans" cxnId="{CA62B46B-2082-4EDE-9D06-F08C559EE483}">
      <dgm:prSet/>
      <dgm:spPr/>
      <dgm:t>
        <a:bodyPr/>
        <a:lstStyle/>
        <a:p>
          <a:endParaRPr lang="en-US"/>
        </a:p>
      </dgm:t>
    </dgm:pt>
    <dgm:pt modelId="{62320CF7-90B6-4025-B753-5463E84B31C5}">
      <dgm:prSet/>
      <dgm:spPr/>
      <dgm:t>
        <a:bodyPr/>
        <a:lstStyle/>
        <a:p>
          <a:r>
            <a:rPr lang="en-US" dirty="0"/>
            <a:t>What do these autism handling schools teach them</a:t>
          </a:r>
        </a:p>
      </dgm:t>
    </dgm:pt>
    <dgm:pt modelId="{3A2A728B-0A7D-4C4D-851B-A31CBF27E785}" type="parTrans" cxnId="{B0DAE970-9578-429B-A617-13A03B77282E}">
      <dgm:prSet/>
      <dgm:spPr/>
      <dgm:t>
        <a:bodyPr/>
        <a:lstStyle/>
        <a:p>
          <a:endParaRPr lang="en-US"/>
        </a:p>
      </dgm:t>
    </dgm:pt>
    <dgm:pt modelId="{7045F505-01EE-4950-9DE1-41DCF44C827A}" type="sibTrans" cxnId="{B0DAE970-9578-429B-A617-13A03B77282E}">
      <dgm:prSet/>
      <dgm:spPr/>
      <dgm:t>
        <a:bodyPr/>
        <a:lstStyle/>
        <a:p>
          <a:endParaRPr lang="en-US"/>
        </a:p>
      </dgm:t>
    </dgm:pt>
    <dgm:pt modelId="{5C4299F3-76F4-4041-8E38-A2EE41D4C3FB}">
      <dgm:prSet/>
      <dgm:spPr/>
      <dgm:t>
        <a:bodyPr/>
        <a:lstStyle/>
        <a:p>
          <a:r>
            <a:rPr lang="en-US" dirty="0"/>
            <a:t>What do books carry.</a:t>
          </a:r>
        </a:p>
      </dgm:t>
    </dgm:pt>
    <dgm:pt modelId="{CF2A8FC1-73B5-48CE-9FCA-65343A42B44D}" type="parTrans" cxnId="{560ECAEA-45FC-4D01-B7D2-1678A4E2EDB9}">
      <dgm:prSet/>
      <dgm:spPr/>
      <dgm:t>
        <a:bodyPr/>
        <a:lstStyle/>
        <a:p>
          <a:endParaRPr lang="en-US"/>
        </a:p>
      </dgm:t>
    </dgm:pt>
    <dgm:pt modelId="{FF092CE1-B665-4065-95FC-A66B62EF5A24}" type="sibTrans" cxnId="{560ECAEA-45FC-4D01-B7D2-1678A4E2EDB9}">
      <dgm:prSet/>
      <dgm:spPr/>
      <dgm:t>
        <a:bodyPr/>
        <a:lstStyle/>
        <a:p>
          <a:endParaRPr lang="en-US"/>
        </a:p>
      </dgm:t>
    </dgm:pt>
    <dgm:pt modelId="{EBDC3602-2127-41C9-AF1B-B99E67A560C9}" type="pres">
      <dgm:prSet presAssocID="{815C6BF1-CDC5-4F65-B0BA-BECA84CF325C}" presName="Name0" presStyleCnt="0">
        <dgm:presLayoutVars>
          <dgm:dir/>
          <dgm:resizeHandles val="exact"/>
        </dgm:presLayoutVars>
      </dgm:prSet>
      <dgm:spPr/>
    </dgm:pt>
    <dgm:pt modelId="{C1678CAF-B9F3-48CB-B341-87D94CA789DB}" type="pres">
      <dgm:prSet presAssocID="{77CA257B-85C1-41DF-B4FE-4BDBEA31C1B5}" presName="Name5" presStyleLbl="vennNode1" presStyleIdx="0" presStyleCnt="4">
        <dgm:presLayoutVars>
          <dgm:bulletEnabled val="1"/>
        </dgm:presLayoutVars>
      </dgm:prSet>
      <dgm:spPr/>
    </dgm:pt>
    <dgm:pt modelId="{7D4B984A-3490-40D2-A309-1D6FE86FBA64}" type="pres">
      <dgm:prSet presAssocID="{FEDED68A-37ED-4F21-B05F-C4104D24ADCC}" presName="space" presStyleCnt="0"/>
      <dgm:spPr/>
    </dgm:pt>
    <dgm:pt modelId="{FA795652-A1C0-41B3-830C-7BE57FA6FECF}" type="pres">
      <dgm:prSet presAssocID="{B4AF92F5-769F-407D-A97F-D5107B3FF818}" presName="Name5" presStyleLbl="vennNode1" presStyleIdx="1" presStyleCnt="4">
        <dgm:presLayoutVars>
          <dgm:bulletEnabled val="1"/>
        </dgm:presLayoutVars>
      </dgm:prSet>
      <dgm:spPr/>
    </dgm:pt>
    <dgm:pt modelId="{6E5D0A60-5F4E-4C46-B9EC-95C6E48DD5A0}" type="pres">
      <dgm:prSet presAssocID="{F2F1E340-2BB3-4D67-BA18-81B1E3774CE3}" presName="space" presStyleCnt="0"/>
      <dgm:spPr/>
    </dgm:pt>
    <dgm:pt modelId="{3687AA19-3F9B-48F1-B0D6-F340992DBB85}" type="pres">
      <dgm:prSet presAssocID="{62320CF7-90B6-4025-B753-5463E84B31C5}" presName="Name5" presStyleLbl="vennNode1" presStyleIdx="2" presStyleCnt="4">
        <dgm:presLayoutVars>
          <dgm:bulletEnabled val="1"/>
        </dgm:presLayoutVars>
      </dgm:prSet>
      <dgm:spPr/>
    </dgm:pt>
    <dgm:pt modelId="{56781C89-7663-4E2E-9894-F296E0FFB2E8}" type="pres">
      <dgm:prSet presAssocID="{7045F505-01EE-4950-9DE1-41DCF44C827A}" presName="space" presStyleCnt="0"/>
      <dgm:spPr/>
    </dgm:pt>
    <dgm:pt modelId="{C169EBF9-1445-4AE3-9F26-E9A6519C7A39}" type="pres">
      <dgm:prSet presAssocID="{5C4299F3-76F4-4041-8E38-A2EE41D4C3FB}" presName="Name5" presStyleLbl="vennNode1" presStyleIdx="3" presStyleCnt="4">
        <dgm:presLayoutVars>
          <dgm:bulletEnabled val="1"/>
        </dgm:presLayoutVars>
      </dgm:prSet>
      <dgm:spPr/>
    </dgm:pt>
  </dgm:ptLst>
  <dgm:cxnLst>
    <dgm:cxn modelId="{5BE5FA16-3061-4463-A4CB-408E5840F2C4}" type="presOf" srcId="{5C4299F3-76F4-4041-8E38-A2EE41D4C3FB}" destId="{C169EBF9-1445-4AE3-9F26-E9A6519C7A39}" srcOrd="0" destOrd="0" presId="urn:microsoft.com/office/officeart/2005/8/layout/venn3"/>
    <dgm:cxn modelId="{699A7520-D2EC-4357-BC0A-78A7296C17E0}" type="presOf" srcId="{77CA257B-85C1-41DF-B4FE-4BDBEA31C1B5}" destId="{C1678CAF-B9F3-48CB-B341-87D94CA789DB}" srcOrd="0" destOrd="0" presId="urn:microsoft.com/office/officeart/2005/8/layout/venn3"/>
    <dgm:cxn modelId="{C96B782E-2F44-4268-8A52-CD20CA26F66D}" type="presOf" srcId="{815C6BF1-CDC5-4F65-B0BA-BECA84CF325C}" destId="{EBDC3602-2127-41C9-AF1B-B99E67A560C9}" srcOrd="0" destOrd="0" presId="urn:microsoft.com/office/officeart/2005/8/layout/venn3"/>
    <dgm:cxn modelId="{E7F1DE60-2542-4696-9B9D-48D6FB6AEDE3}" srcId="{815C6BF1-CDC5-4F65-B0BA-BECA84CF325C}" destId="{77CA257B-85C1-41DF-B4FE-4BDBEA31C1B5}" srcOrd="0" destOrd="0" parTransId="{97676DF8-3AD0-40B1-A5A6-A721F7FB2B25}" sibTransId="{FEDED68A-37ED-4F21-B05F-C4104D24ADCC}"/>
    <dgm:cxn modelId="{21FE2761-8F1E-454E-B191-8FF88637F081}" type="presOf" srcId="{62320CF7-90B6-4025-B753-5463E84B31C5}" destId="{3687AA19-3F9B-48F1-B0D6-F340992DBB85}" srcOrd="0" destOrd="0" presId="urn:microsoft.com/office/officeart/2005/8/layout/venn3"/>
    <dgm:cxn modelId="{CA62B46B-2082-4EDE-9D06-F08C559EE483}" srcId="{815C6BF1-CDC5-4F65-B0BA-BECA84CF325C}" destId="{B4AF92F5-769F-407D-A97F-D5107B3FF818}" srcOrd="1" destOrd="0" parTransId="{D887EB77-40C9-4620-86E5-27176DE64B5C}" sibTransId="{F2F1E340-2BB3-4D67-BA18-81B1E3774CE3}"/>
    <dgm:cxn modelId="{E07D436C-2AC1-4F7B-8893-B62A5D2771C5}" type="presOf" srcId="{B4AF92F5-769F-407D-A97F-D5107B3FF818}" destId="{FA795652-A1C0-41B3-830C-7BE57FA6FECF}" srcOrd="0" destOrd="0" presId="urn:microsoft.com/office/officeart/2005/8/layout/venn3"/>
    <dgm:cxn modelId="{B0DAE970-9578-429B-A617-13A03B77282E}" srcId="{815C6BF1-CDC5-4F65-B0BA-BECA84CF325C}" destId="{62320CF7-90B6-4025-B753-5463E84B31C5}" srcOrd="2" destOrd="0" parTransId="{3A2A728B-0A7D-4C4D-851B-A31CBF27E785}" sibTransId="{7045F505-01EE-4950-9DE1-41DCF44C827A}"/>
    <dgm:cxn modelId="{560ECAEA-45FC-4D01-B7D2-1678A4E2EDB9}" srcId="{815C6BF1-CDC5-4F65-B0BA-BECA84CF325C}" destId="{5C4299F3-76F4-4041-8E38-A2EE41D4C3FB}" srcOrd="3" destOrd="0" parTransId="{CF2A8FC1-73B5-48CE-9FCA-65343A42B44D}" sibTransId="{FF092CE1-B665-4065-95FC-A66B62EF5A24}"/>
    <dgm:cxn modelId="{17168CEF-EE6A-406A-9158-BAD918F84979}" type="presParOf" srcId="{EBDC3602-2127-41C9-AF1B-B99E67A560C9}" destId="{C1678CAF-B9F3-48CB-B341-87D94CA789DB}" srcOrd="0" destOrd="0" presId="urn:microsoft.com/office/officeart/2005/8/layout/venn3"/>
    <dgm:cxn modelId="{D240441F-65F9-4426-8C2F-2522DB958D67}" type="presParOf" srcId="{EBDC3602-2127-41C9-AF1B-B99E67A560C9}" destId="{7D4B984A-3490-40D2-A309-1D6FE86FBA64}" srcOrd="1" destOrd="0" presId="urn:microsoft.com/office/officeart/2005/8/layout/venn3"/>
    <dgm:cxn modelId="{4A3351A5-BD9D-4563-B82B-99438D9E1303}" type="presParOf" srcId="{EBDC3602-2127-41C9-AF1B-B99E67A560C9}" destId="{FA795652-A1C0-41B3-830C-7BE57FA6FECF}" srcOrd="2" destOrd="0" presId="urn:microsoft.com/office/officeart/2005/8/layout/venn3"/>
    <dgm:cxn modelId="{D12C5229-4262-4958-B1E8-67EED1E4F2F6}" type="presParOf" srcId="{EBDC3602-2127-41C9-AF1B-B99E67A560C9}" destId="{6E5D0A60-5F4E-4C46-B9EC-95C6E48DD5A0}" srcOrd="3" destOrd="0" presId="urn:microsoft.com/office/officeart/2005/8/layout/venn3"/>
    <dgm:cxn modelId="{4A23344F-A44B-4346-8CE9-EA87AF454152}" type="presParOf" srcId="{EBDC3602-2127-41C9-AF1B-B99E67A560C9}" destId="{3687AA19-3F9B-48F1-B0D6-F340992DBB85}" srcOrd="4" destOrd="0" presId="urn:microsoft.com/office/officeart/2005/8/layout/venn3"/>
    <dgm:cxn modelId="{A96424B3-0122-4DBF-94FC-8A3E7FD31562}" type="presParOf" srcId="{EBDC3602-2127-41C9-AF1B-B99E67A560C9}" destId="{56781C89-7663-4E2E-9894-F296E0FFB2E8}" srcOrd="5" destOrd="0" presId="urn:microsoft.com/office/officeart/2005/8/layout/venn3"/>
    <dgm:cxn modelId="{0427161F-7015-4AD2-B1B9-2F9236337E95}" type="presParOf" srcId="{EBDC3602-2127-41C9-AF1B-B99E67A560C9}" destId="{C169EBF9-1445-4AE3-9F26-E9A6519C7A39}"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78CAF-B9F3-48CB-B341-87D94CA789DB}">
      <dsp:nvSpPr>
        <dsp:cNvPr id="0" name=""/>
        <dsp:cNvSpPr/>
      </dsp:nvSpPr>
      <dsp:spPr>
        <a:xfrm>
          <a:off x="392628" y="2110"/>
          <a:ext cx="3053779" cy="3053779"/>
        </a:xfrm>
        <a:prstGeom prst="ellipse">
          <a:avLst/>
        </a:prstGeom>
        <a:gradFill rotWithShape="0">
          <a:gsLst>
            <a:gs pos="0">
              <a:schemeClr val="accent5">
                <a:alpha val="50000"/>
                <a:hueOff val="0"/>
                <a:satOff val="0"/>
                <a:lumOff val="0"/>
                <a:alphaOff val="0"/>
                <a:satMod val="103000"/>
                <a:lumMod val="102000"/>
                <a:tint val="94000"/>
              </a:schemeClr>
            </a:gs>
            <a:gs pos="50000">
              <a:schemeClr val="accent5">
                <a:alpha val="50000"/>
                <a:hueOff val="0"/>
                <a:satOff val="0"/>
                <a:lumOff val="0"/>
                <a:alphaOff val="0"/>
                <a:satMod val="110000"/>
                <a:lumMod val="100000"/>
                <a:shade val="100000"/>
              </a:schemeClr>
            </a:gs>
            <a:gs pos="100000">
              <a:schemeClr val="accent5">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68060" tIns="22860" rIns="1680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Discussion about what type of apps have been developed and apps that might help the kid or influence them</a:t>
          </a:r>
        </a:p>
      </dsp:txBody>
      <dsp:txXfrm>
        <a:off x="839844" y="449326"/>
        <a:ext cx="2159347" cy="2159347"/>
      </dsp:txXfrm>
    </dsp:sp>
    <dsp:sp modelId="{FA795652-A1C0-41B3-830C-7BE57FA6FECF}">
      <dsp:nvSpPr>
        <dsp:cNvPr id="0" name=""/>
        <dsp:cNvSpPr/>
      </dsp:nvSpPr>
      <dsp:spPr>
        <a:xfrm>
          <a:off x="2835652" y="2110"/>
          <a:ext cx="3053779" cy="3053779"/>
        </a:xfrm>
        <a:prstGeom prst="ellipse">
          <a:avLst/>
        </a:prstGeom>
        <a:gradFill rotWithShape="0">
          <a:gsLst>
            <a:gs pos="0">
              <a:schemeClr val="accent5">
                <a:alpha val="50000"/>
                <a:hueOff val="-2451115"/>
                <a:satOff val="-3409"/>
                <a:lumOff val="-1307"/>
                <a:alphaOff val="0"/>
                <a:satMod val="103000"/>
                <a:lumMod val="102000"/>
                <a:tint val="94000"/>
              </a:schemeClr>
            </a:gs>
            <a:gs pos="50000">
              <a:schemeClr val="accent5">
                <a:alpha val="50000"/>
                <a:hueOff val="-2451115"/>
                <a:satOff val="-3409"/>
                <a:lumOff val="-1307"/>
                <a:alphaOff val="0"/>
                <a:satMod val="110000"/>
                <a:lumMod val="100000"/>
                <a:shade val="100000"/>
              </a:schemeClr>
            </a:gs>
            <a:gs pos="100000">
              <a:schemeClr val="accent5">
                <a:alpha val="50000"/>
                <a:hueOff val="-2451115"/>
                <a:satOff val="-3409"/>
                <a:lumOff val="-1307"/>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68060" tIns="22860" rIns="1680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What type of relevant information site might carry that actually benefits the autistic kid or related people</a:t>
          </a:r>
        </a:p>
      </dsp:txBody>
      <dsp:txXfrm>
        <a:off x="3282868" y="449326"/>
        <a:ext cx="2159347" cy="2159347"/>
      </dsp:txXfrm>
    </dsp:sp>
    <dsp:sp modelId="{3687AA19-3F9B-48F1-B0D6-F340992DBB85}">
      <dsp:nvSpPr>
        <dsp:cNvPr id="0" name=""/>
        <dsp:cNvSpPr/>
      </dsp:nvSpPr>
      <dsp:spPr>
        <a:xfrm>
          <a:off x="5278676" y="2110"/>
          <a:ext cx="3053779" cy="3053779"/>
        </a:xfrm>
        <a:prstGeom prst="ellipse">
          <a:avLst/>
        </a:prstGeom>
        <a:gradFill rotWithShape="0">
          <a:gsLst>
            <a:gs pos="0">
              <a:schemeClr val="accent5">
                <a:alpha val="50000"/>
                <a:hueOff val="-4902230"/>
                <a:satOff val="-6819"/>
                <a:lumOff val="-2615"/>
                <a:alphaOff val="0"/>
                <a:satMod val="103000"/>
                <a:lumMod val="102000"/>
                <a:tint val="94000"/>
              </a:schemeClr>
            </a:gs>
            <a:gs pos="50000">
              <a:schemeClr val="accent5">
                <a:alpha val="50000"/>
                <a:hueOff val="-4902230"/>
                <a:satOff val="-6819"/>
                <a:lumOff val="-2615"/>
                <a:alphaOff val="0"/>
                <a:satMod val="110000"/>
                <a:lumMod val="100000"/>
                <a:shade val="100000"/>
              </a:schemeClr>
            </a:gs>
            <a:gs pos="100000">
              <a:schemeClr val="accent5">
                <a:alpha val="50000"/>
                <a:hueOff val="-4902230"/>
                <a:satOff val="-6819"/>
                <a:lumOff val="-2615"/>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68060" tIns="22860" rIns="1680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What do these autism handling schools teach them</a:t>
          </a:r>
        </a:p>
      </dsp:txBody>
      <dsp:txXfrm>
        <a:off x="5725892" y="449326"/>
        <a:ext cx="2159347" cy="2159347"/>
      </dsp:txXfrm>
    </dsp:sp>
    <dsp:sp modelId="{C169EBF9-1445-4AE3-9F26-E9A6519C7A39}">
      <dsp:nvSpPr>
        <dsp:cNvPr id="0" name=""/>
        <dsp:cNvSpPr/>
      </dsp:nvSpPr>
      <dsp:spPr>
        <a:xfrm>
          <a:off x="7721700" y="2110"/>
          <a:ext cx="3053779" cy="3053779"/>
        </a:xfrm>
        <a:prstGeom prst="ellipse">
          <a:avLst/>
        </a:prstGeom>
        <a:gradFill rotWithShape="0">
          <a:gsLst>
            <a:gs pos="0">
              <a:schemeClr val="accent5">
                <a:alpha val="50000"/>
                <a:hueOff val="-7353344"/>
                <a:satOff val="-10228"/>
                <a:lumOff val="-3922"/>
                <a:alphaOff val="0"/>
                <a:satMod val="103000"/>
                <a:lumMod val="102000"/>
                <a:tint val="94000"/>
              </a:schemeClr>
            </a:gs>
            <a:gs pos="50000">
              <a:schemeClr val="accent5">
                <a:alpha val="50000"/>
                <a:hueOff val="-7353344"/>
                <a:satOff val="-10228"/>
                <a:lumOff val="-3922"/>
                <a:alphaOff val="0"/>
                <a:satMod val="110000"/>
                <a:lumMod val="100000"/>
                <a:shade val="100000"/>
              </a:schemeClr>
            </a:gs>
            <a:gs pos="100000">
              <a:schemeClr val="accent5">
                <a:alpha val="50000"/>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68060" tIns="22860" rIns="1680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What do books carry.</a:t>
          </a:r>
        </a:p>
      </dsp:txBody>
      <dsp:txXfrm>
        <a:off x="8168916" y="449326"/>
        <a:ext cx="2159347" cy="2159347"/>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06" y="719447"/>
            <a:ext cx="9918932" cy="640080"/>
          </a:xfrm>
        </p:spPr>
        <p:txBody>
          <a:bodyPr anchor="ctr" anchorCtr="0">
            <a:normAutofit fontScale="90000"/>
          </a:bodyPr>
          <a:lstStyle/>
          <a:p>
            <a:r>
              <a:rPr lang="en-US" sz="4800" dirty="0"/>
              <a:t>Report of the solutions out there,</a:t>
            </a:r>
            <a:br>
              <a:rPr lang="en-US" sz="4800" dirty="0"/>
            </a:br>
            <a:r>
              <a:rPr lang="en-US" sz="4800" dirty="0">
                <a:latin typeface="Arial Black" panose="020B0A04020102020204" pitchFamily="34" charset="0"/>
              </a:rPr>
              <a:t>The competitive Report</a:t>
            </a:r>
          </a:p>
        </p:txBody>
      </p:sp>
      <p:graphicFrame>
        <p:nvGraphicFramePr>
          <p:cNvPr id="5" name="Content Placeholder 4">
            <a:extLst>
              <a:ext uri="{FF2B5EF4-FFF2-40B4-BE49-F238E27FC236}">
                <a16:creationId xmlns:a16="http://schemas.microsoft.com/office/drawing/2014/main" id="{2736175C-F0B5-40BB-98A3-1C5402C5F0EF}"/>
              </a:ext>
            </a:extLst>
          </p:cNvPr>
          <p:cNvGraphicFramePr>
            <a:graphicFrameLocks noGrp="1"/>
          </p:cNvGraphicFramePr>
          <p:nvPr>
            <p:ph sz="quarter" idx="13"/>
            <p:extLst>
              <p:ext uri="{D42A27DB-BD31-4B8C-83A1-F6EECF244321}">
                <p14:modId xmlns:p14="http://schemas.microsoft.com/office/powerpoint/2010/main" val="1461782320"/>
              </p:ext>
            </p:extLst>
          </p:nvPr>
        </p:nvGraphicFramePr>
        <p:xfrm>
          <a:off x="550415" y="3116061"/>
          <a:ext cx="11168109" cy="3058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E45D-C511-47A0-87A4-C515ED582D3C}"/>
              </a:ext>
            </a:extLst>
          </p:cNvPr>
          <p:cNvSpPr>
            <a:spLocks noGrp="1"/>
          </p:cNvSpPr>
          <p:nvPr>
            <p:ph type="title"/>
          </p:nvPr>
        </p:nvSpPr>
        <p:spPr/>
        <p:txBody>
          <a:bodyPr>
            <a:normAutofit/>
          </a:bodyPr>
          <a:lstStyle/>
          <a:p>
            <a:r>
              <a:rPr lang="en-US" sz="3600" dirty="0"/>
              <a:t>3. Shooting games</a:t>
            </a:r>
          </a:p>
        </p:txBody>
      </p:sp>
      <p:sp>
        <p:nvSpPr>
          <p:cNvPr id="4" name="Content Placeholder 3">
            <a:extLst>
              <a:ext uri="{FF2B5EF4-FFF2-40B4-BE49-F238E27FC236}">
                <a16:creationId xmlns:a16="http://schemas.microsoft.com/office/drawing/2014/main" id="{56A722F6-1391-4F26-815D-86DBF2113429}"/>
              </a:ext>
            </a:extLst>
          </p:cNvPr>
          <p:cNvSpPr>
            <a:spLocks noGrp="1"/>
          </p:cNvSpPr>
          <p:nvPr>
            <p:ph sz="quarter" idx="10"/>
          </p:nvPr>
        </p:nvSpPr>
        <p:spPr>
          <a:xfrm>
            <a:off x="539750" y="1435100"/>
            <a:ext cx="11196530" cy="3503523"/>
          </a:xfrm>
          <a:prstGeom prst="rect">
            <a:avLst/>
          </a:prstGeom>
        </p:spPr>
        <p:txBody>
          <a:bodyPr wrap="square">
            <a:spAutoFit/>
          </a:bodyPr>
          <a:lstStyle/>
          <a:p>
            <a:r>
              <a:rPr lang="en-US" sz="2000" dirty="0">
                <a:solidFill>
                  <a:srgbClr val="767171"/>
                </a:solidFill>
                <a:latin typeface="Roboto"/>
                <a:ea typeface="Times New Roman" panose="02020603050405020304" pitchFamily="18" charset="0"/>
                <a:cs typeface="Times New Roman" panose="02020603050405020304" pitchFamily="18" charset="0"/>
              </a:rPr>
              <a:t>Bubble shooter, Smash Hit, Dart hitting, Snookers:</a:t>
            </a:r>
          </a:p>
          <a:p>
            <a:pPr>
              <a:lnSpc>
                <a:spcPct val="100000"/>
              </a:lnSpc>
            </a:pPr>
            <a:r>
              <a:rPr lang="en-US" sz="2000" dirty="0">
                <a:solidFill>
                  <a:srgbClr val="767171"/>
                </a:solidFill>
                <a:latin typeface="Roboto"/>
                <a:cs typeface="Times New Roman" panose="02020603050405020304" pitchFamily="18" charset="0"/>
              </a:rPr>
              <a:t>Plus points: </a:t>
            </a:r>
          </a:p>
          <a:p>
            <a:pPr marL="342900" indent="-342900">
              <a:lnSpc>
                <a:spcPct val="100000"/>
              </a:lnSpc>
              <a:buFont typeface="Arial" panose="020B0604020202020204" pitchFamily="34" charset="0"/>
              <a:buChar char="•"/>
            </a:pPr>
            <a:r>
              <a:rPr lang="en-US" sz="2000" dirty="0">
                <a:solidFill>
                  <a:srgbClr val="767171"/>
                </a:solidFill>
                <a:latin typeface="Roboto"/>
                <a:cs typeface="Times New Roman" panose="02020603050405020304" pitchFamily="18" charset="0"/>
              </a:rPr>
              <a:t>Highly focus making</a:t>
            </a:r>
          </a:p>
          <a:p>
            <a:pPr marL="342900" indent="-342900">
              <a:lnSpc>
                <a:spcPct val="100000"/>
              </a:lnSpc>
              <a:buFont typeface="Arial" panose="020B0604020202020204" pitchFamily="34" charset="0"/>
              <a:buChar char="•"/>
            </a:pPr>
            <a:r>
              <a:rPr lang="en-US" sz="2000" dirty="0">
                <a:solidFill>
                  <a:srgbClr val="767171"/>
                </a:solidFill>
                <a:latin typeface="Roboto"/>
                <a:cs typeface="Times New Roman" panose="02020603050405020304" pitchFamily="18" charset="0"/>
              </a:rPr>
              <a:t>Easy attention catchers with music voices</a:t>
            </a:r>
          </a:p>
          <a:p>
            <a:pPr>
              <a:lnSpc>
                <a:spcPct val="100000"/>
              </a:lnSpc>
            </a:pPr>
            <a:r>
              <a:rPr lang="en-US" sz="2000" dirty="0">
                <a:solidFill>
                  <a:srgbClr val="767171"/>
                </a:solidFill>
                <a:latin typeface="Roboto"/>
                <a:cs typeface="Times New Roman" panose="02020603050405020304" pitchFamily="18" charset="0"/>
              </a:rPr>
              <a:t>Can be improved:</a:t>
            </a:r>
          </a:p>
          <a:p>
            <a:pPr marL="342900" indent="-342900">
              <a:lnSpc>
                <a:spcPct val="100000"/>
              </a:lnSpc>
              <a:buFont typeface="Arial" panose="020B0604020202020204" pitchFamily="34" charset="0"/>
              <a:buChar char="•"/>
            </a:pPr>
            <a:r>
              <a:rPr lang="en-US" sz="2000" dirty="0">
                <a:solidFill>
                  <a:srgbClr val="767171"/>
                </a:solidFill>
                <a:latin typeface="Roboto"/>
                <a:cs typeface="Times New Roman" panose="02020603050405020304" pitchFamily="18" charset="0"/>
              </a:rPr>
              <a:t>Can include more things like bubbles with alphabets</a:t>
            </a:r>
          </a:p>
        </p:txBody>
      </p:sp>
    </p:spTree>
    <p:extLst>
      <p:ext uri="{BB962C8B-B14F-4D97-AF65-F5344CB8AC3E}">
        <p14:creationId xmlns:p14="http://schemas.microsoft.com/office/powerpoint/2010/main" val="2206750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F611-019F-4709-9E13-E4E573DF06A7}"/>
              </a:ext>
            </a:extLst>
          </p:cNvPr>
          <p:cNvSpPr>
            <a:spLocks noGrp="1"/>
          </p:cNvSpPr>
          <p:nvPr>
            <p:ph type="title"/>
          </p:nvPr>
        </p:nvSpPr>
        <p:spPr>
          <a:xfrm>
            <a:off x="521207" y="448056"/>
            <a:ext cx="11223950" cy="640080"/>
          </a:xfrm>
        </p:spPr>
        <p:txBody>
          <a:bodyPr>
            <a:normAutofit/>
          </a:bodyPr>
          <a:lstStyle/>
          <a:p>
            <a:r>
              <a:rPr lang="en-US" dirty="0"/>
              <a:t>4. OTSIMO and </a:t>
            </a:r>
            <a:r>
              <a:rPr lang="en-US" dirty="0" err="1"/>
              <a:t>LingoKids</a:t>
            </a:r>
            <a:r>
              <a:rPr lang="en-US" dirty="0"/>
              <a:t>:-</a:t>
            </a:r>
          </a:p>
        </p:txBody>
      </p:sp>
      <p:sp>
        <p:nvSpPr>
          <p:cNvPr id="4" name="Rectangle 3">
            <a:extLst>
              <a:ext uri="{FF2B5EF4-FFF2-40B4-BE49-F238E27FC236}">
                <a16:creationId xmlns:a16="http://schemas.microsoft.com/office/drawing/2014/main" id="{C7AA57D0-9560-4453-BD52-6E1239BA0193}"/>
              </a:ext>
            </a:extLst>
          </p:cNvPr>
          <p:cNvSpPr/>
          <p:nvPr/>
        </p:nvSpPr>
        <p:spPr>
          <a:xfrm>
            <a:off x="281126" y="1156414"/>
            <a:ext cx="11629748" cy="7208063"/>
          </a:xfrm>
          <a:prstGeom prst="rect">
            <a:avLst/>
          </a:prstGeom>
        </p:spPr>
        <p:txBody>
          <a:bodyPr wrap="square">
            <a:spAutoFit/>
          </a:bodyPr>
          <a:lstStyle/>
          <a:p>
            <a:pPr marL="285750" indent="-285750">
              <a:lnSpc>
                <a:spcPct val="200000"/>
              </a:lnSpc>
              <a:buFont typeface="Wingdings" panose="05000000000000000000" pitchFamily="2" charset="2"/>
              <a:buChar char="v"/>
            </a:pPr>
            <a:r>
              <a:rPr lang="en-US" dirty="0"/>
              <a:t>Plus Points:</a:t>
            </a:r>
          </a:p>
          <a:p>
            <a:pPr marL="742950" lvl="1" indent="-285750">
              <a:lnSpc>
                <a:spcPct val="200000"/>
              </a:lnSpc>
              <a:buFont typeface="Wingdings" panose="05000000000000000000" pitchFamily="2" charset="2"/>
              <a:buChar char="v"/>
            </a:pPr>
            <a:r>
              <a:rPr lang="en-US" dirty="0"/>
              <a:t>Have a timer for child using the app efficiently and Reminder for Playing</a:t>
            </a:r>
          </a:p>
          <a:p>
            <a:pPr marL="742950" lvl="1" indent="-285750">
              <a:lnSpc>
                <a:spcPct val="200000"/>
              </a:lnSpc>
              <a:buFont typeface="Wingdings" panose="05000000000000000000" pitchFamily="2" charset="2"/>
              <a:buChar char="v"/>
            </a:pPr>
            <a:r>
              <a:rPr lang="en-US" dirty="0"/>
              <a:t>Background has a melody</a:t>
            </a:r>
          </a:p>
          <a:p>
            <a:pPr marL="742950" lvl="1" indent="-285750">
              <a:lnSpc>
                <a:spcPct val="200000"/>
              </a:lnSpc>
              <a:buFont typeface="Wingdings" panose="05000000000000000000" pitchFamily="2" charset="2"/>
              <a:buChar char="v"/>
            </a:pPr>
            <a:r>
              <a:rPr lang="en-US" dirty="0"/>
              <a:t>App has categorized different parts</a:t>
            </a:r>
          </a:p>
          <a:p>
            <a:pPr marL="742950" lvl="1" indent="-285750">
              <a:lnSpc>
                <a:spcPct val="200000"/>
              </a:lnSpc>
              <a:buFont typeface="Wingdings" panose="05000000000000000000" pitchFamily="2" charset="2"/>
              <a:buChar char="v"/>
            </a:pPr>
            <a:r>
              <a:rPr lang="en-US" dirty="0"/>
              <a:t>Learning based apps and Appealing characters</a:t>
            </a:r>
          </a:p>
          <a:p>
            <a:pPr marL="742950" lvl="1" indent="-285750">
              <a:lnSpc>
                <a:spcPct val="200000"/>
              </a:lnSpc>
              <a:buFont typeface="Wingdings" panose="05000000000000000000" pitchFamily="2" charset="2"/>
              <a:buChar char="v"/>
            </a:pPr>
            <a:r>
              <a:rPr lang="en-US" dirty="0"/>
              <a:t>They have a parents section to talk discuss and learn</a:t>
            </a:r>
          </a:p>
          <a:p>
            <a:pPr marL="742950" lvl="1" indent="-285750">
              <a:lnSpc>
                <a:spcPct val="200000"/>
              </a:lnSpc>
              <a:buFont typeface="Wingdings" panose="05000000000000000000" pitchFamily="2" charset="2"/>
              <a:buChar char="v"/>
            </a:pPr>
            <a:r>
              <a:rPr lang="en-US" dirty="0"/>
              <a:t>Child cant back easily</a:t>
            </a:r>
          </a:p>
          <a:p>
            <a:pPr marL="285750" indent="-285750">
              <a:lnSpc>
                <a:spcPct val="200000"/>
              </a:lnSpc>
              <a:buFont typeface="Wingdings" panose="05000000000000000000" pitchFamily="2" charset="2"/>
              <a:buChar char="v"/>
            </a:pPr>
            <a:r>
              <a:rPr lang="en-US" dirty="0"/>
              <a:t>Can be improved: </a:t>
            </a:r>
          </a:p>
          <a:p>
            <a:pPr marL="742950" lvl="1" indent="-285750">
              <a:lnSpc>
                <a:spcPct val="200000"/>
              </a:lnSpc>
              <a:buFont typeface="Wingdings" panose="05000000000000000000" pitchFamily="2" charset="2"/>
              <a:buChar char="v"/>
            </a:pPr>
            <a:r>
              <a:rPr lang="en-US" dirty="0"/>
              <a:t>Takes much time to open and Not all the parts of the app are accessible</a:t>
            </a:r>
          </a:p>
          <a:p>
            <a:pPr marL="742950" lvl="1" indent="-285750">
              <a:lnSpc>
                <a:spcPct val="200000"/>
              </a:lnSpc>
              <a:buFont typeface="Wingdings" panose="05000000000000000000" pitchFamily="2" charset="2"/>
              <a:buChar char="v"/>
            </a:pPr>
            <a:r>
              <a:rPr lang="en-US" dirty="0"/>
              <a:t>Navigation through app is difficult sometimes</a:t>
            </a:r>
          </a:p>
          <a:p>
            <a:pPr marL="742950" lvl="1" indent="-285750">
              <a:lnSpc>
                <a:spcPct val="200000"/>
              </a:lnSpc>
              <a:buFont typeface="Wingdings" panose="05000000000000000000" pitchFamily="2" charset="2"/>
              <a:buChar char="v"/>
            </a:pPr>
            <a:endParaRPr lang="en-US" dirty="0"/>
          </a:p>
          <a:p>
            <a:pPr lvl="1">
              <a:lnSpc>
                <a:spcPct val="200000"/>
              </a:lnSpc>
            </a:pPr>
            <a:endParaRPr lang="en-US" dirty="0"/>
          </a:p>
          <a:p>
            <a:pPr marL="742950" lvl="1" indent="-285750">
              <a:lnSpc>
                <a:spcPct val="200000"/>
              </a:lnSpc>
              <a:buFont typeface="Wingdings" panose="05000000000000000000" pitchFamily="2" charset="2"/>
              <a:buChar char="v"/>
            </a:pPr>
            <a:endParaRPr lang="en-US" dirty="0"/>
          </a:p>
        </p:txBody>
      </p:sp>
    </p:spTree>
    <p:extLst>
      <p:ext uri="{BB962C8B-B14F-4D97-AF65-F5344CB8AC3E}">
        <p14:creationId xmlns:p14="http://schemas.microsoft.com/office/powerpoint/2010/main" val="228551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7ECA-4E1F-47B5-8460-57564A54ADE9}"/>
              </a:ext>
            </a:extLst>
          </p:cNvPr>
          <p:cNvSpPr>
            <a:spLocks noGrp="1"/>
          </p:cNvSpPr>
          <p:nvPr>
            <p:ph type="title"/>
          </p:nvPr>
        </p:nvSpPr>
        <p:spPr/>
        <p:txBody>
          <a:bodyPr/>
          <a:lstStyle/>
          <a:p>
            <a:r>
              <a:rPr lang="en-US" dirty="0"/>
              <a:t>MITA</a:t>
            </a:r>
          </a:p>
        </p:txBody>
      </p:sp>
      <p:sp>
        <p:nvSpPr>
          <p:cNvPr id="4" name="Rectangle 3">
            <a:extLst>
              <a:ext uri="{FF2B5EF4-FFF2-40B4-BE49-F238E27FC236}">
                <a16:creationId xmlns:a16="http://schemas.microsoft.com/office/drawing/2014/main" id="{5B1C048E-69F3-496D-852C-FF484BE4FD9A}"/>
              </a:ext>
            </a:extLst>
          </p:cNvPr>
          <p:cNvSpPr/>
          <p:nvPr/>
        </p:nvSpPr>
        <p:spPr>
          <a:xfrm>
            <a:off x="292963" y="1561120"/>
            <a:ext cx="11727402" cy="5078313"/>
          </a:xfrm>
          <a:prstGeom prst="rect">
            <a:avLst/>
          </a:prstGeom>
        </p:spPr>
        <p:txBody>
          <a:bodyPr wrap="square">
            <a:spAutoFit/>
          </a:bodyPr>
          <a:lstStyle/>
          <a:p>
            <a:pPr lvl="0"/>
            <a:r>
              <a:rPr lang="en-US" dirty="0"/>
              <a:t>Better points:</a:t>
            </a:r>
          </a:p>
          <a:p>
            <a:pPr lvl="0"/>
            <a:endParaRPr lang="en-US" dirty="0"/>
          </a:p>
          <a:p>
            <a:pPr marL="285750" lvl="0" indent="-285750">
              <a:buFont typeface="Arial" panose="020B0604020202020204" pitchFamily="34" charset="0"/>
              <a:buChar char="•"/>
            </a:pPr>
            <a:r>
              <a:rPr lang="en-US" dirty="0"/>
              <a:t>A round of 100 question answers on  give score of the child for autism, lesser the score better the condition of child, better report by Asking questions on Speech/Language/Communication; Sociability; Sensory/Cognitive Awareness; Health </a:t>
            </a:r>
            <a:r>
              <a:rPr lang="en-US"/>
              <a:t>and behavior and; MSEC.</a:t>
            </a: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Rest features same as OTSIMO</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lvl="0"/>
            <a:r>
              <a:rPr lang="en-US" dirty="0"/>
              <a:t>Could be improved:</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Some activities can be added more</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Time taking to process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Some activities require an adult to play with</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Language problem( preferred Hindi for learning)</a:t>
            </a:r>
          </a:p>
        </p:txBody>
      </p:sp>
    </p:spTree>
    <p:extLst>
      <p:ext uri="{BB962C8B-B14F-4D97-AF65-F5344CB8AC3E}">
        <p14:creationId xmlns:p14="http://schemas.microsoft.com/office/powerpoint/2010/main" val="81235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ECCA-A51E-4F29-95F9-2535CA3358A7}"/>
              </a:ext>
            </a:extLst>
          </p:cNvPr>
          <p:cNvSpPr>
            <a:spLocks noGrp="1"/>
          </p:cNvSpPr>
          <p:nvPr>
            <p:ph type="title"/>
          </p:nvPr>
        </p:nvSpPr>
        <p:spPr/>
        <p:txBody>
          <a:bodyPr>
            <a:normAutofit/>
          </a:bodyPr>
          <a:lstStyle/>
          <a:p>
            <a:r>
              <a:rPr lang="en-US" dirty="0"/>
              <a:t>5. COLORING GAMES:</a:t>
            </a:r>
          </a:p>
        </p:txBody>
      </p:sp>
      <p:sp>
        <p:nvSpPr>
          <p:cNvPr id="4" name="Rectangle 3">
            <a:extLst>
              <a:ext uri="{FF2B5EF4-FFF2-40B4-BE49-F238E27FC236}">
                <a16:creationId xmlns:a16="http://schemas.microsoft.com/office/drawing/2014/main" id="{68E091E3-1D24-48B6-A62E-01F1134228B9}"/>
              </a:ext>
            </a:extLst>
          </p:cNvPr>
          <p:cNvSpPr/>
          <p:nvPr/>
        </p:nvSpPr>
        <p:spPr>
          <a:xfrm>
            <a:off x="266330" y="1671319"/>
            <a:ext cx="11629748" cy="1200329"/>
          </a:xfrm>
          <a:prstGeom prst="rect">
            <a:avLst/>
          </a:prstGeom>
        </p:spPr>
        <p:txBody>
          <a:bodyPr wrap="square">
            <a:spAutoFit/>
          </a:bodyPr>
          <a:lstStyle/>
          <a:p>
            <a:pPr marL="285750" indent="-285750">
              <a:buFont typeface="Wingdings" panose="05000000000000000000" pitchFamily="2" charset="2"/>
              <a:buChar char="v"/>
            </a:pPr>
            <a:r>
              <a:rPr lang="en-US" dirty="0"/>
              <a:t>Plus points:</a:t>
            </a:r>
            <a:endParaRPr lang="en-US" b="1" dirty="0"/>
          </a:p>
          <a:p>
            <a:pPr marL="742950" lvl="1" indent="-285750">
              <a:buFont typeface="Wingdings" panose="05000000000000000000" pitchFamily="2" charset="2"/>
              <a:buChar char="§"/>
            </a:pPr>
            <a:r>
              <a:rPr lang="en-US" dirty="0"/>
              <a:t>Enhance knowledge of color and designing</a:t>
            </a:r>
          </a:p>
          <a:p>
            <a:pPr marL="742950" lvl="1" indent="-285750">
              <a:buFont typeface="Wingdings" panose="05000000000000000000" pitchFamily="2" charset="2"/>
              <a:buChar char="§"/>
            </a:pPr>
            <a:r>
              <a:rPr lang="en-US" dirty="0"/>
              <a:t>Engaging</a:t>
            </a:r>
          </a:p>
          <a:p>
            <a:pPr marL="742950" lvl="1" indent="-285750">
              <a:buFont typeface="Wingdings" panose="05000000000000000000" pitchFamily="2" charset="2"/>
              <a:buChar char="§"/>
            </a:pPr>
            <a:r>
              <a:rPr lang="en-US" dirty="0"/>
              <a:t>Enhance creativity</a:t>
            </a:r>
          </a:p>
        </p:txBody>
      </p:sp>
      <p:sp>
        <p:nvSpPr>
          <p:cNvPr id="5" name="Rectangle 4">
            <a:extLst>
              <a:ext uri="{FF2B5EF4-FFF2-40B4-BE49-F238E27FC236}">
                <a16:creationId xmlns:a16="http://schemas.microsoft.com/office/drawing/2014/main" id="{9D661BE0-20F9-4D3F-8BB3-BC0C0F87C8CD}"/>
              </a:ext>
            </a:extLst>
          </p:cNvPr>
          <p:cNvSpPr/>
          <p:nvPr/>
        </p:nvSpPr>
        <p:spPr>
          <a:xfrm>
            <a:off x="266330" y="3501599"/>
            <a:ext cx="11629748" cy="1477328"/>
          </a:xfrm>
          <a:prstGeom prst="rect">
            <a:avLst/>
          </a:prstGeom>
        </p:spPr>
        <p:txBody>
          <a:bodyPr wrap="square">
            <a:spAutoFit/>
          </a:bodyPr>
          <a:lstStyle/>
          <a:p>
            <a:pPr marL="285750" indent="-285750">
              <a:buFont typeface="Wingdings" panose="05000000000000000000" pitchFamily="2" charset="2"/>
              <a:buChar char="v"/>
            </a:pPr>
            <a:r>
              <a:rPr lang="en-US" dirty="0"/>
              <a:t>Can be improved: </a:t>
            </a:r>
          </a:p>
          <a:p>
            <a:pPr marL="742950" lvl="1" indent="-285750">
              <a:buFont typeface="Wingdings" panose="05000000000000000000" pitchFamily="2" charset="2"/>
              <a:buChar char="§"/>
            </a:pPr>
            <a:r>
              <a:rPr lang="en-US" dirty="0"/>
              <a:t>Added music in background</a:t>
            </a:r>
          </a:p>
          <a:p>
            <a:pPr marL="742950" lvl="1" indent="-285750">
              <a:buFont typeface="Wingdings" panose="05000000000000000000" pitchFamily="2" charset="2"/>
              <a:buChar char="§"/>
            </a:pPr>
            <a:r>
              <a:rPr lang="en-US" dirty="0"/>
              <a:t>Repeating pattern, same activity, not much attracting</a:t>
            </a:r>
          </a:p>
          <a:p>
            <a:pPr marL="742950" lvl="1" indent="-285750">
              <a:buFont typeface="Wingdings" panose="05000000000000000000" pitchFamily="2" charset="2"/>
              <a:buChar char="§"/>
            </a:pPr>
            <a:r>
              <a:rPr lang="en-US" dirty="0"/>
              <a:t>Colors could be more soft and not too many options to confuse child</a:t>
            </a:r>
          </a:p>
          <a:p>
            <a:pPr marL="742950" lvl="1" indent="-285750">
              <a:buFont typeface="Wingdings" panose="05000000000000000000" pitchFamily="2" charset="2"/>
              <a:buChar char="§"/>
            </a:pPr>
            <a:r>
              <a:rPr lang="en-US" dirty="0"/>
              <a:t>Make levels and with each level increase colors in tray</a:t>
            </a:r>
          </a:p>
        </p:txBody>
      </p:sp>
    </p:spTree>
    <p:extLst>
      <p:ext uri="{BB962C8B-B14F-4D97-AF65-F5344CB8AC3E}">
        <p14:creationId xmlns:p14="http://schemas.microsoft.com/office/powerpoint/2010/main" val="181390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20A3-2482-4250-8DDE-A8D32E2E218B}"/>
              </a:ext>
            </a:extLst>
          </p:cNvPr>
          <p:cNvSpPr>
            <a:spLocks noGrp="1"/>
          </p:cNvSpPr>
          <p:nvPr>
            <p:ph type="title"/>
          </p:nvPr>
        </p:nvSpPr>
        <p:spPr/>
        <p:txBody>
          <a:bodyPr/>
          <a:lstStyle/>
          <a:p>
            <a:r>
              <a:rPr lang="en-US" dirty="0"/>
              <a:t>6. Talking Tom and Nursery Rhymes:</a:t>
            </a:r>
          </a:p>
        </p:txBody>
      </p:sp>
      <p:sp>
        <p:nvSpPr>
          <p:cNvPr id="4" name="Rectangle 3">
            <a:extLst>
              <a:ext uri="{FF2B5EF4-FFF2-40B4-BE49-F238E27FC236}">
                <a16:creationId xmlns:a16="http://schemas.microsoft.com/office/drawing/2014/main" id="{02F00B3F-4FB4-40D6-9F3A-0CF80117F841}"/>
              </a:ext>
            </a:extLst>
          </p:cNvPr>
          <p:cNvSpPr/>
          <p:nvPr/>
        </p:nvSpPr>
        <p:spPr>
          <a:xfrm>
            <a:off x="266330" y="1671319"/>
            <a:ext cx="11629748" cy="1477328"/>
          </a:xfrm>
          <a:prstGeom prst="rect">
            <a:avLst/>
          </a:prstGeom>
        </p:spPr>
        <p:txBody>
          <a:bodyPr wrap="square">
            <a:spAutoFit/>
          </a:bodyPr>
          <a:lstStyle/>
          <a:p>
            <a:pPr marL="285750" indent="-285750">
              <a:buFont typeface="Wingdings" panose="05000000000000000000" pitchFamily="2" charset="2"/>
              <a:buChar char="v"/>
            </a:pPr>
            <a:r>
              <a:rPr lang="en-US" dirty="0"/>
              <a:t>Advantages:</a:t>
            </a:r>
          </a:p>
          <a:p>
            <a:pPr marL="742950" lvl="1" indent="-285750">
              <a:buFont typeface="Wingdings" panose="05000000000000000000" pitchFamily="2" charset="2"/>
              <a:buChar char="v"/>
            </a:pPr>
            <a:r>
              <a:rPr lang="en-US" dirty="0"/>
              <a:t>pleasant animation of a cat figure, eye catching, voice change effect is good and comforting</a:t>
            </a:r>
          </a:p>
          <a:p>
            <a:pPr marL="742950" lvl="1" indent="-285750">
              <a:buFont typeface="Wingdings" panose="05000000000000000000" pitchFamily="2" charset="2"/>
              <a:buChar char="v"/>
            </a:pPr>
            <a:r>
              <a:rPr lang="en-US" dirty="0"/>
              <a:t>Boosts mood</a:t>
            </a:r>
          </a:p>
          <a:p>
            <a:pPr marL="742950" lvl="1" indent="-285750">
              <a:buFont typeface="Wingdings" panose="05000000000000000000" pitchFamily="2" charset="2"/>
              <a:buChar char="v"/>
            </a:pPr>
            <a:r>
              <a:rPr lang="en-US" dirty="0"/>
              <a:t>Feeding food to the cat, taking him washroom and all teaches child of daily things wisely</a:t>
            </a:r>
          </a:p>
          <a:p>
            <a:pPr marL="742950" lvl="1" indent="-285750">
              <a:buFont typeface="Wingdings" panose="05000000000000000000" pitchFamily="2" charset="2"/>
              <a:buChar char="v"/>
            </a:pPr>
            <a:endParaRPr lang="en-US" dirty="0"/>
          </a:p>
        </p:txBody>
      </p:sp>
      <p:sp>
        <p:nvSpPr>
          <p:cNvPr id="5" name="Rectangle 4">
            <a:extLst>
              <a:ext uri="{FF2B5EF4-FFF2-40B4-BE49-F238E27FC236}">
                <a16:creationId xmlns:a16="http://schemas.microsoft.com/office/drawing/2014/main" id="{851D78E3-25C4-4C8C-A805-91707792B930}"/>
              </a:ext>
            </a:extLst>
          </p:cNvPr>
          <p:cNvSpPr/>
          <p:nvPr/>
        </p:nvSpPr>
        <p:spPr>
          <a:xfrm>
            <a:off x="266330" y="3501599"/>
            <a:ext cx="11629748" cy="1477328"/>
          </a:xfrm>
          <a:prstGeom prst="rect">
            <a:avLst/>
          </a:prstGeom>
        </p:spPr>
        <p:txBody>
          <a:bodyPr wrap="square">
            <a:spAutoFit/>
          </a:bodyPr>
          <a:lstStyle/>
          <a:p>
            <a:pPr marL="285750" indent="-285750">
              <a:buFont typeface="Wingdings" panose="05000000000000000000" pitchFamily="2" charset="2"/>
              <a:buChar char="v"/>
            </a:pPr>
            <a:r>
              <a:rPr lang="en-US" dirty="0"/>
              <a:t>Can be improved: </a:t>
            </a:r>
          </a:p>
          <a:p>
            <a:pPr marL="742950" lvl="1" indent="-285750">
              <a:buFont typeface="Wingdings" panose="05000000000000000000" pitchFamily="2" charset="2"/>
              <a:buChar char="v"/>
            </a:pPr>
            <a:r>
              <a:rPr lang="en-US" dirty="0"/>
              <a:t>Again can’t be played for so long and rhyme too cant be watched for so long</a:t>
            </a:r>
          </a:p>
          <a:p>
            <a:pPr marL="742950" lvl="1" indent="-285750">
              <a:buFont typeface="Wingdings" panose="05000000000000000000" pitchFamily="2" charset="2"/>
              <a:buChar char="v"/>
            </a:pPr>
            <a:r>
              <a:rPr lang="en-US" dirty="0"/>
              <a:t>Not engaging, good for short time period</a:t>
            </a:r>
          </a:p>
          <a:p>
            <a:pPr lvl="1"/>
            <a:endParaRPr lang="en-US" dirty="0"/>
          </a:p>
          <a:p>
            <a:pPr marL="742950" lvl="1"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325147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E819-0033-4F73-8AC9-FD2ED600791F}"/>
              </a:ext>
            </a:extLst>
          </p:cNvPr>
          <p:cNvSpPr>
            <a:spLocks noGrp="1"/>
          </p:cNvSpPr>
          <p:nvPr>
            <p:ph type="title"/>
          </p:nvPr>
        </p:nvSpPr>
        <p:spPr>
          <a:xfrm>
            <a:off x="521207" y="448056"/>
            <a:ext cx="10975376" cy="640080"/>
          </a:xfrm>
        </p:spPr>
        <p:txBody>
          <a:bodyPr>
            <a:normAutofit/>
          </a:bodyPr>
          <a:lstStyle/>
          <a:p>
            <a:r>
              <a:rPr lang="en-US" dirty="0"/>
              <a:t>7. Non verbal Cartoons and Funny videos without puns:</a:t>
            </a:r>
          </a:p>
        </p:txBody>
      </p:sp>
      <p:sp>
        <p:nvSpPr>
          <p:cNvPr id="4" name="Rectangle 3">
            <a:extLst>
              <a:ext uri="{FF2B5EF4-FFF2-40B4-BE49-F238E27FC236}">
                <a16:creationId xmlns:a16="http://schemas.microsoft.com/office/drawing/2014/main" id="{0E6B6509-C2BB-4A29-8DA6-F7AD2967CA54}"/>
              </a:ext>
            </a:extLst>
          </p:cNvPr>
          <p:cNvSpPr/>
          <p:nvPr/>
        </p:nvSpPr>
        <p:spPr>
          <a:xfrm>
            <a:off x="266330" y="1671319"/>
            <a:ext cx="11629748" cy="1754326"/>
          </a:xfrm>
          <a:prstGeom prst="rect">
            <a:avLst/>
          </a:prstGeom>
        </p:spPr>
        <p:txBody>
          <a:bodyPr wrap="square">
            <a:spAutoFit/>
          </a:bodyPr>
          <a:lstStyle/>
          <a:p>
            <a:pPr marL="285750" indent="-285750">
              <a:buFont typeface="Wingdings" panose="05000000000000000000" pitchFamily="2" charset="2"/>
              <a:buChar char="v"/>
            </a:pPr>
            <a:r>
              <a:rPr lang="en-US" dirty="0"/>
              <a:t>Advantages:</a:t>
            </a:r>
          </a:p>
          <a:p>
            <a:pPr marL="742950" lvl="1" indent="-285750">
              <a:buFont typeface="Wingdings" panose="05000000000000000000" pitchFamily="2" charset="2"/>
              <a:buChar char="§"/>
            </a:pPr>
            <a:r>
              <a:rPr lang="en-US" dirty="0"/>
              <a:t>Mood refreshing</a:t>
            </a:r>
          </a:p>
          <a:p>
            <a:pPr marL="742950" lvl="1" indent="-285750">
              <a:buFont typeface="Wingdings" panose="05000000000000000000" pitchFamily="2" charset="2"/>
              <a:buChar char="§"/>
            </a:pPr>
            <a:r>
              <a:rPr lang="en-US" dirty="0"/>
              <a:t>Engaging </a:t>
            </a:r>
          </a:p>
          <a:p>
            <a:pPr marL="742950" lvl="1" indent="-285750">
              <a:buFont typeface="Wingdings" panose="05000000000000000000" pitchFamily="2" charset="2"/>
              <a:buChar char="§"/>
            </a:pPr>
            <a:r>
              <a:rPr lang="en-US" dirty="0"/>
              <a:t>Eye catching and the voices are funny</a:t>
            </a:r>
          </a:p>
          <a:p>
            <a:pPr marL="742950" lvl="1" indent="-285750">
              <a:buFont typeface="Wingdings" panose="05000000000000000000" pitchFamily="2" charset="2"/>
              <a:buChar char="§"/>
            </a:pPr>
            <a:r>
              <a:rPr lang="en-US" dirty="0"/>
              <a:t>Designed especially for a kid to understand without putting much efforts</a:t>
            </a:r>
          </a:p>
          <a:p>
            <a:pPr lvl="1"/>
            <a:endParaRPr lang="en-US" dirty="0"/>
          </a:p>
        </p:txBody>
      </p:sp>
      <p:sp>
        <p:nvSpPr>
          <p:cNvPr id="5" name="Rectangle 4">
            <a:extLst>
              <a:ext uri="{FF2B5EF4-FFF2-40B4-BE49-F238E27FC236}">
                <a16:creationId xmlns:a16="http://schemas.microsoft.com/office/drawing/2014/main" id="{7CED9513-DC3B-4E63-A7E0-035ED63855B0}"/>
              </a:ext>
            </a:extLst>
          </p:cNvPr>
          <p:cNvSpPr/>
          <p:nvPr/>
        </p:nvSpPr>
        <p:spPr>
          <a:xfrm>
            <a:off x="266330" y="3501599"/>
            <a:ext cx="11629748" cy="1754326"/>
          </a:xfrm>
          <a:prstGeom prst="rect">
            <a:avLst/>
          </a:prstGeom>
        </p:spPr>
        <p:txBody>
          <a:bodyPr wrap="square">
            <a:spAutoFit/>
          </a:bodyPr>
          <a:lstStyle/>
          <a:p>
            <a:pPr marL="285750" indent="-285750">
              <a:buFont typeface="Wingdings" panose="05000000000000000000" pitchFamily="2" charset="2"/>
              <a:buChar char="v"/>
            </a:pPr>
            <a:r>
              <a:rPr lang="en-US" dirty="0"/>
              <a:t>Can be improved: </a:t>
            </a:r>
          </a:p>
          <a:p>
            <a:pPr marL="742950" lvl="1" indent="-285750">
              <a:buFont typeface="Wingdings" panose="05000000000000000000" pitchFamily="2" charset="2"/>
              <a:buChar char="v"/>
            </a:pPr>
            <a:r>
              <a:rPr lang="en-US" dirty="0"/>
              <a:t>The child might feel bored after a certain time if he is not performing an activity</a:t>
            </a:r>
          </a:p>
          <a:p>
            <a:pPr marL="742950" lvl="1" indent="-285750">
              <a:buFont typeface="Wingdings" panose="05000000000000000000" pitchFamily="2" charset="2"/>
              <a:buChar char="v"/>
            </a:pPr>
            <a:r>
              <a:rPr lang="en-US" dirty="0"/>
              <a:t>Not so learning</a:t>
            </a:r>
          </a:p>
          <a:p>
            <a:pPr marL="742950" lvl="1" indent="-285750">
              <a:buFont typeface="Wingdings" panose="05000000000000000000" pitchFamily="2" charset="2"/>
              <a:buChar char="v"/>
            </a:pPr>
            <a:endParaRPr lang="en-US" dirty="0"/>
          </a:p>
          <a:p>
            <a:pPr lvl="1"/>
            <a:endParaRPr lang="en-US" dirty="0"/>
          </a:p>
          <a:p>
            <a:pPr marL="742950" lvl="1"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4045824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32B5-336F-48FB-BBE9-A4A7F3E34CBE}"/>
              </a:ext>
            </a:extLst>
          </p:cNvPr>
          <p:cNvSpPr>
            <a:spLocks noGrp="1"/>
          </p:cNvSpPr>
          <p:nvPr>
            <p:ph type="title"/>
          </p:nvPr>
        </p:nvSpPr>
        <p:spPr>
          <a:xfrm>
            <a:off x="177744" y="97655"/>
            <a:ext cx="12100073" cy="1003176"/>
          </a:xfrm>
        </p:spPr>
        <p:txBody>
          <a:bodyPr>
            <a:normAutofit/>
          </a:bodyPr>
          <a:lstStyle/>
          <a:p>
            <a:r>
              <a:rPr lang="en-US" dirty="0"/>
              <a:t>Self Help Sites and Books:</a:t>
            </a:r>
          </a:p>
        </p:txBody>
      </p:sp>
      <p:sp>
        <p:nvSpPr>
          <p:cNvPr id="4" name="Rectangle 3">
            <a:extLst>
              <a:ext uri="{FF2B5EF4-FFF2-40B4-BE49-F238E27FC236}">
                <a16:creationId xmlns:a16="http://schemas.microsoft.com/office/drawing/2014/main" id="{1931B29A-0FEE-4C8A-B687-E35B4A48644F}"/>
              </a:ext>
            </a:extLst>
          </p:cNvPr>
          <p:cNvSpPr/>
          <p:nvPr/>
        </p:nvSpPr>
        <p:spPr>
          <a:xfrm>
            <a:off x="0" y="1712041"/>
            <a:ext cx="12014255" cy="2458750"/>
          </a:xfrm>
          <a:prstGeom prst="rect">
            <a:avLst/>
          </a:prstGeom>
        </p:spPr>
        <p:txBody>
          <a:bodyPr wrap="square">
            <a:spAutoFit/>
          </a:bodyPr>
          <a:lstStyle/>
          <a:p>
            <a:pPr lvl="0">
              <a:lnSpc>
                <a:spcPct val="200000"/>
              </a:lnSpc>
            </a:pPr>
            <a:r>
              <a:rPr lang="en-US" sz="2000" dirty="0">
                <a:solidFill>
                  <a:schemeClr val="bg2">
                    <a:lumMod val="25000"/>
                  </a:schemeClr>
                </a:solidFill>
                <a:latin typeface="+mj-lt"/>
              </a:rPr>
              <a:t>-&gt; Knowledge about autism and its treatment</a:t>
            </a:r>
          </a:p>
          <a:p>
            <a:pPr lvl="0">
              <a:lnSpc>
                <a:spcPct val="200000"/>
              </a:lnSpc>
            </a:pPr>
            <a:r>
              <a:rPr lang="en-US" sz="2000" dirty="0">
                <a:solidFill>
                  <a:schemeClr val="bg2">
                    <a:lumMod val="25000"/>
                  </a:schemeClr>
                </a:solidFill>
                <a:latin typeface="+mj-lt"/>
              </a:rPr>
              <a:t>-&gt; Communicating with health groups and people with problem to find cumulative solutions for several self harming activities like head banging and solving un-socializing activities.</a:t>
            </a:r>
          </a:p>
          <a:p>
            <a:pPr lvl="0">
              <a:lnSpc>
                <a:spcPct val="200000"/>
              </a:lnSpc>
            </a:pPr>
            <a:r>
              <a:rPr lang="en-US" sz="2000" dirty="0">
                <a:solidFill>
                  <a:schemeClr val="bg2">
                    <a:lumMod val="25000"/>
                  </a:schemeClr>
                </a:solidFill>
                <a:latin typeface="+mj-lt"/>
              </a:rPr>
              <a:t>-&gt; Solutions for Handling their responsibility and emotional breakdowns.</a:t>
            </a:r>
          </a:p>
        </p:txBody>
      </p:sp>
    </p:spTree>
    <p:extLst>
      <p:ext uri="{BB962C8B-B14F-4D97-AF65-F5344CB8AC3E}">
        <p14:creationId xmlns:p14="http://schemas.microsoft.com/office/powerpoint/2010/main" val="407548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06D6-80C1-479A-9B26-DD3A2476707F}"/>
              </a:ext>
            </a:extLst>
          </p:cNvPr>
          <p:cNvSpPr>
            <a:spLocks noGrp="1"/>
          </p:cNvSpPr>
          <p:nvPr>
            <p:ph type="title"/>
          </p:nvPr>
        </p:nvSpPr>
        <p:spPr>
          <a:xfrm>
            <a:off x="521207" y="123086"/>
            <a:ext cx="9892300" cy="965050"/>
          </a:xfrm>
        </p:spPr>
        <p:txBody>
          <a:bodyPr>
            <a:normAutofit/>
          </a:bodyPr>
          <a:lstStyle/>
          <a:p>
            <a:r>
              <a:rPr lang="en-US" sz="3200" dirty="0"/>
              <a:t>What Programs do the Specialists have?</a:t>
            </a:r>
          </a:p>
        </p:txBody>
      </p:sp>
      <p:sp>
        <p:nvSpPr>
          <p:cNvPr id="5" name="Rectangle 4">
            <a:extLst>
              <a:ext uri="{FF2B5EF4-FFF2-40B4-BE49-F238E27FC236}">
                <a16:creationId xmlns:a16="http://schemas.microsoft.com/office/drawing/2014/main" id="{FCD44FE6-EE7B-42B9-89E9-A696BA9166C5}"/>
              </a:ext>
            </a:extLst>
          </p:cNvPr>
          <p:cNvSpPr/>
          <p:nvPr/>
        </p:nvSpPr>
        <p:spPr>
          <a:xfrm>
            <a:off x="6215201" y="2123715"/>
            <a:ext cx="5695673" cy="4611199"/>
          </a:xfrm>
          <a:prstGeom prst="rect">
            <a:avLst/>
          </a:prstGeom>
        </p:spPr>
        <p:txBody>
          <a:bodyPr wrap="square">
            <a:spAutoFit/>
          </a:bodyPr>
          <a:lstStyle/>
          <a:p>
            <a:pPr lvl="1">
              <a:lnSpc>
                <a:spcPct val="150000"/>
              </a:lnSpc>
            </a:pPr>
            <a:r>
              <a:rPr lang="en-US" dirty="0"/>
              <a:t>Other treatments include:</a:t>
            </a:r>
          </a:p>
          <a:p>
            <a:pPr marL="285750" indent="-285750">
              <a:lnSpc>
                <a:spcPct val="150000"/>
              </a:lnSpc>
              <a:buFont typeface="Wingdings" panose="05000000000000000000" pitchFamily="2" charset="2"/>
              <a:buChar char="ü"/>
            </a:pPr>
            <a:r>
              <a:rPr lang="en-US" dirty="0"/>
              <a:t>Speech and language </a:t>
            </a:r>
            <a:r>
              <a:rPr lang="en-US" b="1" dirty="0"/>
              <a:t>therapy</a:t>
            </a:r>
            <a:r>
              <a:rPr lang="en-US" dirty="0"/>
              <a:t>.</a:t>
            </a:r>
          </a:p>
          <a:p>
            <a:pPr marL="285750" indent="-285750">
              <a:lnSpc>
                <a:spcPct val="150000"/>
              </a:lnSpc>
              <a:buFont typeface="Wingdings" panose="05000000000000000000" pitchFamily="2" charset="2"/>
              <a:buChar char="ü"/>
            </a:pPr>
            <a:r>
              <a:rPr lang="en-US" dirty="0"/>
              <a:t>Music </a:t>
            </a:r>
            <a:r>
              <a:rPr lang="en-US" b="1" dirty="0"/>
              <a:t>therapy</a:t>
            </a:r>
            <a:r>
              <a:rPr lang="en-US" dirty="0"/>
              <a:t>.</a:t>
            </a:r>
          </a:p>
          <a:p>
            <a:pPr marL="285750" indent="-285750">
              <a:lnSpc>
                <a:spcPct val="150000"/>
              </a:lnSpc>
              <a:buFont typeface="Wingdings" panose="05000000000000000000" pitchFamily="2" charset="2"/>
              <a:buChar char="ü"/>
            </a:pPr>
            <a:r>
              <a:rPr lang="en-US" dirty="0"/>
              <a:t>Occupational </a:t>
            </a:r>
            <a:r>
              <a:rPr lang="en-US" b="1" dirty="0"/>
              <a:t>therapy</a:t>
            </a:r>
            <a:r>
              <a:rPr lang="en-US" dirty="0"/>
              <a:t>.</a:t>
            </a:r>
          </a:p>
          <a:p>
            <a:pPr marL="285750" indent="-285750">
              <a:lnSpc>
                <a:spcPct val="150000"/>
              </a:lnSpc>
              <a:buFont typeface="Wingdings" panose="05000000000000000000" pitchFamily="2" charset="2"/>
              <a:buChar char="ü"/>
            </a:pPr>
            <a:r>
              <a:rPr lang="en-US" dirty="0"/>
              <a:t>Acupuncture.</a:t>
            </a:r>
          </a:p>
          <a:p>
            <a:pPr marL="285750" indent="-285750">
              <a:lnSpc>
                <a:spcPct val="150000"/>
              </a:lnSpc>
              <a:buFont typeface="Wingdings" panose="05000000000000000000" pitchFamily="2" charset="2"/>
              <a:buChar char="ü"/>
            </a:pPr>
            <a:r>
              <a:rPr lang="en-US" dirty="0"/>
              <a:t>Vitamins and mineral supplements.</a:t>
            </a:r>
          </a:p>
          <a:p>
            <a:pPr marL="285750" indent="-285750">
              <a:lnSpc>
                <a:spcPct val="150000"/>
              </a:lnSpc>
              <a:buFont typeface="Wingdings" panose="05000000000000000000" pitchFamily="2" charset="2"/>
              <a:buChar char="ü"/>
            </a:pPr>
            <a:r>
              <a:rPr lang="en-US" dirty="0"/>
              <a:t>Massage </a:t>
            </a:r>
            <a:r>
              <a:rPr lang="en-US" b="1" dirty="0"/>
              <a:t>therapy</a:t>
            </a:r>
            <a:r>
              <a:rPr lang="en-US" dirty="0"/>
              <a:t>.</a:t>
            </a:r>
          </a:p>
          <a:p>
            <a:pPr marL="285750" indent="-285750">
              <a:lnSpc>
                <a:spcPct val="150000"/>
              </a:lnSpc>
              <a:buFont typeface="Wingdings" panose="05000000000000000000" pitchFamily="2" charset="2"/>
              <a:buChar char="ü"/>
            </a:pPr>
            <a:r>
              <a:rPr lang="en-US" dirty="0"/>
              <a:t>The Picture Exchange Communication System</a:t>
            </a:r>
          </a:p>
          <a:p>
            <a:pPr marL="285750" indent="-285750">
              <a:lnSpc>
                <a:spcPct val="150000"/>
              </a:lnSpc>
              <a:buFont typeface="Wingdings" panose="05000000000000000000" pitchFamily="2" charset="2"/>
              <a:buChar char="ü"/>
            </a:pPr>
            <a:r>
              <a:rPr lang="en-US" dirty="0"/>
              <a:t>Responsive Prelinguistic Milieu Teaching</a:t>
            </a:r>
          </a:p>
          <a:p>
            <a:pPr marL="285750" indent="-285750">
              <a:lnSpc>
                <a:spcPct val="150000"/>
              </a:lnSpc>
              <a:buFont typeface="Wingdings" panose="05000000000000000000" pitchFamily="2" charset="2"/>
              <a:buChar char="ü"/>
            </a:pPr>
            <a:r>
              <a:rPr lang="en-US" dirty="0"/>
              <a:t>Neurofeedback</a:t>
            </a:r>
          </a:p>
          <a:p>
            <a:pPr marL="285750" indent="-285750">
              <a:lnSpc>
                <a:spcPct val="150000"/>
              </a:lnSpc>
              <a:buFont typeface="Wingdings" panose="05000000000000000000" pitchFamily="2" charset="2"/>
              <a:buChar char="ü"/>
            </a:pPr>
            <a:r>
              <a:rPr lang="en-US" dirty="0"/>
              <a:t>Sleep education and training</a:t>
            </a:r>
          </a:p>
        </p:txBody>
      </p:sp>
      <p:pic>
        <p:nvPicPr>
          <p:cNvPr id="3" name="Picture 2">
            <a:extLst>
              <a:ext uri="{FF2B5EF4-FFF2-40B4-BE49-F238E27FC236}">
                <a16:creationId xmlns:a16="http://schemas.microsoft.com/office/drawing/2014/main" id="{1F09DB6A-F55A-4C0B-9E79-91010ABDAD7D}"/>
              </a:ext>
            </a:extLst>
          </p:cNvPr>
          <p:cNvPicPr>
            <a:picLocks noChangeAspect="1"/>
          </p:cNvPicPr>
          <p:nvPr/>
        </p:nvPicPr>
        <p:blipFill>
          <a:blip r:embed="rId2"/>
          <a:stretch>
            <a:fillRect/>
          </a:stretch>
        </p:blipFill>
        <p:spPr>
          <a:xfrm>
            <a:off x="281126" y="1228915"/>
            <a:ext cx="5934075" cy="3200400"/>
          </a:xfrm>
          <a:prstGeom prst="rect">
            <a:avLst/>
          </a:prstGeom>
        </p:spPr>
      </p:pic>
    </p:spTree>
    <p:extLst>
      <p:ext uri="{BB962C8B-B14F-4D97-AF65-F5344CB8AC3E}">
        <p14:creationId xmlns:p14="http://schemas.microsoft.com/office/powerpoint/2010/main" val="1092153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6D69FA4-EFFB-4627-BE14-0642E5ED56FB}"/>
              </a:ext>
            </a:extLst>
          </p:cNvPr>
          <p:cNvSpPr>
            <a:spLocks noGrp="1"/>
          </p:cNvSpPr>
          <p:nvPr>
            <p:ph type="title"/>
          </p:nvPr>
        </p:nvSpPr>
        <p:spPr>
          <a:xfrm>
            <a:off x="521207" y="221943"/>
            <a:ext cx="9572704" cy="825622"/>
          </a:xfrm>
        </p:spPr>
        <p:txBody>
          <a:bodyPr>
            <a:noAutofit/>
          </a:bodyPr>
          <a:lstStyle/>
          <a:p>
            <a:pPr>
              <a:spcAft>
                <a:spcPts val="2100"/>
              </a:spcAft>
            </a:pPr>
            <a:r>
              <a:rPr lang="en-US" sz="2000" i="1"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Sum up of points from THE REASON I JUMP, book from Naoki </a:t>
            </a:r>
            <a:r>
              <a:rPr lang="en-US" sz="2000" i="1" spc="40" dirty="0" err="1">
                <a:solidFill>
                  <a:srgbClr val="767171"/>
                </a:solidFill>
                <a:latin typeface="Georgia" panose="02040502050405020303" pitchFamily="18" charset="0"/>
                <a:ea typeface="Times New Roman" panose="02020603050405020304" pitchFamily="18" charset="0"/>
                <a:cs typeface="Times New Roman" panose="02020603050405020304" pitchFamily="18" charset="0"/>
              </a:rPr>
              <a:t>Higashida</a:t>
            </a:r>
            <a:r>
              <a:rPr lang="en-US" sz="2000" i="1"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D056CFEC-7E11-46C0-B767-FF759B3F0304}"/>
              </a:ext>
            </a:extLst>
          </p:cNvPr>
          <p:cNvSpPr/>
          <p:nvPr/>
        </p:nvSpPr>
        <p:spPr>
          <a:xfrm>
            <a:off x="94695" y="1364227"/>
            <a:ext cx="11842811" cy="5155257"/>
          </a:xfrm>
          <a:prstGeom prst="rect">
            <a:avLst/>
          </a:prstGeom>
        </p:spPr>
        <p:txBody>
          <a:bodyPr wrap="square">
            <a:spAutoFit/>
          </a:bodyPr>
          <a:lstStyle/>
          <a:p>
            <a:pPr marL="342900" marR="0" lvl="0" indent="-342900">
              <a:spcAft>
                <a:spcPts val="2100"/>
              </a:spcAft>
              <a:buFont typeface="Symbol" panose="05050102010706020507" pitchFamily="18" charset="2"/>
              <a:buChar char=""/>
            </a:pPr>
            <a:r>
              <a:rPr lang="en-US" sz="1600" i="1"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My senses don’t work like yours.</a:t>
            </a:r>
            <a:r>
              <a:rPr lang="en-US" sz="1600"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 For me, the sensory impressions of daily life—noises from machines, the flickering of lights, cooking smells— can be downright painful.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2100"/>
              </a:spcAft>
              <a:buFont typeface="Symbol" panose="05050102010706020507" pitchFamily="18" charset="2"/>
              <a:buChar char=""/>
            </a:pPr>
            <a:r>
              <a:rPr lang="en-US" sz="1600" i="1"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I’m a concrete thinker: </a:t>
            </a:r>
            <a:r>
              <a:rPr lang="en-US" sz="1600"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Idioms, puns, inferences, metaphors, allusions and sarcasm are lost for me. Instead, communicate with literal language.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2100"/>
              </a:spcAft>
              <a:buFont typeface="Symbol" panose="05050102010706020507" pitchFamily="18" charset="2"/>
              <a:buChar char=""/>
            </a:pPr>
            <a:r>
              <a:rPr lang="en-US" sz="1600" i="1"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I’m a visual thinker. </a:t>
            </a:r>
            <a:r>
              <a:rPr lang="en-US" sz="1600"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I have a harder time absorbing spoken words. But  can study visual information. Show me how to do something rather than just telling me. Lots of patient practice helps me learn.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2100"/>
              </a:spcAft>
              <a:buFont typeface="Symbol" panose="05050102010706020507" pitchFamily="18" charset="2"/>
              <a:buChar char=""/>
            </a:pPr>
            <a:r>
              <a:rPr lang="en-US" sz="1600" i="1"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I have many ways to communicate.</a:t>
            </a:r>
            <a:r>
              <a:rPr lang="en-US" sz="1600"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 Words are not always the best way for me to convey my needs. But be alert for body language, withdrawal, agitation, or other signs.</a:t>
            </a:r>
          </a:p>
          <a:p>
            <a:pPr marL="342900" marR="0" lvl="0" indent="-342900">
              <a:spcAft>
                <a:spcPts val="2100"/>
              </a:spcAft>
              <a:buFont typeface="Symbol" panose="05050102010706020507" pitchFamily="18" charset="2"/>
              <a:buChar char=""/>
            </a:pPr>
            <a:r>
              <a:rPr lang="en-US" sz="1600" i="1"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Focus on what I can do, not what I can’t:</a:t>
            </a:r>
            <a:r>
              <a:rPr lang="en-US" sz="1600"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 It’s hard for me to learn when I am made to feel like I am  not measuring up. But look for my strengths and you will find them. There is more than one right way to do most things.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2100"/>
              </a:spcAft>
              <a:buFont typeface="Symbol" panose="05050102010706020507" pitchFamily="18" charset="2"/>
              <a:buChar char=""/>
            </a:pPr>
            <a:r>
              <a:rPr lang="en-US" sz="1600" i="1"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Help me join in</a:t>
            </a:r>
            <a:r>
              <a:rPr lang="en-US" sz="1600" spc="40" dirty="0">
                <a:solidFill>
                  <a:srgbClr val="767171"/>
                </a:solidFill>
                <a:latin typeface="Georgia" panose="02040502050405020303" pitchFamily="18" charset="0"/>
                <a:ea typeface="Times New Roman" panose="02020603050405020304" pitchFamily="18" charset="0"/>
                <a:cs typeface="Times New Roman" panose="02020603050405020304" pitchFamily="18" charset="0"/>
              </a:rPr>
              <a:t>: It may seem as if I don’t want to participate, but maybe I am just unsure about how to join in. Teach me how to play with others.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Font typeface="Symbol" panose="05050102010706020507" pitchFamily="18" charset="2"/>
              <a:buChar char=""/>
            </a:pPr>
            <a:r>
              <a:rPr lang="en-US" sz="1600" i="1" spc="40" dirty="0">
                <a:solidFill>
                  <a:srgbClr val="767171"/>
                </a:solidFill>
                <a:latin typeface="Georgia" panose="02040502050405020303" pitchFamily="18" charset="0"/>
                <a:ea typeface="Times New Roman" panose="02020603050405020304" pitchFamily="18" charset="0"/>
              </a:rPr>
              <a:t>I’m more than my autism:</a:t>
            </a:r>
            <a:r>
              <a:rPr lang="en-US" sz="1600" spc="40" dirty="0">
                <a:solidFill>
                  <a:srgbClr val="767171"/>
                </a:solidFill>
                <a:latin typeface="Georgia" panose="02040502050405020303" pitchFamily="18" charset="0"/>
                <a:ea typeface="Times New Roman" panose="02020603050405020304" pitchFamily="18" charset="0"/>
              </a:rPr>
              <a:t> If you think of me as just one thing, You need to know that I am not something to be kept with least expectation, Neither you nor I yet know what I can really become.</a:t>
            </a:r>
            <a:endParaRPr lang="en-US"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54861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0E140-6AF8-4B09-B553-90F5E7C75B0A}"/>
              </a:ext>
            </a:extLst>
          </p:cNvPr>
          <p:cNvSpPr>
            <a:spLocks noGrp="1"/>
          </p:cNvSpPr>
          <p:nvPr>
            <p:ph type="title"/>
          </p:nvPr>
        </p:nvSpPr>
        <p:spPr>
          <a:xfrm>
            <a:off x="539495" y="705509"/>
            <a:ext cx="11161273" cy="640080"/>
          </a:xfrm>
        </p:spPr>
        <p:txBody>
          <a:bodyPr>
            <a:normAutofit fontScale="90000"/>
          </a:bodyPr>
          <a:lstStyle/>
          <a:p>
            <a:r>
              <a:rPr lang="en-US" dirty="0">
                <a:solidFill>
                  <a:prstClr val="black">
                    <a:lumMod val="75000"/>
                    <a:lumOff val="25000"/>
                  </a:prstClr>
                </a:solidFill>
                <a:latin typeface="Segoe UI" panose="020B0502040204020203" pitchFamily="34" charset="0"/>
                <a:cs typeface="Segoe UI" panose="020B0502040204020203" pitchFamily="34" charset="0"/>
              </a:rPr>
              <a:t>The competition for Type 2 and 3 autism includes:</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p>
        </p:txBody>
      </p:sp>
      <p:sp>
        <p:nvSpPr>
          <p:cNvPr id="8" name="Content Placeholder 7">
            <a:extLst>
              <a:ext uri="{FF2B5EF4-FFF2-40B4-BE49-F238E27FC236}">
                <a16:creationId xmlns:a16="http://schemas.microsoft.com/office/drawing/2014/main" id="{CC35126E-5394-4EEB-BED7-0C25768B68F9}"/>
              </a:ext>
            </a:extLst>
          </p:cNvPr>
          <p:cNvSpPr>
            <a:spLocks noGrp="1"/>
          </p:cNvSpPr>
          <p:nvPr>
            <p:ph sz="quarter" idx="10"/>
          </p:nvPr>
        </p:nvSpPr>
        <p:spPr>
          <a:xfrm>
            <a:off x="539495" y="1435608"/>
            <a:ext cx="11161273" cy="5293666"/>
          </a:xfrm>
        </p:spPr>
        <p:txBody>
          <a:bodyPr>
            <a:normAutofit/>
          </a:bodyPr>
          <a:lstStyle/>
          <a:p>
            <a:pPr>
              <a:lnSpc>
                <a:spcPct val="100000"/>
              </a:lnSpc>
              <a:spcAft>
                <a:spcPts val="600"/>
              </a:spcAft>
            </a:pPr>
            <a:r>
              <a:rPr lang="en-US" sz="2400" dirty="0">
                <a:solidFill>
                  <a:prstClr val="black">
                    <a:lumMod val="75000"/>
                    <a:lumOff val="25000"/>
                  </a:prstClr>
                </a:solidFill>
                <a:latin typeface="Calibri" panose="020F0502020204030204" pitchFamily="34" charset="0"/>
                <a:cs typeface="Calibri" panose="020F0502020204030204" pitchFamily="34" charset="0"/>
              </a:rPr>
              <a:t>1. Apps: Autism targeted Apps; Apps for toddlers; coloring games; editing games (all with Single functionality). </a:t>
            </a:r>
          </a:p>
          <a:p>
            <a:pPr>
              <a:lnSpc>
                <a:spcPct val="100000"/>
              </a:lnSpc>
              <a:spcAft>
                <a:spcPts val="600"/>
              </a:spcAft>
            </a:pPr>
            <a:r>
              <a:rPr lang="en-US" sz="2400" dirty="0">
                <a:solidFill>
                  <a:prstClr val="black">
                    <a:lumMod val="75000"/>
                    <a:lumOff val="25000"/>
                  </a:prstClr>
                </a:solidFill>
                <a:latin typeface="Calibri" panose="020F0502020204030204" pitchFamily="34" charset="0"/>
                <a:cs typeface="Calibri" panose="020F0502020204030204" pitchFamily="34" charset="0"/>
              </a:rPr>
              <a:t>2. Therapies conducted by specialists, teachers, parents. </a:t>
            </a:r>
          </a:p>
          <a:p>
            <a:pPr>
              <a:lnSpc>
                <a:spcPct val="100000"/>
              </a:lnSpc>
              <a:spcAft>
                <a:spcPts val="600"/>
              </a:spcAft>
            </a:pPr>
            <a:r>
              <a:rPr lang="en-US" sz="2400" dirty="0">
                <a:solidFill>
                  <a:prstClr val="black">
                    <a:lumMod val="75000"/>
                    <a:lumOff val="25000"/>
                  </a:prstClr>
                </a:solidFill>
                <a:latin typeface="Calibri" panose="020F0502020204030204" pitchFamily="34" charset="0"/>
                <a:cs typeface="Calibri" panose="020F0502020204030204" pitchFamily="34" charset="0"/>
              </a:rPr>
              <a:t>3. Information from some sites to educate Care-takers about handling their child</a:t>
            </a:r>
          </a:p>
          <a:p>
            <a:pPr>
              <a:lnSpc>
                <a:spcPct val="100000"/>
              </a:lnSpc>
              <a:spcAft>
                <a:spcPts val="600"/>
              </a:spcAft>
            </a:pPr>
            <a:r>
              <a:rPr lang="en-US" sz="2400" dirty="0">
                <a:solidFill>
                  <a:prstClr val="black">
                    <a:lumMod val="75000"/>
                    <a:lumOff val="25000"/>
                  </a:prstClr>
                </a:solidFill>
                <a:latin typeface="Calibri" panose="020F0502020204030204" pitchFamily="34" charset="0"/>
                <a:cs typeface="Calibri" panose="020F0502020204030204" pitchFamily="34" charset="0"/>
              </a:rPr>
              <a:t>4. The non verbal animations</a:t>
            </a:r>
          </a:p>
          <a:p>
            <a:pPr>
              <a:lnSpc>
                <a:spcPct val="100000"/>
              </a:lnSpc>
              <a:spcAft>
                <a:spcPts val="600"/>
              </a:spcAft>
            </a:pPr>
            <a:r>
              <a:rPr lang="en-US" sz="2400" dirty="0">
                <a:solidFill>
                  <a:prstClr val="black">
                    <a:lumMod val="75000"/>
                    <a:lumOff val="25000"/>
                  </a:prstClr>
                </a:solidFill>
                <a:latin typeface="Calibri" panose="020F0502020204030204" pitchFamily="34" charset="0"/>
                <a:cs typeface="Calibri" panose="020F0502020204030204" pitchFamily="34" charset="0"/>
              </a:rPr>
              <a:t>5. Therapy videos available on YouTube.</a:t>
            </a:r>
          </a:p>
          <a:p>
            <a:pPr>
              <a:lnSpc>
                <a:spcPct val="100000"/>
              </a:lnSpc>
              <a:spcAft>
                <a:spcPts val="600"/>
              </a:spcAft>
            </a:pPr>
            <a:r>
              <a:rPr lang="en-US" sz="2400" dirty="0">
                <a:latin typeface="Calibri" panose="020F0502020204030204" pitchFamily="34" charset="0"/>
                <a:cs typeface="Calibri" panose="020F0502020204030204" pitchFamily="34" charset="0"/>
              </a:rPr>
              <a:t>6. Books containing knowledge about it and picture books which are easy to understand by the user.</a:t>
            </a:r>
          </a:p>
        </p:txBody>
      </p:sp>
    </p:spTree>
    <p:extLst>
      <p:ext uri="{BB962C8B-B14F-4D97-AF65-F5344CB8AC3E}">
        <p14:creationId xmlns:p14="http://schemas.microsoft.com/office/powerpoint/2010/main" val="7195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0E140-6AF8-4B09-B553-90F5E7C75B0A}"/>
              </a:ext>
            </a:extLst>
          </p:cNvPr>
          <p:cNvSpPr>
            <a:spLocks noGrp="1"/>
          </p:cNvSpPr>
          <p:nvPr>
            <p:ph type="title"/>
          </p:nvPr>
        </p:nvSpPr>
        <p:spPr>
          <a:xfrm>
            <a:off x="539495" y="705509"/>
            <a:ext cx="11161273" cy="640080"/>
          </a:xfrm>
        </p:spPr>
        <p:txBody>
          <a:bodyPr>
            <a:normAutofit fontScale="90000"/>
          </a:bodyPr>
          <a:lstStyle/>
          <a:p>
            <a:r>
              <a:rPr lang="en-US" dirty="0">
                <a:solidFill>
                  <a:prstClr val="black">
                    <a:lumMod val="75000"/>
                    <a:lumOff val="25000"/>
                  </a:prstClr>
                </a:solidFill>
                <a:latin typeface="Calibri" panose="020F0502020204030204" pitchFamily="34" charset="0"/>
                <a:cs typeface="Calibri" panose="020F0502020204030204" pitchFamily="34" charset="0"/>
              </a:rPr>
              <a:t>The competition for Type 1 autism/Grown ups with under includes:</a:t>
            </a:r>
            <a:br>
              <a:rPr lang="en-US" dirty="0">
                <a:solidFill>
                  <a:prstClr val="black">
                    <a:lumMod val="75000"/>
                    <a:lumOff val="25000"/>
                  </a:prstClr>
                </a:solidFill>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8" name="Content Placeholder 7">
            <a:extLst>
              <a:ext uri="{FF2B5EF4-FFF2-40B4-BE49-F238E27FC236}">
                <a16:creationId xmlns:a16="http://schemas.microsoft.com/office/drawing/2014/main" id="{CC35126E-5394-4EEB-BED7-0C25768B68F9}"/>
              </a:ext>
            </a:extLst>
          </p:cNvPr>
          <p:cNvSpPr>
            <a:spLocks noGrp="1"/>
          </p:cNvSpPr>
          <p:nvPr>
            <p:ph sz="quarter" idx="10"/>
          </p:nvPr>
        </p:nvSpPr>
        <p:spPr>
          <a:xfrm>
            <a:off x="539495" y="1435608"/>
            <a:ext cx="11161273" cy="5293666"/>
          </a:xfrm>
        </p:spPr>
        <p:txBody>
          <a:bodyPr>
            <a:normAutofit/>
          </a:bodyPr>
          <a:lstStyle/>
          <a:p>
            <a:pPr>
              <a:lnSpc>
                <a:spcPct val="100000"/>
              </a:lnSpc>
              <a:spcAft>
                <a:spcPts val="600"/>
              </a:spcAft>
            </a:pPr>
            <a:r>
              <a:rPr lang="en-US" sz="2400" dirty="0">
                <a:solidFill>
                  <a:prstClr val="black">
                    <a:lumMod val="75000"/>
                    <a:lumOff val="25000"/>
                  </a:prstClr>
                </a:solidFill>
                <a:latin typeface="Calibri" panose="020F0502020204030204" pitchFamily="34" charset="0"/>
                <a:cs typeface="Calibri" panose="020F0502020204030204" pitchFamily="34" charset="0"/>
              </a:rPr>
              <a:t>1. Apps: Anti Stress games, self analyzing apps</a:t>
            </a:r>
          </a:p>
          <a:p>
            <a:pPr>
              <a:lnSpc>
                <a:spcPct val="100000"/>
              </a:lnSpc>
              <a:spcAft>
                <a:spcPts val="600"/>
              </a:spcAft>
            </a:pPr>
            <a:r>
              <a:rPr lang="en-US" sz="2400" dirty="0">
                <a:solidFill>
                  <a:prstClr val="black">
                    <a:lumMod val="75000"/>
                    <a:lumOff val="25000"/>
                  </a:prstClr>
                </a:solidFill>
                <a:latin typeface="Calibri" panose="020F0502020204030204" pitchFamily="34" charset="0"/>
                <a:cs typeface="Calibri" panose="020F0502020204030204" pitchFamily="34" charset="0"/>
              </a:rPr>
              <a:t>2. Therapies conducted by specialists, teachers, parents. </a:t>
            </a:r>
          </a:p>
          <a:p>
            <a:pPr>
              <a:lnSpc>
                <a:spcPct val="100000"/>
              </a:lnSpc>
              <a:spcAft>
                <a:spcPts val="600"/>
              </a:spcAft>
            </a:pPr>
            <a:r>
              <a:rPr lang="en-US" sz="2400" dirty="0">
                <a:solidFill>
                  <a:prstClr val="black">
                    <a:lumMod val="75000"/>
                    <a:lumOff val="25000"/>
                  </a:prstClr>
                </a:solidFill>
                <a:latin typeface="Calibri" panose="020F0502020204030204" pitchFamily="34" charset="0"/>
                <a:cs typeface="Calibri" panose="020F0502020204030204" pitchFamily="34" charset="0"/>
              </a:rPr>
              <a:t>3. Information from some sites </a:t>
            </a:r>
          </a:p>
          <a:p>
            <a:pPr>
              <a:lnSpc>
                <a:spcPct val="100000"/>
              </a:lnSpc>
              <a:spcAft>
                <a:spcPts val="600"/>
              </a:spcAft>
            </a:pPr>
            <a:r>
              <a:rPr lang="en-US" sz="2400" dirty="0">
                <a:solidFill>
                  <a:prstClr val="black">
                    <a:lumMod val="75000"/>
                    <a:lumOff val="25000"/>
                  </a:prstClr>
                </a:solidFill>
                <a:latin typeface="Calibri" panose="020F0502020204030204" pitchFamily="34" charset="0"/>
                <a:cs typeface="Calibri" panose="020F0502020204030204" pitchFamily="34" charset="0"/>
              </a:rPr>
              <a:t>4. The non verbal animations</a:t>
            </a:r>
          </a:p>
          <a:p>
            <a:pPr>
              <a:lnSpc>
                <a:spcPct val="100000"/>
              </a:lnSpc>
              <a:spcAft>
                <a:spcPts val="600"/>
              </a:spcAft>
            </a:pPr>
            <a:r>
              <a:rPr lang="en-US" sz="2400" dirty="0">
                <a:solidFill>
                  <a:prstClr val="black">
                    <a:lumMod val="75000"/>
                    <a:lumOff val="25000"/>
                  </a:prstClr>
                </a:solidFill>
                <a:latin typeface="Calibri" panose="020F0502020204030204" pitchFamily="34" charset="0"/>
                <a:cs typeface="Calibri" panose="020F0502020204030204" pitchFamily="34" charset="0"/>
              </a:rPr>
              <a:t>5. Therapy videos available on YouTube.</a:t>
            </a:r>
          </a:p>
          <a:p>
            <a:pPr>
              <a:lnSpc>
                <a:spcPct val="100000"/>
              </a:lnSpc>
              <a:spcAft>
                <a:spcPts val="600"/>
              </a:spcAft>
            </a:pPr>
            <a:r>
              <a:rPr lang="en-US" sz="2400" dirty="0">
                <a:latin typeface="Calibri" panose="020F0502020204030204" pitchFamily="34" charset="0"/>
                <a:cs typeface="Calibri" panose="020F0502020204030204" pitchFamily="34" charset="0"/>
              </a:rPr>
              <a:t>6. Books containing knowledge about it and picture books which are easy to understand by the user.</a:t>
            </a:r>
          </a:p>
        </p:txBody>
      </p:sp>
    </p:spTree>
    <p:extLst>
      <p:ext uri="{BB962C8B-B14F-4D97-AF65-F5344CB8AC3E}">
        <p14:creationId xmlns:p14="http://schemas.microsoft.com/office/powerpoint/2010/main" val="34656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451593" cy="640080"/>
          </a:xfrm>
        </p:spPr>
        <p:txBody>
          <a:bodyPr>
            <a:noAutofit/>
          </a:bodyPr>
          <a:lstStyle/>
          <a:p>
            <a:r>
              <a:rPr lang="en-US" dirty="0"/>
              <a:t>Apps developed That might be impactful:</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Content Placeholder 4">
            <a:extLst>
              <a:ext uri="{FF2B5EF4-FFF2-40B4-BE49-F238E27FC236}">
                <a16:creationId xmlns:a16="http://schemas.microsoft.com/office/drawing/2014/main" id="{8776765F-0888-4805-8BC4-59DFB6961B72}"/>
              </a:ext>
            </a:extLst>
          </p:cNvPr>
          <p:cNvSpPr txBox="1">
            <a:spLocks/>
          </p:cNvSpPr>
          <p:nvPr/>
        </p:nvSpPr>
        <p:spPr>
          <a:xfrm>
            <a:off x="541609" y="1461774"/>
            <a:ext cx="11310079" cy="479088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Aft>
                <a:spcPts val="600"/>
              </a:spcAft>
            </a:pPr>
            <a:r>
              <a:rPr lang="en-US" sz="2000" dirty="0">
                <a:latin typeface="Calibri" panose="020F0502020204030204" pitchFamily="34" charset="0"/>
                <a:cs typeface="Calibri" panose="020F0502020204030204" pitchFamily="34" charset="0"/>
              </a:rPr>
              <a:t>So thinking of my point to be more beneficial, the work should be more divided on the basis of type of autisms because not each and every individual is of same kind and face same issues.</a:t>
            </a:r>
          </a:p>
          <a:p>
            <a:pPr>
              <a:spcAft>
                <a:spcPts val="600"/>
              </a:spcAft>
            </a:pPr>
            <a:r>
              <a:rPr lang="en-US" sz="2000" dirty="0">
                <a:latin typeface="Calibri" panose="020F0502020204030204" pitchFamily="34" charset="0"/>
                <a:cs typeface="Calibri" panose="020F0502020204030204" pitchFamily="34" charset="0"/>
              </a:rPr>
              <a:t>Some are elders while some are kids, every person diagnosed with Autism is of special kind, carries different interest, concentration level, motor skills and response to the surroundings. Some have issue in coping with fast pace of development while some even might not be able to communicate their basic needs.</a:t>
            </a:r>
          </a:p>
          <a:p>
            <a:pPr>
              <a:spcAft>
                <a:spcPts val="600"/>
              </a:spcAft>
            </a:pPr>
            <a:r>
              <a:rPr lang="en-US" sz="2000" dirty="0">
                <a:latin typeface="Calibri" panose="020F0502020204030204" pitchFamily="34" charset="0"/>
                <a:cs typeface="Calibri" panose="020F0502020204030204" pitchFamily="34" charset="0"/>
              </a:rPr>
              <a:t>Nothing can replace physical Activities but for time like this when we are going through such pandemic, the biggest help is from digital development; its’s not easy to hold an autistic child back at home but there can be a support from applications that can help them grow, learn and engage them well while you can take some time for yourself, Some traits are common like they refer playing games with single control, simple and more focusing games, they don’t show interest in  a thing for so long but they prefer playing some virtual games.</a:t>
            </a:r>
          </a:p>
          <a:p>
            <a:pPr>
              <a:spcAft>
                <a:spcPts val="600"/>
              </a:spcAft>
            </a:pPr>
            <a:endParaRPr lang="en-US" sz="2000" dirty="0">
              <a:latin typeface="Calibri" panose="020F0502020204030204" pitchFamily="34" charset="0"/>
              <a:cs typeface="Calibri" panose="020F0502020204030204" pitchFamily="34" charset="0"/>
            </a:endParaRPr>
          </a:p>
          <a:p>
            <a:pPr>
              <a:spcAft>
                <a:spcPts val="600"/>
              </a:spcAft>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9347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E9645-F499-4956-AF81-1D997EEB320A}"/>
              </a:ext>
            </a:extLst>
          </p:cNvPr>
          <p:cNvSpPr>
            <a:spLocks noGrp="1"/>
          </p:cNvSpPr>
          <p:nvPr>
            <p:ph type="title"/>
          </p:nvPr>
        </p:nvSpPr>
        <p:spPr/>
        <p:txBody>
          <a:bodyPr/>
          <a:lstStyle/>
          <a:p>
            <a:r>
              <a:rPr lang="en-US" dirty="0">
                <a:latin typeface="Candara Light" panose="020E0502030303020204" pitchFamily="34" charset="0"/>
                <a:cs typeface="Nirmala UI Semilight" panose="020B0402040204020203" pitchFamily="34" charset="0"/>
              </a:rPr>
              <a:t>Criteria:</a:t>
            </a:r>
            <a:endParaRPr lang="en-US" dirty="0"/>
          </a:p>
        </p:txBody>
      </p:sp>
      <p:sp>
        <p:nvSpPr>
          <p:cNvPr id="5" name="Content Placeholder 4">
            <a:extLst>
              <a:ext uri="{FF2B5EF4-FFF2-40B4-BE49-F238E27FC236}">
                <a16:creationId xmlns:a16="http://schemas.microsoft.com/office/drawing/2014/main" id="{8140275B-8723-447D-AE44-01BD2B2D085A}"/>
              </a:ext>
            </a:extLst>
          </p:cNvPr>
          <p:cNvSpPr txBox="1">
            <a:spLocks/>
          </p:cNvSpPr>
          <p:nvPr/>
        </p:nvSpPr>
        <p:spPr>
          <a:xfrm>
            <a:off x="541609" y="1461774"/>
            <a:ext cx="11310079" cy="479088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600"/>
              </a:spcAft>
            </a:pPr>
            <a:r>
              <a:rPr lang="en-US" sz="2000" dirty="0">
                <a:latin typeface="Calibri" panose="020F0502020204030204" pitchFamily="34" charset="0"/>
                <a:cs typeface="Calibri" panose="020F0502020204030204" pitchFamily="34" charset="0"/>
              </a:rPr>
              <a:t>It’s really difficult for type 2 and 3 autism syndrome child t0 understand each and every functioning of app,</a:t>
            </a:r>
          </a:p>
          <a:p>
            <a:pPr>
              <a:lnSpc>
                <a:spcPts val="1800"/>
              </a:lnSpc>
              <a:spcAft>
                <a:spcPts val="600"/>
              </a:spcAft>
            </a:pPr>
            <a:r>
              <a:rPr lang="en-US" sz="2000" dirty="0">
                <a:latin typeface="Calibri" panose="020F0502020204030204" pitchFamily="34" charset="0"/>
                <a:cs typeface="Calibri" panose="020F0502020204030204" pitchFamily="34" charset="0"/>
              </a:rPr>
              <a:t>So here comes the criteria: </a:t>
            </a:r>
          </a:p>
          <a:p>
            <a:pPr marL="457200" indent="-457200">
              <a:lnSpc>
                <a:spcPts val="1800"/>
              </a:lnSpc>
              <a:spcAft>
                <a:spcPts val="600"/>
              </a:spcAft>
              <a:buFont typeface="+mj-lt"/>
              <a:buAutoNum type="arabicPeriod"/>
            </a:pPr>
            <a:r>
              <a:rPr lang="en-US" sz="2000" dirty="0">
                <a:latin typeface="Calibri" panose="020F0502020204030204" pitchFamily="34" charset="0"/>
                <a:cs typeface="Calibri" panose="020F0502020204030204" pitchFamily="34" charset="0"/>
              </a:rPr>
              <a:t>Display : </a:t>
            </a:r>
          </a:p>
          <a:p>
            <a:pPr marL="685800" lvl="1" indent="-457200">
              <a:lnSpc>
                <a:spcPts val="1800"/>
              </a:lnSpc>
              <a:spcAft>
                <a:spcPts val="600"/>
              </a:spcAft>
              <a:buFont typeface="+mj-lt"/>
              <a:buAutoNum type="alphaUcPeriod"/>
            </a:pPr>
            <a:r>
              <a:rPr lang="en-US" sz="2000" dirty="0">
                <a:latin typeface="Calibri" panose="020F0502020204030204" pitchFamily="34" charset="0"/>
                <a:cs typeface="Calibri" panose="020F0502020204030204" pitchFamily="34" charset="0"/>
              </a:rPr>
              <a:t>For a child: Should be light colored, changing beats(mood lifting tones), not too much options, attractive coloring with animated welcome page.</a:t>
            </a:r>
          </a:p>
          <a:p>
            <a:pPr marL="685800" lvl="1" indent="-457200">
              <a:lnSpc>
                <a:spcPts val="1800"/>
              </a:lnSpc>
              <a:spcAft>
                <a:spcPts val="600"/>
              </a:spcAft>
              <a:buFont typeface="+mj-lt"/>
              <a:buAutoNum type="alphaUcPeriod"/>
            </a:pPr>
            <a:r>
              <a:rPr lang="en-US" sz="2000" dirty="0">
                <a:latin typeface="Calibri" panose="020F0502020204030204" pitchFamily="34" charset="0"/>
                <a:cs typeface="Calibri" panose="020F0502020204030204" pitchFamily="34" charset="0"/>
              </a:rPr>
              <a:t>For parents and care-takers: Easy self-designing app giving them language choices and also gives them options of setting the level of child according to them and first asks to set the different activity sets the child likes</a:t>
            </a:r>
          </a:p>
          <a:p>
            <a:pPr marL="685800" lvl="1" indent="-457200">
              <a:lnSpc>
                <a:spcPts val="1800"/>
              </a:lnSpc>
              <a:spcAft>
                <a:spcPts val="600"/>
              </a:spcAft>
              <a:buFont typeface="+mj-lt"/>
              <a:buAutoNum type="alphaUcPeriod"/>
            </a:pPr>
            <a:r>
              <a:rPr lang="en-US" sz="2000" dirty="0">
                <a:latin typeface="Calibri" panose="020F0502020204030204" pitchFamily="34" charset="0"/>
                <a:cs typeface="Calibri" panose="020F0502020204030204" pitchFamily="34" charset="0"/>
              </a:rPr>
              <a:t>For a slow learner kid who knows how to read(Type 1 ASD): easy interface that makes him feel comfortable and friendly.</a:t>
            </a:r>
          </a:p>
          <a:p>
            <a:pPr lvl="1" indent="0">
              <a:lnSpc>
                <a:spcPts val="1800"/>
              </a:lnSpc>
              <a:spcAft>
                <a:spcPts val="600"/>
              </a:spcAft>
              <a:buNone/>
            </a:pPr>
            <a:endParaRPr lang="en-US" sz="2000" dirty="0">
              <a:latin typeface="Calibri" panose="020F0502020204030204" pitchFamily="34" charset="0"/>
              <a:cs typeface="Calibri" panose="020F0502020204030204" pitchFamily="34" charset="0"/>
            </a:endParaRPr>
          </a:p>
          <a:p>
            <a:pPr lvl="1" indent="0">
              <a:lnSpc>
                <a:spcPts val="1800"/>
              </a:lnSpc>
              <a:spcAft>
                <a:spcPts val="600"/>
              </a:spcAft>
              <a:buNone/>
            </a:pPr>
            <a:endParaRPr lang="en-US" sz="2000" dirty="0">
              <a:latin typeface="Calibri" panose="020F0502020204030204" pitchFamily="34" charset="0"/>
              <a:cs typeface="Calibri" panose="020F0502020204030204" pitchFamily="34" charset="0"/>
            </a:endParaRPr>
          </a:p>
          <a:p>
            <a:pPr lvl="1" indent="0">
              <a:lnSpc>
                <a:spcPts val="1800"/>
              </a:lnSpc>
              <a:spcAft>
                <a:spcPts val="600"/>
              </a:spcAft>
              <a:buNone/>
            </a:pPr>
            <a:r>
              <a:rPr lang="en-US" sz="20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731085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4905-04BD-4657-A84A-868B463BC435}"/>
              </a:ext>
            </a:extLst>
          </p:cNvPr>
          <p:cNvSpPr>
            <a:spLocks noGrp="1"/>
          </p:cNvSpPr>
          <p:nvPr>
            <p:ph type="title"/>
          </p:nvPr>
        </p:nvSpPr>
        <p:spPr>
          <a:xfrm>
            <a:off x="275208" y="967665"/>
            <a:ext cx="6661479" cy="200369"/>
          </a:xfrm>
        </p:spPr>
        <p:txBody>
          <a:bodyPr>
            <a:noAutofit/>
          </a:bodyPr>
          <a:lstStyle/>
          <a:p>
            <a:r>
              <a:rPr lang="en-US" sz="2000" dirty="0">
                <a:latin typeface="Calibri" panose="020F0502020204030204" pitchFamily="34" charset="0"/>
                <a:cs typeface="Calibri" panose="020F0502020204030204" pitchFamily="34" charset="0"/>
              </a:rPr>
              <a:t>2. Motive: </a:t>
            </a:r>
          </a:p>
        </p:txBody>
      </p:sp>
      <p:sp>
        <p:nvSpPr>
          <p:cNvPr id="4" name="Content Placeholder 4">
            <a:extLst>
              <a:ext uri="{FF2B5EF4-FFF2-40B4-BE49-F238E27FC236}">
                <a16:creationId xmlns:a16="http://schemas.microsoft.com/office/drawing/2014/main" id="{39954BA4-1685-42F3-91AA-2C4BE08477A7}"/>
              </a:ext>
            </a:extLst>
          </p:cNvPr>
          <p:cNvSpPr txBox="1">
            <a:spLocks noGrp="1"/>
          </p:cNvSpPr>
          <p:nvPr>
            <p:ph sz="quarter" idx="10"/>
          </p:nvPr>
        </p:nvSpPr>
        <p:spPr>
          <a:xfrm>
            <a:off x="514904" y="1435100"/>
            <a:ext cx="11434439" cy="533856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457200" indent="-457200">
              <a:lnSpc>
                <a:spcPts val="1800"/>
              </a:lnSpc>
              <a:spcAft>
                <a:spcPts val="600"/>
              </a:spcAft>
              <a:buAutoNum type="arabicPeriod"/>
            </a:pPr>
            <a:r>
              <a:rPr lang="en-US" sz="2000" dirty="0">
                <a:latin typeface="Calibri" panose="020F0502020204030204" pitchFamily="34" charset="0"/>
                <a:cs typeface="Calibri" panose="020F0502020204030204" pitchFamily="34" charset="0"/>
              </a:rPr>
              <a:t>Educating: The app contains certain key points that effects the user’s mind by certain learning activities like learning symbols, count, learning objects near them, knowledge of colors or any skills like creating and enjoying different tunes.</a:t>
            </a:r>
          </a:p>
          <a:p>
            <a:pPr marL="457200" indent="-457200">
              <a:lnSpc>
                <a:spcPts val="1800"/>
              </a:lnSpc>
              <a:spcAft>
                <a:spcPts val="600"/>
              </a:spcAft>
              <a:buAutoNum type="arabicPeriod"/>
            </a:pPr>
            <a:r>
              <a:rPr lang="en-US" sz="2000" dirty="0">
                <a:latin typeface="Calibri" panose="020F0502020204030204" pitchFamily="34" charset="0"/>
                <a:cs typeface="Calibri" panose="020F0502020204030204" pitchFamily="34" charset="0"/>
              </a:rPr>
              <a:t>Exploring : The app should make the child develop thinking, and make him more curious about the things that are told inside that are relatable to real world, so that the child is able to apply that knowledge in outer world.</a:t>
            </a:r>
          </a:p>
          <a:p>
            <a:pPr marL="457200" indent="-457200">
              <a:lnSpc>
                <a:spcPts val="1800"/>
              </a:lnSpc>
              <a:spcAft>
                <a:spcPts val="600"/>
              </a:spcAft>
              <a:buAutoNum type="arabicPeriod"/>
            </a:pPr>
            <a:r>
              <a:rPr lang="en-US" sz="2000" dirty="0">
                <a:latin typeface="Calibri" panose="020F0502020204030204" pitchFamily="34" charset="0"/>
                <a:cs typeface="Calibri" panose="020F0502020204030204" pitchFamily="34" charset="0"/>
              </a:rPr>
              <a:t>Motivating: For doing everything meaningful, there is a motivation behind. User should be told why he is taught such thing in the most simple way.</a:t>
            </a:r>
          </a:p>
          <a:p>
            <a:pPr marL="457200" indent="-457200">
              <a:lnSpc>
                <a:spcPts val="1800"/>
              </a:lnSpc>
              <a:spcAft>
                <a:spcPts val="600"/>
              </a:spcAft>
              <a:buAutoNum type="arabicPeriod"/>
            </a:pPr>
            <a:r>
              <a:rPr lang="en-US" sz="2000" dirty="0">
                <a:latin typeface="Calibri" panose="020F0502020204030204" pitchFamily="34" charset="0"/>
                <a:cs typeface="Calibri" panose="020F0502020204030204" pitchFamily="34" charset="0"/>
              </a:rPr>
              <a:t>Engaging: the child saw the thing, understood and left the app without practicing, the child should be given more changes with the same thing so that it don’t turns boring and the child keeps practicing that so that it’s more clear</a:t>
            </a:r>
          </a:p>
          <a:p>
            <a:pPr marL="457200" indent="-457200">
              <a:lnSpc>
                <a:spcPts val="1800"/>
              </a:lnSpc>
              <a:spcAft>
                <a:spcPts val="600"/>
              </a:spcAft>
              <a:buAutoNum type="arabicPeriod"/>
            </a:pPr>
            <a:r>
              <a:rPr lang="en-US" sz="2000" dirty="0">
                <a:latin typeface="Calibri" panose="020F0502020204030204" pitchFamily="34" charset="0"/>
                <a:cs typeface="Calibri" panose="020F0502020204030204" pitchFamily="34" charset="0"/>
              </a:rPr>
              <a:t>Calming: What if the child acts more frustrated after using the app, the features of app should hold the child down and keep him calm with enjoyable and interacting characters</a:t>
            </a:r>
          </a:p>
          <a:p>
            <a:pPr marL="457200" indent="-457200">
              <a:lnSpc>
                <a:spcPts val="1800"/>
              </a:lnSpc>
              <a:spcAft>
                <a:spcPts val="600"/>
              </a:spcAft>
              <a:buAutoNum type="arabicPeriod"/>
            </a:pPr>
            <a:r>
              <a:rPr lang="en-US" sz="2000" dirty="0">
                <a:latin typeface="Calibri" panose="020F0502020204030204" pitchFamily="34" charset="0"/>
                <a:cs typeface="Calibri" panose="020F0502020204030204" pitchFamily="34" charset="0"/>
              </a:rPr>
              <a:t>Simple: If the child is not even able to enter to the real place, what shall be the meaning of app, the app should be simple with favoring the language child knows the most</a:t>
            </a:r>
          </a:p>
        </p:txBody>
      </p:sp>
    </p:spTree>
    <p:extLst>
      <p:ext uri="{BB962C8B-B14F-4D97-AF65-F5344CB8AC3E}">
        <p14:creationId xmlns:p14="http://schemas.microsoft.com/office/powerpoint/2010/main" val="90448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81EA2A-77CA-416A-BDF4-F2C0C3943A3D}"/>
              </a:ext>
            </a:extLst>
          </p:cNvPr>
          <p:cNvSpPr>
            <a:spLocks noGrp="1"/>
          </p:cNvSpPr>
          <p:nvPr>
            <p:ph type="title"/>
          </p:nvPr>
        </p:nvSpPr>
        <p:spPr/>
        <p:txBody>
          <a:bodyPr/>
          <a:lstStyle/>
          <a:p>
            <a:r>
              <a:rPr lang="en-US" dirty="0">
                <a:solidFill>
                  <a:srgbClr val="767171"/>
                </a:solidFill>
                <a:latin typeface="Roboto"/>
                <a:ea typeface="Times New Roman" panose="02020603050405020304" pitchFamily="18" charset="0"/>
                <a:cs typeface="Times New Roman" panose="02020603050405020304" pitchFamily="18" charset="0"/>
              </a:rPr>
              <a:t>1. Platform Games</a:t>
            </a:r>
            <a:endParaRPr lang="en-US" dirty="0"/>
          </a:p>
        </p:txBody>
      </p:sp>
      <p:sp>
        <p:nvSpPr>
          <p:cNvPr id="3" name="Rectangle 2">
            <a:extLst>
              <a:ext uri="{FF2B5EF4-FFF2-40B4-BE49-F238E27FC236}">
                <a16:creationId xmlns:a16="http://schemas.microsoft.com/office/drawing/2014/main" id="{00FAB17A-F854-4D33-BF36-CEEB4FCB7554}"/>
              </a:ext>
            </a:extLst>
          </p:cNvPr>
          <p:cNvSpPr>
            <a:spLocks noChangeArrowheads="1"/>
          </p:cNvSpPr>
          <p:nvPr/>
        </p:nvSpPr>
        <p:spPr bwMode="auto">
          <a:xfrm>
            <a:off x="-115409" y="9410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9A1571D1-0380-4C22-A3F1-9BFC17D5EFAE}"/>
              </a:ext>
            </a:extLst>
          </p:cNvPr>
          <p:cNvSpPr/>
          <p:nvPr/>
        </p:nvSpPr>
        <p:spPr>
          <a:xfrm>
            <a:off x="402455" y="1581112"/>
            <a:ext cx="11555766" cy="3970318"/>
          </a:xfrm>
          <a:prstGeom prst="rect">
            <a:avLst/>
          </a:prstGeom>
        </p:spPr>
        <p:txBody>
          <a:bodyPr wrap="square">
            <a:spAutoFit/>
          </a:bodyPr>
          <a:lstStyle/>
          <a:p>
            <a:pPr lvl="0" algn="just" eaLnBrk="0" fontAlgn="base" hangingPunct="0">
              <a:spcBef>
                <a:spcPct val="0"/>
              </a:spcBef>
              <a:spcAft>
                <a:spcPct val="0"/>
              </a:spcAft>
            </a:pPr>
            <a:r>
              <a:rPr lang="en-US" altLang="en-US" dirty="0">
                <a:solidFill>
                  <a:srgbClr val="767171"/>
                </a:solidFill>
                <a:latin typeface="Roboto"/>
                <a:ea typeface="Times New Roman" panose="02020603050405020304" pitchFamily="18" charset="0"/>
                <a:cs typeface="Times New Roman" panose="02020603050405020304" pitchFamily="18" charset="0"/>
              </a:rPr>
              <a:t>Subway surfers, Mario, Pacman, Hill Climb Racing, slither, </a:t>
            </a:r>
            <a:r>
              <a:rPr lang="en-US" altLang="en-US" dirty="0" err="1">
                <a:solidFill>
                  <a:srgbClr val="767171"/>
                </a:solidFill>
                <a:latin typeface="Roboto"/>
                <a:ea typeface="Times New Roman" panose="02020603050405020304" pitchFamily="18" charset="0"/>
                <a:cs typeface="Times New Roman" panose="02020603050405020304" pitchFamily="18" charset="0"/>
              </a:rPr>
              <a:t>Pou</a:t>
            </a:r>
            <a:r>
              <a:rPr lang="en-US" altLang="en-US" dirty="0">
                <a:solidFill>
                  <a:srgbClr val="767171"/>
                </a:solidFill>
                <a:latin typeface="Roboto"/>
                <a:ea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Font typeface="Arial" panose="020B0604020202020204" pitchFamily="34" charset="0"/>
              <a:buChar char="•"/>
            </a:pPr>
            <a:r>
              <a:rPr lang="en-US" altLang="en-US" dirty="0">
                <a:solidFill>
                  <a:srgbClr val="767171"/>
                </a:solidFill>
                <a:latin typeface="Roboto"/>
                <a:ea typeface="Times New Roman" panose="02020603050405020304" pitchFamily="18" charset="0"/>
                <a:cs typeface="Times New Roman" panose="02020603050405020304" pitchFamily="18" charset="0"/>
              </a:rPr>
              <a:t>User: ASD child</a:t>
            </a:r>
          </a:p>
          <a:p>
            <a:pPr marL="285750" lvl="0" indent="-285750" algn="just" eaLnBrk="0" fontAlgn="base" hangingPunct="0">
              <a:spcBef>
                <a:spcPct val="0"/>
              </a:spcBef>
              <a:spcAft>
                <a:spcPct val="0"/>
              </a:spcAft>
              <a:buFont typeface="Arial" panose="020B0604020202020204" pitchFamily="34" charset="0"/>
              <a:buChar char="•"/>
            </a:pPr>
            <a:endParaRPr lang="en-US" altLang="en-US" dirty="0">
              <a:solidFill>
                <a:srgbClr val="767171"/>
              </a:solidFill>
              <a:latin typeface="Roboto"/>
              <a:ea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Font typeface="Arial" panose="020B0604020202020204" pitchFamily="34" charset="0"/>
              <a:buChar char="•"/>
            </a:pPr>
            <a:r>
              <a:rPr lang="en-US" altLang="en-US" dirty="0">
                <a:solidFill>
                  <a:srgbClr val="767171"/>
                </a:solidFill>
                <a:latin typeface="Roboto"/>
                <a:ea typeface="Times New Roman" panose="02020603050405020304" pitchFamily="18" charset="0"/>
                <a:cs typeface="Times New Roman" panose="02020603050405020304" pitchFamily="18" charset="0"/>
              </a:rPr>
              <a:t>Advantages: </a:t>
            </a:r>
          </a:p>
          <a:p>
            <a:pPr marL="800100" lvl="1" indent="-342900" algn="just" eaLnBrk="0" fontAlgn="base" hangingPunct="0">
              <a:spcBef>
                <a:spcPct val="0"/>
              </a:spcBef>
              <a:spcAft>
                <a:spcPct val="0"/>
              </a:spcAft>
              <a:buFont typeface="Arial" panose="020B0604020202020204" pitchFamily="34" charset="0"/>
              <a:buChar char="•"/>
            </a:pPr>
            <a:r>
              <a:rPr lang="en-US" altLang="en-US" dirty="0">
                <a:solidFill>
                  <a:srgbClr val="767171"/>
                </a:solidFill>
                <a:latin typeface="Roboto"/>
                <a:ea typeface="Times New Roman" panose="02020603050405020304" pitchFamily="18" charset="0"/>
                <a:cs typeface="Times New Roman" panose="02020603050405020304" pitchFamily="18" charset="0"/>
              </a:rPr>
              <a:t>Simple interface of Subway surfers, Pacman, Hill climb racing</a:t>
            </a:r>
          </a:p>
          <a:p>
            <a:pPr marL="800100" lvl="1" indent="-342900" algn="just" eaLnBrk="0" fontAlgn="base" hangingPunct="0">
              <a:spcBef>
                <a:spcPct val="0"/>
              </a:spcBef>
              <a:spcAft>
                <a:spcPct val="0"/>
              </a:spcAft>
              <a:buFont typeface="Arial" panose="020B0604020202020204" pitchFamily="34" charset="0"/>
              <a:buChar char="•"/>
            </a:pPr>
            <a:r>
              <a:rPr lang="en-US" altLang="en-US" dirty="0">
                <a:solidFill>
                  <a:srgbClr val="767171"/>
                </a:solidFill>
                <a:latin typeface="Roboto"/>
                <a:ea typeface="Times New Roman" panose="02020603050405020304" pitchFamily="18" charset="0"/>
                <a:cs typeface="Times New Roman" panose="02020603050405020304" pitchFamily="18" charset="0"/>
              </a:rPr>
              <a:t>Single functionality games</a:t>
            </a:r>
          </a:p>
          <a:p>
            <a:pPr marL="800100" lvl="1" indent="-342900" algn="just" eaLnBrk="0" fontAlgn="base" hangingPunct="0">
              <a:spcBef>
                <a:spcPct val="0"/>
              </a:spcBef>
              <a:spcAft>
                <a:spcPct val="0"/>
              </a:spcAft>
              <a:buFont typeface="Arial" panose="020B0604020202020204" pitchFamily="34" charset="0"/>
              <a:buChar char="•"/>
            </a:pPr>
            <a:r>
              <a:rPr lang="en-US" altLang="en-US" dirty="0">
                <a:solidFill>
                  <a:srgbClr val="767171"/>
                </a:solidFill>
                <a:latin typeface="Roboto"/>
                <a:ea typeface="Times New Roman" panose="02020603050405020304" pitchFamily="18" charset="0"/>
                <a:cs typeface="Times New Roman" panose="02020603050405020304" pitchFamily="18" charset="0"/>
              </a:rPr>
              <a:t>Highly engaging and focusing</a:t>
            </a:r>
          </a:p>
          <a:p>
            <a:pPr lvl="1" algn="just" eaLnBrk="0" fontAlgn="base" hangingPunct="0">
              <a:spcBef>
                <a:spcPct val="0"/>
              </a:spcBef>
              <a:spcAft>
                <a:spcPct val="0"/>
              </a:spcAft>
            </a:pPr>
            <a:endParaRPr lang="en-US" altLang="en-US" dirty="0">
              <a:solidFill>
                <a:srgbClr val="767171"/>
              </a:solidFill>
              <a:latin typeface="Roboto"/>
              <a:ea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Font typeface="Arial" panose="020B0604020202020204" pitchFamily="34" charset="0"/>
              <a:buChar char="•"/>
            </a:pPr>
            <a:r>
              <a:rPr lang="en-US" altLang="en-US" dirty="0">
                <a:solidFill>
                  <a:schemeClr val="bg1">
                    <a:lumMod val="50000"/>
                  </a:schemeClr>
                </a:solidFill>
              </a:rPr>
              <a:t>Features that may not be beneficial:</a:t>
            </a:r>
          </a:p>
          <a:p>
            <a:pPr marL="742950" lvl="1" indent="-285750" algn="just" eaLnBrk="0" fontAlgn="base" hangingPunct="0">
              <a:spcBef>
                <a:spcPct val="0"/>
              </a:spcBef>
              <a:spcAft>
                <a:spcPct val="0"/>
              </a:spcAft>
              <a:buFont typeface="Arial" panose="020B0604020202020204" pitchFamily="34" charset="0"/>
              <a:buChar char="•"/>
            </a:pPr>
            <a:r>
              <a:rPr lang="en-US" altLang="en-US" dirty="0">
                <a:solidFill>
                  <a:schemeClr val="bg1">
                    <a:lumMod val="50000"/>
                  </a:schemeClr>
                </a:solidFill>
              </a:rPr>
              <a:t>They are non growing apps, same interface and pattern repeats</a:t>
            </a:r>
          </a:p>
          <a:p>
            <a:pPr marL="742950" lvl="1" indent="-285750" algn="just" eaLnBrk="0" fontAlgn="base" hangingPunct="0">
              <a:spcBef>
                <a:spcPct val="0"/>
              </a:spcBef>
              <a:spcAft>
                <a:spcPct val="0"/>
              </a:spcAft>
              <a:buFont typeface="Arial" panose="020B0604020202020204" pitchFamily="34" charset="0"/>
              <a:buChar char="•"/>
            </a:pPr>
            <a:r>
              <a:rPr lang="en-US" altLang="en-US" dirty="0">
                <a:solidFill>
                  <a:schemeClr val="bg1">
                    <a:lumMod val="50000"/>
                  </a:schemeClr>
                </a:solidFill>
              </a:rPr>
              <a:t>Non learning apps</a:t>
            </a:r>
          </a:p>
          <a:p>
            <a:pPr marL="742950" lvl="1" indent="-285750" algn="just" eaLnBrk="0" fontAlgn="base" hangingPunct="0">
              <a:spcBef>
                <a:spcPct val="0"/>
              </a:spcBef>
              <a:spcAft>
                <a:spcPct val="0"/>
              </a:spcAft>
              <a:buFont typeface="Arial" panose="020B0604020202020204" pitchFamily="34" charset="0"/>
              <a:buChar char="•"/>
            </a:pPr>
            <a:r>
              <a:rPr lang="en-US" altLang="en-US" dirty="0">
                <a:solidFill>
                  <a:schemeClr val="bg1">
                    <a:lumMod val="50000"/>
                  </a:schemeClr>
                </a:solidFill>
              </a:rPr>
              <a:t>Different quests aren’t understood by children </a:t>
            </a:r>
          </a:p>
          <a:p>
            <a:pPr marL="742950" lvl="1" indent="-285750" algn="just" eaLnBrk="0" fontAlgn="base" hangingPunct="0">
              <a:spcBef>
                <a:spcPct val="0"/>
              </a:spcBef>
              <a:spcAft>
                <a:spcPct val="0"/>
              </a:spcAft>
              <a:buFont typeface="Arial" panose="020B0604020202020204" pitchFamily="34" charset="0"/>
              <a:buChar char="•"/>
            </a:pPr>
            <a:endParaRPr lang="en-US" altLang="en-US" dirty="0">
              <a:solidFill>
                <a:schemeClr val="bg1">
                  <a:lumMod val="50000"/>
                </a:schemeClr>
              </a:solidFill>
            </a:endParaRPr>
          </a:p>
          <a:p>
            <a:pPr marL="285750" lvl="0" indent="-285750" algn="just" eaLnBrk="0" fontAlgn="base" hangingPunct="0">
              <a:spcBef>
                <a:spcPct val="0"/>
              </a:spcBef>
              <a:spcAft>
                <a:spcPct val="0"/>
              </a:spcAft>
              <a:buFont typeface="Arial" panose="020B0604020202020204" pitchFamily="34" charset="0"/>
              <a:buChar char="•"/>
            </a:pPr>
            <a:endParaRPr lang="en-US" altLang="en-US" dirty="0">
              <a:solidFill>
                <a:schemeClr val="bg1">
                  <a:lumMod val="50000"/>
                </a:schemeClr>
              </a:solidFill>
            </a:endParaRPr>
          </a:p>
        </p:txBody>
      </p:sp>
    </p:spTree>
    <p:extLst>
      <p:ext uri="{BB962C8B-B14F-4D97-AF65-F5344CB8AC3E}">
        <p14:creationId xmlns:p14="http://schemas.microsoft.com/office/powerpoint/2010/main" val="1822032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F5AD8-498A-4BA4-B031-2DF6861188DD}"/>
              </a:ext>
            </a:extLst>
          </p:cNvPr>
          <p:cNvSpPr>
            <a:spLocks noGrp="1"/>
          </p:cNvSpPr>
          <p:nvPr>
            <p:ph type="title"/>
          </p:nvPr>
        </p:nvSpPr>
        <p:spPr>
          <a:xfrm>
            <a:off x="521207" y="687754"/>
            <a:ext cx="6877119" cy="640080"/>
          </a:xfrm>
        </p:spPr>
        <p:txBody>
          <a:bodyPr>
            <a:normAutofit fontScale="90000"/>
          </a:bodyPr>
          <a:lstStyle/>
          <a:p>
            <a:r>
              <a:rPr lang="en-US" dirty="0">
                <a:solidFill>
                  <a:srgbClr val="767171"/>
                </a:solidFill>
                <a:latin typeface="Roboto"/>
                <a:ea typeface="Times New Roman" panose="02020603050405020304" pitchFamily="18" charset="0"/>
                <a:cs typeface="Times New Roman" panose="02020603050405020304" pitchFamily="18" charset="0"/>
              </a:rPr>
              <a:t>2. VIRTUAL MODELS/ TODDLER’S TOYS :</a:t>
            </a:r>
            <a:br>
              <a:rPr lang="en-US" sz="24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 name="Rectangle 1">
            <a:extLst>
              <a:ext uri="{FF2B5EF4-FFF2-40B4-BE49-F238E27FC236}">
                <a16:creationId xmlns:a16="http://schemas.microsoft.com/office/drawing/2014/main" id="{BB7BE939-13C7-428B-8E0E-300B8F64629D}"/>
              </a:ext>
            </a:extLst>
          </p:cNvPr>
          <p:cNvSpPr/>
          <p:nvPr/>
        </p:nvSpPr>
        <p:spPr>
          <a:xfrm>
            <a:off x="266330" y="1671319"/>
            <a:ext cx="11629748" cy="4247317"/>
          </a:xfrm>
          <a:prstGeom prst="rect">
            <a:avLst/>
          </a:prstGeom>
        </p:spPr>
        <p:txBody>
          <a:bodyPr wrap="square">
            <a:spAutoFit/>
          </a:bodyPr>
          <a:lstStyle/>
          <a:p>
            <a:pPr marL="285750" indent="-285750">
              <a:buFont typeface="Wingdings" panose="05000000000000000000" pitchFamily="2" charset="2"/>
              <a:buChar char="v"/>
            </a:pPr>
            <a:r>
              <a:rPr lang="en-US" b="1" dirty="0"/>
              <a:t>SCREEN AS A FRAME: </a:t>
            </a:r>
            <a:r>
              <a:rPr lang="en-US" dirty="0"/>
              <a:t>Stone tower, beads tumbling with motion of screen, Hanoi’s tower, ripple making on water</a:t>
            </a:r>
          </a:p>
          <a:p>
            <a:pPr marL="28575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b="1" dirty="0"/>
              <a:t>SENSORY SATISFYING-</a:t>
            </a:r>
          </a:p>
          <a:p>
            <a:pPr marL="742950" lvl="1" indent="-285750">
              <a:buFont typeface="Wingdings" panose="05000000000000000000" pitchFamily="2" charset="2"/>
              <a:buChar char="v"/>
            </a:pPr>
            <a:r>
              <a:rPr lang="en-US" b="1" dirty="0"/>
              <a:t>OPTICAL : </a:t>
            </a:r>
            <a:r>
              <a:rPr lang="en-US" dirty="0"/>
              <a:t>Hypnotizing clock or kaleidoscope, Spinning Fidget, Puffy Balls, Slime Play, Cut soft shapes, bursting bubbles on Bubble Wrap sheet, Crackers on click, Aquarium with fishes afraid of finger, </a:t>
            </a:r>
          </a:p>
          <a:p>
            <a:pPr marL="285750" indent="-285750">
              <a:buFont typeface="Wingdings" panose="05000000000000000000" pitchFamily="2" charset="2"/>
              <a:buChar char="v"/>
            </a:pPr>
            <a:endParaRPr lang="en-US" b="1" dirty="0"/>
          </a:p>
          <a:p>
            <a:pPr marL="742950" lvl="1" indent="-285750">
              <a:buFont typeface="Wingdings" panose="05000000000000000000" pitchFamily="2" charset="2"/>
              <a:buChar char="v"/>
            </a:pPr>
            <a:r>
              <a:rPr lang="en-US" b="1" dirty="0"/>
              <a:t>HEARING:</a:t>
            </a:r>
            <a:r>
              <a:rPr lang="en-US" dirty="0"/>
              <a:t> Tibetan bowl, Finger Based Harmonica, Natures voices, Windchimes, voices through Bamboo fields</a:t>
            </a:r>
          </a:p>
          <a:p>
            <a:pPr marL="285750" lvl="0" indent="-285750">
              <a:buFont typeface="Wingdings" panose="05000000000000000000" pitchFamily="2" charset="2"/>
              <a:buChar char="v"/>
            </a:pPr>
            <a:endParaRPr lang="en-US" b="1" dirty="0"/>
          </a:p>
          <a:p>
            <a:pPr marL="285750" lvl="0" indent="-285750">
              <a:buFont typeface="Wingdings" panose="05000000000000000000" pitchFamily="2" charset="2"/>
              <a:buChar char="v"/>
            </a:pPr>
            <a:r>
              <a:rPr lang="en-US" b="1" dirty="0"/>
              <a:t>BASED ON GOAL ACHIEVING: </a:t>
            </a:r>
            <a:r>
              <a:rPr lang="en-US" dirty="0"/>
              <a:t>Ball in Maze: Screen rotation based , Pinball game, Match the tiles.</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REAL WORLD ACTIVITIES LEARNING: </a:t>
            </a:r>
            <a:r>
              <a:rPr lang="en-US" dirty="0"/>
              <a:t>Pencil sharpener, Vegetable cutter, Garden grass cutting, decorating home, Pot making, Clean the house, Weighing machine that weighs no. of fingers kept on screen, Building Blocks,</a:t>
            </a:r>
          </a:p>
        </p:txBody>
      </p:sp>
    </p:spTree>
    <p:extLst>
      <p:ext uri="{BB962C8B-B14F-4D97-AF65-F5344CB8AC3E}">
        <p14:creationId xmlns:p14="http://schemas.microsoft.com/office/powerpoint/2010/main" val="2438822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ED046D-689F-4122-B2E9-557A93C8E2DB}"/>
              </a:ext>
            </a:extLst>
          </p:cNvPr>
          <p:cNvSpPr/>
          <p:nvPr/>
        </p:nvSpPr>
        <p:spPr>
          <a:xfrm>
            <a:off x="266330" y="1671319"/>
            <a:ext cx="11629748" cy="1754326"/>
          </a:xfrm>
          <a:prstGeom prst="rect">
            <a:avLst/>
          </a:prstGeom>
        </p:spPr>
        <p:txBody>
          <a:bodyPr wrap="square">
            <a:spAutoFit/>
          </a:bodyPr>
          <a:lstStyle/>
          <a:p>
            <a:pPr marL="285750" indent="-285750">
              <a:buFont typeface="Wingdings" panose="05000000000000000000" pitchFamily="2" charset="2"/>
              <a:buChar char="v"/>
            </a:pPr>
            <a:r>
              <a:rPr lang="en-US" dirty="0"/>
              <a:t>Advantages:</a:t>
            </a:r>
          </a:p>
          <a:p>
            <a:pPr marL="742950" lvl="1" indent="-285750">
              <a:buFont typeface="Wingdings" panose="05000000000000000000" pitchFamily="2" charset="2"/>
              <a:buChar char="§"/>
            </a:pPr>
            <a:r>
              <a:rPr lang="en-US" dirty="0"/>
              <a:t>They can show creativity here</a:t>
            </a:r>
            <a:r>
              <a:rPr lang="en-US" b="1" dirty="0"/>
              <a:t> when SCREEN is used AS A FRAME to create different structures and building blocks</a:t>
            </a:r>
          </a:p>
          <a:p>
            <a:pPr marL="742950" lvl="1" indent="-285750">
              <a:buFont typeface="Wingdings" panose="05000000000000000000" pitchFamily="2" charset="2"/>
              <a:buChar char="§"/>
            </a:pPr>
            <a:r>
              <a:rPr lang="en-US" dirty="0"/>
              <a:t>Highly satisfying, can calm down child</a:t>
            </a:r>
          </a:p>
          <a:p>
            <a:pPr marL="742950" lvl="1" indent="-285750">
              <a:buFont typeface="Wingdings" panose="05000000000000000000" pitchFamily="2" charset="2"/>
              <a:buChar char="§"/>
            </a:pPr>
            <a:r>
              <a:rPr lang="en-US" dirty="0"/>
              <a:t>Naturally colored and light backgrounds to calm eyes and nature voices to calm child</a:t>
            </a:r>
          </a:p>
          <a:p>
            <a:pPr lvl="1"/>
            <a:endParaRPr lang="en-US" dirty="0"/>
          </a:p>
        </p:txBody>
      </p:sp>
      <p:sp>
        <p:nvSpPr>
          <p:cNvPr id="5" name="Rectangle 4">
            <a:extLst>
              <a:ext uri="{FF2B5EF4-FFF2-40B4-BE49-F238E27FC236}">
                <a16:creationId xmlns:a16="http://schemas.microsoft.com/office/drawing/2014/main" id="{8AE365A0-6ABC-43E8-A453-D3EB83034BB3}"/>
              </a:ext>
            </a:extLst>
          </p:cNvPr>
          <p:cNvSpPr/>
          <p:nvPr/>
        </p:nvSpPr>
        <p:spPr>
          <a:xfrm>
            <a:off x="266330" y="3501599"/>
            <a:ext cx="11629748" cy="1754326"/>
          </a:xfrm>
          <a:prstGeom prst="rect">
            <a:avLst/>
          </a:prstGeom>
        </p:spPr>
        <p:txBody>
          <a:bodyPr wrap="square">
            <a:spAutoFit/>
          </a:bodyPr>
          <a:lstStyle/>
          <a:p>
            <a:pPr marL="285750" indent="-285750">
              <a:buFont typeface="Wingdings" panose="05000000000000000000" pitchFamily="2" charset="2"/>
              <a:buChar char="v"/>
            </a:pPr>
            <a:r>
              <a:rPr lang="en-US" dirty="0"/>
              <a:t>Can be improved: </a:t>
            </a:r>
          </a:p>
          <a:p>
            <a:pPr marL="742950" lvl="1" indent="-285750">
              <a:buFont typeface="Wingdings" panose="05000000000000000000" pitchFamily="2" charset="2"/>
              <a:buChar char="v"/>
            </a:pPr>
            <a:r>
              <a:rPr lang="en-US" dirty="0"/>
              <a:t>So many options confuse the child, to leave the app, not engaging</a:t>
            </a:r>
          </a:p>
          <a:p>
            <a:pPr marL="742950" lvl="1" indent="-285750">
              <a:buFont typeface="Wingdings" panose="05000000000000000000" pitchFamily="2" charset="2"/>
              <a:buChar char="v"/>
            </a:pPr>
            <a:r>
              <a:rPr lang="en-US" dirty="0"/>
              <a:t>Not so learning</a:t>
            </a:r>
          </a:p>
          <a:p>
            <a:pPr marL="742950" lvl="1" indent="-285750">
              <a:buFont typeface="Wingdings" panose="05000000000000000000" pitchFamily="2" charset="2"/>
              <a:buChar char="v"/>
            </a:pPr>
            <a:r>
              <a:rPr lang="en-US" dirty="0"/>
              <a:t>Repeating</a:t>
            </a:r>
          </a:p>
          <a:p>
            <a:pPr lvl="1"/>
            <a:endParaRPr lang="en-US" dirty="0"/>
          </a:p>
          <a:p>
            <a:pPr marL="742950" lvl="1"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77103507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1840</Words>
  <Application>Microsoft Office PowerPoint</Application>
  <PresentationFormat>Widescreen</PresentationFormat>
  <Paragraphs>161</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 Black</vt:lpstr>
      <vt:lpstr>Calibri</vt:lpstr>
      <vt:lpstr>Candara Light</vt:lpstr>
      <vt:lpstr>Georgia</vt:lpstr>
      <vt:lpstr>Roboto</vt:lpstr>
      <vt:lpstr>Segoe UI</vt:lpstr>
      <vt:lpstr>Segoe UI Light</vt:lpstr>
      <vt:lpstr>Symbol</vt:lpstr>
      <vt:lpstr>Times New Roman</vt:lpstr>
      <vt:lpstr>Wingdings</vt:lpstr>
      <vt:lpstr>WelcomeDoc</vt:lpstr>
      <vt:lpstr>Report of the solutions out there, The competitive Report</vt:lpstr>
      <vt:lpstr>The competition for Type 2 and 3 autism includes: </vt:lpstr>
      <vt:lpstr>The competition for Type 1 autism/Grown ups with under includes: </vt:lpstr>
      <vt:lpstr>Apps developed That might be impactful:</vt:lpstr>
      <vt:lpstr>Criteria:</vt:lpstr>
      <vt:lpstr>2. Motive: </vt:lpstr>
      <vt:lpstr>1. Platform Games</vt:lpstr>
      <vt:lpstr>2. VIRTUAL MODELS/ TODDLER’S TOYS : </vt:lpstr>
      <vt:lpstr>PowerPoint Presentation</vt:lpstr>
      <vt:lpstr>3. Shooting games</vt:lpstr>
      <vt:lpstr>4. OTSIMO and LingoKids:-</vt:lpstr>
      <vt:lpstr>MITA</vt:lpstr>
      <vt:lpstr>5. COLORING GAMES:</vt:lpstr>
      <vt:lpstr>6. Talking Tom and Nursery Rhymes:</vt:lpstr>
      <vt:lpstr>7. Non verbal Cartoons and Funny videos without puns:</vt:lpstr>
      <vt:lpstr>Self Help Sites and Books:</vt:lpstr>
      <vt:lpstr>What Programs do the Specialists have?</vt:lpstr>
      <vt:lpstr>Sum up of points from THE REASON I JUMP, book from Naoki Higashida: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2020-05-12T11:13:42Z</dcterms:created>
  <dcterms:modified xsi:type="dcterms:W3CDTF">2020-06-01T16:10:34Z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