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2"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9525" cap="flat">
              <a:solidFill>
                <a:srgbClr val="000000">
                  <a:alpha val="0"/>
                </a:srgbClr>
              </a:solidFill>
              <a:prstDash val="solid"/>
              <a:round/>
            </a:ln>
          </a:insideV>
        </a:tcBdr>
        <a:fill>
          <a:solidFill>
            <a:srgbClr val="EDEAEB"/>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6"/>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DEAEB"/>
          </a:solidFill>
        </a:fill>
      </a:tcStyle>
    </a:firstCol>
    <a:lastRow>
      <a:tcTxStyle b="on"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508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solidFill>
        </a:fill>
      </a:tcStyle>
    </a:lastRow>
    <a:firstRow>
      <a:tcTxStyle b="on" i="off">
        <a:fontRef idx="min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chemeClr val="accent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7D9"/>
          </a:solidFill>
        </a:fill>
      </a:tcStyle>
    </a:wholeTbl>
    <a:band2H>
      <a:tcTxStyle/>
      <a:tcStyle>
        <a:tcBdr/>
        <a:fill>
          <a:solidFill>
            <a:srgbClr val="E9F3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2" name="Google Shape;14;p2"/>
          <p:cNvSpPr/>
          <p:nvPr/>
        </p:nvSpPr>
        <p:spPr>
          <a:xfrm>
            <a:off x="3658682" y="10089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3" name="Google Shape;15;p2"/>
          <p:cNvSpPr/>
          <p:nvPr/>
        </p:nvSpPr>
        <p:spPr>
          <a:xfrm rot="10800000">
            <a:off x="7091167" y="4355670"/>
            <a:ext cx="1442133" cy="14998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4" name="Title Text"/>
          <p:cNvSpPr txBox="1">
            <a:spLocks noGrp="1"/>
          </p:cNvSpPr>
          <p:nvPr>
            <p:ph type="title"/>
          </p:nvPr>
        </p:nvSpPr>
        <p:spPr>
          <a:xfrm>
            <a:off x="4059599" y="1925672"/>
            <a:ext cx="4072802" cy="2049603"/>
          </a:xfrm>
          <a:prstGeom prst="rect">
            <a:avLst/>
          </a:prstGeom>
        </p:spPr>
        <p:txBody>
          <a:bodyPr/>
          <a:lstStyle>
            <a:lvl1pPr algn="ctr"/>
          </a:lstStyle>
          <a:p>
            <a:r>
              <a:t>Title Text</a:t>
            </a:r>
          </a:p>
        </p:txBody>
      </p:sp>
      <p:sp>
        <p:nvSpPr>
          <p:cNvPr id="15" name="Body Level One…"/>
          <p:cNvSpPr txBox="1">
            <a:spLocks noGrp="1"/>
          </p:cNvSpPr>
          <p:nvPr>
            <p:ph type="body" sz="quarter" idx="1"/>
          </p:nvPr>
        </p:nvSpPr>
        <p:spPr>
          <a:xfrm>
            <a:off x="4059599" y="4155440"/>
            <a:ext cx="4072802" cy="935102"/>
          </a:xfrm>
          <a:prstGeom prst="rect">
            <a:avLst/>
          </a:prstGeom>
        </p:spPr>
        <p:txBody>
          <a:bodyPr/>
          <a:lstStyle>
            <a:lvl1pPr marL="304800" indent="-228600" algn="ctr">
              <a:lnSpc>
                <a:spcPct val="100000"/>
              </a:lnSpc>
              <a:buClrTx/>
              <a:buSzTx/>
              <a:buFontTx/>
              <a:buNone/>
              <a:defRPr sz="2800">
                <a:latin typeface="Economica"/>
                <a:ea typeface="Economica"/>
                <a:cs typeface="Economica"/>
                <a:sym typeface="Economica"/>
              </a:defRPr>
            </a:lvl1pPr>
            <a:lvl2pPr marL="304800" indent="76200" algn="ctr">
              <a:lnSpc>
                <a:spcPct val="100000"/>
              </a:lnSpc>
              <a:buClrTx/>
              <a:buSzTx/>
              <a:buFontTx/>
              <a:buNone/>
              <a:defRPr sz="2800">
                <a:latin typeface="Economica"/>
                <a:ea typeface="Economica"/>
                <a:cs typeface="Economica"/>
                <a:sym typeface="Economica"/>
              </a:defRPr>
            </a:lvl2pPr>
            <a:lvl3pPr marL="304800" indent="76200" algn="ctr">
              <a:lnSpc>
                <a:spcPct val="100000"/>
              </a:lnSpc>
              <a:buClrTx/>
              <a:buSzTx/>
              <a:buFontTx/>
              <a:buNone/>
              <a:defRPr sz="2800">
                <a:latin typeface="Economica"/>
                <a:ea typeface="Economica"/>
                <a:cs typeface="Economica"/>
                <a:sym typeface="Economica"/>
              </a:defRPr>
            </a:lvl3pPr>
            <a:lvl4pPr marL="304800" indent="76200" algn="ctr">
              <a:lnSpc>
                <a:spcPct val="100000"/>
              </a:lnSpc>
              <a:buClrTx/>
              <a:buSzTx/>
              <a:buFontTx/>
              <a:buNone/>
              <a:defRPr sz="2800">
                <a:latin typeface="Economica"/>
                <a:ea typeface="Economica"/>
                <a:cs typeface="Economica"/>
                <a:sym typeface="Economica"/>
              </a:defRPr>
            </a:lvl4pPr>
            <a:lvl5pPr marL="304800" indent="76200" algn="ctr">
              <a:lnSpc>
                <a:spcPct val="100000"/>
              </a:lnSpc>
              <a:buClrTx/>
              <a:buSzTx/>
              <a:buFontTx/>
              <a:buNone/>
              <a:defRPr sz="28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7" name="xx%"/>
          <p:cNvSpPr txBox="1">
            <a:spLocks noGrp="1"/>
          </p:cNvSpPr>
          <p:nvPr>
            <p:ph type="title" hasCustomPrompt="1"/>
          </p:nvPr>
        </p:nvSpPr>
        <p:spPr>
          <a:xfrm>
            <a:off x="415600" y="1276165"/>
            <a:ext cx="11360702" cy="2838302"/>
          </a:xfrm>
          <a:prstGeom prst="rect">
            <a:avLst/>
          </a:prstGeom>
        </p:spPr>
        <p:txBody>
          <a:bodyPr anchor="ctr"/>
          <a:lstStyle>
            <a:lvl1pPr algn="ctr">
              <a:defRPr sz="21300">
                <a:solidFill>
                  <a:srgbClr val="CCA677"/>
                </a:solidFill>
              </a:defRPr>
            </a:lvl1pPr>
          </a:lstStyle>
          <a:p>
            <a:r>
              <a:t>xx%</a:t>
            </a:r>
          </a:p>
        </p:txBody>
      </p:sp>
      <p:sp>
        <p:nvSpPr>
          <p:cNvPr id="98" name="Body Level One…"/>
          <p:cNvSpPr txBox="1">
            <a:spLocks noGrp="1"/>
          </p:cNvSpPr>
          <p:nvPr>
            <p:ph type="body" sz="quarter" idx="1"/>
          </p:nvPr>
        </p:nvSpPr>
        <p:spPr>
          <a:xfrm>
            <a:off x="415600" y="4216000"/>
            <a:ext cx="11360702" cy="14289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097280" y="286603"/>
            <a:ext cx="10058401" cy="1450801"/>
          </a:xfrm>
          <a:prstGeom prst="rect">
            <a:avLst/>
          </a:prstGeom>
        </p:spPr>
        <p:txBody>
          <a:bodyPr lIns="45699" tIns="45699" rIns="45699" bIns="45699"/>
          <a:lstStyle>
            <a:lvl1pPr>
              <a:lnSpc>
                <a:spcPct val="85000"/>
              </a:lnSpc>
            </a:lvl1pPr>
          </a:lstStyle>
          <a:p>
            <a:r>
              <a:t>Title Text</a:t>
            </a:r>
          </a:p>
        </p:txBody>
      </p:sp>
      <p:sp>
        <p:nvSpPr>
          <p:cNvPr id="114" name="Body Level One…"/>
          <p:cNvSpPr txBox="1">
            <a:spLocks noGrp="1"/>
          </p:cNvSpPr>
          <p:nvPr>
            <p:ph type="body" idx="1"/>
          </p:nvPr>
        </p:nvSpPr>
        <p:spPr>
          <a:xfrm>
            <a:off x="1097280" y="1845734"/>
            <a:ext cx="10058401" cy="4023301"/>
          </a:xfrm>
          <a:prstGeom prst="rect">
            <a:avLst/>
          </a:prstGeom>
        </p:spPr>
        <p:txBody>
          <a:bodyPr lIns="0" tIns="0" rIns="0" bIns="0"/>
          <a:lstStyle>
            <a:lvl1pPr indent="-342900">
              <a:lnSpc>
                <a:spcPct val="90000"/>
              </a:lnSpc>
              <a:spcBef>
                <a:spcPts val="1200"/>
              </a:spcBef>
            </a:lvl1pPr>
            <a:lvl2pPr marL="1004635" indent="-433136">
              <a:lnSpc>
                <a:spcPct val="90000"/>
              </a:lnSpc>
              <a:spcBef>
                <a:spcPts val="1200"/>
              </a:spcBef>
            </a:lvl2pPr>
            <a:lvl3pPr marL="1461835" indent="-433135">
              <a:lnSpc>
                <a:spcPct val="90000"/>
              </a:lnSpc>
              <a:spcBef>
                <a:spcPts val="1200"/>
              </a:spcBef>
            </a:lvl3pPr>
            <a:lvl4pPr marL="1919035" indent="-433135">
              <a:lnSpc>
                <a:spcPct val="90000"/>
              </a:lnSpc>
              <a:spcBef>
                <a:spcPts val="1200"/>
              </a:spcBef>
            </a:lvl4pPr>
            <a:lvl5pPr marL="2376235" indent="-433135">
              <a:lnSpc>
                <a:spcPct val="90000"/>
              </a:lnSpc>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10924618" y="6495036"/>
            <a:ext cx="287741" cy="294599"/>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23" name="Google Shape;20;p3"/>
          <p:cNvSpPr/>
          <p:nvPr/>
        </p:nvSpPr>
        <p:spPr>
          <a:xfrm flipH="1">
            <a:off x="10127953" y="6136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4" name="Google Shape;21;p3"/>
          <p:cNvSpPr/>
          <p:nvPr/>
        </p:nvSpPr>
        <p:spPr>
          <a:xfrm rot="10800000" flipH="1">
            <a:off x="621899" y="4744470"/>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5" name="Title Text"/>
          <p:cNvSpPr txBox="1">
            <a:spLocks noGrp="1"/>
          </p:cNvSpPr>
          <p:nvPr>
            <p:ph type="title"/>
          </p:nvPr>
        </p:nvSpPr>
        <p:spPr>
          <a:xfrm>
            <a:off x="1031600" y="2408600"/>
            <a:ext cx="10128902" cy="2040902"/>
          </a:xfrm>
          <a:prstGeom prst="rect">
            <a:avLst/>
          </a:prstGeom>
        </p:spPr>
        <p:txBody>
          <a:bodyPr anchor="ctr"/>
          <a:lstStyle>
            <a:lvl1pPr algn="ct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415600" y="1633633"/>
            <a:ext cx="5333101" cy="4472100"/>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1" indent="-392112">
              <a:buSzPts val="1900"/>
              <a:defRPr sz="1900"/>
            </a:lvl4pPr>
            <a:lvl5pPr marL="2347911" indent="-392111">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44" name="Google Shape;32;p5"/>
          <p:cNvSpPr txBox="1">
            <a:spLocks noGrp="1"/>
          </p:cNvSpPr>
          <p:nvPr>
            <p:ph type="body" sz="half" idx="21"/>
          </p:nvPr>
        </p:nvSpPr>
        <p:spPr>
          <a:xfrm>
            <a:off x="6443200" y="1633633"/>
            <a:ext cx="5333101" cy="4472100"/>
          </a:xfrm>
          <a:prstGeom prst="rect">
            <a:avLst/>
          </a:prstGeom>
        </p:spPr>
        <p:txBody>
          <a:bodyPr/>
          <a:lstStyle/>
          <a:p>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15600" y="740799"/>
            <a:ext cx="3744001" cy="1007702"/>
          </a:xfrm>
          <a:prstGeom prst="rect">
            <a:avLst/>
          </a:prstGeom>
        </p:spPr>
        <p:txBody>
          <a:bodyPr/>
          <a:lstStyle>
            <a:lvl1pPr>
              <a:defRPr sz="4000"/>
            </a:lvl1pPr>
          </a:lstStyle>
          <a:p>
            <a:r>
              <a:t>Title Text</a:t>
            </a:r>
          </a:p>
        </p:txBody>
      </p:sp>
      <p:sp>
        <p:nvSpPr>
          <p:cNvPr id="61" name="Body Level One…"/>
          <p:cNvSpPr txBox="1">
            <a:spLocks noGrp="1"/>
          </p:cNvSpPr>
          <p:nvPr>
            <p:ph type="body" sz="quarter" idx="1"/>
          </p:nvPr>
        </p:nvSpPr>
        <p:spPr>
          <a:xfrm>
            <a:off x="415600" y="1865865"/>
            <a:ext cx="3744001" cy="3713103"/>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53666" y="600199"/>
            <a:ext cx="7838401" cy="5454302"/>
          </a:xfrm>
          <a:prstGeom prst="rect">
            <a:avLst/>
          </a:prstGeom>
        </p:spPr>
        <p:txBody>
          <a:bodyPr anchor="ctr"/>
          <a:lstStyle>
            <a:lvl1pPr>
              <a:defRPr sz="6400"/>
            </a:lvl1p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7" name="Google Shape;46;p9"/>
          <p:cNvSpPr/>
          <p:nvPr/>
        </p:nvSpPr>
        <p:spPr>
          <a:xfrm>
            <a:off x="6096000" y="-33"/>
            <a:ext cx="6096000" cy="6858001"/>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78" name="Google Shape;47;p9"/>
          <p:cNvSpPr/>
          <p:nvPr/>
        </p:nvSpPr>
        <p:spPr>
          <a:xfrm>
            <a:off x="6706233" y="5994000"/>
            <a:ext cx="624302" cy="2"/>
          </a:xfrm>
          <a:prstGeom prst="line">
            <a:avLst/>
          </a:prstGeom>
          <a:ln w="19050">
            <a:solidFill>
              <a:srgbClr val="FFFFFF"/>
            </a:solidFill>
          </a:ln>
        </p:spPr>
        <p:txBody>
          <a:bodyPr lIns="45718" tIns="45718" rIns="45718" bIns="45718"/>
          <a:lstStyle/>
          <a:p>
            <a:endParaRPr/>
          </a:p>
        </p:txBody>
      </p:sp>
      <p:sp>
        <p:nvSpPr>
          <p:cNvPr id="79" name="Title Text"/>
          <p:cNvSpPr txBox="1">
            <a:spLocks noGrp="1"/>
          </p:cNvSpPr>
          <p:nvPr>
            <p:ph type="title"/>
          </p:nvPr>
        </p:nvSpPr>
        <p:spPr>
          <a:xfrm>
            <a:off x="354000" y="1239032"/>
            <a:ext cx="5393700" cy="2381701"/>
          </a:xfrm>
          <a:prstGeom prst="rect">
            <a:avLst/>
          </a:prstGeom>
        </p:spPr>
        <p:txBody>
          <a:bodyPr/>
          <a:lstStyle>
            <a:lvl1pPr algn="ctr">
              <a:defRPr>
                <a:solidFill>
                  <a:srgbClr val="CCA677"/>
                </a:solidFill>
              </a:defRPr>
            </a:lvl1pPr>
          </a:lstStyle>
          <a:p>
            <a:r>
              <a:t>Title Text</a:t>
            </a:r>
          </a:p>
        </p:txBody>
      </p:sp>
      <p:sp>
        <p:nvSpPr>
          <p:cNvPr id="80" name="Body Level One…"/>
          <p:cNvSpPr txBox="1">
            <a:spLocks noGrp="1"/>
          </p:cNvSpPr>
          <p:nvPr>
            <p:ph type="body" sz="quarter" idx="1"/>
          </p:nvPr>
        </p:nvSpPr>
        <p:spPr>
          <a:xfrm>
            <a:off x="354000" y="3692001"/>
            <a:ext cx="5393700" cy="2098800"/>
          </a:xfrm>
          <a:prstGeom prst="rect">
            <a:avLst/>
          </a:prstGeom>
        </p:spPr>
        <p:txBody>
          <a:bodyPr/>
          <a:lstStyle>
            <a:lvl1pPr marL="304800" indent="-228600" algn="ctr">
              <a:lnSpc>
                <a:spcPct val="100000"/>
              </a:lnSpc>
              <a:buClrTx/>
              <a:buSzTx/>
              <a:buFontTx/>
              <a:buNone/>
              <a:defRPr sz="3200">
                <a:latin typeface="Economica"/>
                <a:ea typeface="Economica"/>
                <a:cs typeface="Economica"/>
                <a:sym typeface="Economica"/>
              </a:defRPr>
            </a:lvl1pPr>
            <a:lvl2pPr marL="304800" indent="76200" algn="ctr">
              <a:lnSpc>
                <a:spcPct val="100000"/>
              </a:lnSpc>
              <a:buClrTx/>
              <a:buSzTx/>
              <a:buFontTx/>
              <a:buNone/>
              <a:defRPr sz="3200">
                <a:latin typeface="Economica"/>
                <a:ea typeface="Economica"/>
                <a:cs typeface="Economica"/>
                <a:sym typeface="Economica"/>
              </a:defRPr>
            </a:lvl2pPr>
            <a:lvl3pPr marL="304800" indent="76200" algn="ctr">
              <a:lnSpc>
                <a:spcPct val="100000"/>
              </a:lnSpc>
              <a:buClrTx/>
              <a:buSzTx/>
              <a:buFontTx/>
              <a:buNone/>
              <a:defRPr sz="3200">
                <a:latin typeface="Economica"/>
                <a:ea typeface="Economica"/>
                <a:cs typeface="Economica"/>
                <a:sym typeface="Economica"/>
              </a:defRPr>
            </a:lvl3pPr>
            <a:lvl4pPr marL="304800" indent="76200" algn="ctr">
              <a:lnSpc>
                <a:spcPct val="100000"/>
              </a:lnSpc>
              <a:buClrTx/>
              <a:buSzTx/>
              <a:buFontTx/>
              <a:buNone/>
              <a:defRPr sz="3200">
                <a:latin typeface="Economica"/>
                <a:ea typeface="Economica"/>
                <a:cs typeface="Economica"/>
                <a:sym typeface="Economica"/>
              </a:defRPr>
            </a:lvl4pPr>
            <a:lvl5pPr marL="304800" indent="76200" algn="ctr">
              <a:lnSpc>
                <a:spcPct val="100000"/>
              </a:lnSpc>
              <a:buClrTx/>
              <a:buSzTx/>
              <a:buFontTx/>
              <a:buNone/>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81" name="Google Shape;50;p9"/>
          <p:cNvSpPr txBox="1">
            <a:spLocks noGrp="1"/>
          </p:cNvSpPr>
          <p:nvPr>
            <p:ph type="body" sz="half" idx="21"/>
          </p:nvPr>
        </p:nvSpPr>
        <p:spPr>
          <a:xfrm>
            <a:off x="6586000" y="965599"/>
            <a:ext cx="5115902" cy="4926901"/>
          </a:xfrm>
          <a:prstGeom prst="rect">
            <a:avLst/>
          </a:prstGeom>
        </p:spPr>
        <p:txBody>
          <a:bodyPr anchor="ctr"/>
          <a:lstStyle/>
          <a:p>
            <a:endParaRPr/>
          </a:p>
        </p:txBody>
      </p:sp>
      <p:sp>
        <p:nvSpPr>
          <p:cNvPr id="8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9" name="Body Level One…"/>
          <p:cNvSpPr txBox="1">
            <a:spLocks noGrp="1"/>
          </p:cNvSpPr>
          <p:nvPr>
            <p:ph type="body" sz="quarter" idx="1"/>
          </p:nvPr>
        </p:nvSpPr>
        <p:spPr>
          <a:xfrm>
            <a:off x="426000" y="5625231"/>
            <a:ext cx="7998301" cy="798303"/>
          </a:xfrm>
          <a:prstGeom prst="rect">
            <a:avLst/>
          </a:prstGeom>
        </p:spPr>
        <p:txBody>
          <a:bodyPr anchor="ctr"/>
          <a:lstStyle>
            <a:lvl1pPr marL="0" indent="228600">
              <a:lnSpc>
                <a:spcPct val="100000"/>
              </a:lnSpc>
              <a:buClrTx/>
              <a:buSzTx/>
              <a:buFontTx/>
              <a:buNone/>
              <a:defRPr sz="3200">
                <a:latin typeface="Economica"/>
                <a:ea typeface="Economica"/>
                <a:cs typeface="Economica"/>
                <a:sym typeface="Economica"/>
              </a:defRPr>
            </a:lvl1pPr>
            <a:lvl2pPr marL="1153360" indent="-588209">
              <a:lnSpc>
                <a:spcPct val="100000"/>
              </a:lnSpc>
              <a:buClrTx/>
              <a:buSzPts val="3200"/>
              <a:buFontTx/>
              <a:defRPr sz="3200">
                <a:latin typeface="Economica"/>
                <a:ea typeface="Economica"/>
                <a:cs typeface="Economica"/>
                <a:sym typeface="Economica"/>
              </a:defRPr>
            </a:lvl2pPr>
            <a:lvl3pPr marL="1610560" indent="-588210">
              <a:lnSpc>
                <a:spcPct val="100000"/>
              </a:lnSpc>
              <a:buClrTx/>
              <a:buSzPts val="3200"/>
              <a:buFontTx/>
              <a:defRPr sz="3200">
                <a:latin typeface="Economica"/>
                <a:ea typeface="Economica"/>
                <a:cs typeface="Economica"/>
                <a:sym typeface="Economica"/>
              </a:defRPr>
            </a:lvl3pPr>
            <a:lvl4pPr marL="2067760" indent="-588210">
              <a:lnSpc>
                <a:spcPct val="100000"/>
              </a:lnSpc>
              <a:buClrTx/>
              <a:buSzPts val="3200"/>
              <a:buFontTx/>
              <a:defRPr sz="3200">
                <a:latin typeface="Economica"/>
                <a:ea typeface="Economica"/>
                <a:cs typeface="Economica"/>
                <a:sym typeface="Economica"/>
              </a:defRPr>
            </a:lvl4pPr>
            <a:lvl5pPr marL="2524960" indent="-588210">
              <a:lnSpc>
                <a:spcPct val="100000"/>
              </a:lnSpc>
              <a:buClrTx/>
              <a:buSzPts val="3200"/>
              <a:buFontTx/>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25;p4"/>
          <p:cNvSpPr/>
          <p:nvPr/>
        </p:nvSpPr>
        <p:spPr>
          <a:xfrm>
            <a:off x="0" y="6727600"/>
            <a:ext cx="12192000" cy="130502"/>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3" name="Title Text"/>
          <p:cNvSpPr txBox="1">
            <a:spLocks noGrp="1"/>
          </p:cNvSpPr>
          <p:nvPr>
            <p:ph type="title"/>
          </p:nvPr>
        </p:nvSpPr>
        <p:spPr>
          <a:xfrm>
            <a:off x="415600" y="421233"/>
            <a:ext cx="11360702" cy="110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nchor="b">
            <a:normAutofit/>
          </a:bodyPr>
          <a:lstStyle/>
          <a:p>
            <a:r>
              <a:t>Title Text</a:t>
            </a:r>
          </a:p>
        </p:txBody>
      </p:sp>
      <p:sp>
        <p:nvSpPr>
          <p:cNvPr id="4" name="Body Level One…"/>
          <p:cNvSpPr txBox="1">
            <a:spLocks noGrp="1"/>
          </p:cNvSpPr>
          <p:nvPr>
            <p:ph type="body" idx="1"/>
          </p:nvPr>
        </p:nvSpPr>
        <p:spPr>
          <a:xfrm>
            <a:off x="415600" y="1633633"/>
            <a:ext cx="11360702" cy="4472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88170" y="6256473"/>
            <a:ext cx="440140" cy="446999"/>
          </a:xfrm>
          <a:prstGeom prst="rect">
            <a:avLst/>
          </a:prstGeom>
          <a:ln w="12700">
            <a:miter lim="400000"/>
          </a:ln>
        </p:spPr>
        <p:txBody>
          <a:bodyPr wrap="none" lIns="121899" tIns="121899" rIns="121899" bIns="121899" anchor="ctr">
            <a:normAutofit/>
          </a:bodyPr>
          <a:lstStyle>
            <a:lvl1pPr algn="r">
              <a:defRPr sz="1300">
                <a:latin typeface="Economica"/>
                <a:ea typeface="Economica"/>
                <a:cs typeface="Economica"/>
                <a:sym typeface="Econom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1pPr>
      <a:lvl2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2pPr>
      <a:lvl3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3pPr>
      <a:lvl4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4pPr>
      <a:lvl5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5pPr>
      <a:lvl6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6pPr>
      <a:lvl7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7pPr>
      <a:lvl8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8pPr>
      <a:lvl9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9pPr>
    </p:titleStyle>
    <p:bodyStyle>
      <a:lvl1pPr marL="457200" marR="0" indent="-381000"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1pPr>
      <a:lvl2pPr marL="10063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2pPr>
      <a:lvl3pPr marL="14635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3pPr>
      <a:lvl4pPr marL="19207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4pPr>
      <a:lvl5pPr marL="23779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5pPr>
      <a:lvl6pPr marL="28351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6pPr>
      <a:lvl7pPr marL="3292307"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7pPr>
      <a:lvl8pPr marL="37495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8pPr>
      <a:lvl9pPr marL="42067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paces/anukvma/AIML_Question_Answer"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anukvma-emailsubjectapi.hf.space/" TargetMode="External"/><Relationship Id="rId4" Type="http://schemas.openxmlformats.org/officeDocument/2006/relationships/hyperlink" Target="https://huggingface.co/spaces/anukvma/AIMLQnAAP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spaces/GSridhar1982/EmailSubjectGenerationDemo"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anukvma-emailsubjectapi.hf.spa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4"/>
          <a:stretch>
            <a:fillRect/>
          </a:stretch>
        </p:blipFill>
        <p:spPr>
          <a:xfrm>
            <a:off x="3962631" y="1566315"/>
            <a:ext cx="2601594" cy="2601593"/>
          </a:xfrm>
          <a:prstGeom prst="rect">
            <a:avLst/>
          </a:prstGeom>
          <a:ln w="12700">
            <a:miter lim="400000"/>
          </a:ln>
        </p:spPr>
      </p:pic>
      <p:sp>
        <p:nvSpPr>
          <p:cNvPr id="125" name="Google Shape;73;p14"/>
          <p:cNvSpPr txBox="1">
            <a:spLocks noGrp="1"/>
          </p:cNvSpPr>
          <p:nvPr>
            <p:ph type="title"/>
          </p:nvPr>
        </p:nvSpPr>
        <p:spPr>
          <a:xfrm>
            <a:off x="1286200" y="-1"/>
            <a:ext cx="9820500" cy="1058402"/>
          </a:xfrm>
          <a:prstGeom prst="rect">
            <a:avLst/>
          </a:prstGeom>
        </p:spPr>
        <p:txBody>
          <a:bodyPr lIns="45699" tIns="45699" rIns="45699" bIns="45699" anchor="ctr">
            <a:normAutofit/>
          </a:bodyPr>
          <a:lstStyle/>
          <a:p>
            <a:pPr defTabSz="786383">
              <a:defRPr sz="4800"/>
            </a:pPr>
            <a:r>
              <a:rPr lang="en-US" dirty="0"/>
              <a:t>Group 18 - Generative AI  </a:t>
            </a:r>
            <a:endParaRPr dirty="0"/>
          </a:p>
        </p:txBody>
      </p:sp>
      <p:sp>
        <p:nvSpPr>
          <p:cNvPr id="126" name="Google Shape;74;p14"/>
          <p:cNvSpPr txBox="1">
            <a:spLocks noGrp="1"/>
          </p:cNvSpPr>
          <p:nvPr>
            <p:ph type="body" sz="quarter" idx="1"/>
          </p:nvPr>
        </p:nvSpPr>
        <p:spPr>
          <a:xfrm>
            <a:off x="361750" y="4675823"/>
            <a:ext cx="4974900" cy="1782001"/>
          </a:xfrm>
          <a:prstGeom prst="rect">
            <a:avLst/>
          </a:prstGeom>
        </p:spPr>
        <p:txBody>
          <a:bodyPr lIns="45699" tIns="45699" rIns="45699" bIns="45699" anchor="ctr"/>
          <a:lstStyle/>
          <a:p>
            <a:pPr marL="0" indent="0" defTabSz="905255">
              <a:defRPr sz="2700"/>
            </a:pPr>
            <a:r>
              <a:rPr dirty="0"/>
              <a:t>ANUPREKSHA JAIN</a:t>
            </a:r>
          </a:p>
          <a:p>
            <a:pPr marL="0" indent="0" defTabSz="905255">
              <a:defRPr sz="2700"/>
            </a:pPr>
            <a:r>
              <a:rPr dirty="0"/>
              <a:t>PRASHANT KATARIA</a:t>
            </a:r>
          </a:p>
          <a:p>
            <a:pPr marL="0" indent="0" defTabSz="905255">
              <a:defRPr sz="2700"/>
            </a:pPr>
            <a:r>
              <a:rPr dirty="0"/>
              <a:t>ROHINI</a:t>
            </a:r>
          </a:p>
          <a:p>
            <a:pPr marL="0" indent="0" defTabSz="905255">
              <a:defRPr sz="2700"/>
            </a:pPr>
            <a:r>
              <a:rPr dirty="0"/>
              <a:t>SRIDHAR</a:t>
            </a:r>
          </a:p>
        </p:txBody>
      </p:sp>
      <p:pic>
        <p:nvPicPr>
          <p:cNvPr id="2" name="Google Shape;182;p21" descr="Google Shape;182;p21">
            <a:extLst>
              <a:ext uri="{FF2B5EF4-FFF2-40B4-BE49-F238E27FC236}">
                <a16:creationId xmlns:a16="http://schemas.microsoft.com/office/drawing/2014/main" id="{2DEFA94B-2549-49AA-7F82-F300EF471399}"/>
              </a:ext>
            </a:extLst>
          </p:cNvPr>
          <p:cNvPicPr>
            <a:picLocks noChangeAspect="1"/>
          </p:cNvPicPr>
          <p:nvPr/>
        </p:nvPicPr>
        <p:blipFill>
          <a:blip r:embed="rId5"/>
          <a:stretch>
            <a:fillRect/>
          </a:stretch>
        </p:blipFill>
        <p:spPr>
          <a:xfrm>
            <a:off x="6721243" y="1135551"/>
            <a:ext cx="3032357" cy="3032357"/>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extLst>
      <p:ext uri="{BB962C8B-B14F-4D97-AF65-F5344CB8AC3E}">
        <p14:creationId xmlns:p14="http://schemas.microsoft.com/office/powerpoint/2010/main" val="939062625"/>
      </p:ext>
    </p:extLst>
  </p:cSld>
  <p:clrMapOvr>
    <a:overrideClrMapping bg1="lt1" tx1="dk1" bg2="lt2" tx2="dk2" accent1="accent1" accent2="accent2" accent3="accent3" accent4="accent4" accent5="accent5" accent6="accent6" hlink="hlink" folHlink="folHlink"/>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8" name="Google Shape;187;p22"/>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Objective</a:t>
            </a:r>
          </a:p>
        </p:txBody>
      </p:sp>
      <p:grpSp>
        <p:nvGrpSpPr>
          <p:cNvPr id="219" name="Google Shape;188;p22"/>
          <p:cNvGrpSpPr/>
          <p:nvPr/>
        </p:nvGrpSpPr>
        <p:grpSpPr>
          <a:xfrm>
            <a:off x="345109" y="2602893"/>
            <a:ext cx="11483306" cy="3745067"/>
            <a:chOff x="0" y="0"/>
            <a:chExt cx="11483304" cy="3745065"/>
          </a:xfrm>
        </p:grpSpPr>
        <p:sp>
          <p:nvSpPr>
            <p:cNvPr id="199" name="Google Shape;189;p22"/>
            <p:cNvSpPr/>
            <p:nvPr/>
          </p:nvSpPr>
          <p:spPr>
            <a:xfrm>
              <a:off x="-1" y="-1"/>
              <a:ext cx="2670537" cy="373875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0" name="Google Shape;190;p22"/>
            <p:cNvSpPr txBox="1"/>
            <p:nvPr/>
          </p:nvSpPr>
          <p:spPr>
            <a:xfrm>
              <a:off x="-1"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Model a system to generate appropriate answer to the question related to AIML</a:t>
              </a:r>
            </a:p>
          </p:txBody>
        </p:sp>
        <p:sp>
          <p:nvSpPr>
            <p:cNvPr id="201" name="Google Shape;191;p22"/>
            <p:cNvSpPr/>
            <p:nvPr/>
          </p:nvSpPr>
          <p:spPr>
            <a:xfrm>
              <a:off x="774454" y="373875"/>
              <a:ext cx="1121629" cy="1121629"/>
            </a:xfrm>
            <a:prstGeom prst="ellipse">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2" name="Google Shape;192;p22"/>
            <p:cNvSpPr txBox="1"/>
            <p:nvPr/>
          </p:nvSpPr>
          <p:spPr>
            <a:xfrm>
              <a:off x="101343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1</a:t>
              </a:r>
            </a:p>
          </p:txBody>
        </p:sp>
        <p:sp>
          <p:nvSpPr>
            <p:cNvPr id="203" name="Google Shape;193;p22"/>
            <p:cNvSpPr/>
            <p:nvPr/>
          </p:nvSpPr>
          <p:spPr>
            <a:xfrm>
              <a:off x="-1" y="3732364"/>
              <a:ext cx="2670537" cy="12702"/>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4" name="Google Shape;194;p22"/>
            <p:cNvSpPr/>
            <p:nvPr/>
          </p:nvSpPr>
          <p:spPr>
            <a:xfrm>
              <a:off x="2937589" y="-1"/>
              <a:ext cx="2670537" cy="373875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5" name="Google Shape;195;p22"/>
            <p:cNvSpPr txBox="1"/>
            <p:nvPr/>
          </p:nvSpPr>
          <p:spPr>
            <a:xfrm>
              <a:off x="2937589" y="1542724"/>
              <a:ext cx="2670537" cy="17531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p>
              <a:pPr>
                <a:lnSpc>
                  <a:spcPct val="90000"/>
                </a:lnSpc>
                <a:defRPr sz="1300">
                  <a:latin typeface="Calibri"/>
                  <a:ea typeface="Calibri"/>
                  <a:cs typeface="Calibri"/>
                  <a:sym typeface="Calibri"/>
                </a:defRPr>
              </a:pPr>
              <a:r>
                <a:t>Compile a dataset of AIML-related questions and answers from the AIML course materials. </a:t>
              </a:r>
            </a:p>
            <a:p>
              <a:pPr>
                <a:lnSpc>
                  <a:spcPct val="90000"/>
                </a:lnSpc>
                <a:spcBef>
                  <a:spcPts val="400"/>
                </a:spcBef>
                <a:defRPr sz="1300">
                  <a:latin typeface="Calibri"/>
                  <a:ea typeface="Calibri"/>
                  <a:cs typeface="Calibri"/>
                  <a:sym typeface="Calibri"/>
                </a:defRPr>
              </a:pPr>
              <a:r>
                <a:t>Explore the use of Generative AI Language Models (LLMs) for appropriate question answer generation.</a:t>
              </a:r>
            </a:p>
          </p:txBody>
        </p:sp>
        <p:sp>
          <p:nvSpPr>
            <p:cNvPr id="206" name="Google Shape;196;p22"/>
            <p:cNvSpPr/>
            <p:nvPr/>
          </p:nvSpPr>
          <p:spPr>
            <a:xfrm>
              <a:off x="3712045" y="373875"/>
              <a:ext cx="1121629" cy="1121629"/>
            </a:xfrm>
            <a:prstGeom prst="ellipse">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7" name="Google Shape;197;p22"/>
            <p:cNvSpPr txBox="1"/>
            <p:nvPr/>
          </p:nvSpPr>
          <p:spPr>
            <a:xfrm>
              <a:off x="3951028"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2</a:t>
              </a:r>
            </a:p>
          </p:txBody>
        </p:sp>
        <p:sp>
          <p:nvSpPr>
            <p:cNvPr id="208" name="Google Shape;198;p22"/>
            <p:cNvSpPr/>
            <p:nvPr/>
          </p:nvSpPr>
          <p:spPr>
            <a:xfrm>
              <a:off x="2937589" y="3732364"/>
              <a:ext cx="2670537" cy="12702"/>
            </a:xfrm>
            <a:prstGeom prst="rect">
              <a:avLst/>
            </a:prstGeom>
            <a:solidFill>
              <a:srgbClr val="9B8265"/>
            </a:solidFill>
            <a:ln w="15875" cap="flat">
              <a:solidFill>
                <a:srgbClr val="9B8265"/>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9" name="Google Shape;199;p22"/>
            <p:cNvSpPr/>
            <p:nvPr/>
          </p:nvSpPr>
          <p:spPr>
            <a:xfrm>
              <a:off x="5875179" y="-1"/>
              <a:ext cx="2670537" cy="373875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0" name="Google Shape;200;p22"/>
            <p:cNvSpPr txBox="1"/>
            <p:nvPr/>
          </p:nvSpPr>
          <p:spPr>
            <a:xfrm>
              <a:off x="5875179"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evaluate the effectiveness of different LLMs in generating answers to the given question.</a:t>
              </a:r>
            </a:p>
          </p:txBody>
        </p:sp>
        <p:sp>
          <p:nvSpPr>
            <p:cNvPr id="211" name="Google Shape;201;p22"/>
            <p:cNvSpPr/>
            <p:nvPr/>
          </p:nvSpPr>
          <p:spPr>
            <a:xfrm>
              <a:off x="6649634" y="373875"/>
              <a:ext cx="1121629" cy="1121629"/>
            </a:xfrm>
            <a:prstGeom prst="ellipse">
              <a:avLst/>
            </a:prstGeom>
            <a:solidFill>
              <a:schemeClr val="accent6"/>
            </a:solidFill>
            <a:ln w="15875" cap="flat">
              <a:solidFill>
                <a:schemeClr val="accent6"/>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2" name="Google Shape;202;p22"/>
            <p:cNvSpPr txBox="1"/>
            <p:nvPr/>
          </p:nvSpPr>
          <p:spPr>
            <a:xfrm>
              <a:off x="688861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3</a:t>
              </a:r>
            </a:p>
          </p:txBody>
        </p:sp>
        <p:sp>
          <p:nvSpPr>
            <p:cNvPr id="213" name="Google Shape;203;p22"/>
            <p:cNvSpPr/>
            <p:nvPr/>
          </p:nvSpPr>
          <p:spPr>
            <a:xfrm>
              <a:off x="5875179" y="3732364"/>
              <a:ext cx="2670537" cy="12702"/>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4" name="Google Shape;204;p22"/>
            <p:cNvSpPr/>
            <p:nvPr/>
          </p:nvSpPr>
          <p:spPr>
            <a:xfrm>
              <a:off x="8812768" y="-1"/>
              <a:ext cx="2670537" cy="3738753"/>
            </a:xfrm>
            <a:prstGeom prst="rect">
              <a:avLst/>
            </a:prstGeom>
            <a:solidFill>
              <a:srgbClr val="DED8D2">
                <a:alpha val="89803"/>
              </a:srgbClr>
            </a:solidFill>
            <a:ln w="15875" cap="flat">
              <a:solidFill>
                <a:srgbClr val="DED8D2">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5" name="Google Shape;205;p22"/>
            <p:cNvSpPr txBox="1"/>
            <p:nvPr/>
          </p:nvSpPr>
          <p:spPr>
            <a:xfrm>
              <a:off x="8812768" y="1542724"/>
              <a:ext cx="2670537" cy="9562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discuss the deployment process and challenges faced during implementation.</a:t>
              </a:r>
            </a:p>
          </p:txBody>
        </p:sp>
        <p:sp>
          <p:nvSpPr>
            <p:cNvPr id="216" name="Google Shape;206;p22"/>
            <p:cNvSpPr/>
            <p:nvPr/>
          </p:nvSpPr>
          <p:spPr>
            <a:xfrm>
              <a:off x="9587224" y="373875"/>
              <a:ext cx="1121629" cy="1121629"/>
            </a:xfrm>
            <a:prstGeom prst="ellipse">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7" name="Google Shape;207;p22"/>
            <p:cNvSpPr txBox="1"/>
            <p:nvPr/>
          </p:nvSpPr>
          <p:spPr>
            <a:xfrm>
              <a:off x="9826207" y="614607"/>
              <a:ext cx="643661" cy="6401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4</a:t>
              </a:r>
            </a:p>
          </p:txBody>
        </p:sp>
        <p:sp>
          <p:nvSpPr>
            <p:cNvPr id="218" name="Google Shape;208;p22"/>
            <p:cNvSpPr/>
            <p:nvPr/>
          </p:nvSpPr>
          <p:spPr>
            <a:xfrm>
              <a:off x="8812768" y="3732364"/>
              <a:ext cx="2670537" cy="12702"/>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1" name="Google Shape;213;p23"/>
          <p:cNvSpPr txBox="1">
            <a:spLocks noGrp="1"/>
          </p:cNvSpPr>
          <p:nvPr>
            <p:ph type="title"/>
          </p:nvPr>
        </p:nvSpPr>
        <p:spPr>
          <a:xfrm>
            <a:off x="1188067" y="381934"/>
            <a:ext cx="4008584" cy="5974416"/>
          </a:xfrm>
          <a:prstGeom prst="rect">
            <a:avLst/>
          </a:prstGeom>
        </p:spPr>
        <p:txBody>
          <a:bodyPr anchor="ctr"/>
          <a:lstStyle>
            <a:lvl1pPr>
              <a:defRPr sz="4500" b="1">
                <a:latin typeface="Objective"/>
                <a:ea typeface="Objective"/>
                <a:cs typeface="Objective"/>
                <a:sym typeface="Objective"/>
              </a:defRPr>
            </a:lvl1pPr>
          </a:lstStyle>
          <a:p>
            <a:r>
              <a:t>Data Collection and Preprocessing</a:t>
            </a:r>
          </a:p>
        </p:txBody>
      </p:sp>
      <p:sp>
        <p:nvSpPr>
          <p:cNvPr id="222" name="Google Shape;214;p23"/>
          <p:cNvSpPr txBox="1">
            <a:spLocks noGrp="1"/>
          </p:cNvSpPr>
          <p:nvPr>
            <p:ph type="body" sz="half" idx="1"/>
          </p:nvPr>
        </p:nvSpPr>
        <p:spPr>
          <a:xfrm>
            <a:off x="6297233" y="518398"/>
            <a:ext cx="4771607" cy="5837952"/>
          </a:xfrm>
          <a:prstGeom prst="rect">
            <a:avLst/>
          </a:prstGeom>
        </p:spPr>
        <p:txBody>
          <a:bodyPr anchor="ctr"/>
          <a:lstStyle/>
          <a:p>
            <a:pPr marL="85952" indent="-143254" defTabSz="859536">
              <a:spcBef>
                <a:spcPts val="0"/>
              </a:spcBef>
              <a:buSzPts val="2200"/>
              <a:defRPr sz="2200" b="1">
                <a:latin typeface="Objective"/>
                <a:ea typeface="Objective"/>
                <a:cs typeface="Objective"/>
                <a:sym typeface="Objective"/>
              </a:defRPr>
            </a:pPr>
            <a:r>
              <a:rPr dirty="0"/>
              <a:t>Data Collection</a:t>
            </a:r>
          </a:p>
          <a:p>
            <a:pPr marL="361004" lvl="1" indent="-195782" defTabSz="859536">
              <a:spcBef>
                <a:spcPts val="300"/>
              </a:spcBef>
              <a:buSzPts val="2200"/>
              <a:defRPr sz="2200" b="1">
                <a:latin typeface="Objective"/>
                <a:ea typeface="Objective"/>
                <a:cs typeface="Objective"/>
                <a:sym typeface="Objective"/>
              </a:defRPr>
            </a:pPr>
            <a:r>
              <a:rPr dirty="0"/>
              <a:t>Source:</a:t>
            </a:r>
            <a:r>
              <a:rPr b="0" dirty="0"/>
              <a:t> AIML course material</a:t>
            </a:r>
          </a:p>
          <a:p>
            <a:pPr marL="361004" lvl="1" indent="-195782" defTabSz="859536">
              <a:spcBef>
                <a:spcPts val="500"/>
              </a:spcBef>
              <a:buSzPts val="2200"/>
              <a:defRPr sz="2200" b="1">
                <a:latin typeface="Objective"/>
                <a:ea typeface="Objective"/>
                <a:cs typeface="Objective"/>
                <a:sym typeface="Objective"/>
              </a:defRPr>
            </a:pPr>
            <a:r>
              <a:rPr dirty="0"/>
              <a:t>Format:</a:t>
            </a:r>
            <a:r>
              <a:rPr b="0" dirty="0"/>
              <a:t> Collected in CSV files</a:t>
            </a:r>
          </a:p>
          <a:p>
            <a:pPr marL="361004" lvl="1" indent="-195782" defTabSz="859536">
              <a:spcBef>
                <a:spcPts val="500"/>
              </a:spcBef>
              <a:buSzPts val="2200"/>
              <a:defRPr sz="2200" b="1">
                <a:latin typeface="Objective"/>
                <a:ea typeface="Objective"/>
                <a:cs typeface="Objective"/>
                <a:sym typeface="Objective"/>
              </a:defRPr>
            </a:pPr>
            <a:r>
              <a:rPr dirty="0"/>
              <a:t>Content:</a:t>
            </a:r>
            <a:r>
              <a:rPr b="0" dirty="0"/>
              <a:t> Primarily Question and Answer pairs</a:t>
            </a:r>
            <a:endParaRPr lang="en-US" b="0" dirty="0"/>
          </a:p>
          <a:p>
            <a:pPr marL="361004" lvl="1" indent="-195782" defTabSz="859536">
              <a:spcBef>
                <a:spcPts val="500"/>
              </a:spcBef>
              <a:buSzPts val="2200"/>
              <a:defRPr sz="2200" b="1">
                <a:latin typeface="Objective"/>
                <a:ea typeface="Objective"/>
                <a:cs typeface="Objective"/>
                <a:sym typeface="Objective"/>
              </a:defRPr>
            </a:pPr>
            <a:r>
              <a:rPr lang="en-US" dirty="0"/>
              <a:t>Data size: ~3600</a:t>
            </a:r>
            <a:endParaRPr dirty="0"/>
          </a:p>
          <a:p>
            <a:pPr marL="0" indent="0" defTabSz="859536">
              <a:spcBef>
                <a:spcPts val="1500"/>
              </a:spcBef>
              <a:buSzTx/>
              <a:buNone/>
              <a:defRPr sz="2200">
                <a:latin typeface="Objective"/>
                <a:ea typeface="Objective"/>
                <a:cs typeface="Objective"/>
                <a:sym typeface="Objective"/>
              </a:defRPr>
            </a:pPr>
            <a:endParaRPr b="0" dirty="0"/>
          </a:p>
          <a:p>
            <a:pPr marL="85952" indent="-143254" defTabSz="859536">
              <a:spcBef>
                <a:spcPts val="1300"/>
              </a:spcBef>
              <a:buSzPts val="2200"/>
              <a:defRPr sz="2200" b="1">
                <a:latin typeface="Objective"/>
                <a:ea typeface="Objective"/>
                <a:cs typeface="Objective"/>
                <a:sym typeface="Objective"/>
              </a:defRPr>
            </a:pPr>
            <a:r>
              <a:rPr dirty="0"/>
              <a:t>Preprocessing Steps</a:t>
            </a:r>
          </a:p>
          <a:p>
            <a:pPr marL="361004" lvl="1" indent="-195782" defTabSz="859536">
              <a:spcBef>
                <a:spcPts val="300"/>
              </a:spcBef>
              <a:buSzPts val="2200"/>
              <a:defRPr sz="2200" b="1">
                <a:latin typeface="Objective"/>
                <a:ea typeface="Objective"/>
                <a:cs typeface="Objective"/>
                <a:sym typeface="Objective"/>
              </a:defRPr>
            </a:pPr>
            <a:r>
              <a:rPr dirty="0"/>
              <a:t>Punctuation Removal:</a:t>
            </a:r>
            <a:r>
              <a:rPr b="0" dirty="0"/>
              <a:t> Cleaned text by removing punctuation marks</a:t>
            </a:r>
          </a:p>
          <a:p>
            <a:pPr marL="361004" lvl="1" indent="-195782" defTabSz="859536">
              <a:spcBef>
                <a:spcPts val="500"/>
              </a:spcBef>
              <a:buSzPts val="2200"/>
              <a:defRPr sz="2200" b="1">
                <a:latin typeface="Objective"/>
                <a:ea typeface="Objective"/>
                <a:cs typeface="Objective"/>
                <a:sym typeface="Objective"/>
              </a:defRPr>
            </a:pPr>
            <a:r>
              <a:rPr dirty="0"/>
              <a:t>Text Normalization:</a:t>
            </a:r>
            <a:r>
              <a:rPr b="0" dirty="0"/>
              <a:t> Converted all text to lowercase for consistency</a:t>
            </a:r>
          </a:p>
          <a:p>
            <a:pPr marL="361004" lvl="1" indent="-195782" defTabSz="859536">
              <a:spcBef>
                <a:spcPts val="500"/>
              </a:spcBef>
              <a:buSzPts val="2200"/>
              <a:defRPr sz="2200" b="1">
                <a:latin typeface="Objective"/>
                <a:ea typeface="Objective"/>
                <a:cs typeface="Objective"/>
                <a:sym typeface="Objective"/>
              </a:defRPr>
            </a:pPr>
            <a:r>
              <a:rPr dirty="0"/>
              <a:t>Tools Used:</a:t>
            </a:r>
            <a:r>
              <a:rPr b="0" dirty="0"/>
              <a:t> Python libraries such as NLTK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4" name="Google Shape;219;p24"/>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Model Evaluated</a:t>
            </a:r>
          </a:p>
        </p:txBody>
      </p:sp>
      <p:graphicFrame>
        <p:nvGraphicFramePr>
          <p:cNvPr id="225" name="Google Shape;220;p24"/>
          <p:cNvGraphicFramePr/>
          <p:nvPr>
            <p:extLst>
              <p:ext uri="{D42A27DB-BD31-4B8C-83A1-F6EECF244321}">
                <p14:modId xmlns:p14="http://schemas.microsoft.com/office/powerpoint/2010/main" val="1771587080"/>
              </p:ext>
            </p:extLst>
          </p:nvPr>
        </p:nvGraphicFramePr>
        <p:xfrm>
          <a:off x="2015215" y="1501740"/>
          <a:ext cx="8477293" cy="5214830"/>
        </p:xfrm>
        <a:graphic>
          <a:graphicData uri="http://schemas.openxmlformats.org/drawingml/2006/table">
            <a:tbl>
              <a:tblPr firstRow="1" bandRow="1">
                <a:tableStyleId>{4C3C2611-4C71-4FC5-86AE-919BDF0F9419}</a:tableStyleId>
              </a:tblPr>
              <a:tblGrid>
                <a:gridCol w="1149325">
                  <a:extLst>
                    <a:ext uri="{9D8B030D-6E8A-4147-A177-3AD203B41FA5}">
                      <a16:colId xmlns:a16="http://schemas.microsoft.com/office/drawing/2014/main" val="20000"/>
                    </a:ext>
                  </a:extLst>
                </a:gridCol>
                <a:gridCol w="2109675">
                  <a:extLst>
                    <a:ext uri="{9D8B030D-6E8A-4147-A177-3AD203B41FA5}">
                      <a16:colId xmlns:a16="http://schemas.microsoft.com/office/drawing/2014/main" val="20001"/>
                    </a:ext>
                  </a:extLst>
                </a:gridCol>
                <a:gridCol w="1538000">
                  <a:extLst>
                    <a:ext uri="{9D8B030D-6E8A-4147-A177-3AD203B41FA5}">
                      <a16:colId xmlns:a16="http://schemas.microsoft.com/office/drawing/2014/main" val="20002"/>
                    </a:ext>
                  </a:extLst>
                </a:gridCol>
                <a:gridCol w="1670400">
                  <a:extLst>
                    <a:ext uri="{9D8B030D-6E8A-4147-A177-3AD203B41FA5}">
                      <a16:colId xmlns:a16="http://schemas.microsoft.com/office/drawing/2014/main" val="20003"/>
                    </a:ext>
                  </a:extLst>
                </a:gridCol>
                <a:gridCol w="2009893">
                  <a:extLst>
                    <a:ext uri="{9D8B030D-6E8A-4147-A177-3AD203B41FA5}">
                      <a16:colId xmlns:a16="http://schemas.microsoft.com/office/drawing/2014/main" val="20004"/>
                    </a:ext>
                  </a:extLst>
                </a:gridCol>
              </a:tblGrid>
              <a:tr h="1108750">
                <a:tc>
                  <a:txBody>
                    <a:bodyPr/>
                    <a:lstStyle/>
                    <a:p>
                      <a:pPr algn="l">
                        <a:defRPr sz="1800" b="0">
                          <a:solidFill>
                            <a:srgbClr val="000000"/>
                          </a:solidFill>
                        </a:defRPr>
                      </a:pPr>
                      <a:r>
                        <a:rPr sz="2400" b="1">
                          <a:sym typeface="Arial"/>
                        </a:rPr>
                        <a:t>LLM</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Framework</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Model Type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Training Steps</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Evaluation Method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extLst>
                  <a:ext uri="{0D108BD9-81ED-4DB2-BD59-A6C34878D82A}">
                    <a16:rowId xmlns:a16="http://schemas.microsoft.com/office/drawing/2014/main" val="10000"/>
                  </a:ext>
                </a:extLst>
              </a:tr>
              <a:tr h="844775">
                <a:tc>
                  <a:txBody>
                    <a:bodyPr/>
                    <a:lstStyle/>
                    <a:p>
                      <a:pPr algn="l">
                        <a:defRPr sz="1800"/>
                      </a:pPr>
                      <a:r>
                        <a:rPr sz="2200">
                          <a:sym typeface="Arial"/>
                        </a:rPr>
                        <a:t>Mistral (7B)</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1"/>
                  </a:ext>
                </a:extLst>
              </a:tr>
              <a:tr h="844775">
                <a:tc>
                  <a:txBody>
                    <a:bodyPr/>
                    <a:lstStyle/>
                    <a:p>
                      <a:pPr algn="l">
                        <a:defRPr sz="1800"/>
                      </a:pPr>
                      <a:r>
                        <a:rPr sz="2200">
                          <a:sym typeface="Arial"/>
                        </a:rPr>
                        <a:t>Llama3</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10002"/>
                  </a:ext>
                </a:extLst>
              </a:tr>
              <a:tr h="507474">
                <a:tc>
                  <a:txBody>
                    <a:bodyPr/>
                    <a:lstStyle/>
                    <a:p>
                      <a:pPr algn="l">
                        <a:defRPr sz="1800"/>
                      </a:pPr>
                      <a:r>
                        <a:rPr sz="2200">
                          <a:latin typeface="Verdana"/>
                          <a:ea typeface="Verdana"/>
                          <a:cs typeface="Verdana"/>
                          <a:sym typeface="Verdana"/>
                        </a:rPr>
                        <a:t>GPT2</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Transformer (LORA)</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3"/>
                  </a:ext>
                </a:extLst>
              </a:tr>
              <a:tr h="507474">
                <a:tc>
                  <a:txBody>
                    <a:bodyPr/>
                    <a:lstStyle/>
                    <a:p>
                      <a:pPr algn="l">
                        <a:defRPr sz="1800"/>
                      </a:pPr>
                      <a:r>
                        <a:rPr sz="2200">
                          <a:sym typeface="Arial"/>
                        </a:rPr>
                        <a:t>Bart</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Transformer</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dirty="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r h="507474">
                <a:tc>
                  <a:txBody>
                    <a:bodyPr/>
                    <a:lstStyle/>
                    <a:p>
                      <a:pPr algn="l">
                        <a:defRPr sz="1800"/>
                      </a:pPr>
                      <a:r>
                        <a:rPr lang="en-US" sz="2200" dirty="0">
                          <a:sym typeface="Arial"/>
                        </a:rPr>
                        <a:t>Qwen</a:t>
                      </a:r>
                      <a:endParaRPr sz="2200" dirty="0">
                        <a:sym typeface="Arial"/>
                      </a:endParaRPr>
                    </a:p>
                  </a:txBody>
                  <a:tcPr marL="67475" marR="67475" marT="67475" marB="67475" anchor="ctr" horzOverflow="overflow">
                    <a:lnL w="12700">
                      <a:solidFill>
                        <a:schemeClr val="accent3"/>
                      </a:solidFill>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Transformer</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4 bit quantized</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100</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ROUGE Score</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3690433304"/>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Google Shape;226;p25"/>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Inference Results</a:t>
            </a:r>
          </a:p>
        </p:txBody>
      </p:sp>
      <p:grpSp>
        <p:nvGrpSpPr>
          <p:cNvPr id="252" name="Google Shape;227;p25"/>
          <p:cNvGrpSpPr/>
          <p:nvPr/>
        </p:nvGrpSpPr>
        <p:grpSpPr>
          <a:xfrm>
            <a:off x="293254" y="1906525"/>
            <a:ext cx="11323784" cy="4779051"/>
            <a:chOff x="0" y="-1"/>
            <a:chExt cx="11323783" cy="4779049"/>
          </a:xfrm>
        </p:grpSpPr>
        <p:sp>
          <p:nvSpPr>
            <p:cNvPr id="228" name="Google Shape;228;p25"/>
            <p:cNvSpPr/>
            <p:nvPr/>
          </p:nvSpPr>
          <p:spPr>
            <a:xfrm>
              <a:off x="0" y="-1"/>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29" name="Google Shape;229;p25"/>
            <p:cNvSpPr/>
            <p:nvPr/>
          </p:nvSpPr>
          <p:spPr>
            <a:xfrm>
              <a:off x="155534" y="141707"/>
              <a:ext cx="441027" cy="36775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0" name="Google Shape;231;p25"/>
            <p:cNvSpPr txBox="1"/>
            <p:nvPr/>
          </p:nvSpPr>
          <p:spPr>
            <a:xfrm>
              <a:off x="752094" y="137259"/>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Question</a:t>
              </a:r>
            </a:p>
          </p:txBody>
        </p:sp>
        <p:sp>
          <p:nvSpPr>
            <p:cNvPr id="231" name="Google Shape;233;p25"/>
            <p:cNvSpPr txBox="1"/>
            <p:nvPr/>
          </p:nvSpPr>
          <p:spPr>
            <a:xfrm>
              <a:off x="5847796" y="189548"/>
              <a:ext cx="5475249" cy="2720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What is a linear classifier?</a:t>
              </a:r>
            </a:p>
          </p:txBody>
        </p:sp>
        <p:sp>
          <p:nvSpPr>
            <p:cNvPr id="232" name="Google Shape;234;p25"/>
            <p:cNvSpPr/>
            <p:nvPr/>
          </p:nvSpPr>
          <p:spPr>
            <a:xfrm>
              <a:off x="0" y="81395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3" name="Google Shape;235;p25"/>
            <p:cNvSpPr/>
            <p:nvPr/>
          </p:nvSpPr>
          <p:spPr>
            <a:xfrm>
              <a:off x="196976" y="960468"/>
              <a:ext cx="358142" cy="358142"/>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4" name="Google Shape;237;p25"/>
            <p:cNvSpPr txBox="1"/>
            <p:nvPr/>
          </p:nvSpPr>
          <p:spPr>
            <a:xfrm>
              <a:off x="752094" y="951215"/>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Target:</a:t>
              </a:r>
            </a:p>
          </p:txBody>
        </p:sp>
        <p:sp>
          <p:nvSpPr>
            <p:cNvPr id="235" name="Google Shape;239;p25"/>
            <p:cNvSpPr txBox="1"/>
            <p:nvPr/>
          </p:nvSpPr>
          <p:spPr>
            <a:xfrm>
              <a:off x="5847796" y="920954"/>
              <a:ext cx="5475249" cy="437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classification algorithm that makes its predictions based on a linear predictor function combining a set of weights with the feature vector.</a:t>
              </a:r>
            </a:p>
          </p:txBody>
        </p:sp>
        <p:sp>
          <p:nvSpPr>
            <p:cNvPr id="236" name="Google Shape;240;p25"/>
            <p:cNvSpPr/>
            <p:nvPr/>
          </p:nvSpPr>
          <p:spPr>
            <a:xfrm>
              <a:off x="0" y="1711041"/>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7" name="Google Shape;241;p25"/>
            <p:cNvSpPr/>
            <p:nvPr/>
          </p:nvSpPr>
          <p:spPr>
            <a:xfrm>
              <a:off x="196976" y="1774425"/>
              <a:ext cx="358142" cy="358142"/>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8" name="Google Shape;243;p25"/>
            <p:cNvSpPr txBox="1"/>
            <p:nvPr/>
          </p:nvSpPr>
          <p:spPr>
            <a:xfrm>
              <a:off x="752094" y="1765172"/>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GPT2 Model Output:</a:t>
              </a:r>
            </a:p>
          </p:txBody>
        </p:sp>
        <p:sp>
          <p:nvSpPr>
            <p:cNvPr id="239" name="Google Shape;245;p25"/>
            <p:cNvSpPr txBox="1"/>
            <p:nvPr/>
          </p:nvSpPr>
          <p:spPr>
            <a:xfrm>
              <a:off x="5847796" y="1734911"/>
              <a:ext cx="5475249" cy="437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Linear classifiers are a way to represent a set of values in a linear way. They are used to represent a set of values in a linear way.</a:t>
              </a:r>
            </a:p>
          </p:txBody>
        </p:sp>
        <p:sp>
          <p:nvSpPr>
            <p:cNvPr id="240" name="Google Shape;246;p25"/>
            <p:cNvSpPr/>
            <p:nvPr/>
          </p:nvSpPr>
          <p:spPr>
            <a:xfrm>
              <a:off x="0" y="2441869"/>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1" name="Google Shape;247;p25"/>
            <p:cNvSpPr/>
            <p:nvPr/>
          </p:nvSpPr>
          <p:spPr>
            <a:xfrm>
              <a:off x="196976" y="2588381"/>
              <a:ext cx="358142" cy="358142"/>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2" name="Google Shape;249;p25"/>
            <p:cNvSpPr txBox="1"/>
            <p:nvPr/>
          </p:nvSpPr>
          <p:spPr>
            <a:xfrm>
              <a:off x="752094" y="2579128"/>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Bart Model Output:</a:t>
              </a:r>
            </a:p>
          </p:txBody>
        </p:sp>
        <p:sp>
          <p:nvSpPr>
            <p:cNvPr id="243" name="Google Shape;251;p25"/>
            <p:cNvSpPr txBox="1"/>
            <p:nvPr/>
          </p:nvSpPr>
          <p:spPr>
            <a:xfrm>
              <a:off x="5847796" y="2562802"/>
              <a:ext cx="5475249" cy="2720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model used to classify data points along a line.</a:t>
              </a:r>
            </a:p>
          </p:txBody>
        </p:sp>
        <p:sp>
          <p:nvSpPr>
            <p:cNvPr id="244" name="Google Shape;252;p25"/>
            <p:cNvSpPr/>
            <p:nvPr/>
          </p:nvSpPr>
          <p:spPr>
            <a:xfrm>
              <a:off x="0" y="325582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5" name="Google Shape;253;p25"/>
            <p:cNvSpPr/>
            <p:nvPr/>
          </p:nvSpPr>
          <p:spPr>
            <a:xfrm>
              <a:off x="196976" y="3402338"/>
              <a:ext cx="358142" cy="358142"/>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6" name="Google Shape;255;p25"/>
            <p:cNvSpPr txBox="1"/>
            <p:nvPr/>
          </p:nvSpPr>
          <p:spPr>
            <a:xfrm>
              <a:off x="752094" y="3393085"/>
              <a:ext cx="5095703" cy="3766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Mistral Model Output:</a:t>
              </a:r>
            </a:p>
          </p:txBody>
        </p:sp>
        <p:sp>
          <p:nvSpPr>
            <p:cNvPr id="247" name="Google Shape;257;p25"/>
            <p:cNvSpPr txBox="1"/>
            <p:nvPr/>
          </p:nvSpPr>
          <p:spPr>
            <a:xfrm>
              <a:off x="5847796" y="3362824"/>
              <a:ext cx="5475249" cy="437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machine learning algorithm that predicts class labels by assigning weights to features. It uses the weighted sum of feature values as input for classification</a:t>
              </a:r>
            </a:p>
          </p:txBody>
        </p:sp>
        <p:sp>
          <p:nvSpPr>
            <p:cNvPr id="248" name="Google Shape;258;p25"/>
            <p:cNvSpPr/>
            <p:nvPr/>
          </p:nvSpPr>
          <p:spPr>
            <a:xfrm>
              <a:off x="0" y="4069783"/>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9" name="Google Shape;259;p25"/>
            <p:cNvSpPr/>
            <p:nvPr/>
          </p:nvSpPr>
          <p:spPr>
            <a:xfrm>
              <a:off x="196976" y="4216295"/>
              <a:ext cx="358142" cy="358142"/>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50" name="Google Shape;261;p25"/>
            <p:cNvSpPr txBox="1"/>
            <p:nvPr/>
          </p:nvSpPr>
          <p:spPr>
            <a:xfrm>
              <a:off x="752094" y="4207042"/>
              <a:ext cx="5095703" cy="3766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Llama3.1 Model Output:</a:t>
              </a:r>
            </a:p>
          </p:txBody>
        </p:sp>
        <p:sp>
          <p:nvSpPr>
            <p:cNvPr id="251" name="Google Shape;263;p25"/>
            <p:cNvSpPr txBox="1"/>
            <p:nvPr/>
          </p:nvSpPr>
          <p:spPr>
            <a:xfrm>
              <a:off x="5847796" y="4011681"/>
              <a:ext cx="5475249" cy="767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4" name="Google Shape;268;p26"/>
          <p:cNvSpPr txBox="1">
            <a:spLocks noGrp="1"/>
          </p:cNvSpPr>
          <p:nvPr>
            <p:ph type="title"/>
          </p:nvPr>
        </p:nvSpPr>
        <p:spPr>
          <a:xfrm>
            <a:off x="838200" y="300578"/>
            <a:ext cx="9829801" cy="1089532"/>
          </a:xfrm>
          <a:prstGeom prst="rect">
            <a:avLst/>
          </a:prstGeom>
        </p:spPr>
        <p:txBody>
          <a:bodyPr/>
          <a:lstStyle/>
          <a:p>
            <a:pPr>
              <a:defRPr sz="4500" b="1">
                <a:latin typeface="Objective"/>
                <a:ea typeface="Objective"/>
                <a:cs typeface="Objective"/>
                <a:sym typeface="Objective"/>
              </a:defRPr>
            </a:pPr>
            <a:r>
              <a:t>Result</a:t>
            </a:r>
            <a:r>
              <a:rPr sz="2400" b="0"/>
              <a:t> </a:t>
            </a:r>
            <a:r>
              <a:t>Metrics</a:t>
            </a:r>
          </a:p>
        </p:txBody>
      </p:sp>
      <p:graphicFrame>
        <p:nvGraphicFramePr>
          <p:cNvPr id="255" name="Google Shape;269;p26"/>
          <p:cNvGraphicFramePr/>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b="1">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Bart</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0.38</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b="1">
                          <a:sym typeface="Arial"/>
                        </a:rPr>
                        <a:t>0.31</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0.40</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GPT2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0.48</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0.17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0.39</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0.42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Llama31</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0.20</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0.10</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b="1">
                          <a:sym typeface="Arial"/>
                        </a:rPr>
                        <a:t>0.22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0.23</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a:sym typeface="Arial"/>
                        </a:rPr>
                        <a:t>Mistral</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0.26</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0.08</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0.21</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0.20</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7" name="Google Shape;274;p27"/>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Observations</a:t>
            </a:r>
          </a:p>
        </p:txBody>
      </p:sp>
      <p:grpSp>
        <p:nvGrpSpPr>
          <p:cNvPr id="270" name="Google Shape;275;p27"/>
          <p:cNvGrpSpPr/>
          <p:nvPr/>
        </p:nvGrpSpPr>
        <p:grpSpPr>
          <a:xfrm>
            <a:off x="570994" y="2250385"/>
            <a:ext cx="10997454" cy="3943559"/>
            <a:chOff x="-2" y="-2"/>
            <a:chExt cx="10997452" cy="3943557"/>
          </a:xfrm>
        </p:grpSpPr>
        <p:sp>
          <p:nvSpPr>
            <p:cNvPr id="258" name="Google Shape;276;p27"/>
            <p:cNvSpPr/>
            <p:nvPr/>
          </p:nvSpPr>
          <p:spPr>
            <a:xfrm>
              <a:off x="-1" y="-2"/>
              <a:ext cx="3352881" cy="622657"/>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59" name="Google Shape;277;p27"/>
            <p:cNvSpPr txBox="1"/>
            <p:nvPr/>
          </p:nvSpPr>
          <p:spPr>
            <a:xfrm>
              <a:off x="51823" y="123855"/>
              <a:ext cx="3249232" cy="3749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Training</a:t>
              </a:r>
            </a:p>
          </p:txBody>
        </p:sp>
        <p:sp>
          <p:nvSpPr>
            <p:cNvPr id="260" name="Google Shape;278;p27"/>
            <p:cNvSpPr/>
            <p:nvPr/>
          </p:nvSpPr>
          <p:spPr>
            <a:xfrm>
              <a:off x="-1" y="622654"/>
              <a:ext cx="3352881" cy="317322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1" name="Google Shape;279;p27"/>
            <p:cNvSpPr txBox="1"/>
            <p:nvPr/>
          </p:nvSpPr>
          <p:spPr>
            <a:xfrm>
              <a:off x="-2" y="622654"/>
              <a:ext cx="3322658" cy="3320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To train on available limited hardware, used PEFT technique (LORA) on quantized versions of Llama 3</a:t>
              </a:r>
              <a:r>
                <a:rPr lang="en-US" dirty="0"/>
                <a:t>, </a:t>
              </a:r>
              <a:r>
                <a:rPr dirty="0"/>
                <a:t>Mistral</a:t>
              </a:r>
              <a:r>
                <a:rPr lang="en-US" dirty="0"/>
                <a:t>, Qwen</a:t>
              </a:r>
              <a:r>
                <a:rPr dirty="0"/>
                <a:t> models and base version of GPT2.</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Used Transformer framework to train the base versions of Bar</a:t>
              </a:r>
              <a:r>
                <a:rPr lang="en-US" dirty="0"/>
                <a:t>t</a:t>
              </a:r>
              <a:r>
                <a:rPr dirty="0"/>
                <a:t> model.</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Tried with multiple batch sizes and evaluation steps.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Used repetition penalty parameter for </a:t>
              </a:r>
              <a:r>
                <a:rPr lang="en-US" dirty="0" err="1"/>
                <a:t>llms</a:t>
              </a:r>
              <a:r>
                <a:rPr lang="en-US" dirty="0"/>
                <a:t> not to repeat the answer.</a:t>
              </a:r>
              <a:endParaRPr dirty="0"/>
            </a:p>
          </p:txBody>
        </p:sp>
        <p:sp>
          <p:nvSpPr>
            <p:cNvPr id="262" name="Google Shape;280;p27"/>
            <p:cNvSpPr/>
            <p:nvPr/>
          </p:nvSpPr>
          <p:spPr>
            <a:xfrm>
              <a:off x="3822283" y="-2"/>
              <a:ext cx="3352883" cy="622657"/>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3" name="Google Shape;281;p27"/>
            <p:cNvSpPr txBox="1"/>
            <p:nvPr/>
          </p:nvSpPr>
          <p:spPr>
            <a:xfrm>
              <a:off x="3874108" y="123855"/>
              <a:ext cx="3249233" cy="3749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Question Answer </a:t>
              </a:r>
            </a:p>
          </p:txBody>
        </p:sp>
        <p:sp>
          <p:nvSpPr>
            <p:cNvPr id="264" name="Google Shape;282;p27"/>
            <p:cNvSpPr/>
            <p:nvPr/>
          </p:nvSpPr>
          <p:spPr>
            <a:xfrm>
              <a:off x="3822283" y="622654"/>
              <a:ext cx="3352883" cy="317322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5" name="Google Shape;283;p27"/>
            <p:cNvSpPr txBox="1"/>
            <p:nvPr/>
          </p:nvSpPr>
          <p:spPr>
            <a:xfrm>
              <a:off x="3822283" y="622654"/>
              <a:ext cx="3322658" cy="8894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Both Generative and Seq2Seq models generated contextually correct response.</a:t>
              </a:r>
            </a:p>
          </p:txBody>
        </p:sp>
        <p:sp>
          <p:nvSpPr>
            <p:cNvPr id="266" name="Google Shape;284;p27"/>
            <p:cNvSpPr/>
            <p:nvPr/>
          </p:nvSpPr>
          <p:spPr>
            <a:xfrm>
              <a:off x="7644567" y="-2"/>
              <a:ext cx="3352883" cy="622657"/>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7" name="Google Shape;285;p27"/>
            <p:cNvSpPr txBox="1"/>
            <p:nvPr/>
          </p:nvSpPr>
          <p:spPr>
            <a:xfrm>
              <a:off x="7696392" y="6129"/>
              <a:ext cx="3249233" cy="6103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Performance and </a:t>
              </a:r>
              <a:r>
                <a:rPr dirty="0" err="1"/>
                <a:t>Comparis</a:t>
              </a:r>
              <a:r>
                <a:rPr lang="en-US" dirty="0" err="1"/>
                <a:t>i</a:t>
              </a:r>
              <a:r>
                <a:rPr dirty="0" err="1"/>
                <a:t>on</a:t>
              </a:r>
              <a:endParaRPr dirty="0"/>
            </a:p>
          </p:txBody>
        </p:sp>
        <p:sp>
          <p:nvSpPr>
            <p:cNvPr id="268" name="Google Shape;286;p27"/>
            <p:cNvSpPr/>
            <p:nvPr/>
          </p:nvSpPr>
          <p:spPr>
            <a:xfrm>
              <a:off x="7644567" y="622654"/>
              <a:ext cx="3352883" cy="317322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9" name="Google Shape;287;p27"/>
            <p:cNvSpPr txBox="1"/>
            <p:nvPr/>
          </p:nvSpPr>
          <p:spPr>
            <a:xfrm>
              <a:off x="7644567" y="622654"/>
              <a:ext cx="3322658" cy="3143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Mistral and Llama 3 models generated outputs are not consistent for each regeneration, resulting in varying Rouge scores.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GPT2 base version is trained using PEFT technique (LORA) giving better results compared to other picked models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Bart encoder-decoder type model, provides consistent response and decent ROUGE scores.</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630935" y="640079"/>
            <a:ext cx="4818890" cy="1481331"/>
          </a:xfrm>
          <a:prstGeom prst="rect">
            <a:avLst/>
          </a:prstGeom>
        </p:spPr>
        <p:txBody>
          <a:bodyPr/>
          <a:lstStyle>
            <a:lvl1pPr>
              <a:defRPr sz="4500" b="1">
                <a:latin typeface="Objective"/>
                <a:ea typeface="Objective"/>
                <a:cs typeface="Objective"/>
                <a:sym typeface="Objective"/>
              </a:defRPr>
            </a:lvl1pPr>
          </a:lstStyle>
          <a:p>
            <a:r>
              <a:t>Demo</a:t>
            </a:r>
          </a:p>
        </p:txBody>
      </p:sp>
      <p:sp>
        <p:nvSpPr>
          <p:cNvPr id="273" name="Google Shape;293;p28"/>
          <p:cNvSpPr txBox="1">
            <a:spLocks noGrp="1"/>
          </p:cNvSpPr>
          <p:nvPr>
            <p:ph type="body" sz="half" idx="1"/>
          </p:nvPr>
        </p:nvSpPr>
        <p:spPr>
          <a:xfrm>
            <a:off x="630935" y="2660904"/>
            <a:ext cx="4818890" cy="3547872"/>
          </a:xfrm>
          <a:prstGeom prst="rect">
            <a:avLst/>
          </a:prstGeom>
        </p:spPr>
        <p:txBody>
          <a:bodyPr>
            <a:normAutofit/>
          </a:bodyPr>
          <a:lstStyle/>
          <a:p>
            <a:pPr marL="0" indent="91438">
              <a:lnSpc>
                <a:spcPct val="70000"/>
              </a:lnSpc>
              <a:spcBef>
                <a:spcPts val="0"/>
              </a:spcBef>
              <a:buSzTx/>
              <a:buNone/>
              <a:defRPr>
                <a:latin typeface="Objective"/>
                <a:ea typeface="Objective"/>
                <a:cs typeface="Objective"/>
                <a:sym typeface="Objective"/>
              </a:defRPr>
            </a:pPr>
            <a:endParaRPr dirty="0"/>
          </a:p>
          <a:p>
            <a:pPr marL="0" indent="0">
              <a:lnSpc>
                <a:spcPct val="70000"/>
              </a:lnSpc>
              <a:spcBef>
                <a:spcPts val="1400"/>
              </a:spcBef>
              <a:buNone/>
              <a:defRPr b="1">
                <a:latin typeface="Objective"/>
                <a:ea typeface="Objective"/>
                <a:cs typeface="Objective"/>
                <a:sym typeface="Objective"/>
              </a:defRPr>
            </a:pPr>
            <a:r>
              <a:rPr dirty="0" err="1"/>
              <a:t>Gradio</a:t>
            </a:r>
            <a:r>
              <a:rPr dirty="0"/>
              <a:t> App: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3"/>
              </a:rPr>
              <a:t>https://huggingface.co/spaces/anukvma/AIML_Question_Answer</a:t>
            </a:r>
            <a:endParaRPr lang="en-US" b="0" i="0" u="sng" dirty="0">
              <a:effectLst/>
              <a:highlight>
                <a:srgbClr val="FFFFFF"/>
              </a:highlight>
              <a:latin typeface="-apple-system"/>
            </a:endParaRPr>
          </a:p>
          <a:p>
            <a:pPr marL="0" indent="0">
              <a:lnSpc>
                <a:spcPct val="70000"/>
              </a:lnSpc>
              <a:spcBef>
                <a:spcPts val="1400"/>
              </a:spcBef>
              <a:buNone/>
              <a:defRPr b="1">
                <a:latin typeface="Objective"/>
                <a:ea typeface="Objective"/>
                <a:cs typeface="Objective"/>
                <a:sym typeface="Objective"/>
              </a:defRPr>
            </a:pPr>
            <a:r>
              <a:rPr b="1" dirty="0">
                <a:latin typeface="Objective"/>
              </a:rPr>
              <a:t>FAST API: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4"/>
              </a:rPr>
              <a:t>hugging face space</a:t>
            </a:r>
            <a:endParaRPr dirty="0">
              <a:solidFill>
                <a:srgbClr val="0000FF"/>
              </a:solidFill>
              <a:uFill>
                <a:solidFill>
                  <a:srgbClr val="0000FF"/>
                </a:solidFill>
              </a:uFill>
              <a:hlinkClick r:id="rId5"/>
            </a:endParaRPr>
          </a:p>
        </p:txBody>
      </p:sp>
      <p:pic>
        <p:nvPicPr>
          <p:cNvPr id="3" name="Picture 2">
            <a:extLst>
              <a:ext uri="{FF2B5EF4-FFF2-40B4-BE49-F238E27FC236}">
                <a16:creationId xmlns:a16="http://schemas.microsoft.com/office/drawing/2014/main" id="{F76CB193-E414-5512-4911-8E6E993D4435}"/>
              </a:ext>
            </a:extLst>
          </p:cNvPr>
          <p:cNvPicPr>
            <a:picLocks noChangeAspect="1"/>
          </p:cNvPicPr>
          <p:nvPr/>
        </p:nvPicPr>
        <p:blipFill>
          <a:blip r:embed="rId6"/>
          <a:stretch>
            <a:fillRect/>
          </a:stretch>
        </p:blipFill>
        <p:spPr>
          <a:xfrm>
            <a:off x="5551372" y="2121410"/>
            <a:ext cx="6508548" cy="236790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4103807" y="2847570"/>
            <a:ext cx="4818890" cy="1481331"/>
          </a:xfrm>
          <a:prstGeom prst="rect">
            <a:avLst/>
          </a:prstGeom>
        </p:spPr>
        <p:txBody>
          <a:bodyPr/>
          <a:lstStyle>
            <a:lvl1pPr>
              <a:defRPr sz="4500" b="1">
                <a:latin typeface="Objective"/>
                <a:ea typeface="Objective"/>
                <a:cs typeface="Objective"/>
                <a:sym typeface="Objective"/>
              </a:defRPr>
            </a:lvl1pPr>
          </a:lstStyle>
          <a:p>
            <a:r>
              <a:rPr lang="en-US" dirty="0"/>
              <a:t>	 Thanks</a:t>
            </a:r>
            <a:endParaRPr dirty="0"/>
          </a:p>
        </p:txBody>
      </p:sp>
    </p:spTree>
    <p:extLst>
      <p:ext uri="{BB962C8B-B14F-4D97-AF65-F5344CB8AC3E}">
        <p14:creationId xmlns:p14="http://schemas.microsoft.com/office/powerpoint/2010/main" val="133441179"/>
      </p:ext>
    </p:extLst>
  </p:cSld>
  <p:clrMapOvr>
    <a:overrideClrMapping bg1="lt1" tx1="dk1" bg2="lt2" tx2="dk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5AF6-8A86-6D6A-5848-38FF6032BC2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55936C-AA3F-005C-C3CA-D6070F268BC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98852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3"/>
          <a:stretch>
            <a:fillRect/>
          </a:stretch>
        </p:blipFill>
        <p:spPr>
          <a:xfrm>
            <a:off x="4895646" y="2128204"/>
            <a:ext cx="2601594" cy="2601593"/>
          </a:xfrm>
          <a:prstGeom prst="rect">
            <a:avLst/>
          </a:prstGeom>
          <a:ln w="12700">
            <a:miter lim="400000"/>
          </a:ln>
        </p:spPr>
      </p:pic>
      <p:sp>
        <p:nvSpPr>
          <p:cNvPr id="125" name="Google Shape;73;p14"/>
          <p:cNvSpPr txBox="1">
            <a:spLocks noGrp="1"/>
          </p:cNvSpPr>
          <p:nvPr>
            <p:ph type="ctrTitle"/>
          </p:nvPr>
        </p:nvSpPr>
        <p:spPr>
          <a:xfrm>
            <a:off x="1286200" y="-1"/>
            <a:ext cx="9820500" cy="1058402"/>
          </a:xfrm>
          <a:prstGeom prst="rect">
            <a:avLst/>
          </a:prstGeom>
        </p:spPr>
        <p:txBody>
          <a:bodyPr lIns="45699" tIns="45699" rIns="45699" bIns="45699" anchor="ctr"/>
          <a:lstStyle/>
          <a:p>
            <a:pPr defTabSz="786383">
              <a:defRPr sz="4800"/>
            </a:pPr>
            <a:r>
              <a:rPr b="1" dirty="0"/>
              <a:t>Email Subject Generation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Google Shape;79;p15"/>
          <p:cNvSpPr txBox="1">
            <a:spLocks noGrp="1"/>
          </p:cNvSpPr>
          <p:nvPr>
            <p:ph type="title"/>
          </p:nvPr>
        </p:nvSpPr>
        <p:spPr>
          <a:xfrm>
            <a:off x="1383564" y="348863"/>
            <a:ext cx="9718111" cy="1576450"/>
          </a:xfrm>
          <a:prstGeom prst="rect">
            <a:avLst/>
          </a:prstGeom>
        </p:spPr>
        <p:txBody>
          <a:bodyPr anchor="ctr"/>
          <a:lstStyle>
            <a:lvl1pPr algn="ctr">
              <a:lnSpc>
                <a:spcPct val="100000"/>
              </a:lnSpc>
            </a:lvl1pPr>
          </a:lstStyle>
          <a:p>
            <a:r>
              <a:rPr b="1" dirty="0"/>
              <a:t>Objective</a:t>
            </a:r>
          </a:p>
        </p:txBody>
      </p:sp>
      <p:grpSp>
        <p:nvGrpSpPr>
          <p:cNvPr id="141" name="Google Shape;80;p15"/>
          <p:cNvGrpSpPr/>
          <p:nvPr/>
        </p:nvGrpSpPr>
        <p:grpSpPr>
          <a:xfrm>
            <a:off x="926274" y="2775097"/>
            <a:ext cx="10363390" cy="3371169"/>
            <a:chOff x="-1" y="0"/>
            <a:chExt cx="10363388" cy="3371168"/>
          </a:xfrm>
        </p:grpSpPr>
        <p:sp>
          <p:nvSpPr>
            <p:cNvPr id="129" name="Google Shape;81;p15"/>
            <p:cNvSpPr/>
            <p:nvPr/>
          </p:nvSpPr>
          <p:spPr>
            <a:xfrm>
              <a:off x="-2"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0" name="Google Shape;82;p15"/>
            <p:cNvSpPr/>
            <p:nvPr/>
          </p:nvSpPr>
          <p:spPr>
            <a:xfrm>
              <a:off x="288114" y="288116"/>
              <a:ext cx="795753" cy="795752"/>
            </a:xfrm>
            <a:prstGeom prst="rect">
              <a:avLst/>
            </a:prstGeom>
            <a:blipFill rotWithShape="1">
              <a:blip r:embed="rId3"/>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1" name="Google Shape;84;p15"/>
            <p:cNvSpPr txBox="1"/>
            <p:nvPr/>
          </p:nvSpPr>
          <p:spPr>
            <a:xfrm>
              <a:off x="1665980" y="409221"/>
              <a:ext cx="3233965" cy="5535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Generate a succinct subject line from the body of an email.</a:t>
              </a:r>
            </a:p>
          </p:txBody>
        </p:sp>
        <p:sp>
          <p:nvSpPr>
            <p:cNvPr id="132" name="Google Shape;85;p15"/>
            <p:cNvSpPr/>
            <p:nvPr/>
          </p:nvSpPr>
          <p:spPr>
            <a:xfrm>
              <a:off x="5463439"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3" name="Google Shape;86;p15"/>
            <p:cNvSpPr/>
            <p:nvPr/>
          </p:nvSpPr>
          <p:spPr>
            <a:xfrm>
              <a:off x="5751557" y="288116"/>
              <a:ext cx="795753" cy="795752"/>
            </a:xfrm>
            <a:prstGeom prst="rect">
              <a:avLst/>
            </a:prstGeom>
            <a:blipFill rotWithShape="1">
              <a:blip r:embed="rId4"/>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4" name="Google Shape;88;p15"/>
            <p:cNvSpPr txBox="1"/>
            <p:nvPr/>
          </p:nvSpPr>
          <p:spPr>
            <a:xfrm>
              <a:off x="7129422" y="104421"/>
              <a:ext cx="3233966" cy="11631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explore the use of Generative AI Language Models (LLMs) for generating compelling email subject lines.</a:t>
              </a:r>
            </a:p>
          </p:txBody>
        </p:sp>
        <p:sp>
          <p:nvSpPr>
            <p:cNvPr id="135" name="Google Shape;89;p15"/>
            <p:cNvSpPr/>
            <p:nvPr/>
          </p:nvSpPr>
          <p:spPr>
            <a:xfrm>
              <a:off x="-2"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6" name="Google Shape;90;p15"/>
            <p:cNvSpPr/>
            <p:nvPr/>
          </p:nvSpPr>
          <p:spPr>
            <a:xfrm>
              <a:off x="288114" y="2287299"/>
              <a:ext cx="795753" cy="795752"/>
            </a:xfrm>
            <a:prstGeom prst="rect">
              <a:avLst/>
            </a:prstGeom>
            <a:blipFill rotWithShape="1">
              <a:blip r:embed="rId5"/>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7" name="Google Shape;92;p15"/>
            <p:cNvSpPr txBox="1"/>
            <p:nvPr/>
          </p:nvSpPr>
          <p:spPr>
            <a:xfrm>
              <a:off x="1665980" y="2103604"/>
              <a:ext cx="3233965" cy="1163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evaluate the effectiveness of different LLMs in creating subject lines that improve open rates.</a:t>
              </a:r>
            </a:p>
          </p:txBody>
        </p:sp>
        <p:sp>
          <p:nvSpPr>
            <p:cNvPr id="138" name="Google Shape;93;p15"/>
            <p:cNvSpPr/>
            <p:nvPr/>
          </p:nvSpPr>
          <p:spPr>
            <a:xfrm>
              <a:off x="5463439"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9" name="Google Shape;94;p15"/>
            <p:cNvSpPr/>
            <p:nvPr/>
          </p:nvSpPr>
          <p:spPr>
            <a:xfrm>
              <a:off x="5751557" y="2287299"/>
              <a:ext cx="795753" cy="795752"/>
            </a:xfrm>
            <a:prstGeom prst="rect">
              <a:avLst/>
            </a:prstGeom>
            <a:blipFill rotWithShape="1">
              <a:blip r:embed="rId6"/>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40" name="Google Shape;96;p15"/>
            <p:cNvSpPr txBox="1"/>
            <p:nvPr/>
          </p:nvSpPr>
          <p:spPr>
            <a:xfrm>
              <a:off x="7129422" y="2256004"/>
              <a:ext cx="3233966" cy="8583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000">
                  <a:latin typeface="Calibri"/>
                  <a:ea typeface="Calibri"/>
                  <a:cs typeface="Calibri"/>
                  <a:sym typeface="Calibri"/>
                </a:defRPr>
              </a:lvl1pPr>
            </a:lstStyle>
            <a:p>
              <a:r>
                <a:t>To discuss the deployment process and challenges faced during implementation.</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3" name="Google Shape;101;p16"/>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Model</a:t>
            </a:r>
            <a:r>
              <a:rPr sz="2400" b="0"/>
              <a:t> </a:t>
            </a:r>
            <a:r>
              <a:t>Evaluated</a:t>
            </a:r>
          </a:p>
        </p:txBody>
      </p:sp>
      <p:graphicFrame>
        <p:nvGraphicFramePr>
          <p:cNvPr id="144" name="Google Shape;102;p16"/>
          <p:cNvGraphicFramePr/>
          <p:nvPr/>
        </p:nvGraphicFramePr>
        <p:xfrm>
          <a:off x="644055" y="2189089"/>
          <a:ext cx="10927849" cy="4039773"/>
        </p:xfrm>
        <a:graphic>
          <a:graphicData uri="http://schemas.openxmlformats.org/drawingml/2006/table">
            <a:tbl>
              <a:tblPr firstRow="1">
                <a:tableStyleId>{4C3C2611-4C71-4FC5-86AE-919BDF0F9419}</a:tableStyleId>
              </a:tblPr>
              <a:tblGrid>
                <a:gridCol w="1479100">
                  <a:extLst>
                    <a:ext uri="{9D8B030D-6E8A-4147-A177-3AD203B41FA5}">
                      <a16:colId xmlns:a16="http://schemas.microsoft.com/office/drawing/2014/main" val="20000"/>
                    </a:ext>
                  </a:extLst>
                </a:gridCol>
                <a:gridCol w="2714975">
                  <a:extLst>
                    <a:ext uri="{9D8B030D-6E8A-4147-A177-3AD203B41FA5}">
                      <a16:colId xmlns:a16="http://schemas.microsoft.com/office/drawing/2014/main" val="20001"/>
                    </a:ext>
                  </a:extLst>
                </a:gridCol>
                <a:gridCol w="1979274">
                  <a:extLst>
                    <a:ext uri="{9D8B030D-6E8A-4147-A177-3AD203B41FA5}">
                      <a16:colId xmlns:a16="http://schemas.microsoft.com/office/drawing/2014/main" val="20002"/>
                    </a:ext>
                  </a:extLst>
                </a:gridCol>
                <a:gridCol w="2149650">
                  <a:extLst>
                    <a:ext uri="{9D8B030D-6E8A-4147-A177-3AD203B41FA5}">
                      <a16:colId xmlns:a16="http://schemas.microsoft.com/office/drawing/2014/main" val="20003"/>
                    </a:ext>
                  </a:extLst>
                </a:gridCol>
                <a:gridCol w="2604850">
                  <a:extLst>
                    <a:ext uri="{9D8B030D-6E8A-4147-A177-3AD203B41FA5}">
                      <a16:colId xmlns:a16="http://schemas.microsoft.com/office/drawing/2014/main" val="20004"/>
                    </a:ext>
                  </a:extLst>
                </a:gridCol>
              </a:tblGrid>
              <a:tr h="1181075">
                <a:tc>
                  <a:txBody>
                    <a:bodyPr/>
                    <a:lstStyle/>
                    <a:p>
                      <a:pPr algn="l">
                        <a:defRPr sz="1800" b="0">
                          <a:solidFill>
                            <a:srgbClr val="000000"/>
                          </a:solidFill>
                        </a:defRPr>
                      </a:pPr>
                      <a:r>
                        <a:rPr sz="3200" b="1">
                          <a:solidFill>
                            <a:srgbClr val="FFFFFF"/>
                          </a:solidFill>
                          <a:sym typeface="Arial"/>
                        </a:rPr>
                        <a:t>LLM</a:t>
                      </a:r>
                    </a:p>
                  </a:txBody>
                  <a:tcPr marL="70125" marR="70125" marT="70125" marB="70125" anchor="ctr" horzOverflow="overflow">
                    <a:lnL>
                      <a:solidFill>
                        <a:schemeClr val="accent1"/>
                      </a:solidFill>
                    </a:lnL>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Framework</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Model Type</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Training Steps</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Evaluation Method</a:t>
                      </a:r>
                    </a:p>
                  </a:txBody>
                  <a:tcPr marL="70125" marR="70125" marT="70125" marB="70125" anchor="ctr" horzOverflow="overflow">
                    <a:lnR>
                      <a:solidFill>
                        <a:schemeClr val="accent1"/>
                      </a:solidFill>
                    </a:lnR>
                    <a:lnT>
                      <a:solidFill>
                        <a:schemeClr val="accent1"/>
                      </a:solidFill>
                    </a:lnT>
                    <a:lnB>
                      <a:solidFill>
                        <a:schemeClr val="accent1"/>
                      </a:solidFill>
                    </a:lnB>
                    <a:solidFill>
                      <a:schemeClr val="accent1"/>
                    </a:solidFill>
                  </a:tcPr>
                </a:tc>
                <a:extLst>
                  <a:ext uri="{0D108BD9-81ED-4DB2-BD59-A6C34878D82A}">
                    <a16:rowId xmlns:a16="http://schemas.microsoft.com/office/drawing/2014/main" val="10000"/>
                  </a:ext>
                </a:extLst>
              </a:tr>
              <a:tr h="886499">
                <a:tc>
                  <a:txBody>
                    <a:bodyPr/>
                    <a:lstStyle/>
                    <a:p>
                      <a:pPr algn="l">
                        <a:defRPr sz="1800"/>
                      </a:pPr>
                      <a:r>
                        <a:rPr sz="2300">
                          <a:sym typeface="Arial"/>
                        </a:rPr>
                        <a:t>Mistral</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1"/>
                  </a:ext>
                </a:extLst>
              </a:tr>
              <a:tr h="886499">
                <a:tc>
                  <a:txBody>
                    <a:bodyPr/>
                    <a:lstStyle/>
                    <a:p>
                      <a:pPr algn="l">
                        <a:defRPr sz="1800"/>
                      </a:pPr>
                      <a:r>
                        <a:rPr sz="2300">
                          <a:sym typeface="Arial"/>
                        </a:rPr>
                        <a:t>Llama3</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2"/>
                  </a:ext>
                </a:extLst>
              </a:tr>
              <a:tr h="542850">
                <a:tc>
                  <a:txBody>
                    <a:bodyPr/>
                    <a:lstStyle/>
                    <a:p>
                      <a:pPr algn="l">
                        <a:defRPr sz="1800"/>
                      </a:pPr>
                      <a:r>
                        <a:rPr sz="2300">
                          <a:sym typeface="Arial"/>
                        </a:rPr>
                        <a:t>T5</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3"/>
                  </a:ext>
                </a:extLst>
              </a:tr>
              <a:tr h="542850">
                <a:tc>
                  <a:txBody>
                    <a:bodyPr/>
                    <a:lstStyle/>
                    <a:p>
                      <a:pPr algn="l">
                        <a:defRPr sz="1800"/>
                      </a:pPr>
                      <a:r>
                        <a:rPr sz="2300">
                          <a:sym typeface="Arial"/>
                        </a:rPr>
                        <a:t>Bart</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Google Shape;108;p17"/>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Inference</a:t>
            </a:r>
            <a:r>
              <a:rPr sz="2400" b="0"/>
              <a:t> </a:t>
            </a:r>
            <a:r>
              <a:t>Results</a:t>
            </a:r>
          </a:p>
        </p:txBody>
      </p:sp>
      <p:grpSp>
        <p:nvGrpSpPr>
          <p:cNvPr id="171" name="Google Shape;109;p17"/>
          <p:cNvGrpSpPr/>
          <p:nvPr/>
        </p:nvGrpSpPr>
        <p:grpSpPr>
          <a:xfrm>
            <a:off x="644055" y="2111336"/>
            <a:ext cx="10927832" cy="4190646"/>
            <a:chOff x="0" y="0"/>
            <a:chExt cx="10927831" cy="4190645"/>
          </a:xfrm>
        </p:grpSpPr>
        <p:sp>
          <p:nvSpPr>
            <p:cNvPr id="147" name="Google Shape;110;p17"/>
            <p:cNvSpPr/>
            <p:nvPr/>
          </p:nvSpPr>
          <p:spPr>
            <a:xfrm>
              <a:off x="0" y="4644"/>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8" name="Google Shape;111;p17"/>
            <p:cNvSpPr/>
            <p:nvPr/>
          </p:nvSpPr>
          <p:spPr>
            <a:xfrm>
              <a:off x="174656" y="134554"/>
              <a:ext cx="317560" cy="31756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9" name="Google Shape;113;p17"/>
            <p:cNvSpPr txBox="1"/>
            <p:nvPr/>
          </p:nvSpPr>
          <p:spPr>
            <a:xfrm>
              <a:off x="666872" y="112811"/>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Email Body</a:t>
              </a:r>
            </a:p>
          </p:txBody>
        </p:sp>
        <p:sp>
          <p:nvSpPr>
            <p:cNvPr id="150" name="Google Shape;115;p17"/>
            <p:cNvSpPr txBox="1"/>
            <p:nvPr/>
          </p:nvSpPr>
          <p:spPr>
            <a:xfrm>
              <a:off x="5584396" y="0"/>
              <a:ext cx="5342782" cy="5866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rPr dirty="0"/>
                <a:t>Please help summarize the provided email body and generate email subject The following reports have been waiting for your approval for more than 4 days. Please review. Owner: James W </a:t>
              </a:r>
              <a:r>
                <a:rPr dirty="0" err="1"/>
                <a:t>Reitmeyer</a:t>
              </a:r>
              <a:r>
                <a:rPr dirty="0"/>
                <a:t> Report Name: </a:t>
              </a:r>
              <a:r>
                <a:rPr dirty="0" err="1"/>
                <a:t>JReitmeyer</a:t>
              </a:r>
              <a:r>
                <a:rPr dirty="0"/>
                <a:t> 10/24/01 Days In Mgr. Queue: 5</a:t>
              </a:r>
            </a:p>
          </p:txBody>
        </p:sp>
        <p:sp>
          <p:nvSpPr>
            <p:cNvPr id="151" name="Google Shape;116;p17"/>
            <p:cNvSpPr/>
            <p:nvPr/>
          </p:nvSpPr>
          <p:spPr>
            <a:xfrm>
              <a:off x="0" y="726368"/>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2" name="Google Shape;117;p17"/>
            <p:cNvSpPr/>
            <p:nvPr/>
          </p:nvSpPr>
          <p:spPr>
            <a:xfrm>
              <a:off x="174656" y="856278"/>
              <a:ext cx="317560" cy="317560"/>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3" name="Google Shape;119;p17"/>
            <p:cNvSpPr txBox="1"/>
            <p:nvPr/>
          </p:nvSpPr>
          <p:spPr>
            <a:xfrm>
              <a:off x="666872" y="834535"/>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Reference Ouptut:</a:t>
              </a:r>
            </a:p>
          </p:txBody>
        </p:sp>
        <p:sp>
          <p:nvSpPr>
            <p:cNvPr id="154" name="Google Shape;121;p17"/>
            <p:cNvSpPr txBox="1"/>
            <p:nvPr/>
          </p:nvSpPr>
          <p:spPr>
            <a:xfrm>
              <a:off x="5584396" y="886823"/>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Awaiting Approval</a:t>
              </a:r>
            </a:p>
          </p:txBody>
        </p:sp>
        <p:sp>
          <p:nvSpPr>
            <p:cNvPr id="155" name="Google Shape;122;p17"/>
            <p:cNvSpPr/>
            <p:nvPr/>
          </p:nvSpPr>
          <p:spPr>
            <a:xfrm>
              <a:off x="0" y="1448092"/>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6" name="Google Shape;123;p17"/>
            <p:cNvSpPr/>
            <p:nvPr/>
          </p:nvSpPr>
          <p:spPr>
            <a:xfrm>
              <a:off x="174656" y="1578003"/>
              <a:ext cx="317560" cy="317560"/>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7" name="Google Shape;125;p17"/>
            <p:cNvSpPr txBox="1"/>
            <p:nvPr/>
          </p:nvSpPr>
          <p:spPr>
            <a:xfrm>
              <a:off x="666872" y="1556259"/>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Llama3 Model Output:</a:t>
              </a:r>
            </a:p>
          </p:txBody>
        </p:sp>
        <p:sp>
          <p:nvSpPr>
            <p:cNvPr id="158" name="Google Shape;127;p17"/>
            <p:cNvSpPr txBox="1"/>
            <p:nvPr/>
          </p:nvSpPr>
          <p:spPr>
            <a:xfrm>
              <a:off x="5584396" y="1608548"/>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Approval</a:t>
              </a:r>
            </a:p>
          </p:txBody>
        </p:sp>
        <p:sp>
          <p:nvSpPr>
            <p:cNvPr id="159" name="Google Shape;128;p17"/>
            <p:cNvSpPr/>
            <p:nvPr/>
          </p:nvSpPr>
          <p:spPr>
            <a:xfrm>
              <a:off x="0" y="2169816"/>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0" name="Google Shape;129;p17"/>
            <p:cNvSpPr/>
            <p:nvPr/>
          </p:nvSpPr>
          <p:spPr>
            <a:xfrm>
              <a:off x="174656" y="2299727"/>
              <a:ext cx="317560" cy="317560"/>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1" name="Google Shape;131;p17"/>
            <p:cNvSpPr txBox="1"/>
            <p:nvPr/>
          </p:nvSpPr>
          <p:spPr>
            <a:xfrm>
              <a:off x="666872" y="2277983"/>
              <a:ext cx="4917526" cy="361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Mistral Model Output:</a:t>
              </a:r>
            </a:p>
          </p:txBody>
        </p:sp>
        <p:sp>
          <p:nvSpPr>
            <p:cNvPr id="162" name="Google Shape;133;p17"/>
            <p:cNvSpPr txBox="1"/>
            <p:nvPr/>
          </p:nvSpPr>
          <p:spPr>
            <a:xfrm>
              <a:off x="5584396" y="2330272"/>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Approval Needed - Reports Waiting More Than Four Days</a:t>
              </a:r>
            </a:p>
          </p:txBody>
        </p:sp>
        <p:sp>
          <p:nvSpPr>
            <p:cNvPr id="163" name="Google Shape;134;p17"/>
            <p:cNvSpPr/>
            <p:nvPr/>
          </p:nvSpPr>
          <p:spPr>
            <a:xfrm>
              <a:off x="0" y="2891541"/>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4" name="Google Shape;135;p17"/>
            <p:cNvSpPr/>
            <p:nvPr/>
          </p:nvSpPr>
          <p:spPr>
            <a:xfrm>
              <a:off x="174656" y="3021451"/>
              <a:ext cx="317560" cy="317560"/>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5" name="Google Shape;137;p17"/>
            <p:cNvSpPr txBox="1"/>
            <p:nvPr/>
          </p:nvSpPr>
          <p:spPr>
            <a:xfrm>
              <a:off x="666872" y="2999708"/>
              <a:ext cx="4917526" cy="3610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T5 Model Output:</a:t>
              </a:r>
            </a:p>
          </p:txBody>
        </p:sp>
        <p:sp>
          <p:nvSpPr>
            <p:cNvPr id="166" name="Google Shape;139;p17"/>
            <p:cNvSpPr txBox="1"/>
            <p:nvPr/>
          </p:nvSpPr>
          <p:spPr>
            <a:xfrm>
              <a:off x="5584396" y="3051997"/>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Your Approval</a:t>
              </a:r>
            </a:p>
          </p:txBody>
        </p:sp>
        <p:sp>
          <p:nvSpPr>
            <p:cNvPr id="167" name="Google Shape;140;p17"/>
            <p:cNvSpPr/>
            <p:nvPr/>
          </p:nvSpPr>
          <p:spPr>
            <a:xfrm>
              <a:off x="0" y="3613265"/>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8" name="Google Shape;141;p17"/>
            <p:cNvSpPr/>
            <p:nvPr/>
          </p:nvSpPr>
          <p:spPr>
            <a:xfrm>
              <a:off x="174656" y="3743175"/>
              <a:ext cx="317560" cy="317560"/>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9" name="Google Shape;143;p17"/>
            <p:cNvSpPr txBox="1"/>
            <p:nvPr/>
          </p:nvSpPr>
          <p:spPr>
            <a:xfrm>
              <a:off x="666872" y="3721432"/>
              <a:ext cx="4917526" cy="3610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Bart Model Output:</a:t>
              </a:r>
            </a:p>
          </p:txBody>
        </p:sp>
        <p:sp>
          <p:nvSpPr>
            <p:cNvPr id="170" name="Google Shape;145;p17"/>
            <p:cNvSpPr txBox="1"/>
            <p:nvPr/>
          </p:nvSpPr>
          <p:spPr>
            <a:xfrm>
              <a:off x="5584396" y="3773721"/>
              <a:ext cx="5342782" cy="2564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Expense Reports Awaiting Your Approval</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Google Shape;150;p18"/>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Metrics</a:t>
            </a:r>
          </a:p>
        </p:txBody>
      </p:sp>
      <p:graphicFrame>
        <p:nvGraphicFramePr>
          <p:cNvPr id="174" name="Google Shape;151;p18"/>
          <p:cNvGraphicFramePr/>
          <p:nvPr>
            <p:extLst>
              <p:ext uri="{D42A27DB-BD31-4B8C-83A1-F6EECF244321}">
                <p14:modId xmlns:p14="http://schemas.microsoft.com/office/powerpoint/2010/main" val="787576335"/>
              </p:ext>
            </p:extLst>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Mistral</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Llama3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T5</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b="1" dirty="0">
                          <a:sym typeface="Arial"/>
                        </a:rPr>
                        <a:t>Bart</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0.13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dirty="0">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Google Shape;156;p19"/>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Observations</a:t>
            </a:r>
          </a:p>
        </p:txBody>
      </p:sp>
      <p:grpSp>
        <p:nvGrpSpPr>
          <p:cNvPr id="189" name="Google Shape;157;p19"/>
          <p:cNvGrpSpPr/>
          <p:nvPr/>
        </p:nvGrpSpPr>
        <p:grpSpPr>
          <a:xfrm>
            <a:off x="647469" y="2317107"/>
            <a:ext cx="10921002" cy="3834719"/>
            <a:chOff x="0" y="0"/>
            <a:chExt cx="10921000" cy="3834718"/>
          </a:xfrm>
        </p:grpSpPr>
        <p:sp>
          <p:nvSpPr>
            <p:cNvPr id="177" name="Google Shape;158;p19"/>
            <p:cNvSpPr/>
            <p:nvPr/>
          </p:nvSpPr>
          <p:spPr>
            <a:xfrm>
              <a:off x="-1" y="0"/>
              <a:ext cx="3329573" cy="670918"/>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78" name="Google Shape;159;p19"/>
            <p:cNvSpPr txBox="1"/>
            <p:nvPr/>
          </p:nvSpPr>
          <p:spPr>
            <a:xfrm>
              <a:off x="54849" y="141484"/>
              <a:ext cx="3219874" cy="387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Training:</a:t>
              </a:r>
            </a:p>
          </p:txBody>
        </p:sp>
        <p:sp>
          <p:nvSpPr>
            <p:cNvPr id="179" name="Google Shape;160;p19"/>
            <p:cNvSpPr/>
            <p:nvPr/>
          </p:nvSpPr>
          <p:spPr>
            <a:xfrm>
              <a:off x="-1" y="670918"/>
              <a:ext cx="3329573" cy="3112832"/>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0" name="Google Shape;161;p19"/>
            <p:cNvSpPr txBox="1"/>
            <p:nvPr/>
          </p:nvSpPr>
          <p:spPr>
            <a:xfrm>
              <a:off x="-1" y="670918"/>
              <a:ext cx="3297573" cy="20666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To train on available limited hardware, used PEFT technique (LORA) on quantized versions of Llama 3 and Mistral models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Used Transformer framework to train the base versions of T5 and Bart models.</a:t>
              </a:r>
            </a:p>
          </p:txBody>
        </p:sp>
        <p:sp>
          <p:nvSpPr>
            <p:cNvPr id="181" name="Google Shape;162;p19"/>
            <p:cNvSpPr/>
            <p:nvPr/>
          </p:nvSpPr>
          <p:spPr>
            <a:xfrm>
              <a:off x="3795714" y="0"/>
              <a:ext cx="3329574" cy="670918"/>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2" name="Google Shape;163;p19"/>
            <p:cNvSpPr txBox="1"/>
            <p:nvPr/>
          </p:nvSpPr>
          <p:spPr>
            <a:xfrm>
              <a:off x="3850564" y="141484"/>
              <a:ext cx="3219874" cy="387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Email Subject Generation:</a:t>
              </a:r>
            </a:p>
          </p:txBody>
        </p:sp>
        <p:sp>
          <p:nvSpPr>
            <p:cNvPr id="183" name="Google Shape;164;p19"/>
            <p:cNvSpPr/>
            <p:nvPr/>
          </p:nvSpPr>
          <p:spPr>
            <a:xfrm>
              <a:off x="3795714" y="670918"/>
              <a:ext cx="3329574" cy="3112832"/>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4" name="Google Shape;165;p19"/>
            <p:cNvSpPr txBox="1"/>
            <p:nvPr/>
          </p:nvSpPr>
          <p:spPr>
            <a:xfrm>
              <a:off x="3795714" y="670918"/>
              <a:ext cx="3297574" cy="9695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Both Generative and Seq2Seq models generated contextually correct email subjects.</a:t>
              </a:r>
            </a:p>
          </p:txBody>
        </p:sp>
        <p:sp>
          <p:nvSpPr>
            <p:cNvPr id="185" name="Google Shape;166;p19"/>
            <p:cNvSpPr/>
            <p:nvPr/>
          </p:nvSpPr>
          <p:spPr>
            <a:xfrm>
              <a:off x="7591427" y="0"/>
              <a:ext cx="3329574" cy="670918"/>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6" name="Google Shape;167;p19"/>
            <p:cNvSpPr txBox="1"/>
            <p:nvPr/>
          </p:nvSpPr>
          <p:spPr>
            <a:xfrm>
              <a:off x="7646277" y="7517"/>
              <a:ext cx="3219874" cy="655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Performance and Comparison:</a:t>
              </a:r>
            </a:p>
          </p:txBody>
        </p:sp>
        <p:sp>
          <p:nvSpPr>
            <p:cNvPr id="187" name="Google Shape;168;p19"/>
            <p:cNvSpPr/>
            <p:nvPr/>
          </p:nvSpPr>
          <p:spPr>
            <a:xfrm>
              <a:off x="7591427" y="670918"/>
              <a:ext cx="3329574" cy="3112832"/>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8" name="Google Shape;169;p19"/>
            <p:cNvSpPr txBox="1"/>
            <p:nvPr/>
          </p:nvSpPr>
          <p:spPr>
            <a:xfrm>
              <a:off x="7591427" y="670918"/>
              <a:ext cx="3297574" cy="3163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Mistral and Llama 3 models generated synonyms of words, resulting in low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Seq2Seq models picked up words directly from the email content, leading to high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Bart and T5 models, both encoder-decoder types, outperformed Mistral and Llama 3 models.</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Google Shape;174;p20"/>
          <p:cNvSpPr txBox="1">
            <a:spLocks noGrp="1"/>
          </p:cNvSpPr>
          <p:nvPr>
            <p:ph type="title"/>
          </p:nvPr>
        </p:nvSpPr>
        <p:spPr>
          <a:xfrm>
            <a:off x="466720" y="586853"/>
            <a:ext cx="3201369" cy="3387501"/>
          </a:xfrm>
          <a:prstGeom prst="rect">
            <a:avLst/>
          </a:prstGeom>
        </p:spPr>
        <p:txBody>
          <a:bodyPr/>
          <a:lstStyle>
            <a:lvl1pPr algn="r">
              <a:defRPr sz="4500" b="1">
                <a:latin typeface="Objective"/>
                <a:ea typeface="Objective"/>
                <a:cs typeface="Objective"/>
                <a:sym typeface="Objective"/>
              </a:defRPr>
            </a:lvl1pPr>
          </a:lstStyle>
          <a:p>
            <a:r>
              <a:t>Demo</a:t>
            </a:r>
          </a:p>
        </p:txBody>
      </p:sp>
      <p:sp>
        <p:nvSpPr>
          <p:cNvPr id="192" name="Google Shape;175;p20"/>
          <p:cNvSpPr txBox="1">
            <a:spLocks noGrp="1"/>
          </p:cNvSpPr>
          <p:nvPr>
            <p:ph type="body" sz="half" idx="1"/>
          </p:nvPr>
        </p:nvSpPr>
        <p:spPr>
          <a:xfrm>
            <a:off x="4581726" y="649478"/>
            <a:ext cx="3025305" cy="5546051"/>
          </a:xfrm>
          <a:prstGeom prst="rect">
            <a:avLst/>
          </a:prstGeom>
        </p:spPr>
        <p:txBody>
          <a:bodyPr anchor="ctr"/>
          <a:lstStyle/>
          <a:p>
            <a:pPr marL="0" indent="89610" defTabSz="896111">
              <a:spcBef>
                <a:spcPts val="0"/>
              </a:spcBef>
              <a:buSzTx/>
              <a:buNone/>
              <a:defRPr sz="2300">
                <a:latin typeface="Objective"/>
                <a:ea typeface="Objective"/>
                <a:cs typeface="Objective"/>
                <a:sym typeface="Objective"/>
              </a:defRPr>
            </a:pPr>
            <a:endParaRPr/>
          </a:p>
          <a:p>
            <a:pPr marL="89610" indent="-149352" defTabSz="896111">
              <a:spcBef>
                <a:spcPts val="1300"/>
              </a:spcBef>
              <a:buSzPts val="2300"/>
              <a:defRPr sz="2300" b="1">
                <a:latin typeface="Objective"/>
                <a:ea typeface="Objective"/>
                <a:cs typeface="Objective"/>
                <a:sym typeface="Objective"/>
              </a:defRPr>
            </a:pPr>
            <a:r>
              <a:t>Gradio App: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a:rPr>
              <a:t>https://huggingface.co/spaces/GSridhar1982/EmailSubjectGenerationDemo</a:t>
            </a:r>
          </a:p>
          <a:p>
            <a:pPr marL="0" indent="0" defTabSz="896111">
              <a:spcBef>
                <a:spcPts val="1300"/>
              </a:spcBef>
              <a:buSzTx/>
              <a:buNone/>
              <a:defRPr sz="2300">
                <a:latin typeface="Objective"/>
                <a:ea typeface="Objective"/>
                <a:cs typeface="Objective"/>
                <a:sym typeface="Objective"/>
              </a:defRPr>
            </a:pPr>
            <a:endParaRPr>
              <a:solidFill>
                <a:srgbClr val="0000FF"/>
              </a:solidFill>
              <a:uFill>
                <a:solidFill>
                  <a:srgbClr val="0000FF"/>
                </a:solidFill>
              </a:uFill>
              <a:hlinkClick r:id="rId3"/>
            </a:endParaRPr>
          </a:p>
          <a:p>
            <a:pPr marL="89610" indent="-149352" defTabSz="896111">
              <a:spcBef>
                <a:spcPts val="1300"/>
              </a:spcBef>
              <a:buSzPts val="2300"/>
              <a:defRPr sz="2300" b="1">
                <a:latin typeface="Objective"/>
                <a:ea typeface="Objective"/>
                <a:cs typeface="Objective"/>
                <a:sym typeface="Objective"/>
              </a:defRPr>
            </a:pPr>
            <a:r>
              <a:t>FAST API: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a:rPr>
              <a:t>https://anukvma-emailsubjectapi.hf.space/</a:t>
            </a:r>
          </a:p>
        </p:txBody>
      </p:sp>
      <p:pic>
        <p:nvPicPr>
          <p:cNvPr id="193" name="Google Shape;176;p20" descr="Google Shape;176;p20"/>
          <p:cNvPicPr>
            <a:picLocks noChangeAspect="1"/>
          </p:cNvPicPr>
          <p:nvPr/>
        </p:nvPicPr>
        <p:blipFill>
          <a:blip r:embed="rId5"/>
          <a:stretch>
            <a:fillRect/>
          </a:stretch>
        </p:blipFill>
        <p:spPr>
          <a:xfrm>
            <a:off x="8109501" y="2675626"/>
            <a:ext cx="3615778" cy="151862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5" name="Google Shape;181;p21"/>
          <p:cNvSpPr txBox="1">
            <a:spLocks noGrp="1"/>
          </p:cNvSpPr>
          <p:nvPr>
            <p:ph type="ctrTitle"/>
          </p:nvPr>
        </p:nvSpPr>
        <p:spPr>
          <a:xfrm>
            <a:off x="1596515" y="322208"/>
            <a:ext cx="8942175" cy="573719"/>
          </a:xfrm>
          <a:prstGeom prst="rect">
            <a:avLst/>
          </a:prstGeom>
        </p:spPr>
        <p:txBody>
          <a:bodyPr lIns="45699" tIns="45699" rIns="45699" bIns="45699">
            <a:normAutofit fontScale="90000"/>
          </a:bodyPr>
          <a:lstStyle>
            <a:lvl1pPr algn="l">
              <a:lnSpc>
                <a:spcPct val="85000"/>
              </a:lnSpc>
              <a:defRPr sz="4500" b="1">
                <a:latin typeface="Objective"/>
                <a:ea typeface="Objective"/>
                <a:cs typeface="Objective"/>
                <a:sym typeface="Objective"/>
              </a:defRPr>
            </a:lvl1pPr>
          </a:lstStyle>
          <a:p>
            <a:r>
              <a:rPr dirty="0"/>
              <a:t>Question and Answer</a:t>
            </a:r>
          </a:p>
        </p:txBody>
      </p:sp>
      <p:pic>
        <p:nvPicPr>
          <p:cNvPr id="196" name="Google Shape;182;p21" descr="Google Shape;182;p21"/>
          <p:cNvPicPr>
            <a:picLocks noChangeAspect="1"/>
          </p:cNvPicPr>
          <p:nvPr/>
        </p:nvPicPr>
        <p:blipFill>
          <a:blip r:embed="rId3"/>
          <a:stretch>
            <a:fillRect/>
          </a:stretch>
        </p:blipFill>
        <p:spPr>
          <a:xfrm>
            <a:off x="4121713" y="1260749"/>
            <a:ext cx="3948573" cy="3948573"/>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cSld>
  <p:clrMapOvr>
    <a:masterClrMapping/>
  </p:clrMapOvr>
  <p:transition spd="med"/>
</p:sld>
</file>

<file path=ppt/theme/theme1.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ppt/theme/themeOverride2.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docMetadata/LabelInfo.xml><?xml version="1.0" encoding="utf-8"?>
<clbl:labelList xmlns:clbl="http://schemas.microsoft.com/office/2020/mipLabelMetadata">
  <clbl:label id="{94523dde-f9d1-4aa7-80a9-c0900420d3c3}" enabled="1" method="Privileged" siteId="{3dd8961f-e488-4e60-8e11-a82d994e183d}" contentBits="0" removed="0"/>
</clbl:labelList>
</file>

<file path=docProps/app.xml><?xml version="1.0" encoding="utf-8"?>
<Properties xmlns="http://schemas.openxmlformats.org/officeDocument/2006/extended-properties" xmlns:vt="http://schemas.openxmlformats.org/officeDocument/2006/docPropsVTypes">
  <Template/>
  <TotalTime>237</TotalTime>
  <Words>933</Words>
  <Application>Microsoft Office PowerPoint</Application>
  <PresentationFormat>Widescreen</PresentationFormat>
  <Paragraphs>204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Economica</vt:lpstr>
      <vt:lpstr>Helvetica</vt:lpstr>
      <vt:lpstr>Objective</vt:lpstr>
      <vt:lpstr>Open Sans</vt:lpstr>
      <vt:lpstr>Verdana</vt:lpstr>
      <vt:lpstr>Luxe</vt:lpstr>
      <vt:lpstr>Group 18 - Generative AI  </vt:lpstr>
      <vt:lpstr>Email Subject Generation</vt:lpstr>
      <vt:lpstr>Objective</vt:lpstr>
      <vt:lpstr>Model Evaluated</vt:lpstr>
      <vt:lpstr>Inference Results</vt:lpstr>
      <vt:lpstr>Metrics</vt:lpstr>
      <vt:lpstr>Observations</vt:lpstr>
      <vt:lpstr>Demo</vt:lpstr>
      <vt:lpstr>Question and Answer</vt:lpstr>
      <vt:lpstr>Objective</vt:lpstr>
      <vt:lpstr>Data Collection and Preprocessing</vt:lpstr>
      <vt:lpstr>Model Evaluated</vt:lpstr>
      <vt:lpstr>Inference Results</vt:lpstr>
      <vt:lpstr>Result Metrics</vt:lpstr>
      <vt:lpstr>Observations</vt:lpstr>
      <vt:lpstr>Demo</vt:lpstr>
      <vt:lpstr>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Gudimella, Sridhar</dc:creator>
  <cp:lastModifiedBy>Gudimella, Sridhar</cp:lastModifiedBy>
  <cp:revision>3</cp:revision>
  <dcterms:modified xsi:type="dcterms:W3CDTF">2024-09-28T09:08:46Z</dcterms:modified>
</cp:coreProperties>
</file>