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9525" cap="flat">
              <a:solidFill>
                <a:srgbClr val="000000">
                  <a:alpha val="0"/>
                </a:srgbClr>
              </a:solidFill>
              <a:prstDash val="solid"/>
              <a:round/>
            </a:ln>
          </a:insideV>
        </a:tcBdr>
        <a:fill>
          <a:solidFill>
            <a:srgbClr val="EDEAEB"/>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chemeClr val="accent6"/>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DEAEB"/>
          </a:solidFill>
        </a:fill>
      </a:tcStyle>
    </a:firstCol>
    <a:lastRow>
      <a:tcTxStyle b="on"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508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solidFill>
        </a:fill>
      </a:tcStyle>
    </a:lastRow>
    <a:firstRow>
      <a:tcTxStyle b="on" i="off">
        <a:fontRef idx="min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12700" cap="flat">
              <a:solidFill>
                <a:schemeClr val="accent6"/>
              </a:solidFill>
              <a:prstDash val="solid"/>
              <a:round/>
            </a:ln>
          </a:top>
          <a:bottom>
            <a:ln w="12700" cap="flat">
              <a:solidFill>
                <a:schemeClr val="accent6"/>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chemeClr val="accent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DCC"/>
          </a:solidFill>
        </a:fill>
      </a:tcStyle>
    </a:wholeTbl>
    <a:band2H>
      <a:tcTxStyle/>
      <a:tcStyle>
        <a:tcBdr/>
        <a:fill>
          <a:solidFill>
            <a:srgbClr val="E9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E7D9"/>
          </a:solidFill>
        </a:fill>
      </a:tcStyle>
    </a:wholeTbl>
    <a:band2H>
      <a:tcTxStyle/>
      <a:tcStyle>
        <a:tcBdr/>
        <a:fill>
          <a:solidFill>
            <a:srgbClr val="E9F3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6D0"/>
          </a:solidFill>
        </a:fill>
      </a:tcStyle>
    </a:wholeTbl>
    <a:band2H>
      <a:tcTxStyle/>
      <a:tcStyle>
        <a:tcBdr/>
        <a:fill>
          <a:solidFill>
            <a:srgbClr val="F8FA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1143000" y="685800"/>
            <a:ext cx="4572000" cy="3429000"/>
          </a:xfrm>
          <a:prstGeom prst="rect">
            <a:avLst/>
          </a:prstGeom>
        </p:spPr>
        <p:txBody>
          <a:bodyPr/>
          <a:lstStyle/>
          <a:p>
            <a:endParaRPr/>
          </a:p>
        </p:txBody>
      </p:sp>
      <p:sp>
        <p:nvSpPr>
          <p:cNvPr id="122" name="Shape 1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2" name="Google Shape;14;p2"/>
          <p:cNvSpPr/>
          <p:nvPr/>
        </p:nvSpPr>
        <p:spPr>
          <a:xfrm>
            <a:off x="3658682" y="10089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3" name="Google Shape;15;p2"/>
          <p:cNvSpPr/>
          <p:nvPr/>
        </p:nvSpPr>
        <p:spPr>
          <a:xfrm rot="10800000">
            <a:off x="7091167" y="4355670"/>
            <a:ext cx="1442133" cy="14998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14" name="Title Text"/>
          <p:cNvSpPr txBox="1">
            <a:spLocks noGrp="1"/>
          </p:cNvSpPr>
          <p:nvPr>
            <p:ph type="title"/>
          </p:nvPr>
        </p:nvSpPr>
        <p:spPr>
          <a:xfrm>
            <a:off x="4059599" y="1925672"/>
            <a:ext cx="4072802" cy="2049603"/>
          </a:xfrm>
          <a:prstGeom prst="rect">
            <a:avLst/>
          </a:prstGeom>
        </p:spPr>
        <p:txBody>
          <a:bodyPr/>
          <a:lstStyle>
            <a:lvl1pPr algn="ctr"/>
          </a:lstStyle>
          <a:p>
            <a:r>
              <a:t>Title Text</a:t>
            </a:r>
          </a:p>
        </p:txBody>
      </p:sp>
      <p:sp>
        <p:nvSpPr>
          <p:cNvPr id="15" name="Body Level One…"/>
          <p:cNvSpPr txBox="1">
            <a:spLocks noGrp="1"/>
          </p:cNvSpPr>
          <p:nvPr>
            <p:ph type="body" sz="quarter" idx="1"/>
          </p:nvPr>
        </p:nvSpPr>
        <p:spPr>
          <a:xfrm>
            <a:off x="4059599" y="4155440"/>
            <a:ext cx="4072802" cy="935102"/>
          </a:xfrm>
          <a:prstGeom prst="rect">
            <a:avLst/>
          </a:prstGeom>
        </p:spPr>
        <p:txBody>
          <a:bodyPr/>
          <a:lstStyle>
            <a:lvl1pPr marL="304800" indent="-228600" algn="ctr">
              <a:lnSpc>
                <a:spcPct val="100000"/>
              </a:lnSpc>
              <a:buClrTx/>
              <a:buSzTx/>
              <a:buFontTx/>
              <a:buNone/>
              <a:defRPr sz="2800">
                <a:latin typeface="Economica"/>
                <a:ea typeface="Economica"/>
                <a:cs typeface="Economica"/>
                <a:sym typeface="Economica"/>
              </a:defRPr>
            </a:lvl1pPr>
            <a:lvl2pPr marL="304800" indent="76200" algn="ctr">
              <a:lnSpc>
                <a:spcPct val="100000"/>
              </a:lnSpc>
              <a:buClrTx/>
              <a:buSzTx/>
              <a:buFontTx/>
              <a:buNone/>
              <a:defRPr sz="2800">
                <a:latin typeface="Economica"/>
                <a:ea typeface="Economica"/>
                <a:cs typeface="Economica"/>
                <a:sym typeface="Economica"/>
              </a:defRPr>
            </a:lvl2pPr>
            <a:lvl3pPr marL="304800" indent="76200" algn="ctr">
              <a:lnSpc>
                <a:spcPct val="100000"/>
              </a:lnSpc>
              <a:buClrTx/>
              <a:buSzTx/>
              <a:buFontTx/>
              <a:buNone/>
              <a:defRPr sz="2800">
                <a:latin typeface="Economica"/>
                <a:ea typeface="Economica"/>
                <a:cs typeface="Economica"/>
                <a:sym typeface="Economica"/>
              </a:defRPr>
            </a:lvl3pPr>
            <a:lvl4pPr marL="304800" indent="76200" algn="ctr">
              <a:lnSpc>
                <a:spcPct val="100000"/>
              </a:lnSpc>
              <a:buClrTx/>
              <a:buSzTx/>
              <a:buFontTx/>
              <a:buNone/>
              <a:defRPr sz="2800">
                <a:latin typeface="Economica"/>
                <a:ea typeface="Economica"/>
                <a:cs typeface="Economica"/>
                <a:sym typeface="Economica"/>
              </a:defRPr>
            </a:lvl4pPr>
            <a:lvl5pPr marL="304800" indent="76200" algn="ctr">
              <a:lnSpc>
                <a:spcPct val="100000"/>
              </a:lnSpc>
              <a:buClrTx/>
              <a:buSzTx/>
              <a:buFontTx/>
              <a:buNone/>
              <a:defRPr sz="28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7" name="xx%"/>
          <p:cNvSpPr txBox="1">
            <a:spLocks noGrp="1"/>
          </p:cNvSpPr>
          <p:nvPr>
            <p:ph type="title" hasCustomPrompt="1"/>
          </p:nvPr>
        </p:nvSpPr>
        <p:spPr>
          <a:xfrm>
            <a:off x="415600" y="1276165"/>
            <a:ext cx="11360702" cy="2838302"/>
          </a:xfrm>
          <a:prstGeom prst="rect">
            <a:avLst/>
          </a:prstGeom>
        </p:spPr>
        <p:txBody>
          <a:bodyPr anchor="ctr"/>
          <a:lstStyle>
            <a:lvl1pPr algn="ctr">
              <a:defRPr sz="21300">
                <a:solidFill>
                  <a:srgbClr val="CCA677"/>
                </a:solidFill>
              </a:defRPr>
            </a:lvl1pPr>
          </a:lstStyle>
          <a:p>
            <a:r>
              <a:t>xx%</a:t>
            </a:r>
          </a:p>
        </p:txBody>
      </p:sp>
      <p:sp>
        <p:nvSpPr>
          <p:cNvPr id="98" name="Body Level One…"/>
          <p:cNvSpPr txBox="1">
            <a:spLocks noGrp="1"/>
          </p:cNvSpPr>
          <p:nvPr>
            <p:ph type="body" sz="quarter" idx="1"/>
          </p:nvPr>
        </p:nvSpPr>
        <p:spPr>
          <a:xfrm>
            <a:off x="415600" y="4216000"/>
            <a:ext cx="11360702" cy="14289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097280" y="286603"/>
            <a:ext cx="10058401" cy="1450801"/>
          </a:xfrm>
          <a:prstGeom prst="rect">
            <a:avLst/>
          </a:prstGeom>
        </p:spPr>
        <p:txBody>
          <a:bodyPr lIns="45699" tIns="45699" rIns="45699" bIns="45699"/>
          <a:lstStyle>
            <a:lvl1pPr>
              <a:lnSpc>
                <a:spcPct val="85000"/>
              </a:lnSpc>
            </a:lvl1pPr>
          </a:lstStyle>
          <a:p>
            <a:r>
              <a:t>Title Text</a:t>
            </a:r>
          </a:p>
        </p:txBody>
      </p:sp>
      <p:sp>
        <p:nvSpPr>
          <p:cNvPr id="114" name="Body Level One…"/>
          <p:cNvSpPr txBox="1">
            <a:spLocks noGrp="1"/>
          </p:cNvSpPr>
          <p:nvPr>
            <p:ph type="body" idx="1"/>
          </p:nvPr>
        </p:nvSpPr>
        <p:spPr>
          <a:xfrm>
            <a:off x="1097280" y="1845734"/>
            <a:ext cx="10058401" cy="4023301"/>
          </a:xfrm>
          <a:prstGeom prst="rect">
            <a:avLst/>
          </a:prstGeom>
        </p:spPr>
        <p:txBody>
          <a:bodyPr lIns="0" tIns="0" rIns="0" bIns="0"/>
          <a:lstStyle>
            <a:lvl1pPr indent="-342900">
              <a:lnSpc>
                <a:spcPct val="90000"/>
              </a:lnSpc>
              <a:spcBef>
                <a:spcPts val="1200"/>
              </a:spcBef>
            </a:lvl1pPr>
            <a:lvl2pPr marL="1004635" indent="-433136">
              <a:lnSpc>
                <a:spcPct val="90000"/>
              </a:lnSpc>
              <a:spcBef>
                <a:spcPts val="1200"/>
              </a:spcBef>
            </a:lvl2pPr>
            <a:lvl3pPr marL="1461835" indent="-433135">
              <a:lnSpc>
                <a:spcPct val="90000"/>
              </a:lnSpc>
              <a:spcBef>
                <a:spcPts val="1200"/>
              </a:spcBef>
            </a:lvl3pPr>
            <a:lvl4pPr marL="1919035" indent="-433135">
              <a:lnSpc>
                <a:spcPct val="90000"/>
              </a:lnSpc>
              <a:spcBef>
                <a:spcPts val="1200"/>
              </a:spcBef>
            </a:lvl4pPr>
            <a:lvl5pPr marL="2376235" indent="-433135">
              <a:lnSpc>
                <a:spcPct val="90000"/>
              </a:lnSpc>
              <a:spcBef>
                <a:spcPts val="1200"/>
              </a:spcBef>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xfrm>
            <a:off x="10924618" y="6495036"/>
            <a:ext cx="287741" cy="294599"/>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23" name="Google Shape;20;p3"/>
          <p:cNvSpPr/>
          <p:nvPr/>
        </p:nvSpPr>
        <p:spPr>
          <a:xfrm flipH="1">
            <a:off x="10127953" y="613632"/>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4" name="Google Shape;21;p3"/>
          <p:cNvSpPr/>
          <p:nvPr/>
        </p:nvSpPr>
        <p:spPr>
          <a:xfrm rot="10800000" flipH="1">
            <a:off x="621899" y="4744470"/>
            <a:ext cx="1442133" cy="1499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8575">
            <a:solidFill>
              <a:srgbClr val="CCA677"/>
            </a:solidFill>
            <a:miter lim="8000"/>
          </a:ln>
        </p:spPr>
        <p:txBody>
          <a:bodyPr lIns="0" tIns="0" rIns="0" bIns="0"/>
          <a:lstStyle/>
          <a:p>
            <a:pPr>
              <a:defRPr>
                <a:latin typeface="+mn-lt"/>
                <a:ea typeface="+mn-ea"/>
                <a:cs typeface="+mn-cs"/>
                <a:sym typeface="Arial"/>
              </a:defRPr>
            </a:pPr>
            <a:endParaRPr/>
          </a:p>
        </p:txBody>
      </p:sp>
      <p:sp>
        <p:nvSpPr>
          <p:cNvPr id="25" name="Title Text"/>
          <p:cNvSpPr txBox="1">
            <a:spLocks noGrp="1"/>
          </p:cNvSpPr>
          <p:nvPr>
            <p:ph type="title"/>
          </p:nvPr>
        </p:nvSpPr>
        <p:spPr>
          <a:xfrm>
            <a:off x="1031600" y="2408600"/>
            <a:ext cx="10128902" cy="2040902"/>
          </a:xfrm>
          <a:prstGeom prst="rect">
            <a:avLst/>
          </a:prstGeom>
        </p:spPr>
        <p:txBody>
          <a:bodyPr anchor="ctr"/>
          <a:lstStyle>
            <a:lvl1pPr algn="ctr"/>
          </a:lstStyle>
          <a:p>
            <a:r>
              <a:t>Title Text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 name="Title Text"/>
          <p:cNvSpPr txBox="1">
            <a:spLocks noGrp="1"/>
          </p:cNvSpPr>
          <p:nvPr>
            <p:ph type="title"/>
          </p:nvPr>
        </p:nvSpPr>
        <p:spPr>
          <a:prstGeom prst="rect">
            <a:avLst/>
          </a:prstGeom>
        </p:spPr>
        <p:txBody>
          <a:bodyPr/>
          <a:lstStyle/>
          <a:p>
            <a:r>
              <a:t>Title Text</a:t>
            </a:r>
          </a:p>
        </p:txBody>
      </p:sp>
      <p:sp>
        <p:nvSpPr>
          <p:cNvPr id="3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42" name="Title Text"/>
          <p:cNvSpPr txBox="1">
            <a:spLocks noGrp="1"/>
          </p:cNvSpPr>
          <p:nvPr>
            <p:ph type="title"/>
          </p:nvPr>
        </p:nvSpPr>
        <p:spPr>
          <a:prstGeom prst="rect">
            <a:avLst/>
          </a:prstGeom>
        </p:spPr>
        <p:txBody>
          <a:bodyPr/>
          <a:lstStyle/>
          <a:p>
            <a:r>
              <a:t>Title Text</a:t>
            </a:r>
          </a:p>
        </p:txBody>
      </p:sp>
      <p:sp>
        <p:nvSpPr>
          <p:cNvPr id="43" name="Body Level One…"/>
          <p:cNvSpPr txBox="1">
            <a:spLocks noGrp="1"/>
          </p:cNvSpPr>
          <p:nvPr>
            <p:ph type="body" sz="half" idx="1"/>
          </p:nvPr>
        </p:nvSpPr>
        <p:spPr>
          <a:xfrm>
            <a:off x="415600" y="1633633"/>
            <a:ext cx="5333101" cy="4472100"/>
          </a:xfrm>
          <a:prstGeom prst="rect">
            <a:avLst/>
          </a:prstGeom>
        </p:spPr>
        <p:txBody>
          <a:bodyPr/>
          <a:lstStyle>
            <a:lvl1pPr indent="-349250">
              <a:buSzPts val="1900"/>
              <a:defRPr sz="1900"/>
            </a:lvl1pPr>
            <a:lvl2pPr marL="976312" indent="-392112">
              <a:buSzPts val="1900"/>
              <a:defRPr sz="1900"/>
            </a:lvl2pPr>
            <a:lvl3pPr marL="1433512" indent="-392112">
              <a:buSzPts val="1900"/>
              <a:defRPr sz="1900"/>
            </a:lvl3pPr>
            <a:lvl4pPr marL="1890711" indent="-392112">
              <a:buSzPts val="1900"/>
              <a:defRPr sz="1900"/>
            </a:lvl4pPr>
            <a:lvl5pPr marL="2347911" indent="-392111">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44" name="Google Shape;32;p5"/>
          <p:cNvSpPr txBox="1">
            <a:spLocks noGrp="1"/>
          </p:cNvSpPr>
          <p:nvPr>
            <p:ph type="body" sz="half" idx="21"/>
          </p:nvPr>
        </p:nvSpPr>
        <p:spPr>
          <a:xfrm>
            <a:off x="6443200" y="1633633"/>
            <a:ext cx="5333101" cy="4472100"/>
          </a:xfrm>
          <a:prstGeom prst="rect">
            <a:avLst/>
          </a:prstGeom>
        </p:spPr>
        <p:txBody>
          <a:bodyPr/>
          <a:lstStyle/>
          <a:p>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415600" y="740799"/>
            <a:ext cx="3744001" cy="1007702"/>
          </a:xfrm>
          <a:prstGeom prst="rect">
            <a:avLst/>
          </a:prstGeom>
        </p:spPr>
        <p:txBody>
          <a:bodyPr/>
          <a:lstStyle>
            <a:lvl1pPr>
              <a:defRPr sz="4000"/>
            </a:lvl1pPr>
          </a:lstStyle>
          <a:p>
            <a:r>
              <a:t>Title Text</a:t>
            </a:r>
          </a:p>
        </p:txBody>
      </p:sp>
      <p:sp>
        <p:nvSpPr>
          <p:cNvPr id="61" name="Body Level One…"/>
          <p:cNvSpPr txBox="1">
            <a:spLocks noGrp="1"/>
          </p:cNvSpPr>
          <p:nvPr>
            <p:ph type="body" sz="quarter" idx="1"/>
          </p:nvPr>
        </p:nvSpPr>
        <p:spPr>
          <a:xfrm>
            <a:off x="415600" y="1865865"/>
            <a:ext cx="3744001" cy="3713103"/>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53666" y="600199"/>
            <a:ext cx="7838401" cy="5454302"/>
          </a:xfrm>
          <a:prstGeom prst="rect">
            <a:avLst/>
          </a:prstGeom>
        </p:spPr>
        <p:txBody>
          <a:bodyPr anchor="ctr"/>
          <a:lstStyle>
            <a:lvl1pPr>
              <a:defRPr sz="6400"/>
            </a:lvl1pPr>
          </a:lstStyle>
          <a:p>
            <a:r>
              <a:t>Title Text</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77" name="Google Shape;46;p9"/>
          <p:cNvSpPr/>
          <p:nvPr/>
        </p:nvSpPr>
        <p:spPr>
          <a:xfrm>
            <a:off x="6096000" y="-33"/>
            <a:ext cx="6096000" cy="6858001"/>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78" name="Google Shape;47;p9"/>
          <p:cNvSpPr/>
          <p:nvPr/>
        </p:nvSpPr>
        <p:spPr>
          <a:xfrm>
            <a:off x="6706233" y="5994000"/>
            <a:ext cx="624302" cy="2"/>
          </a:xfrm>
          <a:prstGeom prst="line">
            <a:avLst/>
          </a:prstGeom>
          <a:ln w="19050">
            <a:solidFill>
              <a:srgbClr val="FFFFFF"/>
            </a:solidFill>
          </a:ln>
        </p:spPr>
        <p:txBody>
          <a:bodyPr lIns="45718" tIns="45718" rIns="45718" bIns="45718"/>
          <a:lstStyle/>
          <a:p>
            <a:endParaRPr/>
          </a:p>
        </p:txBody>
      </p:sp>
      <p:sp>
        <p:nvSpPr>
          <p:cNvPr id="79" name="Title Text"/>
          <p:cNvSpPr txBox="1">
            <a:spLocks noGrp="1"/>
          </p:cNvSpPr>
          <p:nvPr>
            <p:ph type="title"/>
          </p:nvPr>
        </p:nvSpPr>
        <p:spPr>
          <a:xfrm>
            <a:off x="354000" y="1239032"/>
            <a:ext cx="5393700" cy="2381701"/>
          </a:xfrm>
          <a:prstGeom prst="rect">
            <a:avLst/>
          </a:prstGeom>
        </p:spPr>
        <p:txBody>
          <a:bodyPr/>
          <a:lstStyle>
            <a:lvl1pPr algn="ctr">
              <a:defRPr>
                <a:solidFill>
                  <a:srgbClr val="CCA677"/>
                </a:solidFill>
              </a:defRPr>
            </a:lvl1pPr>
          </a:lstStyle>
          <a:p>
            <a:r>
              <a:t>Title Text</a:t>
            </a:r>
          </a:p>
        </p:txBody>
      </p:sp>
      <p:sp>
        <p:nvSpPr>
          <p:cNvPr id="80" name="Body Level One…"/>
          <p:cNvSpPr txBox="1">
            <a:spLocks noGrp="1"/>
          </p:cNvSpPr>
          <p:nvPr>
            <p:ph type="body" sz="quarter" idx="1"/>
          </p:nvPr>
        </p:nvSpPr>
        <p:spPr>
          <a:xfrm>
            <a:off x="354000" y="3692001"/>
            <a:ext cx="5393700" cy="2098800"/>
          </a:xfrm>
          <a:prstGeom prst="rect">
            <a:avLst/>
          </a:prstGeom>
        </p:spPr>
        <p:txBody>
          <a:bodyPr/>
          <a:lstStyle>
            <a:lvl1pPr marL="304800" indent="-228600" algn="ctr">
              <a:lnSpc>
                <a:spcPct val="100000"/>
              </a:lnSpc>
              <a:buClrTx/>
              <a:buSzTx/>
              <a:buFontTx/>
              <a:buNone/>
              <a:defRPr sz="3200">
                <a:latin typeface="Economica"/>
                <a:ea typeface="Economica"/>
                <a:cs typeface="Economica"/>
                <a:sym typeface="Economica"/>
              </a:defRPr>
            </a:lvl1pPr>
            <a:lvl2pPr marL="304800" indent="76200" algn="ctr">
              <a:lnSpc>
                <a:spcPct val="100000"/>
              </a:lnSpc>
              <a:buClrTx/>
              <a:buSzTx/>
              <a:buFontTx/>
              <a:buNone/>
              <a:defRPr sz="3200">
                <a:latin typeface="Economica"/>
                <a:ea typeface="Economica"/>
                <a:cs typeface="Economica"/>
                <a:sym typeface="Economica"/>
              </a:defRPr>
            </a:lvl2pPr>
            <a:lvl3pPr marL="304800" indent="76200" algn="ctr">
              <a:lnSpc>
                <a:spcPct val="100000"/>
              </a:lnSpc>
              <a:buClrTx/>
              <a:buSzTx/>
              <a:buFontTx/>
              <a:buNone/>
              <a:defRPr sz="3200">
                <a:latin typeface="Economica"/>
                <a:ea typeface="Economica"/>
                <a:cs typeface="Economica"/>
                <a:sym typeface="Economica"/>
              </a:defRPr>
            </a:lvl3pPr>
            <a:lvl4pPr marL="304800" indent="76200" algn="ctr">
              <a:lnSpc>
                <a:spcPct val="100000"/>
              </a:lnSpc>
              <a:buClrTx/>
              <a:buSzTx/>
              <a:buFontTx/>
              <a:buNone/>
              <a:defRPr sz="3200">
                <a:latin typeface="Economica"/>
                <a:ea typeface="Economica"/>
                <a:cs typeface="Economica"/>
                <a:sym typeface="Economica"/>
              </a:defRPr>
            </a:lvl4pPr>
            <a:lvl5pPr marL="304800" indent="76200" algn="ctr">
              <a:lnSpc>
                <a:spcPct val="100000"/>
              </a:lnSpc>
              <a:buClrTx/>
              <a:buSzTx/>
              <a:buFontTx/>
              <a:buNone/>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81" name="Google Shape;50;p9"/>
          <p:cNvSpPr txBox="1">
            <a:spLocks noGrp="1"/>
          </p:cNvSpPr>
          <p:nvPr>
            <p:ph type="body" sz="half" idx="21"/>
          </p:nvPr>
        </p:nvSpPr>
        <p:spPr>
          <a:xfrm>
            <a:off x="6586000" y="965599"/>
            <a:ext cx="5115902" cy="4926901"/>
          </a:xfrm>
          <a:prstGeom prst="rect">
            <a:avLst/>
          </a:prstGeom>
        </p:spPr>
        <p:txBody>
          <a:bodyPr anchor="ctr"/>
          <a:lstStyle/>
          <a:p>
            <a:endParaRPr/>
          </a:p>
        </p:txBody>
      </p:sp>
      <p:sp>
        <p:nvSpPr>
          <p:cNvPr id="8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89" name="Body Level One…"/>
          <p:cNvSpPr txBox="1">
            <a:spLocks noGrp="1"/>
          </p:cNvSpPr>
          <p:nvPr>
            <p:ph type="body" sz="quarter" idx="1"/>
          </p:nvPr>
        </p:nvSpPr>
        <p:spPr>
          <a:xfrm>
            <a:off x="426000" y="5625231"/>
            <a:ext cx="7998301" cy="798303"/>
          </a:xfrm>
          <a:prstGeom prst="rect">
            <a:avLst/>
          </a:prstGeom>
        </p:spPr>
        <p:txBody>
          <a:bodyPr anchor="ctr"/>
          <a:lstStyle>
            <a:lvl1pPr marL="0" indent="228600">
              <a:lnSpc>
                <a:spcPct val="100000"/>
              </a:lnSpc>
              <a:buClrTx/>
              <a:buSzTx/>
              <a:buFontTx/>
              <a:buNone/>
              <a:defRPr sz="3200">
                <a:latin typeface="Economica"/>
                <a:ea typeface="Economica"/>
                <a:cs typeface="Economica"/>
                <a:sym typeface="Economica"/>
              </a:defRPr>
            </a:lvl1pPr>
            <a:lvl2pPr marL="1153360" indent="-588209">
              <a:lnSpc>
                <a:spcPct val="100000"/>
              </a:lnSpc>
              <a:buClrTx/>
              <a:buSzPts val="3200"/>
              <a:buFontTx/>
              <a:defRPr sz="3200">
                <a:latin typeface="Economica"/>
                <a:ea typeface="Economica"/>
                <a:cs typeface="Economica"/>
                <a:sym typeface="Economica"/>
              </a:defRPr>
            </a:lvl2pPr>
            <a:lvl3pPr marL="1610560" indent="-588210">
              <a:lnSpc>
                <a:spcPct val="100000"/>
              </a:lnSpc>
              <a:buClrTx/>
              <a:buSzPts val="3200"/>
              <a:buFontTx/>
              <a:defRPr sz="3200">
                <a:latin typeface="Economica"/>
                <a:ea typeface="Economica"/>
                <a:cs typeface="Economica"/>
                <a:sym typeface="Economica"/>
              </a:defRPr>
            </a:lvl3pPr>
            <a:lvl4pPr marL="2067760" indent="-588210">
              <a:lnSpc>
                <a:spcPct val="100000"/>
              </a:lnSpc>
              <a:buClrTx/>
              <a:buSzPts val="3200"/>
              <a:buFontTx/>
              <a:defRPr sz="3200">
                <a:latin typeface="Economica"/>
                <a:ea typeface="Economica"/>
                <a:cs typeface="Economica"/>
                <a:sym typeface="Economica"/>
              </a:defRPr>
            </a:lvl4pPr>
            <a:lvl5pPr marL="2524960" indent="-588210">
              <a:lnSpc>
                <a:spcPct val="100000"/>
              </a:lnSpc>
              <a:buClrTx/>
              <a:buSzPts val="3200"/>
              <a:buFontTx/>
              <a:defRPr sz="3200">
                <a:latin typeface="Economica"/>
                <a:ea typeface="Economica"/>
                <a:cs typeface="Economica"/>
                <a:sym typeface="Economica"/>
              </a:defRPr>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25;p4"/>
          <p:cNvSpPr/>
          <p:nvPr/>
        </p:nvSpPr>
        <p:spPr>
          <a:xfrm>
            <a:off x="0" y="6727600"/>
            <a:ext cx="12192000" cy="130502"/>
          </a:xfrm>
          <a:prstGeom prst="rect">
            <a:avLst/>
          </a:prstGeom>
          <a:solidFill>
            <a:srgbClr val="CCA677"/>
          </a:solidFill>
          <a:ln w="12700">
            <a:miter lim="400000"/>
          </a:ln>
        </p:spPr>
        <p:txBody>
          <a:bodyPr lIns="0" tIns="0" rIns="0" bIns="0" anchor="ctr"/>
          <a:lstStyle/>
          <a:p>
            <a:pPr>
              <a:defRPr>
                <a:latin typeface="+mn-lt"/>
                <a:ea typeface="+mn-ea"/>
                <a:cs typeface="+mn-cs"/>
                <a:sym typeface="Arial"/>
              </a:defRPr>
            </a:pPr>
            <a:endParaRPr/>
          </a:p>
        </p:txBody>
      </p:sp>
      <p:sp>
        <p:nvSpPr>
          <p:cNvPr id="3" name="Title Text"/>
          <p:cNvSpPr txBox="1">
            <a:spLocks noGrp="1"/>
          </p:cNvSpPr>
          <p:nvPr>
            <p:ph type="title"/>
          </p:nvPr>
        </p:nvSpPr>
        <p:spPr>
          <a:xfrm>
            <a:off x="415600" y="421233"/>
            <a:ext cx="11360702" cy="1108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nchor="b">
            <a:normAutofit/>
          </a:bodyPr>
          <a:lstStyle/>
          <a:p>
            <a:r>
              <a:t>Title Text</a:t>
            </a:r>
          </a:p>
        </p:txBody>
      </p:sp>
      <p:sp>
        <p:nvSpPr>
          <p:cNvPr id="4" name="Body Level One…"/>
          <p:cNvSpPr txBox="1">
            <a:spLocks noGrp="1"/>
          </p:cNvSpPr>
          <p:nvPr>
            <p:ph type="body" idx="1"/>
          </p:nvPr>
        </p:nvSpPr>
        <p:spPr>
          <a:xfrm>
            <a:off x="415600" y="1633633"/>
            <a:ext cx="11360702" cy="4472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88170" y="6256473"/>
            <a:ext cx="440140" cy="446999"/>
          </a:xfrm>
          <a:prstGeom prst="rect">
            <a:avLst/>
          </a:prstGeom>
          <a:ln w="12700">
            <a:miter lim="400000"/>
          </a:ln>
        </p:spPr>
        <p:txBody>
          <a:bodyPr wrap="none" lIns="121899" tIns="121899" rIns="121899" bIns="121899" anchor="ctr">
            <a:normAutofit/>
          </a:bodyPr>
          <a:lstStyle>
            <a:lvl1pPr algn="r">
              <a:defRPr sz="1300">
                <a:latin typeface="Economica"/>
                <a:ea typeface="Economica"/>
                <a:cs typeface="Economica"/>
                <a:sym typeface="Econom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1pPr>
      <a:lvl2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2pPr>
      <a:lvl3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3pPr>
      <a:lvl4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4pPr>
      <a:lvl5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5pPr>
      <a:lvl6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6pPr>
      <a:lvl7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7pPr>
      <a:lvl8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8pPr>
      <a:lvl9pPr marL="0" marR="0" indent="0" algn="l" defTabSz="914400" rtl="0" latinLnBrk="0">
        <a:lnSpc>
          <a:spcPct val="100000"/>
        </a:lnSpc>
        <a:spcBef>
          <a:spcPts val="0"/>
        </a:spcBef>
        <a:spcAft>
          <a:spcPts val="0"/>
        </a:spcAft>
        <a:buClrTx/>
        <a:buSzTx/>
        <a:buFontTx/>
        <a:buNone/>
        <a:tabLst/>
        <a:defRPr sz="5600" b="0" i="0" u="none" strike="noStrike" cap="none" spc="0" baseline="0">
          <a:solidFill>
            <a:srgbClr val="000000"/>
          </a:solidFill>
          <a:uFillTx/>
          <a:latin typeface="Economica"/>
          <a:ea typeface="Economica"/>
          <a:cs typeface="Economica"/>
          <a:sym typeface="Economica"/>
        </a:defRPr>
      </a:lvl9pPr>
    </p:titleStyle>
    <p:bodyStyle>
      <a:lvl1pPr marL="457200" marR="0" indent="-381000"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1pPr>
      <a:lvl2pPr marL="10063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2pPr>
      <a:lvl3pPr marL="14635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3pPr>
      <a:lvl4pPr marL="19207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4pPr>
      <a:lvl5pPr marL="23779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5pPr>
      <a:lvl6pPr marL="2835106"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6pPr>
      <a:lvl7pPr marL="3292307" marR="0" indent="-441156"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7pPr>
      <a:lvl8pPr marL="37495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8pPr>
      <a:lvl9pPr marL="4206707" marR="0" indent="-441157" algn="l" defTabSz="914400" rtl="0" latinLnBrk="0">
        <a:lnSpc>
          <a:spcPct val="115000"/>
        </a:lnSpc>
        <a:spcBef>
          <a:spcPts val="0"/>
        </a:spcBef>
        <a:spcAft>
          <a:spcPts val="0"/>
        </a:spcAft>
        <a:buClr>
          <a:srgbClr val="000000"/>
        </a:buClr>
        <a:buSzPts val="2400"/>
        <a:buFont typeface="Helvetica"/>
        <a:buChar char="■"/>
        <a:tabLst/>
        <a:defRPr sz="2400" b="0" i="0" u="none" strike="noStrike" cap="none" spc="0" baseline="0">
          <a:solidFill>
            <a:srgbClr val="000000"/>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Econom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spaces/anukvma/AIML_Question_Answer"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hyperlink" Target="https://anukvma-emailsubjectapi.hf.space/" TargetMode="External"/><Relationship Id="rId4" Type="http://schemas.openxmlformats.org/officeDocument/2006/relationships/hyperlink" Target="https://huggingface.co/spaces/anukvma/AIMLQnAAP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spaces/GSridhar1982/EmailSubjectGenerationDemo"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anukvma-emailsubjectapi.hf.spac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4"/>
          <a:stretch>
            <a:fillRect/>
          </a:stretch>
        </p:blipFill>
        <p:spPr>
          <a:xfrm>
            <a:off x="3962631" y="1566315"/>
            <a:ext cx="2601594" cy="2601593"/>
          </a:xfrm>
          <a:prstGeom prst="rect">
            <a:avLst/>
          </a:prstGeom>
          <a:ln w="12700">
            <a:miter lim="400000"/>
          </a:ln>
        </p:spPr>
      </p:pic>
      <p:sp>
        <p:nvSpPr>
          <p:cNvPr id="125" name="Google Shape;73;p14"/>
          <p:cNvSpPr txBox="1">
            <a:spLocks noGrp="1"/>
          </p:cNvSpPr>
          <p:nvPr>
            <p:ph type="title"/>
          </p:nvPr>
        </p:nvSpPr>
        <p:spPr>
          <a:xfrm>
            <a:off x="1286200" y="-1"/>
            <a:ext cx="9820500" cy="1058402"/>
          </a:xfrm>
          <a:prstGeom prst="rect">
            <a:avLst/>
          </a:prstGeom>
        </p:spPr>
        <p:txBody>
          <a:bodyPr lIns="45699" tIns="45699" rIns="45699" bIns="45699" anchor="ctr">
            <a:normAutofit/>
          </a:bodyPr>
          <a:lstStyle/>
          <a:p>
            <a:pPr defTabSz="786383">
              <a:defRPr sz="4800"/>
            </a:pPr>
            <a:r>
              <a:rPr lang="en-US" dirty="0"/>
              <a:t>Group 18 - Generative AI  </a:t>
            </a:r>
            <a:endParaRPr dirty="0"/>
          </a:p>
        </p:txBody>
      </p:sp>
      <p:sp>
        <p:nvSpPr>
          <p:cNvPr id="126" name="Google Shape;74;p14"/>
          <p:cNvSpPr txBox="1">
            <a:spLocks noGrp="1"/>
          </p:cNvSpPr>
          <p:nvPr>
            <p:ph type="body" sz="quarter" idx="1"/>
          </p:nvPr>
        </p:nvSpPr>
        <p:spPr>
          <a:xfrm>
            <a:off x="361750" y="4675823"/>
            <a:ext cx="4974900" cy="1782001"/>
          </a:xfrm>
          <a:prstGeom prst="rect">
            <a:avLst/>
          </a:prstGeom>
        </p:spPr>
        <p:txBody>
          <a:bodyPr lIns="45699" tIns="45699" rIns="45699" bIns="45699" anchor="ctr"/>
          <a:lstStyle/>
          <a:p>
            <a:pPr marL="0" indent="0" defTabSz="905255">
              <a:defRPr sz="2700"/>
            </a:pPr>
            <a:r>
              <a:rPr dirty="0"/>
              <a:t>ANUPREKSHA JAIN</a:t>
            </a:r>
          </a:p>
          <a:p>
            <a:pPr marL="0" indent="0" defTabSz="905255">
              <a:defRPr sz="2700"/>
            </a:pPr>
            <a:r>
              <a:rPr dirty="0"/>
              <a:t>PRASHANT KATARIA</a:t>
            </a:r>
          </a:p>
          <a:p>
            <a:pPr marL="0" indent="0" defTabSz="905255">
              <a:defRPr sz="2700"/>
            </a:pPr>
            <a:r>
              <a:rPr dirty="0"/>
              <a:t>ROHINI</a:t>
            </a:r>
          </a:p>
          <a:p>
            <a:pPr marL="0" indent="0" defTabSz="905255">
              <a:defRPr sz="2700"/>
            </a:pPr>
            <a:r>
              <a:rPr dirty="0"/>
              <a:t>SRIDHAR</a:t>
            </a:r>
          </a:p>
        </p:txBody>
      </p:sp>
      <p:pic>
        <p:nvPicPr>
          <p:cNvPr id="2" name="Google Shape;182;p21" descr="Google Shape;182;p21">
            <a:extLst>
              <a:ext uri="{FF2B5EF4-FFF2-40B4-BE49-F238E27FC236}">
                <a16:creationId xmlns:a16="http://schemas.microsoft.com/office/drawing/2014/main" id="{2DEFA94B-2549-49AA-7F82-F300EF471399}"/>
              </a:ext>
            </a:extLst>
          </p:cNvPr>
          <p:cNvPicPr>
            <a:picLocks noChangeAspect="1"/>
          </p:cNvPicPr>
          <p:nvPr/>
        </p:nvPicPr>
        <p:blipFill>
          <a:blip r:embed="rId5"/>
          <a:stretch>
            <a:fillRect/>
          </a:stretch>
        </p:blipFill>
        <p:spPr>
          <a:xfrm>
            <a:off x="6721243" y="1135551"/>
            <a:ext cx="3032357" cy="3032357"/>
          </a:xfrm>
          <a:prstGeom prst="rect">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miter lim="400000"/>
          </a:ln>
        </p:spPr>
      </p:pic>
    </p:spTree>
    <p:extLst>
      <p:ext uri="{BB962C8B-B14F-4D97-AF65-F5344CB8AC3E}">
        <p14:creationId xmlns:p14="http://schemas.microsoft.com/office/powerpoint/2010/main" val="939062625"/>
      </p:ext>
    </p:extLst>
  </p:cSld>
  <p:clrMapOvr>
    <a:overrideClrMapping bg1="lt1" tx1="dk1" bg2="lt2" tx2="dk2" accent1="accent1" accent2="accent2" accent3="accent3" accent4="accent4" accent5="accent5" accent6="accent6" hlink="hlink" folHlink="folHlink"/>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8" name="Google Shape;187;p22"/>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Objective</a:t>
            </a:r>
          </a:p>
        </p:txBody>
      </p:sp>
      <p:grpSp>
        <p:nvGrpSpPr>
          <p:cNvPr id="219" name="Google Shape;188;p22"/>
          <p:cNvGrpSpPr/>
          <p:nvPr/>
        </p:nvGrpSpPr>
        <p:grpSpPr>
          <a:xfrm>
            <a:off x="345109" y="2602893"/>
            <a:ext cx="11483306" cy="3745067"/>
            <a:chOff x="0" y="0"/>
            <a:chExt cx="11483304" cy="3745065"/>
          </a:xfrm>
        </p:grpSpPr>
        <p:sp>
          <p:nvSpPr>
            <p:cNvPr id="199" name="Google Shape;189;p22"/>
            <p:cNvSpPr/>
            <p:nvPr/>
          </p:nvSpPr>
          <p:spPr>
            <a:xfrm>
              <a:off x="-1" y="-1"/>
              <a:ext cx="2670537" cy="373875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0" name="Google Shape;190;p22"/>
            <p:cNvSpPr txBox="1"/>
            <p:nvPr/>
          </p:nvSpPr>
          <p:spPr>
            <a:xfrm>
              <a:off x="-1" y="1542724"/>
              <a:ext cx="2670537" cy="9562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Model a system to generate appropriate answer to the question related to AIML</a:t>
              </a:r>
            </a:p>
          </p:txBody>
        </p:sp>
        <p:sp>
          <p:nvSpPr>
            <p:cNvPr id="201" name="Google Shape;191;p22"/>
            <p:cNvSpPr/>
            <p:nvPr/>
          </p:nvSpPr>
          <p:spPr>
            <a:xfrm>
              <a:off x="774454" y="373875"/>
              <a:ext cx="1121629" cy="1121629"/>
            </a:xfrm>
            <a:prstGeom prst="ellipse">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2" name="Google Shape;192;p22"/>
            <p:cNvSpPr txBox="1"/>
            <p:nvPr/>
          </p:nvSpPr>
          <p:spPr>
            <a:xfrm>
              <a:off x="1013437"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1</a:t>
              </a:r>
            </a:p>
          </p:txBody>
        </p:sp>
        <p:sp>
          <p:nvSpPr>
            <p:cNvPr id="203" name="Google Shape;193;p22"/>
            <p:cNvSpPr/>
            <p:nvPr/>
          </p:nvSpPr>
          <p:spPr>
            <a:xfrm>
              <a:off x="-1" y="3732364"/>
              <a:ext cx="2670537" cy="12702"/>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4" name="Google Shape;194;p22"/>
            <p:cNvSpPr/>
            <p:nvPr/>
          </p:nvSpPr>
          <p:spPr>
            <a:xfrm>
              <a:off x="2937589" y="-1"/>
              <a:ext cx="2670537" cy="373875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5" name="Google Shape;195;p22"/>
            <p:cNvSpPr txBox="1"/>
            <p:nvPr/>
          </p:nvSpPr>
          <p:spPr>
            <a:xfrm>
              <a:off x="2937589" y="1542724"/>
              <a:ext cx="2670537" cy="1753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p>
              <a:pPr>
                <a:lnSpc>
                  <a:spcPct val="90000"/>
                </a:lnSpc>
                <a:defRPr sz="1300">
                  <a:latin typeface="Calibri"/>
                  <a:ea typeface="Calibri"/>
                  <a:cs typeface="Calibri"/>
                  <a:sym typeface="Calibri"/>
                </a:defRPr>
              </a:pPr>
              <a:r>
                <a:t>Compile a dataset of AIML-related questions and answers from the AIML course materials. </a:t>
              </a:r>
            </a:p>
            <a:p>
              <a:pPr>
                <a:lnSpc>
                  <a:spcPct val="90000"/>
                </a:lnSpc>
                <a:spcBef>
                  <a:spcPts val="400"/>
                </a:spcBef>
                <a:defRPr sz="1300">
                  <a:latin typeface="Calibri"/>
                  <a:ea typeface="Calibri"/>
                  <a:cs typeface="Calibri"/>
                  <a:sym typeface="Calibri"/>
                </a:defRPr>
              </a:pPr>
              <a:r>
                <a:t>Explore the use of Generative AI Language Models (LLMs) for appropriate question answer generation.</a:t>
              </a:r>
            </a:p>
          </p:txBody>
        </p:sp>
        <p:sp>
          <p:nvSpPr>
            <p:cNvPr id="206" name="Google Shape;196;p22"/>
            <p:cNvSpPr/>
            <p:nvPr/>
          </p:nvSpPr>
          <p:spPr>
            <a:xfrm>
              <a:off x="3712045" y="373875"/>
              <a:ext cx="1121629" cy="1121629"/>
            </a:xfrm>
            <a:prstGeom prst="ellipse">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7" name="Google Shape;197;p22"/>
            <p:cNvSpPr txBox="1"/>
            <p:nvPr/>
          </p:nvSpPr>
          <p:spPr>
            <a:xfrm>
              <a:off x="3951028"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2</a:t>
              </a:r>
            </a:p>
          </p:txBody>
        </p:sp>
        <p:sp>
          <p:nvSpPr>
            <p:cNvPr id="208" name="Google Shape;198;p22"/>
            <p:cNvSpPr/>
            <p:nvPr/>
          </p:nvSpPr>
          <p:spPr>
            <a:xfrm>
              <a:off x="2937589" y="3732364"/>
              <a:ext cx="2670537" cy="12702"/>
            </a:xfrm>
            <a:prstGeom prst="rect">
              <a:avLst/>
            </a:prstGeom>
            <a:solidFill>
              <a:srgbClr val="9B8265"/>
            </a:solidFill>
            <a:ln w="15875" cap="flat">
              <a:solidFill>
                <a:srgbClr val="9B8265"/>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09" name="Google Shape;199;p22"/>
            <p:cNvSpPr/>
            <p:nvPr/>
          </p:nvSpPr>
          <p:spPr>
            <a:xfrm>
              <a:off x="5875179" y="-1"/>
              <a:ext cx="2670537" cy="373875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0" name="Google Shape;200;p22"/>
            <p:cNvSpPr txBox="1"/>
            <p:nvPr/>
          </p:nvSpPr>
          <p:spPr>
            <a:xfrm>
              <a:off x="5875179" y="1542724"/>
              <a:ext cx="2670537" cy="9562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evaluate the effectiveness of different LLMs in generating answers to the given question.</a:t>
              </a:r>
            </a:p>
          </p:txBody>
        </p:sp>
        <p:sp>
          <p:nvSpPr>
            <p:cNvPr id="211" name="Google Shape;201;p22"/>
            <p:cNvSpPr/>
            <p:nvPr/>
          </p:nvSpPr>
          <p:spPr>
            <a:xfrm>
              <a:off x="6649634" y="373875"/>
              <a:ext cx="1121629" cy="1121629"/>
            </a:xfrm>
            <a:prstGeom prst="ellipse">
              <a:avLst/>
            </a:prstGeom>
            <a:solidFill>
              <a:schemeClr val="accent6"/>
            </a:solidFill>
            <a:ln w="15875" cap="flat">
              <a:solidFill>
                <a:schemeClr val="accent6"/>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2" name="Google Shape;202;p22"/>
            <p:cNvSpPr txBox="1"/>
            <p:nvPr/>
          </p:nvSpPr>
          <p:spPr>
            <a:xfrm>
              <a:off x="6888617"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3</a:t>
              </a:r>
            </a:p>
          </p:txBody>
        </p:sp>
        <p:sp>
          <p:nvSpPr>
            <p:cNvPr id="213" name="Google Shape;203;p22"/>
            <p:cNvSpPr/>
            <p:nvPr/>
          </p:nvSpPr>
          <p:spPr>
            <a:xfrm>
              <a:off x="5875179" y="3732364"/>
              <a:ext cx="2670537" cy="12702"/>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4" name="Google Shape;204;p22"/>
            <p:cNvSpPr/>
            <p:nvPr/>
          </p:nvSpPr>
          <p:spPr>
            <a:xfrm>
              <a:off x="8812768" y="-1"/>
              <a:ext cx="2670537" cy="3738753"/>
            </a:xfrm>
            <a:prstGeom prst="rect">
              <a:avLst/>
            </a:prstGeom>
            <a:solidFill>
              <a:srgbClr val="DED8D2">
                <a:alpha val="89803"/>
              </a:srgbClr>
            </a:solidFill>
            <a:ln w="15875" cap="flat">
              <a:solidFill>
                <a:srgbClr val="DED8D2">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5" name="Google Shape;205;p22"/>
            <p:cNvSpPr txBox="1"/>
            <p:nvPr/>
          </p:nvSpPr>
          <p:spPr>
            <a:xfrm>
              <a:off x="8812768" y="1542724"/>
              <a:ext cx="2670537" cy="9562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200" tIns="208200" rIns="208200" bIns="208200" numCol="1" anchor="t">
              <a:spAutoFit/>
            </a:bodyPr>
            <a:lstStyle>
              <a:lvl1pPr>
                <a:lnSpc>
                  <a:spcPct val="90000"/>
                </a:lnSpc>
                <a:defRPr sz="1300">
                  <a:latin typeface="Calibri"/>
                  <a:ea typeface="Calibri"/>
                  <a:cs typeface="Calibri"/>
                  <a:sym typeface="Calibri"/>
                </a:defRPr>
              </a:lvl1pPr>
            </a:lstStyle>
            <a:p>
              <a:r>
                <a:t>To discuss the deployment process and challenges faced during implementation.</a:t>
              </a:r>
            </a:p>
          </p:txBody>
        </p:sp>
        <p:sp>
          <p:nvSpPr>
            <p:cNvPr id="216" name="Google Shape;206;p22"/>
            <p:cNvSpPr/>
            <p:nvPr/>
          </p:nvSpPr>
          <p:spPr>
            <a:xfrm>
              <a:off x="9587224" y="373875"/>
              <a:ext cx="1121629" cy="1121629"/>
            </a:xfrm>
            <a:prstGeom prst="ellipse">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17" name="Google Shape;207;p22"/>
            <p:cNvSpPr txBox="1"/>
            <p:nvPr/>
          </p:nvSpPr>
          <p:spPr>
            <a:xfrm>
              <a:off x="9826207" y="614607"/>
              <a:ext cx="643661" cy="6401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lvl1pPr algn="ctr">
                <a:lnSpc>
                  <a:spcPct val="90000"/>
                </a:lnSpc>
                <a:defRPr sz="4800">
                  <a:solidFill>
                    <a:srgbClr val="FFFFFF"/>
                  </a:solidFill>
                  <a:latin typeface="Calibri"/>
                  <a:ea typeface="Calibri"/>
                  <a:cs typeface="Calibri"/>
                  <a:sym typeface="Calibri"/>
                </a:defRPr>
              </a:lvl1pPr>
            </a:lstStyle>
            <a:p>
              <a:r>
                <a:t>4</a:t>
              </a:r>
            </a:p>
          </p:txBody>
        </p:sp>
        <p:sp>
          <p:nvSpPr>
            <p:cNvPr id="218" name="Google Shape;208;p22"/>
            <p:cNvSpPr/>
            <p:nvPr/>
          </p:nvSpPr>
          <p:spPr>
            <a:xfrm>
              <a:off x="8812768" y="3732364"/>
              <a:ext cx="2670537" cy="12702"/>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1" name="Google Shape;213;p23"/>
          <p:cNvSpPr txBox="1">
            <a:spLocks noGrp="1"/>
          </p:cNvSpPr>
          <p:nvPr>
            <p:ph type="title"/>
          </p:nvPr>
        </p:nvSpPr>
        <p:spPr>
          <a:xfrm>
            <a:off x="1188067" y="381934"/>
            <a:ext cx="4008584" cy="5974416"/>
          </a:xfrm>
          <a:prstGeom prst="rect">
            <a:avLst/>
          </a:prstGeom>
        </p:spPr>
        <p:txBody>
          <a:bodyPr anchor="ctr"/>
          <a:lstStyle>
            <a:lvl1pPr>
              <a:defRPr sz="4500" b="1">
                <a:latin typeface="Objective"/>
                <a:ea typeface="Objective"/>
                <a:cs typeface="Objective"/>
                <a:sym typeface="Objective"/>
              </a:defRPr>
            </a:lvl1pPr>
          </a:lstStyle>
          <a:p>
            <a:r>
              <a:t>Data Collection and Preprocessing</a:t>
            </a:r>
          </a:p>
        </p:txBody>
      </p:sp>
      <p:sp>
        <p:nvSpPr>
          <p:cNvPr id="222" name="Google Shape;214;p23"/>
          <p:cNvSpPr txBox="1">
            <a:spLocks noGrp="1"/>
          </p:cNvSpPr>
          <p:nvPr>
            <p:ph type="body" sz="half" idx="1"/>
          </p:nvPr>
        </p:nvSpPr>
        <p:spPr>
          <a:xfrm>
            <a:off x="6297233" y="518398"/>
            <a:ext cx="4771607" cy="5837952"/>
          </a:xfrm>
          <a:prstGeom prst="rect">
            <a:avLst/>
          </a:prstGeom>
        </p:spPr>
        <p:txBody>
          <a:bodyPr anchor="ctr"/>
          <a:lstStyle/>
          <a:p>
            <a:pPr marL="85952" indent="-143254" defTabSz="859536">
              <a:spcBef>
                <a:spcPts val="0"/>
              </a:spcBef>
              <a:buSzPts val="2200"/>
              <a:defRPr sz="2200" b="1">
                <a:latin typeface="Objective"/>
                <a:ea typeface="Objective"/>
                <a:cs typeface="Objective"/>
                <a:sym typeface="Objective"/>
              </a:defRPr>
            </a:pPr>
            <a:r>
              <a:rPr dirty="0"/>
              <a:t>Data Collection</a:t>
            </a:r>
          </a:p>
          <a:p>
            <a:pPr marL="361004" lvl="1" indent="-195782" defTabSz="859536">
              <a:spcBef>
                <a:spcPts val="300"/>
              </a:spcBef>
              <a:buSzPts val="2200"/>
              <a:defRPr sz="2200" b="1">
                <a:latin typeface="Objective"/>
                <a:ea typeface="Objective"/>
                <a:cs typeface="Objective"/>
                <a:sym typeface="Objective"/>
              </a:defRPr>
            </a:pPr>
            <a:r>
              <a:rPr dirty="0"/>
              <a:t>Source:</a:t>
            </a:r>
            <a:r>
              <a:rPr b="0" dirty="0"/>
              <a:t> AIML course material</a:t>
            </a:r>
          </a:p>
          <a:p>
            <a:pPr marL="361004" lvl="1" indent="-195782" defTabSz="859536">
              <a:spcBef>
                <a:spcPts val="500"/>
              </a:spcBef>
              <a:buSzPts val="2200"/>
              <a:defRPr sz="2200" b="1">
                <a:latin typeface="Objective"/>
                <a:ea typeface="Objective"/>
                <a:cs typeface="Objective"/>
                <a:sym typeface="Objective"/>
              </a:defRPr>
            </a:pPr>
            <a:r>
              <a:rPr dirty="0"/>
              <a:t>Format:</a:t>
            </a:r>
            <a:r>
              <a:rPr b="0" dirty="0"/>
              <a:t> Collected in CSV files</a:t>
            </a:r>
          </a:p>
          <a:p>
            <a:pPr marL="361004" lvl="1" indent="-195782" defTabSz="859536">
              <a:spcBef>
                <a:spcPts val="500"/>
              </a:spcBef>
              <a:buSzPts val="2200"/>
              <a:defRPr sz="2200" b="1">
                <a:latin typeface="Objective"/>
                <a:ea typeface="Objective"/>
                <a:cs typeface="Objective"/>
                <a:sym typeface="Objective"/>
              </a:defRPr>
            </a:pPr>
            <a:r>
              <a:rPr dirty="0"/>
              <a:t>Content:</a:t>
            </a:r>
            <a:r>
              <a:rPr b="0" dirty="0"/>
              <a:t> Primarily Question and Answer pairs</a:t>
            </a:r>
            <a:endParaRPr lang="en-US" b="0" dirty="0"/>
          </a:p>
          <a:p>
            <a:pPr marL="361004" lvl="1" indent="-195782" defTabSz="859536">
              <a:spcBef>
                <a:spcPts val="500"/>
              </a:spcBef>
              <a:buSzPts val="2200"/>
              <a:defRPr sz="2200" b="1">
                <a:latin typeface="Objective"/>
                <a:ea typeface="Objective"/>
                <a:cs typeface="Objective"/>
                <a:sym typeface="Objective"/>
              </a:defRPr>
            </a:pPr>
            <a:r>
              <a:rPr lang="en-US" dirty="0"/>
              <a:t>Data size: ~3600</a:t>
            </a:r>
            <a:endParaRPr dirty="0"/>
          </a:p>
          <a:p>
            <a:pPr marL="0" indent="0" defTabSz="859536">
              <a:spcBef>
                <a:spcPts val="1500"/>
              </a:spcBef>
              <a:buSzTx/>
              <a:buNone/>
              <a:defRPr sz="2200">
                <a:latin typeface="Objective"/>
                <a:ea typeface="Objective"/>
                <a:cs typeface="Objective"/>
                <a:sym typeface="Objective"/>
              </a:defRPr>
            </a:pPr>
            <a:endParaRPr b="0" dirty="0"/>
          </a:p>
          <a:p>
            <a:pPr marL="85952" indent="-143254" defTabSz="859536">
              <a:spcBef>
                <a:spcPts val="1300"/>
              </a:spcBef>
              <a:buSzPts val="2200"/>
              <a:defRPr sz="2200" b="1">
                <a:latin typeface="Objective"/>
                <a:ea typeface="Objective"/>
                <a:cs typeface="Objective"/>
                <a:sym typeface="Objective"/>
              </a:defRPr>
            </a:pPr>
            <a:r>
              <a:rPr dirty="0"/>
              <a:t>Preprocessing Steps</a:t>
            </a:r>
          </a:p>
          <a:p>
            <a:pPr marL="361004" lvl="1" indent="-195782" defTabSz="859536">
              <a:spcBef>
                <a:spcPts val="300"/>
              </a:spcBef>
              <a:buSzPts val="2200"/>
              <a:defRPr sz="2200" b="1">
                <a:latin typeface="Objective"/>
                <a:ea typeface="Objective"/>
                <a:cs typeface="Objective"/>
                <a:sym typeface="Objective"/>
              </a:defRPr>
            </a:pPr>
            <a:r>
              <a:rPr dirty="0"/>
              <a:t>Punctuation Removal:</a:t>
            </a:r>
            <a:r>
              <a:rPr b="0" dirty="0"/>
              <a:t> Cleaned text by removing punctuation marks</a:t>
            </a:r>
          </a:p>
          <a:p>
            <a:pPr marL="361004" lvl="1" indent="-195782" defTabSz="859536">
              <a:spcBef>
                <a:spcPts val="500"/>
              </a:spcBef>
              <a:buSzPts val="2200"/>
              <a:defRPr sz="2200" b="1">
                <a:latin typeface="Objective"/>
                <a:ea typeface="Objective"/>
                <a:cs typeface="Objective"/>
                <a:sym typeface="Objective"/>
              </a:defRPr>
            </a:pPr>
            <a:r>
              <a:rPr dirty="0"/>
              <a:t>Text Normalization:</a:t>
            </a:r>
            <a:r>
              <a:rPr b="0" dirty="0"/>
              <a:t> Converted all text to lowercase for consistency</a:t>
            </a:r>
          </a:p>
          <a:p>
            <a:pPr marL="361004" lvl="1" indent="-195782" defTabSz="859536">
              <a:spcBef>
                <a:spcPts val="500"/>
              </a:spcBef>
              <a:buSzPts val="2200"/>
              <a:defRPr sz="2200" b="1">
                <a:latin typeface="Objective"/>
                <a:ea typeface="Objective"/>
                <a:cs typeface="Objective"/>
                <a:sym typeface="Objective"/>
              </a:defRPr>
            </a:pPr>
            <a:r>
              <a:rPr dirty="0"/>
              <a:t>Tools Used:</a:t>
            </a:r>
            <a:r>
              <a:rPr b="0" dirty="0"/>
              <a:t> Python libraries such as NLTK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4" name="Google Shape;219;p24"/>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Model Evaluated</a:t>
            </a:r>
          </a:p>
        </p:txBody>
      </p:sp>
      <p:graphicFrame>
        <p:nvGraphicFramePr>
          <p:cNvPr id="225" name="Google Shape;220;p24"/>
          <p:cNvGraphicFramePr/>
          <p:nvPr>
            <p:extLst>
              <p:ext uri="{D42A27DB-BD31-4B8C-83A1-F6EECF244321}">
                <p14:modId xmlns:p14="http://schemas.microsoft.com/office/powerpoint/2010/main" val="1771587080"/>
              </p:ext>
            </p:extLst>
          </p:nvPr>
        </p:nvGraphicFramePr>
        <p:xfrm>
          <a:off x="2015215" y="1501740"/>
          <a:ext cx="8477293" cy="5214830"/>
        </p:xfrm>
        <a:graphic>
          <a:graphicData uri="http://schemas.openxmlformats.org/drawingml/2006/table">
            <a:tbl>
              <a:tblPr firstRow="1" bandRow="1">
                <a:tableStyleId>{4C3C2611-4C71-4FC5-86AE-919BDF0F9419}</a:tableStyleId>
              </a:tblPr>
              <a:tblGrid>
                <a:gridCol w="1149325">
                  <a:extLst>
                    <a:ext uri="{9D8B030D-6E8A-4147-A177-3AD203B41FA5}">
                      <a16:colId xmlns:a16="http://schemas.microsoft.com/office/drawing/2014/main" val="20000"/>
                    </a:ext>
                  </a:extLst>
                </a:gridCol>
                <a:gridCol w="2109675">
                  <a:extLst>
                    <a:ext uri="{9D8B030D-6E8A-4147-A177-3AD203B41FA5}">
                      <a16:colId xmlns:a16="http://schemas.microsoft.com/office/drawing/2014/main" val="20001"/>
                    </a:ext>
                  </a:extLst>
                </a:gridCol>
                <a:gridCol w="1538000">
                  <a:extLst>
                    <a:ext uri="{9D8B030D-6E8A-4147-A177-3AD203B41FA5}">
                      <a16:colId xmlns:a16="http://schemas.microsoft.com/office/drawing/2014/main" val="20002"/>
                    </a:ext>
                  </a:extLst>
                </a:gridCol>
                <a:gridCol w="1670400">
                  <a:extLst>
                    <a:ext uri="{9D8B030D-6E8A-4147-A177-3AD203B41FA5}">
                      <a16:colId xmlns:a16="http://schemas.microsoft.com/office/drawing/2014/main" val="20003"/>
                    </a:ext>
                  </a:extLst>
                </a:gridCol>
                <a:gridCol w="2009893">
                  <a:extLst>
                    <a:ext uri="{9D8B030D-6E8A-4147-A177-3AD203B41FA5}">
                      <a16:colId xmlns:a16="http://schemas.microsoft.com/office/drawing/2014/main" val="20004"/>
                    </a:ext>
                  </a:extLst>
                </a:gridCol>
              </a:tblGrid>
              <a:tr h="1108750">
                <a:tc>
                  <a:txBody>
                    <a:bodyPr/>
                    <a:lstStyle/>
                    <a:p>
                      <a:pPr algn="l">
                        <a:defRPr sz="1800" b="0">
                          <a:solidFill>
                            <a:srgbClr val="000000"/>
                          </a:solidFill>
                        </a:defRPr>
                      </a:pPr>
                      <a:r>
                        <a:rPr sz="2400" b="1">
                          <a:sym typeface="Arial"/>
                        </a:rPr>
                        <a:t>LLM</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Framework</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Model Type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Training Steps</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tc>
                  <a:txBody>
                    <a:bodyPr/>
                    <a:lstStyle/>
                    <a:p>
                      <a:pPr algn="l">
                        <a:defRPr sz="1800" b="0">
                          <a:solidFill>
                            <a:srgbClr val="000000"/>
                          </a:solidFill>
                        </a:defRPr>
                      </a:pPr>
                      <a:r>
                        <a:rPr sz="2400" b="1">
                          <a:sym typeface="Arial"/>
                        </a:rPr>
                        <a:t>Evaluation Method</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25400">
                      <a:solidFill>
                        <a:schemeClr val="accent3"/>
                      </a:solidFill>
                    </a:lnB>
                    <a:solidFill>
                      <a:srgbClr val="FFFFFF">
                        <a:alpha val="0"/>
                      </a:srgbClr>
                    </a:solidFill>
                  </a:tcPr>
                </a:tc>
                <a:extLst>
                  <a:ext uri="{0D108BD9-81ED-4DB2-BD59-A6C34878D82A}">
                    <a16:rowId xmlns:a16="http://schemas.microsoft.com/office/drawing/2014/main" val="10000"/>
                  </a:ext>
                </a:extLst>
              </a:tr>
              <a:tr h="844775">
                <a:tc>
                  <a:txBody>
                    <a:bodyPr/>
                    <a:lstStyle/>
                    <a:p>
                      <a:pPr algn="l">
                        <a:defRPr sz="1800"/>
                      </a:pPr>
                      <a:r>
                        <a:rPr sz="2200">
                          <a:sym typeface="Arial"/>
                        </a:rPr>
                        <a:t>Mistral (7B)</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unsloth</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4 bit quantized</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extLst>
                  <a:ext uri="{0D108BD9-81ED-4DB2-BD59-A6C34878D82A}">
                    <a16:rowId xmlns:a16="http://schemas.microsoft.com/office/drawing/2014/main" val="10001"/>
                  </a:ext>
                </a:extLst>
              </a:tr>
              <a:tr h="844775">
                <a:tc>
                  <a:txBody>
                    <a:bodyPr/>
                    <a:lstStyle/>
                    <a:p>
                      <a:pPr algn="l">
                        <a:defRPr sz="1800"/>
                      </a:pPr>
                      <a:r>
                        <a:rPr sz="2200">
                          <a:sym typeface="Arial"/>
                        </a:rPr>
                        <a:t>Llama3</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unsloth</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4 bit quantized</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60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rgbClr val="FFFFFF">
                        <a:alpha val="0"/>
                      </a:srgbClr>
                    </a:solidFill>
                  </a:tcPr>
                </a:tc>
                <a:extLst>
                  <a:ext uri="{0D108BD9-81ED-4DB2-BD59-A6C34878D82A}">
                    <a16:rowId xmlns:a16="http://schemas.microsoft.com/office/drawing/2014/main" val="10002"/>
                  </a:ext>
                </a:extLst>
              </a:tr>
              <a:tr h="507474">
                <a:tc>
                  <a:txBody>
                    <a:bodyPr/>
                    <a:lstStyle/>
                    <a:p>
                      <a:pPr algn="l">
                        <a:defRPr sz="1800"/>
                      </a:pPr>
                      <a:r>
                        <a:rPr sz="2200">
                          <a:latin typeface="Verdana"/>
                          <a:ea typeface="Verdana"/>
                          <a:cs typeface="Verdana"/>
                          <a:sym typeface="Verdana"/>
                        </a:rPr>
                        <a:t>GPT2</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Transformer (LORA)</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Base model</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600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tc>
                  <a:txBody>
                    <a:bodyPr/>
                    <a:lstStyle/>
                    <a:p>
                      <a:pPr algn="l">
                        <a:defRPr sz="1800"/>
                      </a:pPr>
                      <a:r>
                        <a:rPr sz="220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a:solidFill>
                        <a:schemeClr val="accent3"/>
                      </a:solidFill>
                    </a:lnB>
                    <a:solidFill>
                      <a:schemeClr val="accent3">
                        <a:alpha val="20000"/>
                      </a:schemeClr>
                    </a:solidFill>
                  </a:tcPr>
                </a:tc>
                <a:extLst>
                  <a:ext uri="{0D108BD9-81ED-4DB2-BD59-A6C34878D82A}">
                    <a16:rowId xmlns:a16="http://schemas.microsoft.com/office/drawing/2014/main" val="10003"/>
                  </a:ext>
                </a:extLst>
              </a:tr>
              <a:tr h="507474">
                <a:tc>
                  <a:txBody>
                    <a:bodyPr/>
                    <a:lstStyle/>
                    <a:p>
                      <a:pPr algn="l">
                        <a:defRPr sz="1800"/>
                      </a:pPr>
                      <a:r>
                        <a:rPr sz="2200">
                          <a:sym typeface="Arial"/>
                        </a:rPr>
                        <a:t>Bart</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a:sym typeface="Arial"/>
                        </a:rPr>
                        <a:t>Transformer</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a:sym typeface="Arial"/>
                        </a:rPr>
                        <a:t>Base model</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a:sym typeface="Arial"/>
                        </a:rPr>
                        <a:t>600</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tc>
                  <a:txBody>
                    <a:bodyPr/>
                    <a:lstStyle/>
                    <a:p>
                      <a:pPr algn="l">
                        <a:defRPr sz="1800"/>
                      </a:pPr>
                      <a:r>
                        <a:rPr sz="2200" dirty="0">
                          <a:sym typeface="Arial"/>
                        </a:rPr>
                        <a:t>ROUGE Score</a:t>
                      </a:r>
                    </a:p>
                  </a:txBody>
                  <a:tcPr marL="67475" marR="67475" marT="67475" marB="67475" anchor="ctr" horzOverflow="overflow">
                    <a:lnL w="12700">
                      <a:solidFill>
                        <a:schemeClr val="accent3"/>
                      </a:solidFill>
                    </a:lnL>
                    <a:lnR w="12700">
                      <a:solidFill>
                        <a:schemeClr val="accent3"/>
                      </a:solidFill>
                    </a:lnR>
                    <a:lnT w="12700">
                      <a:solidFill>
                        <a:schemeClr val="accent3"/>
                      </a:solidFill>
                    </a:lnT>
                    <a:lnB w="12700" cap="flat" cmpd="sng" algn="ctr">
                      <a:solidFill>
                        <a:schemeClr val="accent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4"/>
                  </a:ext>
                </a:extLst>
              </a:tr>
              <a:tr h="507474">
                <a:tc>
                  <a:txBody>
                    <a:bodyPr/>
                    <a:lstStyle/>
                    <a:p>
                      <a:pPr algn="l">
                        <a:defRPr sz="1800"/>
                      </a:pPr>
                      <a:r>
                        <a:rPr lang="en-US" sz="2200" dirty="0">
                          <a:sym typeface="Arial"/>
                        </a:rPr>
                        <a:t>Qwen</a:t>
                      </a:r>
                      <a:endParaRPr sz="2200" dirty="0">
                        <a:sym typeface="Arial"/>
                      </a:endParaRPr>
                    </a:p>
                  </a:txBody>
                  <a:tcPr marL="67475" marR="67475" marT="67475" marB="67475" anchor="ctr" horzOverflow="overflow">
                    <a:lnL w="12700">
                      <a:solidFill>
                        <a:schemeClr val="accent3"/>
                      </a:solidFill>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Transformer</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4 bit quantized</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100</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a:solidFill>
                        <a:schemeClr val="accent3"/>
                      </a:solidFill>
                    </a:lnT>
                    <a:lnB w="12700">
                      <a:solidFill>
                        <a:schemeClr val="accent3"/>
                      </a:solidFill>
                    </a:lnB>
                    <a:solidFill>
                      <a:srgbClr val="FFFFFF">
                        <a:alpha val="0"/>
                      </a:srgbClr>
                    </a:solidFill>
                  </a:tcPr>
                </a:tc>
                <a:tc>
                  <a:txBody>
                    <a:bodyPr/>
                    <a:lstStyle/>
                    <a:p>
                      <a:pPr algn="l">
                        <a:defRPr sz="1800"/>
                      </a:pPr>
                      <a:r>
                        <a:rPr lang="en-US" sz="2200" dirty="0">
                          <a:sym typeface="Arial"/>
                        </a:rPr>
                        <a:t>ROUGE Score</a:t>
                      </a:r>
                      <a:endParaRPr sz="2200" dirty="0">
                        <a:sym typeface="Arial"/>
                      </a:endParaRPr>
                    </a:p>
                  </a:txBody>
                  <a:tcPr marL="67475" marR="67475" marT="67475" marB="67475" anchor="ctr" horzOverflow="overflow">
                    <a:lnL w="12700" cap="flat" cmpd="sng" algn="ctr">
                      <a:solidFill>
                        <a:schemeClr val="accent3"/>
                      </a:solidFill>
                      <a:prstDash val="solid"/>
                      <a:round/>
                      <a:headEnd type="none" w="med" len="med"/>
                      <a:tailEnd type="none" w="med" len="med"/>
                    </a:lnL>
                    <a:lnR w="12700">
                      <a:solidFill>
                        <a:schemeClr val="accent3"/>
                      </a:solidFill>
                    </a:lnR>
                    <a:lnT w="12700">
                      <a:solidFill>
                        <a:schemeClr val="accent3"/>
                      </a:solidFill>
                    </a:lnT>
                    <a:lnB w="12700">
                      <a:solidFill>
                        <a:schemeClr val="accent3"/>
                      </a:solidFill>
                    </a:lnB>
                    <a:solidFill>
                      <a:srgbClr val="FFFFFF">
                        <a:alpha val="0"/>
                      </a:srgbClr>
                    </a:solidFill>
                  </a:tcPr>
                </a:tc>
                <a:extLst>
                  <a:ext uri="{0D108BD9-81ED-4DB2-BD59-A6C34878D82A}">
                    <a16:rowId xmlns:a16="http://schemas.microsoft.com/office/drawing/2014/main" val="3690433304"/>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7" name="Google Shape;226;p25"/>
          <p:cNvSpPr txBox="1">
            <a:spLocks noGrp="1"/>
          </p:cNvSpPr>
          <p:nvPr>
            <p:ph type="title"/>
          </p:nvPr>
        </p:nvSpPr>
        <p:spPr>
          <a:xfrm>
            <a:off x="838200" y="300578"/>
            <a:ext cx="9829801" cy="1089532"/>
          </a:xfrm>
          <a:prstGeom prst="rect">
            <a:avLst/>
          </a:prstGeom>
        </p:spPr>
        <p:txBody>
          <a:bodyPr anchor="ctr"/>
          <a:lstStyle>
            <a:lvl1pPr>
              <a:defRPr sz="4500" b="1">
                <a:latin typeface="Objective"/>
                <a:ea typeface="Objective"/>
                <a:cs typeface="Objective"/>
                <a:sym typeface="Objective"/>
              </a:defRPr>
            </a:lvl1pPr>
          </a:lstStyle>
          <a:p>
            <a:r>
              <a:t>Inference Results</a:t>
            </a:r>
          </a:p>
        </p:txBody>
      </p:sp>
      <p:grpSp>
        <p:nvGrpSpPr>
          <p:cNvPr id="252" name="Google Shape;227;p25"/>
          <p:cNvGrpSpPr/>
          <p:nvPr/>
        </p:nvGrpSpPr>
        <p:grpSpPr>
          <a:xfrm>
            <a:off x="293254" y="1906525"/>
            <a:ext cx="11323784" cy="4779051"/>
            <a:chOff x="0" y="-1"/>
            <a:chExt cx="11323783" cy="4779049"/>
          </a:xfrm>
        </p:grpSpPr>
        <p:sp>
          <p:nvSpPr>
            <p:cNvPr id="228" name="Google Shape;228;p25"/>
            <p:cNvSpPr/>
            <p:nvPr/>
          </p:nvSpPr>
          <p:spPr>
            <a:xfrm>
              <a:off x="0" y="-1"/>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29" name="Google Shape;229;p25"/>
            <p:cNvSpPr/>
            <p:nvPr/>
          </p:nvSpPr>
          <p:spPr>
            <a:xfrm>
              <a:off x="155534" y="141707"/>
              <a:ext cx="441027" cy="36775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0" name="Google Shape;231;p25"/>
            <p:cNvSpPr txBox="1"/>
            <p:nvPr/>
          </p:nvSpPr>
          <p:spPr>
            <a:xfrm>
              <a:off x="752094" y="137259"/>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Question</a:t>
              </a:r>
            </a:p>
          </p:txBody>
        </p:sp>
        <p:sp>
          <p:nvSpPr>
            <p:cNvPr id="231" name="Google Shape;233;p25"/>
            <p:cNvSpPr txBox="1"/>
            <p:nvPr/>
          </p:nvSpPr>
          <p:spPr>
            <a:xfrm>
              <a:off x="5847796" y="189548"/>
              <a:ext cx="5475249" cy="2720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What is a linear classifier?</a:t>
              </a:r>
            </a:p>
          </p:txBody>
        </p:sp>
        <p:sp>
          <p:nvSpPr>
            <p:cNvPr id="232" name="Google Shape;234;p25"/>
            <p:cNvSpPr/>
            <p:nvPr/>
          </p:nvSpPr>
          <p:spPr>
            <a:xfrm>
              <a:off x="0" y="81395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3" name="Google Shape;235;p25"/>
            <p:cNvSpPr/>
            <p:nvPr/>
          </p:nvSpPr>
          <p:spPr>
            <a:xfrm>
              <a:off x="196976" y="960468"/>
              <a:ext cx="358142" cy="358142"/>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4" name="Google Shape;237;p25"/>
            <p:cNvSpPr txBox="1"/>
            <p:nvPr/>
          </p:nvSpPr>
          <p:spPr>
            <a:xfrm>
              <a:off x="752094" y="951215"/>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Target:</a:t>
              </a:r>
            </a:p>
          </p:txBody>
        </p:sp>
        <p:sp>
          <p:nvSpPr>
            <p:cNvPr id="235" name="Google Shape;239;p25"/>
            <p:cNvSpPr txBox="1"/>
            <p:nvPr/>
          </p:nvSpPr>
          <p:spPr>
            <a:xfrm>
              <a:off x="5847796" y="920954"/>
              <a:ext cx="5475249" cy="4371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classification algorithm that makes its predictions based on a linear predictor function combining a set of weights with the feature vector.</a:t>
              </a:r>
            </a:p>
          </p:txBody>
        </p:sp>
        <p:sp>
          <p:nvSpPr>
            <p:cNvPr id="236" name="Google Shape;240;p25"/>
            <p:cNvSpPr/>
            <p:nvPr/>
          </p:nvSpPr>
          <p:spPr>
            <a:xfrm>
              <a:off x="0" y="1711041"/>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7" name="Google Shape;241;p25"/>
            <p:cNvSpPr/>
            <p:nvPr/>
          </p:nvSpPr>
          <p:spPr>
            <a:xfrm>
              <a:off x="196976" y="1774425"/>
              <a:ext cx="358142" cy="358142"/>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38" name="Google Shape;243;p25"/>
            <p:cNvSpPr txBox="1"/>
            <p:nvPr/>
          </p:nvSpPr>
          <p:spPr>
            <a:xfrm>
              <a:off x="752094" y="1765172"/>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GPT2 Model Output:</a:t>
              </a:r>
            </a:p>
          </p:txBody>
        </p:sp>
        <p:sp>
          <p:nvSpPr>
            <p:cNvPr id="239" name="Google Shape;245;p25"/>
            <p:cNvSpPr txBox="1"/>
            <p:nvPr/>
          </p:nvSpPr>
          <p:spPr>
            <a:xfrm>
              <a:off x="5847796" y="1734911"/>
              <a:ext cx="5475249" cy="437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Linear classifiers are a way to represent a set of values in a linear way. They are used to represent a set of values in a linear way.</a:t>
              </a:r>
            </a:p>
          </p:txBody>
        </p:sp>
        <p:sp>
          <p:nvSpPr>
            <p:cNvPr id="240" name="Google Shape;246;p25"/>
            <p:cNvSpPr/>
            <p:nvPr/>
          </p:nvSpPr>
          <p:spPr>
            <a:xfrm>
              <a:off x="0" y="2441869"/>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1" name="Google Shape;247;p25"/>
            <p:cNvSpPr/>
            <p:nvPr/>
          </p:nvSpPr>
          <p:spPr>
            <a:xfrm>
              <a:off x="196976" y="2588381"/>
              <a:ext cx="358142" cy="358142"/>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2" name="Google Shape;249;p25"/>
            <p:cNvSpPr txBox="1"/>
            <p:nvPr/>
          </p:nvSpPr>
          <p:spPr>
            <a:xfrm>
              <a:off x="752094" y="2579128"/>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Bart Model Output:</a:t>
              </a:r>
            </a:p>
          </p:txBody>
        </p:sp>
        <p:sp>
          <p:nvSpPr>
            <p:cNvPr id="243" name="Google Shape;251;p25"/>
            <p:cNvSpPr txBox="1"/>
            <p:nvPr/>
          </p:nvSpPr>
          <p:spPr>
            <a:xfrm>
              <a:off x="5847796" y="2562802"/>
              <a:ext cx="5475249" cy="2720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dirty="0"/>
                <a:t>A linear classifier is a model used to classify data points along a line.</a:t>
              </a:r>
            </a:p>
          </p:txBody>
        </p:sp>
        <p:sp>
          <p:nvSpPr>
            <p:cNvPr id="244" name="Google Shape;252;p25"/>
            <p:cNvSpPr/>
            <p:nvPr/>
          </p:nvSpPr>
          <p:spPr>
            <a:xfrm>
              <a:off x="0" y="3255826"/>
              <a:ext cx="11323783" cy="651166"/>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5" name="Google Shape;253;p25"/>
            <p:cNvSpPr/>
            <p:nvPr/>
          </p:nvSpPr>
          <p:spPr>
            <a:xfrm>
              <a:off x="196976" y="3402338"/>
              <a:ext cx="358142" cy="358142"/>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6" name="Google Shape;255;p25"/>
            <p:cNvSpPr txBox="1"/>
            <p:nvPr/>
          </p:nvSpPr>
          <p:spPr>
            <a:xfrm>
              <a:off x="752094" y="3393085"/>
              <a:ext cx="5095703" cy="3766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Mistral Model Output:</a:t>
              </a:r>
            </a:p>
          </p:txBody>
        </p:sp>
        <p:sp>
          <p:nvSpPr>
            <p:cNvPr id="247" name="Google Shape;257;p25"/>
            <p:cNvSpPr txBox="1"/>
            <p:nvPr/>
          </p:nvSpPr>
          <p:spPr>
            <a:xfrm>
              <a:off x="5847796" y="3362824"/>
              <a:ext cx="5475249" cy="4371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rPr dirty="0"/>
                <a:t>'A linear classifier is a machine learning algorithm that predicts class labels by assigning weights to features. It uses the weighted sum of feature values as input for classification</a:t>
              </a:r>
            </a:p>
          </p:txBody>
        </p:sp>
        <p:sp>
          <p:nvSpPr>
            <p:cNvPr id="248" name="Google Shape;258;p25"/>
            <p:cNvSpPr/>
            <p:nvPr/>
          </p:nvSpPr>
          <p:spPr>
            <a:xfrm>
              <a:off x="0" y="4069783"/>
              <a:ext cx="11323783" cy="651167"/>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49" name="Google Shape;259;p25"/>
            <p:cNvSpPr/>
            <p:nvPr/>
          </p:nvSpPr>
          <p:spPr>
            <a:xfrm>
              <a:off x="196976" y="4216295"/>
              <a:ext cx="358142" cy="358142"/>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250" name="Google Shape;261;p25"/>
            <p:cNvSpPr txBox="1"/>
            <p:nvPr/>
          </p:nvSpPr>
          <p:spPr>
            <a:xfrm>
              <a:off x="752094" y="4207042"/>
              <a:ext cx="5095703" cy="3766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900" b="1">
                  <a:latin typeface="Calibri"/>
                  <a:ea typeface="Calibri"/>
                  <a:cs typeface="Calibri"/>
                  <a:sym typeface="Calibri"/>
                </a:defRPr>
              </a:lvl1pPr>
            </a:lstStyle>
            <a:p>
              <a:r>
                <a:t>Llama3.1 Model Output:</a:t>
              </a:r>
            </a:p>
          </p:txBody>
        </p:sp>
        <p:sp>
          <p:nvSpPr>
            <p:cNvPr id="251" name="Google Shape;263;p25"/>
            <p:cNvSpPr txBox="1"/>
            <p:nvPr/>
          </p:nvSpPr>
          <p:spPr>
            <a:xfrm>
              <a:off x="5847796" y="4011681"/>
              <a:ext cx="5475249" cy="767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898" tIns="68898" rIns="68898" bIns="68898" numCol="1" anchor="ctr">
              <a:spAutoFit/>
            </a:bodyPr>
            <a:lstStyle>
              <a:lvl1pPr>
                <a:defRPr sz="1100">
                  <a:latin typeface="Calibri"/>
                  <a:ea typeface="Calibri"/>
                  <a:cs typeface="Calibri"/>
                  <a:sym typeface="Calibri"/>
                </a:defRPr>
              </a:lvl1pPr>
            </a:lstStyle>
            <a:p>
              <a:r>
                <a:t>['A linear classifier is a machine learning algorithm that predicts class labels by assigning weights to features. It uses the weighted sum of feature values as input for classification.', 'Linear classifiers are models used in machine learning to classify data points into different classes based on their feature values.']</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54" name="Google Shape;268;p26"/>
          <p:cNvSpPr txBox="1">
            <a:spLocks noGrp="1"/>
          </p:cNvSpPr>
          <p:nvPr>
            <p:ph type="title"/>
          </p:nvPr>
        </p:nvSpPr>
        <p:spPr>
          <a:xfrm>
            <a:off x="838200" y="300578"/>
            <a:ext cx="9829801" cy="1089532"/>
          </a:xfrm>
          <a:prstGeom prst="rect">
            <a:avLst/>
          </a:prstGeom>
        </p:spPr>
        <p:txBody>
          <a:bodyPr/>
          <a:lstStyle/>
          <a:p>
            <a:pPr>
              <a:defRPr sz="4500" b="1">
                <a:latin typeface="Objective"/>
                <a:ea typeface="Objective"/>
                <a:cs typeface="Objective"/>
                <a:sym typeface="Objective"/>
              </a:defRPr>
            </a:pPr>
            <a:r>
              <a:t>Result</a:t>
            </a:r>
            <a:r>
              <a:rPr sz="2400" b="0"/>
              <a:t> </a:t>
            </a:r>
            <a:r>
              <a:t>Metrics</a:t>
            </a:r>
          </a:p>
        </p:txBody>
      </p:sp>
      <p:graphicFrame>
        <p:nvGraphicFramePr>
          <p:cNvPr id="255" name="Google Shape;269;p26"/>
          <p:cNvGraphicFramePr/>
          <p:nvPr>
            <p:extLst>
              <p:ext uri="{D42A27DB-BD31-4B8C-83A1-F6EECF244321}">
                <p14:modId xmlns:p14="http://schemas.microsoft.com/office/powerpoint/2010/main" val="3709223145"/>
              </p:ext>
            </p:extLst>
          </p:nvPr>
        </p:nvGraphicFramePr>
        <p:xfrm>
          <a:off x="838200" y="1526122"/>
          <a:ext cx="10297850" cy="5031300"/>
        </p:xfrm>
        <a:graphic>
          <a:graphicData uri="http://schemas.openxmlformats.org/drawingml/2006/table">
            <a:tbl>
              <a:tblPr firstRow="1" bandRow="1">
                <a:tableStyleId>{33BA23B1-9221-436E-865A-0063620EA4FD}</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tc>
                <a:tc>
                  <a:txBody>
                    <a:bodyPr/>
                    <a:lstStyle/>
                    <a:p>
                      <a:pPr algn="l">
                        <a:defRPr sz="1800" b="0">
                          <a:solidFill>
                            <a:srgbClr val="000000"/>
                          </a:solidFill>
                        </a:defRPr>
                      </a:pPr>
                      <a:r>
                        <a:rPr sz="2700" dirty="0">
                          <a:solidFill>
                            <a:srgbClr val="FFFFFF"/>
                          </a:solidFill>
                          <a:sym typeface="Arial"/>
                        </a:rPr>
                        <a:t>Rogue2</a:t>
                      </a:r>
                    </a:p>
                  </a:txBody>
                  <a:tcPr marL="177150" marR="177150" marT="177150" marB="177150" anchor="ctr" horzOverflow="overflow"/>
                </a:tc>
                <a:tc>
                  <a:txBody>
                    <a:bodyPr/>
                    <a:lstStyle/>
                    <a:p>
                      <a:pPr algn="l">
                        <a:defRPr sz="1800" b="0">
                          <a:solidFill>
                            <a:srgbClr val="000000"/>
                          </a:solidFill>
                        </a:defRPr>
                      </a:pPr>
                      <a:r>
                        <a:rPr sz="2700" b="1">
                          <a:solidFill>
                            <a:srgbClr val="FFFFFF"/>
                          </a:solidFill>
                          <a:sym typeface="Arial"/>
                        </a:rPr>
                        <a:t>RougeL</a:t>
                      </a:r>
                    </a:p>
                  </a:txBody>
                  <a:tcPr marL="177150" marR="177150" marT="177150" marB="177150" anchor="ctr" horzOverflow="overflow"/>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tc>
                <a:extLst>
                  <a:ext uri="{0D108BD9-81ED-4DB2-BD59-A6C34878D82A}">
                    <a16:rowId xmlns:a16="http://schemas.microsoft.com/office/drawing/2014/main" val="10000"/>
                  </a:ext>
                </a:extLst>
              </a:tr>
              <a:tr h="838550">
                <a:tc>
                  <a:txBody>
                    <a:bodyPr/>
                    <a:lstStyle/>
                    <a:p>
                      <a:pPr algn="l">
                        <a:defRPr sz="1800"/>
                      </a:pPr>
                      <a:r>
                        <a:rPr sz="2700" dirty="0">
                          <a:sym typeface="Arial"/>
                        </a:rPr>
                        <a:t>Bart</a:t>
                      </a:r>
                    </a:p>
                  </a:txBody>
                  <a:tcPr marL="177150" marR="177150" marT="177150" marB="177150" anchor="ctr" horzOverflow="overflow"/>
                </a:tc>
                <a:tc>
                  <a:txBody>
                    <a:bodyPr/>
                    <a:lstStyle/>
                    <a:p>
                      <a:pPr algn="l">
                        <a:defRPr sz="1800"/>
                      </a:pPr>
                      <a:r>
                        <a:rPr sz="2700">
                          <a:sym typeface="Arial"/>
                        </a:rPr>
                        <a:t>0.38</a:t>
                      </a:r>
                    </a:p>
                  </a:txBody>
                  <a:tcPr marL="177150" marR="177150" marT="177150" marB="177150" anchor="ctr" horzOverflow="overflow"/>
                </a:tc>
                <a:tc>
                  <a:txBody>
                    <a:bodyPr/>
                    <a:lstStyle/>
                    <a:p>
                      <a:pPr algn="l">
                        <a:defRPr sz="1800"/>
                      </a:pPr>
                      <a:r>
                        <a:rPr sz="2700">
                          <a:sym typeface="Arial"/>
                        </a:rPr>
                        <a:t>0.17</a:t>
                      </a:r>
                    </a:p>
                  </a:txBody>
                  <a:tcPr marL="177150" marR="177150" marT="177150" marB="177150" anchor="ctr" horzOverflow="overflow"/>
                </a:tc>
                <a:tc>
                  <a:txBody>
                    <a:bodyPr/>
                    <a:lstStyle/>
                    <a:p>
                      <a:pPr algn="l">
                        <a:defRPr sz="1800"/>
                      </a:pPr>
                      <a:r>
                        <a:rPr sz="2700" b="1">
                          <a:sym typeface="Arial"/>
                        </a:rPr>
                        <a:t>0.31</a:t>
                      </a:r>
                    </a:p>
                  </a:txBody>
                  <a:tcPr marL="177150" marR="177150" marT="177150" marB="177150" anchor="ctr" horzOverflow="overflow"/>
                </a:tc>
                <a:tc>
                  <a:txBody>
                    <a:bodyPr/>
                    <a:lstStyle/>
                    <a:p>
                      <a:pPr algn="l">
                        <a:defRPr sz="1800"/>
                      </a:pPr>
                      <a:r>
                        <a:rPr sz="2700">
                          <a:sym typeface="Arial"/>
                        </a:rPr>
                        <a:t>0.40</a:t>
                      </a:r>
                    </a:p>
                  </a:txBody>
                  <a:tcPr marL="177150" marR="177150" marT="177150" marB="177150" anchor="ctr" horzOverflow="overflow"/>
                </a:tc>
                <a:extLst>
                  <a:ext uri="{0D108BD9-81ED-4DB2-BD59-A6C34878D82A}">
                    <a16:rowId xmlns:a16="http://schemas.microsoft.com/office/drawing/2014/main" val="10001"/>
                  </a:ext>
                </a:extLst>
              </a:tr>
              <a:tr h="838550">
                <a:tc>
                  <a:txBody>
                    <a:bodyPr/>
                    <a:lstStyle/>
                    <a:p>
                      <a:pPr algn="l">
                        <a:defRPr sz="1800"/>
                      </a:pPr>
                      <a:r>
                        <a:rPr sz="2700" dirty="0">
                          <a:sym typeface="Arial"/>
                        </a:rPr>
                        <a:t>GPT2</a:t>
                      </a:r>
                    </a:p>
                  </a:txBody>
                  <a:tcPr marL="177150" marR="177150" marT="177150" marB="177150" anchor="ctr" horzOverflow="overflow"/>
                </a:tc>
                <a:tc>
                  <a:txBody>
                    <a:bodyPr/>
                    <a:lstStyle/>
                    <a:p>
                      <a:pPr algn="l">
                        <a:defRPr sz="1800"/>
                      </a:pPr>
                      <a:r>
                        <a:rPr sz="2700">
                          <a:sym typeface="Arial"/>
                        </a:rPr>
                        <a:t>0.48</a:t>
                      </a:r>
                    </a:p>
                  </a:txBody>
                  <a:tcPr marL="177150" marR="177150" marT="177150" marB="177150" anchor="ctr" horzOverflow="overflow"/>
                </a:tc>
                <a:tc>
                  <a:txBody>
                    <a:bodyPr/>
                    <a:lstStyle/>
                    <a:p>
                      <a:pPr algn="l">
                        <a:defRPr sz="1800"/>
                      </a:pPr>
                      <a:r>
                        <a:rPr sz="2700">
                          <a:sym typeface="Arial"/>
                        </a:rPr>
                        <a:t>0.17</a:t>
                      </a:r>
                    </a:p>
                  </a:txBody>
                  <a:tcPr marL="177150" marR="177150" marT="177150" marB="177150" anchor="ctr" horzOverflow="overflow"/>
                </a:tc>
                <a:tc>
                  <a:txBody>
                    <a:bodyPr/>
                    <a:lstStyle/>
                    <a:p>
                      <a:pPr algn="l">
                        <a:defRPr sz="1800"/>
                      </a:pPr>
                      <a:r>
                        <a:rPr sz="2700" b="1">
                          <a:sym typeface="Arial"/>
                        </a:rPr>
                        <a:t>0.39</a:t>
                      </a:r>
                    </a:p>
                  </a:txBody>
                  <a:tcPr marL="177150" marR="177150" marT="177150" marB="177150" anchor="ctr" horzOverflow="overflow"/>
                </a:tc>
                <a:tc>
                  <a:txBody>
                    <a:bodyPr/>
                    <a:lstStyle/>
                    <a:p>
                      <a:pPr algn="l">
                        <a:defRPr sz="1800"/>
                      </a:pPr>
                      <a:r>
                        <a:rPr sz="2700">
                          <a:sym typeface="Arial"/>
                        </a:rPr>
                        <a:t>0.42</a:t>
                      </a:r>
                    </a:p>
                  </a:txBody>
                  <a:tcPr marL="177150" marR="177150" marT="177150" marB="177150" anchor="ctr" horzOverflow="overflow"/>
                </a:tc>
                <a:extLst>
                  <a:ext uri="{0D108BD9-81ED-4DB2-BD59-A6C34878D82A}">
                    <a16:rowId xmlns:a16="http://schemas.microsoft.com/office/drawing/2014/main" val="10002"/>
                  </a:ext>
                </a:extLst>
              </a:tr>
              <a:tr h="838550">
                <a:tc>
                  <a:txBody>
                    <a:bodyPr/>
                    <a:lstStyle/>
                    <a:p>
                      <a:pPr algn="l">
                        <a:defRPr sz="1800"/>
                      </a:pPr>
                      <a:r>
                        <a:rPr sz="2700" dirty="0">
                          <a:sym typeface="Arial"/>
                        </a:rPr>
                        <a:t>Llama31</a:t>
                      </a:r>
                    </a:p>
                  </a:txBody>
                  <a:tcPr marL="177150" marR="177150" marT="177150" marB="177150" anchor="ctr" horzOverflow="overflow"/>
                </a:tc>
                <a:tc>
                  <a:txBody>
                    <a:bodyPr/>
                    <a:lstStyle/>
                    <a:p>
                      <a:pPr algn="l">
                        <a:defRPr sz="1800"/>
                      </a:pPr>
                      <a:r>
                        <a:rPr sz="2700" dirty="0">
                          <a:sym typeface="Arial"/>
                        </a:rPr>
                        <a:t>0.20</a:t>
                      </a:r>
                    </a:p>
                  </a:txBody>
                  <a:tcPr marL="177150" marR="177150" marT="177150" marB="177150" anchor="ctr" horzOverflow="overflow"/>
                </a:tc>
                <a:tc>
                  <a:txBody>
                    <a:bodyPr/>
                    <a:lstStyle/>
                    <a:p>
                      <a:pPr algn="l">
                        <a:defRPr sz="1800"/>
                      </a:pPr>
                      <a:r>
                        <a:rPr sz="2700" dirty="0">
                          <a:sym typeface="Arial"/>
                        </a:rPr>
                        <a:t>0.10</a:t>
                      </a:r>
                    </a:p>
                  </a:txBody>
                  <a:tcPr marL="177150" marR="177150" marT="177150" marB="177150" anchor="ctr" horzOverflow="overflow"/>
                </a:tc>
                <a:tc>
                  <a:txBody>
                    <a:bodyPr/>
                    <a:lstStyle/>
                    <a:p>
                      <a:pPr algn="l">
                        <a:defRPr sz="1800"/>
                      </a:pPr>
                      <a:r>
                        <a:rPr sz="2700" b="1">
                          <a:sym typeface="Arial"/>
                        </a:rPr>
                        <a:t>0.22</a:t>
                      </a:r>
                    </a:p>
                  </a:txBody>
                  <a:tcPr marL="177150" marR="177150" marT="177150" marB="177150" anchor="ctr" horzOverflow="overflow"/>
                </a:tc>
                <a:tc>
                  <a:txBody>
                    <a:bodyPr/>
                    <a:lstStyle/>
                    <a:p>
                      <a:pPr algn="l">
                        <a:defRPr sz="1800"/>
                      </a:pPr>
                      <a:r>
                        <a:rPr sz="2700">
                          <a:sym typeface="Arial"/>
                        </a:rPr>
                        <a:t>0.23</a:t>
                      </a:r>
                    </a:p>
                  </a:txBody>
                  <a:tcPr marL="177150" marR="177150" marT="177150" marB="177150" anchor="ctr" horzOverflow="overflow"/>
                </a:tc>
                <a:extLst>
                  <a:ext uri="{0D108BD9-81ED-4DB2-BD59-A6C34878D82A}">
                    <a16:rowId xmlns:a16="http://schemas.microsoft.com/office/drawing/2014/main" val="10003"/>
                  </a:ext>
                </a:extLst>
              </a:tr>
              <a:tr h="838550">
                <a:tc>
                  <a:txBody>
                    <a:bodyPr/>
                    <a:lstStyle/>
                    <a:p>
                      <a:pPr algn="l">
                        <a:defRPr sz="1800"/>
                      </a:pPr>
                      <a:r>
                        <a:rPr sz="2700" dirty="0">
                          <a:sym typeface="Arial"/>
                        </a:rPr>
                        <a:t>Mistral</a:t>
                      </a:r>
                    </a:p>
                  </a:txBody>
                  <a:tcPr marL="177150" marR="177150" marT="177150" marB="177150" anchor="ctr" horzOverflow="overflow"/>
                </a:tc>
                <a:tc>
                  <a:txBody>
                    <a:bodyPr/>
                    <a:lstStyle/>
                    <a:p>
                      <a:pPr algn="l">
                        <a:defRPr sz="1800"/>
                      </a:pPr>
                      <a:r>
                        <a:rPr sz="2700" dirty="0">
                          <a:sym typeface="Arial"/>
                        </a:rPr>
                        <a:t>0.26</a:t>
                      </a:r>
                    </a:p>
                  </a:txBody>
                  <a:tcPr marL="177150" marR="177150" marT="177150" marB="177150" anchor="ctr" horzOverflow="overflow"/>
                </a:tc>
                <a:tc>
                  <a:txBody>
                    <a:bodyPr/>
                    <a:lstStyle/>
                    <a:p>
                      <a:pPr algn="l">
                        <a:defRPr sz="1800"/>
                      </a:pPr>
                      <a:r>
                        <a:rPr sz="2700" dirty="0">
                          <a:sym typeface="Arial"/>
                        </a:rPr>
                        <a:t>0.08</a:t>
                      </a:r>
                    </a:p>
                  </a:txBody>
                  <a:tcPr marL="177150" marR="177150" marT="177150" marB="177150" anchor="ctr" horzOverflow="overflow"/>
                </a:tc>
                <a:tc>
                  <a:txBody>
                    <a:bodyPr/>
                    <a:lstStyle/>
                    <a:p>
                      <a:pPr algn="l">
                        <a:defRPr sz="1800"/>
                      </a:pPr>
                      <a:r>
                        <a:rPr sz="2700" b="1" dirty="0">
                          <a:sym typeface="Arial"/>
                        </a:rPr>
                        <a:t>0.21</a:t>
                      </a:r>
                    </a:p>
                  </a:txBody>
                  <a:tcPr marL="177150" marR="177150" marT="177150" marB="177150" anchor="ctr" horzOverflow="overflow"/>
                </a:tc>
                <a:tc>
                  <a:txBody>
                    <a:bodyPr/>
                    <a:lstStyle/>
                    <a:p>
                      <a:pPr algn="l">
                        <a:defRPr sz="1800"/>
                      </a:pPr>
                      <a:r>
                        <a:rPr sz="2700" dirty="0">
                          <a:sym typeface="Arial"/>
                        </a:rPr>
                        <a:t>0.20</a:t>
                      </a:r>
                    </a:p>
                  </a:txBody>
                  <a:tcPr marL="177150" marR="177150" marT="177150" marB="177150" anchor="ctr" horzOverflow="overflow"/>
                </a:tc>
                <a:extLst>
                  <a:ext uri="{0D108BD9-81ED-4DB2-BD59-A6C34878D82A}">
                    <a16:rowId xmlns:a16="http://schemas.microsoft.com/office/drawing/2014/main" val="10004"/>
                  </a:ext>
                </a:extLst>
              </a:tr>
              <a:tr h="838550">
                <a:tc>
                  <a:txBody>
                    <a:bodyPr/>
                    <a:lstStyle/>
                    <a:p>
                      <a:pPr algn="l">
                        <a:defRPr sz="1800"/>
                      </a:pPr>
                      <a:r>
                        <a:rPr lang="en-US" sz="2700" dirty="0">
                          <a:sym typeface="Arial"/>
                        </a:rPr>
                        <a:t>Qwen1.5</a:t>
                      </a:r>
                      <a:endParaRPr sz="2700" dirty="0">
                        <a:sym typeface="Arial"/>
                      </a:endParaRPr>
                    </a:p>
                  </a:txBody>
                  <a:tcPr marL="177150" marR="177150" marT="177150" marB="177150" anchor="ctr" horzOverflow="overflow"/>
                </a:tc>
                <a:tc>
                  <a:txBody>
                    <a:bodyPr/>
                    <a:lstStyle/>
                    <a:p>
                      <a:pPr algn="l">
                        <a:defRPr sz="1800"/>
                      </a:pPr>
                      <a:r>
                        <a:rPr lang="en-US" sz="2700" dirty="0">
                          <a:sym typeface="Arial"/>
                        </a:rPr>
                        <a:t>0.58</a:t>
                      </a:r>
                      <a:endParaRPr sz="2700" dirty="0">
                        <a:sym typeface="Arial"/>
                      </a:endParaRPr>
                    </a:p>
                  </a:txBody>
                  <a:tcPr marL="177150" marR="177150" marT="177150" marB="177150" anchor="ctr" horzOverflow="overflow"/>
                </a:tc>
                <a:tc>
                  <a:txBody>
                    <a:bodyPr/>
                    <a:lstStyle/>
                    <a:p>
                      <a:pPr algn="l">
                        <a:defRPr sz="1800"/>
                      </a:pPr>
                      <a:r>
                        <a:rPr lang="en-US" sz="2700" dirty="0">
                          <a:sym typeface="Arial"/>
                        </a:rPr>
                        <a:t>0.28</a:t>
                      </a:r>
                      <a:endParaRPr sz="2700" dirty="0">
                        <a:sym typeface="Arial"/>
                      </a:endParaRPr>
                    </a:p>
                  </a:txBody>
                  <a:tcPr marL="177150" marR="177150" marT="177150" marB="177150" anchor="ctr" horzOverflow="overflow"/>
                </a:tc>
                <a:tc>
                  <a:txBody>
                    <a:bodyPr/>
                    <a:lstStyle/>
                    <a:p>
                      <a:pPr algn="l">
                        <a:defRPr sz="1800"/>
                      </a:pPr>
                      <a:r>
                        <a:rPr lang="en-US" sz="2700" b="1" dirty="0">
                          <a:sym typeface="Arial"/>
                        </a:rPr>
                        <a:t>0.51</a:t>
                      </a:r>
                      <a:endParaRPr sz="2700" b="1" dirty="0">
                        <a:sym typeface="Arial"/>
                      </a:endParaRPr>
                    </a:p>
                  </a:txBody>
                  <a:tcPr marL="177150" marR="177150" marT="177150" marB="177150" anchor="ctr" horzOverflow="overflow"/>
                </a:tc>
                <a:tc>
                  <a:txBody>
                    <a:bodyPr/>
                    <a:lstStyle/>
                    <a:p>
                      <a:pPr algn="l">
                        <a:defRPr sz="1800"/>
                      </a:pPr>
                      <a:r>
                        <a:rPr lang="en-US" sz="2700" dirty="0">
                          <a:sym typeface="Arial"/>
                        </a:rPr>
                        <a:t>0.54</a:t>
                      </a:r>
                      <a:endParaRPr sz="2700" dirty="0">
                        <a:sym typeface="Arial"/>
                      </a:endParaRPr>
                    </a:p>
                  </a:txBody>
                  <a:tcPr marL="177150" marR="177150" marT="177150" marB="177150" anchor="ctr" horzOverflow="overflow"/>
                </a:tc>
                <a:extLst>
                  <a:ext uri="{0D108BD9-81ED-4DB2-BD59-A6C34878D82A}">
                    <a16:rowId xmlns:a16="http://schemas.microsoft.com/office/drawing/2014/main" val="509827209"/>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7" name="Google Shape;274;p27"/>
          <p:cNvSpPr txBox="1">
            <a:spLocks noGrp="1"/>
          </p:cNvSpPr>
          <p:nvPr>
            <p:ph type="title"/>
          </p:nvPr>
        </p:nvSpPr>
        <p:spPr>
          <a:xfrm>
            <a:off x="838200" y="300578"/>
            <a:ext cx="9829801" cy="1089532"/>
          </a:xfrm>
          <a:prstGeom prst="rect">
            <a:avLst/>
          </a:prstGeom>
        </p:spPr>
        <p:txBody>
          <a:bodyPr/>
          <a:lstStyle>
            <a:lvl1pPr>
              <a:defRPr sz="4500" b="1">
                <a:latin typeface="Objective"/>
                <a:ea typeface="Objective"/>
                <a:cs typeface="Objective"/>
                <a:sym typeface="Objective"/>
              </a:defRPr>
            </a:lvl1pPr>
          </a:lstStyle>
          <a:p>
            <a:r>
              <a:t>Observations</a:t>
            </a:r>
          </a:p>
        </p:txBody>
      </p:sp>
      <p:grpSp>
        <p:nvGrpSpPr>
          <p:cNvPr id="270" name="Google Shape;275;p27"/>
          <p:cNvGrpSpPr/>
          <p:nvPr/>
        </p:nvGrpSpPr>
        <p:grpSpPr>
          <a:xfrm>
            <a:off x="570994" y="2250385"/>
            <a:ext cx="10997454" cy="3943559"/>
            <a:chOff x="-2" y="-2"/>
            <a:chExt cx="10997452" cy="3943557"/>
          </a:xfrm>
        </p:grpSpPr>
        <p:sp>
          <p:nvSpPr>
            <p:cNvPr id="258" name="Google Shape;276;p27"/>
            <p:cNvSpPr/>
            <p:nvPr/>
          </p:nvSpPr>
          <p:spPr>
            <a:xfrm>
              <a:off x="-1" y="-2"/>
              <a:ext cx="3352881" cy="622657"/>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59" name="Google Shape;277;p27"/>
            <p:cNvSpPr txBox="1"/>
            <p:nvPr/>
          </p:nvSpPr>
          <p:spPr>
            <a:xfrm>
              <a:off x="51823" y="123855"/>
              <a:ext cx="3249232" cy="3749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Model Training</a:t>
              </a:r>
            </a:p>
          </p:txBody>
        </p:sp>
        <p:sp>
          <p:nvSpPr>
            <p:cNvPr id="260" name="Google Shape;278;p27"/>
            <p:cNvSpPr/>
            <p:nvPr/>
          </p:nvSpPr>
          <p:spPr>
            <a:xfrm>
              <a:off x="-1" y="622654"/>
              <a:ext cx="3352881" cy="3173223"/>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1" name="Google Shape;279;p27"/>
            <p:cNvSpPr txBox="1"/>
            <p:nvPr/>
          </p:nvSpPr>
          <p:spPr>
            <a:xfrm>
              <a:off x="-2" y="622654"/>
              <a:ext cx="3322658" cy="3320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To train on available limited hardware, used PEFT technique (LORA) on quantized versions of Llama 3</a:t>
              </a:r>
              <a:r>
                <a:rPr lang="en-US" dirty="0"/>
                <a:t>, </a:t>
              </a:r>
              <a:r>
                <a:rPr dirty="0"/>
                <a:t>Mistral</a:t>
              </a:r>
              <a:r>
                <a:rPr lang="en-US" dirty="0"/>
                <a:t>, Qwen</a:t>
              </a:r>
              <a:r>
                <a:rPr dirty="0"/>
                <a:t> models and base version of GPT2.</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Used Transformer framework to train the base versions of Bar</a:t>
              </a:r>
              <a:r>
                <a:rPr lang="en-US" dirty="0"/>
                <a:t>t</a:t>
              </a:r>
              <a:r>
                <a:rPr dirty="0"/>
                <a:t> model.</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lang="en-US" dirty="0"/>
                <a:t>Tried with multiple batch sizes and evaluation steps.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lang="en-US" dirty="0"/>
                <a:t>Used repetition penalty parameter for </a:t>
              </a:r>
              <a:r>
                <a:rPr lang="en-US" dirty="0" err="1"/>
                <a:t>llms</a:t>
              </a:r>
              <a:r>
                <a:rPr lang="en-US" dirty="0"/>
                <a:t> not to repeat the answer.</a:t>
              </a:r>
              <a:endParaRPr dirty="0"/>
            </a:p>
          </p:txBody>
        </p:sp>
        <p:sp>
          <p:nvSpPr>
            <p:cNvPr id="262" name="Google Shape;280;p27"/>
            <p:cNvSpPr/>
            <p:nvPr/>
          </p:nvSpPr>
          <p:spPr>
            <a:xfrm>
              <a:off x="3822283" y="-2"/>
              <a:ext cx="3352883" cy="622657"/>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3" name="Google Shape;281;p27"/>
            <p:cNvSpPr txBox="1"/>
            <p:nvPr/>
          </p:nvSpPr>
          <p:spPr>
            <a:xfrm>
              <a:off x="3874108" y="123855"/>
              <a:ext cx="3249233" cy="3749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Question Answer </a:t>
              </a:r>
            </a:p>
          </p:txBody>
        </p:sp>
        <p:sp>
          <p:nvSpPr>
            <p:cNvPr id="264" name="Google Shape;282;p27"/>
            <p:cNvSpPr/>
            <p:nvPr/>
          </p:nvSpPr>
          <p:spPr>
            <a:xfrm>
              <a:off x="3822283" y="622654"/>
              <a:ext cx="3352883" cy="3173223"/>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5" name="Google Shape;283;p27"/>
            <p:cNvSpPr txBox="1"/>
            <p:nvPr/>
          </p:nvSpPr>
          <p:spPr>
            <a:xfrm>
              <a:off x="3822283" y="622654"/>
              <a:ext cx="3322658" cy="8894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Both Generative and Seq2Seq models generated contextually correct response.</a:t>
              </a:r>
            </a:p>
          </p:txBody>
        </p:sp>
        <p:sp>
          <p:nvSpPr>
            <p:cNvPr id="266" name="Google Shape;284;p27"/>
            <p:cNvSpPr/>
            <p:nvPr/>
          </p:nvSpPr>
          <p:spPr>
            <a:xfrm>
              <a:off x="7644567" y="-2"/>
              <a:ext cx="3352883" cy="622657"/>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7" name="Google Shape;285;p27"/>
            <p:cNvSpPr txBox="1"/>
            <p:nvPr/>
          </p:nvSpPr>
          <p:spPr>
            <a:xfrm>
              <a:off x="7696392" y="6129"/>
              <a:ext cx="3249233" cy="6103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073" tIns="69073" rIns="69073" bIns="69073" numCol="1" anchor="ctr">
              <a:spAutoFit/>
            </a:bodyPr>
            <a:lstStyle>
              <a:lvl1pPr algn="ctr">
                <a:lnSpc>
                  <a:spcPct val="90000"/>
                </a:lnSpc>
                <a:defRPr sz="1700" b="1">
                  <a:solidFill>
                    <a:srgbClr val="FFFFFF"/>
                  </a:solidFill>
                  <a:latin typeface="Calibri"/>
                  <a:ea typeface="Calibri"/>
                  <a:cs typeface="Calibri"/>
                  <a:sym typeface="Calibri"/>
                </a:defRPr>
              </a:lvl1pPr>
            </a:lstStyle>
            <a:p>
              <a:r>
                <a:rPr dirty="0"/>
                <a:t>Model Performance and </a:t>
              </a:r>
              <a:r>
                <a:rPr dirty="0" err="1"/>
                <a:t>Comparis</a:t>
              </a:r>
              <a:r>
                <a:rPr lang="en-US" dirty="0" err="1"/>
                <a:t>i</a:t>
              </a:r>
              <a:r>
                <a:rPr dirty="0" err="1"/>
                <a:t>on</a:t>
              </a:r>
              <a:endParaRPr dirty="0"/>
            </a:p>
          </p:txBody>
        </p:sp>
        <p:sp>
          <p:nvSpPr>
            <p:cNvPr id="268" name="Google Shape;286;p27"/>
            <p:cNvSpPr/>
            <p:nvPr/>
          </p:nvSpPr>
          <p:spPr>
            <a:xfrm>
              <a:off x="7644567" y="622654"/>
              <a:ext cx="3352883" cy="3173223"/>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269" name="Google Shape;287;p27"/>
            <p:cNvSpPr txBox="1"/>
            <p:nvPr/>
          </p:nvSpPr>
          <p:spPr>
            <a:xfrm>
              <a:off x="7644567" y="622654"/>
              <a:ext cx="3322658" cy="31439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0675" tIns="90675" rIns="90675" bIns="90675" numCol="1" anchor="t">
              <a:spAutoFit/>
            </a:bodyPr>
            <a:lstStyle/>
            <a:p>
              <a:pPr marL="171450" lvl="1" indent="-171450">
                <a:lnSpc>
                  <a:spcPct val="90000"/>
                </a:lnSpc>
                <a:buClr>
                  <a:srgbClr val="000000"/>
                </a:buClr>
                <a:buSzPts val="1700"/>
                <a:buFont typeface="Calibri"/>
                <a:buChar char="•"/>
                <a:defRPr sz="1700">
                  <a:latin typeface="Calibri"/>
                  <a:ea typeface="Calibri"/>
                  <a:cs typeface="Calibri"/>
                  <a:sym typeface="Calibri"/>
                </a:defRPr>
              </a:pPr>
              <a:r>
                <a:rPr dirty="0"/>
                <a:t>Mistral and Llama 3 models generated outputs are not consistent for each regeneration, resulting in varying Rouge scores.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GPT2 base version is trained using PEFT technique (LORA) giving better results compared to other picked models</a:t>
              </a:r>
            </a:p>
            <a:p>
              <a:pPr marL="171450" lvl="1" indent="-171450">
                <a:lnSpc>
                  <a:spcPct val="90000"/>
                </a:lnSpc>
                <a:spcBef>
                  <a:spcPts val="200"/>
                </a:spcBef>
                <a:buClr>
                  <a:srgbClr val="000000"/>
                </a:buClr>
                <a:buSzPts val="1700"/>
                <a:buFont typeface="Calibri"/>
                <a:buChar char="•"/>
                <a:defRPr sz="1700">
                  <a:latin typeface="Calibri"/>
                  <a:ea typeface="Calibri"/>
                  <a:cs typeface="Calibri"/>
                  <a:sym typeface="Calibri"/>
                </a:defRPr>
              </a:pPr>
              <a:r>
                <a:rPr dirty="0"/>
                <a:t>Bart encoder-decoder type model, provides consistent response and decent ROUGE scores.</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72" name="Google Shape;292;p28"/>
          <p:cNvSpPr txBox="1">
            <a:spLocks noGrp="1"/>
          </p:cNvSpPr>
          <p:nvPr>
            <p:ph type="title"/>
          </p:nvPr>
        </p:nvSpPr>
        <p:spPr>
          <a:xfrm>
            <a:off x="630935" y="640079"/>
            <a:ext cx="4818890" cy="1481331"/>
          </a:xfrm>
          <a:prstGeom prst="rect">
            <a:avLst/>
          </a:prstGeom>
        </p:spPr>
        <p:txBody>
          <a:bodyPr/>
          <a:lstStyle>
            <a:lvl1pPr>
              <a:defRPr sz="4500" b="1">
                <a:latin typeface="Objective"/>
                <a:ea typeface="Objective"/>
                <a:cs typeface="Objective"/>
                <a:sym typeface="Objective"/>
              </a:defRPr>
            </a:lvl1pPr>
          </a:lstStyle>
          <a:p>
            <a:r>
              <a:t>Demo</a:t>
            </a:r>
          </a:p>
        </p:txBody>
      </p:sp>
      <p:sp>
        <p:nvSpPr>
          <p:cNvPr id="273" name="Google Shape;293;p28"/>
          <p:cNvSpPr txBox="1">
            <a:spLocks noGrp="1"/>
          </p:cNvSpPr>
          <p:nvPr>
            <p:ph type="body" sz="half" idx="1"/>
          </p:nvPr>
        </p:nvSpPr>
        <p:spPr>
          <a:xfrm>
            <a:off x="630935" y="2660904"/>
            <a:ext cx="4818890" cy="3547872"/>
          </a:xfrm>
          <a:prstGeom prst="rect">
            <a:avLst/>
          </a:prstGeom>
        </p:spPr>
        <p:txBody>
          <a:bodyPr>
            <a:normAutofit/>
          </a:bodyPr>
          <a:lstStyle/>
          <a:p>
            <a:pPr marL="0" indent="91438">
              <a:lnSpc>
                <a:spcPct val="70000"/>
              </a:lnSpc>
              <a:spcBef>
                <a:spcPts val="0"/>
              </a:spcBef>
              <a:buSzTx/>
              <a:buNone/>
              <a:defRPr>
                <a:latin typeface="Objective"/>
                <a:ea typeface="Objective"/>
                <a:cs typeface="Objective"/>
                <a:sym typeface="Objective"/>
              </a:defRPr>
            </a:pPr>
            <a:endParaRPr dirty="0"/>
          </a:p>
          <a:p>
            <a:pPr marL="0" indent="0">
              <a:lnSpc>
                <a:spcPct val="70000"/>
              </a:lnSpc>
              <a:spcBef>
                <a:spcPts val="1400"/>
              </a:spcBef>
              <a:buNone/>
              <a:defRPr b="1">
                <a:latin typeface="Objective"/>
                <a:ea typeface="Objective"/>
                <a:cs typeface="Objective"/>
                <a:sym typeface="Objective"/>
              </a:defRPr>
            </a:pPr>
            <a:r>
              <a:rPr dirty="0" err="1"/>
              <a:t>Gradio</a:t>
            </a:r>
            <a:r>
              <a:rPr dirty="0"/>
              <a:t> App: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a:effectLst/>
                <a:highlight>
                  <a:srgbClr val="FFFFFF"/>
                </a:highlight>
                <a:latin typeface="-apple-system"/>
                <a:hlinkClick r:id="rId3"/>
              </a:rPr>
              <a:t>https://huggingface.co/spaces/anukvma/AIML_Question_Answer</a:t>
            </a:r>
            <a:endParaRPr lang="en-US" b="0" i="0" u="sng" dirty="0">
              <a:effectLst/>
              <a:highlight>
                <a:srgbClr val="FFFFFF"/>
              </a:highlight>
              <a:latin typeface="-apple-system"/>
            </a:endParaRPr>
          </a:p>
          <a:p>
            <a:pPr marL="0" indent="0">
              <a:lnSpc>
                <a:spcPct val="70000"/>
              </a:lnSpc>
              <a:spcBef>
                <a:spcPts val="1400"/>
              </a:spcBef>
              <a:buNone/>
              <a:defRPr b="1">
                <a:latin typeface="Objective"/>
                <a:ea typeface="Objective"/>
                <a:cs typeface="Objective"/>
                <a:sym typeface="Objective"/>
              </a:defRPr>
            </a:pPr>
            <a:r>
              <a:rPr b="1" dirty="0">
                <a:latin typeface="Objective"/>
              </a:rPr>
              <a:t>FAST API: </a:t>
            </a:r>
          </a:p>
          <a:p>
            <a:pPr marL="0" indent="0">
              <a:lnSpc>
                <a:spcPct val="70000"/>
              </a:lnSpc>
              <a:spcBef>
                <a:spcPts val="1400"/>
              </a:spcBef>
              <a:buSzTx/>
              <a:buNone/>
              <a:defRPr u="sng">
                <a:solidFill>
                  <a:schemeClr val="accent5"/>
                </a:solidFill>
                <a:uFill>
                  <a:solidFill>
                    <a:schemeClr val="accent5"/>
                  </a:solidFill>
                </a:uFill>
                <a:latin typeface="Objective"/>
                <a:ea typeface="Objective"/>
                <a:cs typeface="Objective"/>
                <a:sym typeface="Objective"/>
              </a:defRPr>
            </a:pPr>
            <a:r>
              <a:rPr lang="en-US" b="0" i="0" u="sng" dirty="0">
                <a:effectLst/>
                <a:highlight>
                  <a:srgbClr val="FFFFFF"/>
                </a:highlight>
                <a:latin typeface="-apple-system"/>
                <a:hlinkClick r:id="rId4"/>
              </a:rPr>
              <a:t>hugging face space</a:t>
            </a:r>
            <a:endParaRPr dirty="0">
              <a:solidFill>
                <a:srgbClr val="0000FF"/>
              </a:solidFill>
              <a:uFill>
                <a:solidFill>
                  <a:srgbClr val="0000FF"/>
                </a:solidFill>
              </a:uFill>
              <a:hlinkClick r:id="rId5"/>
            </a:endParaRPr>
          </a:p>
        </p:txBody>
      </p:sp>
      <p:pic>
        <p:nvPicPr>
          <p:cNvPr id="3" name="Picture 2">
            <a:extLst>
              <a:ext uri="{FF2B5EF4-FFF2-40B4-BE49-F238E27FC236}">
                <a16:creationId xmlns:a16="http://schemas.microsoft.com/office/drawing/2014/main" id="{F76CB193-E414-5512-4911-8E6E993D4435}"/>
              </a:ext>
            </a:extLst>
          </p:cNvPr>
          <p:cNvPicPr>
            <a:picLocks noChangeAspect="1"/>
          </p:cNvPicPr>
          <p:nvPr/>
        </p:nvPicPr>
        <p:blipFill>
          <a:blip r:embed="rId6"/>
          <a:stretch>
            <a:fillRect/>
          </a:stretch>
        </p:blipFill>
        <p:spPr>
          <a:xfrm>
            <a:off x="5551372" y="2121410"/>
            <a:ext cx="6508548" cy="236790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72" name="Google Shape;292;p28"/>
          <p:cNvSpPr txBox="1">
            <a:spLocks noGrp="1"/>
          </p:cNvSpPr>
          <p:nvPr>
            <p:ph type="title"/>
          </p:nvPr>
        </p:nvSpPr>
        <p:spPr>
          <a:xfrm>
            <a:off x="4103807" y="2847570"/>
            <a:ext cx="4818890" cy="1481331"/>
          </a:xfrm>
          <a:prstGeom prst="rect">
            <a:avLst/>
          </a:prstGeom>
        </p:spPr>
        <p:txBody>
          <a:bodyPr/>
          <a:lstStyle>
            <a:lvl1pPr>
              <a:defRPr sz="4500" b="1">
                <a:latin typeface="Objective"/>
                <a:ea typeface="Objective"/>
                <a:cs typeface="Objective"/>
                <a:sym typeface="Objective"/>
              </a:defRPr>
            </a:lvl1pPr>
          </a:lstStyle>
          <a:p>
            <a:r>
              <a:rPr lang="en-US" dirty="0"/>
              <a:t>	 Thanks</a:t>
            </a:r>
            <a:endParaRPr dirty="0"/>
          </a:p>
        </p:txBody>
      </p:sp>
    </p:spTree>
    <p:extLst>
      <p:ext uri="{BB962C8B-B14F-4D97-AF65-F5344CB8AC3E}">
        <p14:creationId xmlns:p14="http://schemas.microsoft.com/office/powerpoint/2010/main" val="133441179"/>
      </p:ext>
    </p:extLst>
  </p:cSld>
  <p:clrMapOvr>
    <a:overrideClrMapping bg1="lt1" tx1="dk1" bg2="lt2" tx2="dk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24" name="Google Shape;72;p14" descr="Google Shape;72;p14"/>
          <p:cNvPicPr>
            <a:picLocks noChangeAspect="1"/>
          </p:cNvPicPr>
          <p:nvPr/>
        </p:nvPicPr>
        <p:blipFill>
          <a:blip r:embed="rId3"/>
          <a:stretch>
            <a:fillRect/>
          </a:stretch>
        </p:blipFill>
        <p:spPr>
          <a:xfrm>
            <a:off x="4895646" y="2128204"/>
            <a:ext cx="2601594" cy="2601593"/>
          </a:xfrm>
          <a:prstGeom prst="rect">
            <a:avLst/>
          </a:prstGeom>
          <a:ln w="12700">
            <a:miter lim="400000"/>
          </a:ln>
        </p:spPr>
      </p:pic>
      <p:sp>
        <p:nvSpPr>
          <p:cNvPr id="125" name="Google Shape;73;p14"/>
          <p:cNvSpPr txBox="1">
            <a:spLocks noGrp="1"/>
          </p:cNvSpPr>
          <p:nvPr>
            <p:ph type="ctrTitle"/>
          </p:nvPr>
        </p:nvSpPr>
        <p:spPr>
          <a:xfrm>
            <a:off x="1286200" y="-1"/>
            <a:ext cx="9820500" cy="1058402"/>
          </a:xfrm>
          <a:prstGeom prst="rect">
            <a:avLst/>
          </a:prstGeom>
        </p:spPr>
        <p:txBody>
          <a:bodyPr lIns="45699" tIns="45699" rIns="45699" bIns="45699" anchor="ctr"/>
          <a:lstStyle/>
          <a:p>
            <a:pPr defTabSz="786383">
              <a:defRPr sz="4800"/>
            </a:pPr>
            <a:r>
              <a:rPr b="1" dirty="0"/>
              <a:t>Email Subject Generation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8" name="Google Shape;79;p15"/>
          <p:cNvSpPr txBox="1">
            <a:spLocks noGrp="1"/>
          </p:cNvSpPr>
          <p:nvPr>
            <p:ph type="title"/>
          </p:nvPr>
        </p:nvSpPr>
        <p:spPr>
          <a:xfrm>
            <a:off x="1383564" y="348863"/>
            <a:ext cx="9718111" cy="1576450"/>
          </a:xfrm>
          <a:prstGeom prst="rect">
            <a:avLst/>
          </a:prstGeom>
        </p:spPr>
        <p:txBody>
          <a:bodyPr anchor="ctr"/>
          <a:lstStyle>
            <a:lvl1pPr algn="ctr">
              <a:lnSpc>
                <a:spcPct val="100000"/>
              </a:lnSpc>
            </a:lvl1pPr>
          </a:lstStyle>
          <a:p>
            <a:r>
              <a:rPr b="1" dirty="0"/>
              <a:t>Objective</a:t>
            </a:r>
          </a:p>
        </p:txBody>
      </p:sp>
      <p:grpSp>
        <p:nvGrpSpPr>
          <p:cNvPr id="141" name="Google Shape;80;p15"/>
          <p:cNvGrpSpPr/>
          <p:nvPr/>
        </p:nvGrpSpPr>
        <p:grpSpPr>
          <a:xfrm>
            <a:off x="926274" y="2775097"/>
            <a:ext cx="10363390" cy="3371169"/>
            <a:chOff x="-1" y="0"/>
            <a:chExt cx="10363388" cy="3371168"/>
          </a:xfrm>
        </p:grpSpPr>
        <p:sp>
          <p:nvSpPr>
            <p:cNvPr id="129" name="Google Shape;81;p15"/>
            <p:cNvSpPr/>
            <p:nvPr/>
          </p:nvSpPr>
          <p:spPr>
            <a:xfrm>
              <a:off x="-2"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0" name="Google Shape;82;p15"/>
            <p:cNvSpPr/>
            <p:nvPr/>
          </p:nvSpPr>
          <p:spPr>
            <a:xfrm>
              <a:off x="288114" y="288116"/>
              <a:ext cx="795753" cy="795752"/>
            </a:xfrm>
            <a:prstGeom prst="rect">
              <a:avLst/>
            </a:prstGeom>
            <a:blipFill rotWithShape="1">
              <a:blip r:embed="rId3"/>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1" name="Google Shape;84;p15"/>
            <p:cNvSpPr txBox="1"/>
            <p:nvPr/>
          </p:nvSpPr>
          <p:spPr>
            <a:xfrm>
              <a:off x="1665980" y="409221"/>
              <a:ext cx="3233965" cy="5535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Generate a succinct subject line from the body of an email.</a:t>
              </a:r>
            </a:p>
          </p:txBody>
        </p:sp>
        <p:sp>
          <p:nvSpPr>
            <p:cNvPr id="132" name="Google Shape;85;p15"/>
            <p:cNvSpPr/>
            <p:nvPr/>
          </p:nvSpPr>
          <p:spPr>
            <a:xfrm>
              <a:off x="5463439" y="0"/>
              <a:ext cx="1371989" cy="1371986"/>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3" name="Google Shape;86;p15"/>
            <p:cNvSpPr/>
            <p:nvPr/>
          </p:nvSpPr>
          <p:spPr>
            <a:xfrm>
              <a:off x="5751557" y="288116"/>
              <a:ext cx="795753" cy="795752"/>
            </a:xfrm>
            <a:prstGeom prst="rect">
              <a:avLst/>
            </a:prstGeom>
            <a:blipFill rotWithShape="1">
              <a:blip r:embed="rId4"/>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4" name="Google Shape;88;p15"/>
            <p:cNvSpPr txBox="1"/>
            <p:nvPr/>
          </p:nvSpPr>
          <p:spPr>
            <a:xfrm>
              <a:off x="7129422" y="104421"/>
              <a:ext cx="3233966" cy="1163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To explore the use of Generative AI Language Models (LLMs) for generating compelling email subject lines.</a:t>
              </a:r>
            </a:p>
          </p:txBody>
        </p:sp>
        <p:sp>
          <p:nvSpPr>
            <p:cNvPr id="135" name="Google Shape;89;p15"/>
            <p:cNvSpPr/>
            <p:nvPr/>
          </p:nvSpPr>
          <p:spPr>
            <a:xfrm>
              <a:off x="-2"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6" name="Google Shape;90;p15"/>
            <p:cNvSpPr/>
            <p:nvPr/>
          </p:nvSpPr>
          <p:spPr>
            <a:xfrm>
              <a:off x="288114" y="2287299"/>
              <a:ext cx="795753" cy="795752"/>
            </a:xfrm>
            <a:prstGeom prst="rect">
              <a:avLst/>
            </a:prstGeom>
            <a:blipFill rotWithShape="1">
              <a:blip r:embed="rId5"/>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37" name="Google Shape;92;p15"/>
            <p:cNvSpPr txBox="1"/>
            <p:nvPr/>
          </p:nvSpPr>
          <p:spPr>
            <a:xfrm>
              <a:off x="1665980" y="2103604"/>
              <a:ext cx="3233965" cy="1163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To evaluate the effectiveness of different LLMs in creating subject lines that improve open rates.</a:t>
              </a:r>
            </a:p>
          </p:txBody>
        </p:sp>
        <p:sp>
          <p:nvSpPr>
            <p:cNvPr id="138" name="Google Shape;93;p15"/>
            <p:cNvSpPr/>
            <p:nvPr/>
          </p:nvSpPr>
          <p:spPr>
            <a:xfrm>
              <a:off x="5463439" y="1999182"/>
              <a:ext cx="1371989" cy="1371987"/>
            </a:xfrm>
            <a:prstGeom prst="ellipse">
              <a:avLst/>
            </a:prstGeom>
            <a:solidFill>
              <a:srgbClr val="E1E5D9"/>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39" name="Google Shape;94;p15"/>
            <p:cNvSpPr/>
            <p:nvPr/>
          </p:nvSpPr>
          <p:spPr>
            <a:xfrm>
              <a:off x="5751557" y="2287299"/>
              <a:ext cx="795753" cy="795752"/>
            </a:xfrm>
            <a:prstGeom prst="rect">
              <a:avLst/>
            </a:prstGeom>
            <a:blipFill rotWithShape="1">
              <a:blip r:embed="rId6"/>
              <a:srcRect/>
              <a:stretch>
                <a:fillRect/>
              </a:stretch>
            </a:blipFill>
            <a:ln w="15875" cap="flat">
              <a:solidFill>
                <a:srgbClr val="FFFFFF"/>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40" name="Google Shape;96;p15"/>
            <p:cNvSpPr txBox="1"/>
            <p:nvPr/>
          </p:nvSpPr>
          <p:spPr>
            <a:xfrm>
              <a:off x="7129422" y="2256004"/>
              <a:ext cx="3233966" cy="8583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000">
                  <a:latin typeface="Calibri"/>
                  <a:ea typeface="Calibri"/>
                  <a:cs typeface="Calibri"/>
                  <a:sym typeface="Calibri"/>
                </a:defRPr>
              </a:lvl1pPr>
            </a:lstStyle>
            <a:p>
              <a:r>
                <a:t>To discuss the deployment process and challenges faced during implementation.</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3" name="Google Shape;101;p16"/>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Model</a:t>
            </a:r>
            <a:r>
              <a:rPr sz="2400" b="0"/>
              <a:t> </a:t>
            </a:r>
            <a:r>
              <a:t>Evaluated</a:t>
            </a:r>
          </a:p>
        </p:txBody>
      </p:sp>
      <p:graphicFrame>
        <p:nvGraphicFramePr>
          <p:cNvPr id="144" name="Google Shape;102;p16"/>
          <p:cNvGraphicFramePr/>
          <p:nvPr>
            <p:extLst>
              <p:ext uri="{D42A27DB-BD31-4B8C-83A1-F6EECF244321}">
                <p14:modId xmlns:p14="http://schemas.microsoft.com/office/powerpoint/2010/main" val="778067049"/>
              </p:ext>
            </p:extLst>
          </p:nvPr>
        </p:nvGraphicFramePr>
        <p:xfrm>
          <a:off x="644055" y="2189089"/>
          <a:ext cx="10927849" cy="4039773"/>
        </p:xfrm>
        <a:graphic>
          <a:graphicData uri="http://schemas.openxmlformats.org/drawingml/2006/table">
            <a:tbl>
              <a:tblPr firstRow="1">
                <a:tableStyleId>{4C3C2611-4C71-4FC5-86AE-919BDF0F9419}</a:tableStyleId>
              </a:tblPr>
              <a:tblGrid>
                <a:gridCol w="1479100">
                  <a:extLst>
                    <a:ext uri="{9D8B030D-6E8A-4147-A177-3AD203B41FA5}">
                      <a16:colId xmlns:a16="http://schemas.microsoft.com/office/drawing/2014/main" val="20000"/>
                    </a:ext>
                  </a:extLst>
                </a:gridCol>
                <a:gridCol w="2714975">
                  <a:extLst>
                    <a:ext uri="{9D8B030D-6E8A-4147-A177-3AD203B41FA5}">
                      <a16:colId xmlns:a16="http://schemas.microsoft.com/office/drawing/2014/main" val="20001"/>
                    </a:ext>
                  </a:extLst>
                </a:gridCol>
                <a:gridCol w="1979274">
                  <a:extLst>
                    <a:ext uri="{9D8B030D-6E8A-4147-A177-3AD203B41FA5}">
                      <a16:colId xmlns:a16="http://schemas.microsoft.com/office/drawing/2014/main" val="20002"/>
                    </a:ext>
                  </a:extLst>
                </a:gridCol>
                <a:gridCol w="2149650">
                  <a:extLst>
                    <a:ext uri="{9D8B030D-6E8A-4147-A177-3AD203B41FA5}">
                      <a16:colId xmlns:a16="http://schemas.microsoft.com/office/drawing/2014/main" val="20003"/>
                    </a:ext>
                  </a:extLst>
                </a:gridCol>
                <a:gridCol w="2604850">
                  <a:extLst>
                    <a:ext uri="{9D8B030D-6E8A-4147-A177-3AD203B41FA5}">
                      <a16:colId xmlns:a16="http://schemas.microsoft.com/office/drawing/2014/main" val="20004"/>
                    </a:ext>
                  </a:extLst>
                </a:gridCol>
              </a:tblGrid>
              <a:tr h="1181075">
                <a:tc>
                  <a:txBody>
                    <a:bodyPr/>
                    <a:lstStyle/>
                    <a:p>
                      <a:pPr algn="l">
                        <a:defRPr sz="1800" b="0">
                          <a:solidFill>
                            <a:srgbClr val="000000"/>
                          </a:solidFill>
                        </a:defRPr>
                      </a:pPr>
                      <a:r>
                        <a:rPr sz="3200" b="1">
                          <a:solidFill>
                            <a:srgbClr val="FFFFFF"/>
                          </a:solidFill>
                          <a:sym typeface="Arial"/>
                        </a:rPr>
                        <a:t>LLM</a:t>
                      </a:r>
                    </a:p>
                  </a:txBody>
                  <a:tcPr marL="70125" marR="70125" marT="70125" marB="70125" anchor="ctr" horzOverflow="overflow">
                    <a:lnL>
                      <a:solidFill>
                        <a:schemeClr val="accent1"/>
                      </a:solidFill>
                    </a:lnL>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Framework</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Model Type</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Training Steps</a:t>
                      </a:r>
                    </a:p>
                  </a:txBody>
                  <a:tcPr marL="70125" marR="70125" marT="70125" marB="70125" anchor="ctr" horzOverflow="overflow">
                    <a:lnT>
                      <a:solidFill>
                        <a:schemeClr val="accent1"/>
                      </a:solidFill>
                    </a:lnT>
                    <a:lnB>
                      <a:solidFill>
                        <a:schemeClr val="accent1"/>
                      </a:solidFill>
                    </a:lnB>
                    <a:solidFill>
                      <a:schemeClr val="accent1"/>
                    </a:solidFill>
                  </a:tcPr>
                </a:tc>
                <a:tc>
                  <a:txBody>
                    <a:bodyPr/>
                    <a:lstStyle/>
                    <a:p>
                      <a:pPr algn="l">
                        <a:defRPr sz="1800" b="0">
                          <a:solidFill>
                            <a:srgbClr val="000000"/>
                          </a:solidFill>
                        </a:defRPr>
                      </a:pPr>
                      <a:r>
                        <a:rPr sz="3200" b="1">
                          <a:solidFill>
                            <a:srgbClr val="FFFFFF"/>
                          </a:solidFill>
                          <a:sym typeface="Arial"/>
                        </a:rPr>
                        <a:t>Evaluation Method</a:t>
                      </a:r>
                    </a:p>
                  </a:txBody>
                  <a:tcPr marL="70125" marR="70125" marT="70125" marB="70125" anchor="ctr" horzOverflow="overflow">
                    <a:lnR>
                      <a:solidFill>
                        <a:schemeClr val="accent1"/>
                      </a:solidFill>
                    </a:lnR>
                    <a:lnT>
                      <a:solidFill>
                        <a:schemeClr val="accent1"/>
                      </a:solidFill>
                    </a:lnT>
                    <a:lnB>
                      <a:solidFill>
                        <a:schemeClr val="accent1"/>
                      </a:solidFill>
                    </a:lnB>
                    <a:solidFill>
                      <a:schemeClr val="accent1"/>
                    </a:solidFill>
                  </a:tcPr>
                </a:tc>
                <a:extLst>
                  <a:ext uri="{0D108BD9-81ED-4DB2-BD59-A6C34878D82A}">
                    <a16:rowId xmlns:a16="http://schemas.microsoft.com/office/drawing/2014/main" val="10000"/>
                  </a:ext>
                </a:extLst>
              </a:tr>
              <a:tr h="886499">
                <a:tc>
                  <a:txBody>
                    <a:bodyPr/>
                    <a:lstStyle/>
                    <a:p>
                      <a:pPr algn="l">
                        <a:defRPr sz="1800"/>
                      </a:pPr>
                      <a:r>
                        <a:rPr sz="2300">
                          <a:sym typeface="Arial"/>
                        </a:rPr>
                        <a:t>Mistral</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1"/>
                  </a:ext>
                </a:extLst>
              </a:tr>
              <a:tr h="886499">
                <a:tc>
                  <a:txBody>
                    <a:bodyPr/>
                    <a:lstStyle/>
                    <a:p>
                      <a:pPr algn="l">
                        <a:defRPr sz="1800"/>
                      </a:pPr>
                      <a:r>
                        <a:rPr sz="2300">
                          <a:sym typeface="Arial"/>
                        </a:rPr>
                        <a:t>Llama3</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unsloth</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4 bit quantized</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60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2"/>
                  </a:ext>
                </a:extLst>
              </a:tr>
              <a:tr h="542850">
                <a:tc>
                  <a:txBody>
                    <a:bodyPr/>
                    <a:lstStyle/>
                    <a:p>
                      <a:pPr algn="l">
                        <a:defRPr sz="1800"/>
                      </a:pPr>
                      <a:r>
                        <a:rPr sz="2300">
                          <a:sym typeface="Arial"/>
                        </a:rPr>
                        <a:t>T5</a:t>
                      </a:r>
                    </a:p>
                  </a:txBody>
                  <a:tcPr marL="70125" marR="70125" marT="70125" marB="70125" anchor="ctr" horzOverflow="overflow">
                    <a:lnL>
                      <a:solidFill>
                        <a:schemeClr val="accent1"/>
                      </a:solidFill>
                    </a:lnL>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a:solidFill>
                        <a:schemeClr val="accent1"/>
                      </a:solidFill>
                    </a:lnB>
                    <a:solidFill>
                      <a:srgbClr val="FFFFFF">
                        <a:alpha val="0"/>
                      </a:srgbClr>
                    </a:solidFill>
                  </a:tcPr>
                </a:tc>
                <a:tc>
                  <a:txBody>
                    <a:bodyPr/>
                    <a:lstStyle/>
                    <a:p>
                      <a:pPr algn="l">
                        <a:defRPr sz="1800"/>
                      </a:pPr>
                      <a:r>
                        <a:rPr sz="2300">
                          <a:sym typeface="Arial"/>
                        </a:rPr>
                        <a:t>ROUGE Score</a:t>
                      </a:r>
                    </a:p>
                  </a:txBody>
                  <a:tcPr marL="70125" marR="70125" marT="70125" marB="70125" anchor="ctr" horzOverflow="overflow">
                    <a:lnR>
                      <a:solidFill>
                        <a:schemeClr val="accent1"/>
                      </a:solidFill>
                    </a:lnR>
                    <a:lnT>
                      <a:solidFill>
                        <a:schemeClr val="accent1"/>
                      </a:solidFill>
                    </a:lnT>
                    <a:lnB>
                      <a:solidFill>
                        <a:schemeClr val="accent1"/>
                      </a:solidFill>
                    </a:lnB>
                    <a:solidFill>
                      <a:srgbClr val="FFFFFF">
                        <a:alpha val="0"/>
                      </a:srgbClr>
                    </a:solidFill>
                  </a:tcPr>
                </a:tc>
                <a:extLst>
                  <a:ext uri="{0D108BD9-81ED-4DB2-BD59-A6C34878D82A}">
                    <a16:rowId xmlns:a16="http://schemas.microsoft.com/office/drawing/2014/main" val="10003"/>
                  </a:ext>
                </a:extLst>
              </a:tr>
              <a:tr h="542850">
                <a:tc>
                  <a:txBody>
                    <a:bodyPr/>
                    <a:lstStyle/>
                    <a:p>
                      <a:pPr algn="l">
                        <a:defRPr sz="1800"/>
                      </a:pPr>
                      <a:r>
                        <a:rPr sz="2300">
                          <a:sym typeface="Arial"/>
                        </a:rPr>
                        <a:t>Bart</a:t>
                      </a:r>
                    </a:p>
                  </a:txBody>
                  <a:tcPr marL="70125" marR="70125" marT="70125" marB="70125" anchor="ctr" horzOverflow="overflow">
                    <a:lnL>
                      <a:solidFill>
                        <a:schemeClr val="accent1"/>
                      </a:solidFill>
                    </a:lnL>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a:sym typeface="Arial"/>
                        </a:rPr>
                        <a:t>Transformer</a:t>
                      </a:r>
                    </a:p>
                  </a:txBody>
                  <a:tcPr marL="70125" marR="70125" marT="70125" marB="70125" anchor="ctr" horzOverflow="overflow">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a:sym typeface="Arial"/>
                        </a:rPr>
                        <a:t>Base model</a:t>
                      </a:r>
                    </a:p>
                  </a:txBody>
                  <a:tcPr marL="70125" marR="70125" marT="70125" marB="70125" anchor="ctr" horzOverflow="overflow">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a:sym typeface="Arial"/>
                        </a:rPr>
                        <a:t>200</a:t>
                      </a:r>
                    </a:p>
                  </a:txBody>
                  <a:tcPr marL="70125" marR="70125" marT="70125" marB="70125" anchor="ctr" horzOverflow="overflow">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tc>
                  <a:txBody>
                    <a:bodyPr/>
                    <a:lstStyle/>
                    <a:p>
                      <a:pPr algn="l">
                        <a:defRPr sz="1800"/>
                      </a:pPr>
                      <a:r>
                        <a:rPr sz="2300" dirty="0">
                          <a:sym typeface="Arial"/>
                        </a:rPr>
                        <a:t>ROUGE Score</a:t>
                      </a:r>
                    </a:p>
                  </a:txBody>
                  <a:tcPr marL="70125" marR="70125" marT="70125" marB="70125" anchor="ctr" horzOverflow="overflow">
                    <a:lnR>
                      <a:solidFill>
                        <a:schemeClr val="accent1"/>
                      </a:solidFill>
                    </a:lnR>
                    <a:lnT>
                      <a:solidFill>
                        <a:schemeClr val="accent1"/>
                      </a:solidFill>
                    </a:lnT>
                    <a:lnB w="9525" cap="flat" cmpd="sng" algn="ctr">
                      <a:solidFill>
                        <a:schemeClr val="accent1"/>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6" name="Google Shape;108;p17"/>
          <p:cNvSpPr txBox="1">
            <a:spLocks noGrp="1"/>
          </p:cNvSpPr>
          <p:nvPr>
            <p:ph type="title"/>
          </p:nvPr>
        </p:nvSpPr>
        <p:spPr>
          <a:xfrm>
            <a:off x="1371596" y="348865"/>
            <a:ext cx="10044025" cy="877729"/>
          </a:xfrm>
          <a:prstGeom prst="rect">
            <a:avLst/>
          </a:prstGeom>
        </p:spPr>
        <p:txBody>
          <a:bodyPr anchor="ctr"/>
          <a:lstStyle/>
          <a:p>
            <a:pPr>
              <a:defRPr sz="4500" b="1">
                <a:latin typeface="Objective"/>
                <a:ea typeface="Objective"/>
                <a:cs typeface="Objective"/>
                <a:sym typeface="Objective"/>
              </a:defRPr>
            </a:pPr>
            <a:r>
              <a:t>Inference</a:t>
            </a:r>
            <a:r>
              <a:rPr sz="2400" b="0"/>
              <a:t> </a:t>
            </a:r>
            <a:r>
              <a:t>Results</a:t>
            </a:r>
          </a:p>
        </p:txBody>
      </p:sp>
      <p:grpSp>
        <p:nvGrpSpPr>
          <p:cNvPr id="171" name="Google Shape;109;p17"/>
          <p:cNvGrpSpPr/>
          <p:nvPr/>
        </p:nvGrpSpPr>
        <p:grpSpPr>
          <a:xfrm>
            <a:off x="644055" y="2111336"/>
            <a:ext cx="10927832" cy="4190646"/>
            <a:chOff x="0" y="0"/>
            <a:chExt cx="10927831" cy="4190645"/>
          </a:xfrm>
        </p:grpSpPr>
        <p:sp>
          <p:nvSpPr>
            <p:cNvPr id="147" name="Google Shape;110;p17"/>
            <p:cNvSpPr/>
            <p:nvPr/>
          </p:nvSpPr>
          <p:spPr>
            <a:xfrm>
              <a:off x="0" y="4644"/>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8" name="Google Shape;111;p17"/>
            <p:cNvSpPr/>
            <p:nvPr/>
          </p:nvSpPr>
          <p:spPr>
            <a:xfrm>
              <a:off x="174656" y="134554"/>
              <a:ext cx="317560" cy="317560"/>
            </a:xfrm>
            <a:prstGeom prst="rect">
              <a:avLst/>
            </a:prstGeom>
            <a:blipFill rotWithShape="1">
              <a:blip r:embed="rId3"/>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49" name="Google Shape;113;p17"/>
            <p:cNvSpPr txBox="1"/>
            <p:nvPr/>
          </p:nvSpPr>
          <p:spPr>
            <a:xfrm>
              <a:off x="666872" y="112811"/>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Email Body</a:t>
              </a:r>
            </a:p>
          </p:txBody>
        </p:sp>
        <p:sp>
          <p:nvSpPr>
            <p:cNvPr id="150" name="Google Shape;115;p17"/>
            <p:cNvSpPr txBox="1"/>
            <p:nvPr/>
          </p:nvSpPr>
          <p:spPr>
            <a:xfrm>
              <a:off x="5584396" y="0"/>
              <a:ext cx="5342782" cy="5866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rPr dirty="0"/>
                <a:t>Please help summarize the provided email body and generate email subject The following reports have been waiting for your approval for more than 4 days. Please review. Owner: James W </a:t>
              </a:r>
              <a:r>
                <a:rPr dirty="0" err="1"/>
                <a:t>Reitmeyer</a:t>
              </a:r>
              <a:r>
                <a:rPr dirty="0"/>
                <a:t> Report Name: </a:t>
              </a:r>
              <a:r>
                <a:rPr dirty="0" err="1"/>
                <a:t>JReitmeyer</a:t>
              </a:r>
              <a:r>
                <a:rPr dirty="0"/>
                <a:t> 10/24/01 Days In Mgr. Queue: 5</a:t>
              </a:r>
            </a:p>
          </p:txBody>
        </p:sp>
        <p:sp>
          <p:nvSpPr>
            <p:cNvPr id="151" name="Google Shape;116;p17"/>
            <p:cNvSpPr/>
            <p:nvPr/>
          </p:nvSpPr>
          <p:spPr>
            <a:xfrm>
              <a:off x="0" y="726368"/>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2" name="Google Shape;117;p17"/>
            <p:cNvSpPr/>
            <p:nvPr/>
          </p:nvSpPr>
          <p:spPr>
            <a:xfrm>
              <a:off x="174656" y="856278"/>
              <a:ext cx="317560" cy="317560"/>
            </a:xfrm>
            <a:prstGeom prst="rect">
              <a:avLst/>
            </a:prstGeom>
            <a:blipFill rotWithShape="1">
              <a:blip r:embed="rId4"/>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3" name="Google Shape;119;p17"/>
            <p:cNvSpPr txBox="1"/>
            <p:nvPr/>
          </p:nvSpPr>
          <p:spPr>
            <a:xfrm>
              <a:off x="666872" y="834535"/>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Reference Ouptut:</a:t>
              </a:r>
            </a:p>
          </p:txBody>
        </p:sp>
        <p:sp>
          <p:nvSpPr>
            <p:cNvPr id="154" name="Google Shape;121;p17"/>
            <p:cNvSpPr txBox="1"/>
            <p:nvPr/>
          </p:nvSpPr>
          <p:spPr>
            <a:xfrm>
              <a:off x="5584396" y="886823"/>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Awaiting Approval</a:t>
              </a:r>
            </a:p>
          </p:txBody>
        </p:sp>
        <p:sp>
          <p:nvSpPr>
            <p:cNvPr id="155" name="Google Shape;122;p17"/>
            <p:cNvSpPr/>
            <p:nvPr/>
          </p:nvSpPr>
          <p:spPr>
            <a:xfrm>
              <a:off x="0" y="1448092"/>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6" name="Google Shape;123;p17"/>
            <p:cNvSpPr/>
            <p:nvPr/>
          </p:nvSpPr>
          <p:spPr>
            <a:xfrm>
              <a:off x="174656" y="1578003"/>
              <a:ext cx="317560" cy="317560"/>
            </a:xfrm>
            <a:prstGeom prst="rect">
              <a:avLst/>
            </a:prstGeom>
            <a:blipFill rotWithShape="1">
              <a:blip r:embed="rId5"/>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57" name="Google Shape;125;p17"/>
            <p:cNvSpPr txBox="1"/>
            <p:nvPr/>
          </p:nvSpPr>
          <p:spPr>
            <a:xfrm>
              <a:off x="666872" y="1556259"/>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Llama3 Model Output:</a:t>
              </a:r>
            </a:p>
          </p:txBody>
        </p:sp>
        <p:sp>
          <p:nvSpPr>
            <p:cNvPr id="158" name="Google Shape;127;p17"/>
            <p:cNvSpPr txBox="1"/>
            <p:nvPr/>
          </p:nvSpPr>
          <p:spPr>
            <a:xfrm>
              <a:off x="5584396" y="1608548"/>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Approval</a:t>
              </a:r>
            </a:p>
          </p:txBody>
        </p:sp>
        <p:sp>
          <p:nvSpPr>
            <p:cNvPr id="159" name="Google Shape;128;p17"/>
            <p:cNvSpPr/>
            <p:nvPr/>
          </p:nvSpPr>
          <p:spPr>
            <a:xfrm>
              <a:off x="0" y="2169816"/>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0" name="Google Shape;129;p17"/>
            <p:cNvSpPr/>
            <p:nvPr/>
          </p:nvSpPr>
          <p:spPr>
            <a:xfrm>
              <a:off x="174656" y="2299727"/>
              <a:ext cx="317560" cy="317560"/>
            </a:xfrm>
            <a:prstGeom prst="rect">
              <a:avLst/>
            </a:prstGeom>
            <a:blipFill rotWithShape="1">
              <a:blip r:embed="rId6"/>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1" name="Google Shape;131;p17"/>
            <p:cNvSpPr txBox="1"/>
            <p:nvPr/>
          </p:nvSpPr>
          <p:spPr>
            <a:xfrm>
              <a:off x="666872" y="2277983"/>
              <a:ext cx="4917526" cy="361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Mistral Model Output:</a:t>
              </a:r>
            </a:p>
          </p:txBody>
        </p:sp>
        <p:sp>
          <p:nvSpPr>
            <p:cNvPr id="162" name="Google Shape;133;p17"/>
            <p:cNvSpPr txBox="1"/>
            <p:nvPr/>
          </p:nvSpPr>
          <p:spPr>
            <a:xfrm>
              <a:off x="5584396" y="2330272"/>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Approval Needed - Reports Waiting More Than Four Days</a:t>
              </a:r>
            </a:p>
          </p:txBody>
        </p:sp>
        <p:sp>
          <p:nvSpPr>
            <p:cNvPr id="163" name="Google Shape;134;p17"/>
            <p:cNvSpPr/>
            <p:nvPr/>
          </p:nvSpPr>
          <p:spPr>
            <a:xfrm>
              <a:off x="0" y="2891541"/>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4" name="Google Shape;135;p17"/>
            <p:cNvSpPr/>
            <p:nvPr/>
          </p:nvSpPr>
          <p:spPr>
            <a:xfrm>
              <a:off x="174656" y="3021451"/>
              <a:ext cx="317560" cy="317560"/>
            </a:xfrm>
            <a:prstGeom prst="rect">
              <a:avLst/>
            </a:prstGeom>
            <a:blipFill rotWithShape="1">
              <a:blip r:embed="rId7"/>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5" name="Google Shape;137;p17"/>
            <p:cNvSpPr txBox="1"/>
            <p:nvPr/>
          </p:nvSpPr>
          <p:spPr>
            <a:xfrm>
              <a:off x="666872" y="2999708"/>
              <a:ext cx="4917526" cy="3610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T5 Model Output:</a:t>
              </a:r>
            </a:p>
          </p:txBody>
        </p:sp>
        <p:sp>
          <p:nvSpPr>
            <p:cNvPr id="166" name="Google Shape;139;p17"/>
            <p:cNvSpPr txBox="1"/>
            <p:nvPr/>
          </p:nvSpPr>
          <p:spPr>
            <a:xfrm>
              <a:off x="5584396" y="3051997"/>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Reports Waiting For Your Approval</a:t>
              </a:r>
            </a:p>
          </p:txBody>
        </p:sp>
        <p:sp>
          <p:nvSpPr>
            <p:cNvPr id="167" name="Google Shape;140;p17"/>
            <p:cNvSpPr/>
            <p:nvPr/>
          </p:nvSpPr>
          <p:spPr>
            <a:xfrm>
              <a:off x="0" y="3613265"/>
              <a:ext cx="10927832" cy="577381"/>
            </a:xfrm>
            <a:prstGeom prst="roundRect">
              <a:avLst>
                <a:gd name="adj" fmla="val 10000"/>
              </a:avLst>
            </a:prstGeom>
            <a:solidFill>
              <a:srgbClr val="F2F2F2"/>
            </a:solid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8" name="Google Shape;141;p17"/>
            <p:cNvSpPr/>
            <p:nvPr/>
          </p:nvSpPr>
          <p:spPr>
            <a:xfrm>
              <a:off x="174656" y="3743175"/>
              <a:ext cx="317560" cy="317560"/>
            </a:xfrm>
            <a:prstGeom prst="rect">
              <a:avLst/>
            </a:prstGeom>
            <a:blipFill rotWithShape="1">
              <a:blip r:embed="rId8"/>
              <a:srcRect/>
              <a:stretch>
                <a:fillRect/>
              </a:stretch>
            </a:blipFill>
            <a:ln w="12700" cap="flat">
              <a:noFill/>
              <a:miter lim="400000"/>
            </a:ln>
            <a:effectLst/>
          </p:spPr>
          <p:txBody>
            <a:bodyPr wrap="square" lIns="0" tIns="0" rIns="0" bIns="0" numCol="1" anchor="ctr">
              <a:noAutofit/>
            </a:bodyPr>
            <a:lstStyle/>
            <a:p>
              <a:pPr>
                <a:defRPr>
                  <a:latin typeface="+mn-lt"/>
                  <a:ea typeface="+mn-ea"/>
                  <a:cs typeface="+mn-cs"/>
                  <a:sym typeface="Arial"/>
                </a:defRPr>
              </a:pPr>
              <a:endParaRPr/>
            </a:p>
          </p:txBody>
        </p:sp>
        <p:sp>
          <p:nvSpPr>
            <p:cNvPr id="169" name="Google Shape;143;p17"/>
            <p:cNvSpPr txBox="1"/>
            <p:nvPr/>
          </p:nvSpPr>
          <p:spPr>
            <a:xfrm>
              <a:off x="666872" y="3721432"/>
              <a:ext cx="4917526" cy="3610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900" b="1">
                  <a:latin typeface="Calibri"/>
                  <a:ea typeface="Calibri"/>
                  <a:cs typeface="Calibri"/>
                  <a:sym typeface="Calibri"/>
                </a:defRPr>
              </a:lvl1pPr>
            </a:lstStyle>
            <a:p>
              <a:r>
                <a:t>Bart Model Output:</a:t>
              </a:r>
            </a:p>
          </p:txBody>
        </p:sp>
        <p:sp>
          <p:nvSpPr>
            <p:cNvPr id="170" name="Google Shape;145;p17"/>
            <p:cNvSpPr txBox="1"/>
            <p:nvPr/>
          </p:nvSpPr>
          <p:spPr>
            <a:xfrm>
              <a:off x="5584396" y="3773721"/>
              <a:ext cx="5342782" cy="2564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1100" tIns="61100" rIns="61100" bIns="61100" numCol="1" anchor="ctr">
              <a:spAutoFit/>
            </a:bodyPr>
            <a:lstStyle>
              <a:lvl1pPr>
                <a:defRPr sz="1100">
                  <a:latin typeface="Calibri"/>
                  <a:ea typeface="Calibri"/>
                  <a:cs typeface="Calibri"/>
                  <a:sym typeface="Calibri"/>
                </a:defRPr>
              </a:lvl1pPr>
            </a:lstStyle>
            <a:p>
              <a:r>
                <a:t>Expense Reports Awaiting Your Approval</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3" name="Google Shape;150;p18"/>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Metrics</a:t>
            </a:r>
          </a:p>
        </p:txBody>
      </p:sp>
      <p:graphicFrame>
        <p:nvGraphicFramePr>
          <p:cNvPr id="174" name="Google Shape;151;p18"/>
          <p:cNvGraphicFramePr/>
          <p:nvPr>
            <p:extLst>
              <p:ext uri="{D42A27DB-BD31-4B8C-83A1-F6EECF244321}">
                <p14:modId xmlns:p14="http://schemas.microsoft.com/office/powerpoint/2010/main" val="787576335"/>
              </p:ext>
            </p:extLst>
          </p:nvPr>
        </p:nvGraphicFramePr>
        <p:xfrm>
          <a:off x="959040" y="2112578"/>
          <a:ext cx="10297850" cy="4192750"/>
        </p:xfrm>
        <a:graphic>
          <a:graphicData uri="http://schemas.openxmlformats.org/drawingml/2006/table">
            <a:tbl>
              <a:tblPr firstRow="1" bandRow="1">
                <a:tableStyleId>{4C3C2611-4C71-4FC5-86AE-919BDF0F9419}</a:tableStyleId>
              </a:tblPr>
              <a:tblGrid>
                <a:gridCol w="1846950">
                  <a:extLst>
                    <a:ext uri="{9D8B030D-6E8A-4147-A177-3AD203B41FA5}">
                      <a16:colId xmlns:a16="http://schemas.microsoft.com/office/drawing/2014/main" val="20000"/>
                    </a:ext>
                  </a:extLst>
                </a:gridCol>
                <a:gridCol w="1935875">
                  <a:extLst>
                    <a:ext uri="{9D8B030D-6E8A-4147-A177-3AD203B41FA5}">
                      <a16:colId xmlns:a16="http://schemas.microsoft.com/office/drawing/2014/main" val="20001"/>
                    </a:ext>
                  </a:extLst>
                </a:gridCol>
                <a:gridCol w="1935875">
                  <a:extLst>
                    <a:ext uri="{9D8B030D-6E8A-4147-A177-3AD203B41FA5}">
                      <a16:colId xmlns:a16="http://schemas.microsoft.com/office/drawing/2014/main" val="20002"/>
                    </a:ext>
                  </a:extLst>
                </a:gridCol>
                <a:gridCol w="1935875">
                  <a:extLst>
                    <a:ext uri="{9D8B030D-6E8A-4147-A177-3AD203B41FA5}">
                      <a16:colId xmlns:a16="http://schemas.microsoft.com/office/drawing/2014/main" val="20003"/>
                    </a:ext>
                  </a:extLst>
                </a:gridCol>
                <a:gridCol w="2643275">
                  <a:extLst>
                    <a:ext uri="{9D8B030D-6E8A-4147-A177-3AD203B41FA5}">
                      <a16:colId xmlns:a16="http://schemas.microsoft.com/office/drawing/2014/main" val="20004"/>
                    </a:ext>
                  </a:extLst>
                </a:gridCol>
              </a:tblGrid>
              <a:tr h="838550">
                <a:tc>
                  <a:txBody>
                    <a:bodyPr/>
                    <a:lstStyle/>
                    <a:p>
                      <a:pPr algn="l">
                        <a:defRPr sz="1800" b="0">
                          <a:solidFill>
                            <a:srgbClr val="000000"/>
                          </a:solidFill>
                        </a:defRPr>
                      </a:pPr>
                      <a:r>
                        <a:rPr sz="2700">
                          <a:solidFill>
                            <a:srgbClr val="FFFFFF"/>
                          </a:solidFill>
                          <a:sym typeface="Arial"/>
                        </a:rPr>
                        <a:t>LLM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Rogue1</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Rogue2</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RougeL</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tc>
                  <a:txBody>
                    <a:bodyPr/>
                    <a:lstStyle/>
                    <a:p>
                      <a:pPr algn="l">
                        <a:defRPr sz="1800" b="0">
                          <a:solidFill>
                            <a:srgbClr val="000000"/>
                          </a:solidFill>
                        </a:defRPr>
                      </a:pPr>
                      <a:r>
                        <a:rPr sz="2700">
                          <a:solidFill>
                            <a:srgbClr val="FFFFFF"/>
                          </a:solidFill>
                          <a:sym typeface="Arial"/>
                        </a:rPr>
                        <a:t>RogueLSum</a:t>
                      </a:r>
                    </a:p>
                  </a:txBody>
                  <a:tcPr marL="177150" marR="177150" marT="177150" marB="177150" anchor="ctr" horzOverflow="overflow">
                    <a:lnT>
                      <a:solidFill>
                        <a:srgbClr val="000000">
                          <a:alpha val="0"/>
                        </a:srgbClr>
                      </a:solidFill>
                    </a:lnT>
                    <a:lnB>
                      <a:solidFill>
                        <a:srgbClr val="000000">
                          <a:alpha val="0"/>
                        </a:srgbClr>
                      </a:solidFill>
                    </a:lnB>
                    <a:solidFill>
                      <a:schemeClr val="accent1"/>
                    </a:solidFill>
                  </a:tcPr>
                </a:tc>
                <a:extLst>
                  <a:ext uri="{0D108BD9-81ED-4DB2-BD59-A6C34878D82A}">
                    <a16:rowId xmlns:a16="http://schemas.microsoft.com/office/drawing/2014/main" val="10000"/>
                  </a:ext>
                </a:extLst>
              </a:tr>
              <a:tr h="838550">
                <a:tc>
                  <a:txBody>
                    <a:bodyPr/>
                    <a:lstStyle/>
                    <a:p>
                      <a:pPr algn="l">
                        <a:defRPr sz="1800"/>
                      </a:pPr>
                      <a:r>
                        <a:rPr sz="2700">
                          <a:sym typeface="Arial"/>
                        </a:rPr>
                        <a:t>Mistral</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0.02</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1"/>
                  </a:ext>
                </a:extLst>
              </a:tr>
              <a:tr h="838550">
                <a:tc>
                  <a:txBody>
                    <a:bodyPr/>
                    <a:lstStyle/>
                    <a:p>
                      <a:pPr algn="l">
                        <a:defRPr sz="1800"/>
                      </a:pPr>
                      <a:r>
                        <a:rPr sz="2700">
                          <a:sym typeface="Arial"/>
                        </a:rPr>
                        <a:t>Llama3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0.02</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a:sym typeface="Arial"/>
                        </a:rPr>
                        <a:t>0.04</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2"/>
                  </a:ext>
                </a:extLst>
              </a:tr>
              <a:tr h="838550">
                <a:tc>
                  <a:txBody>
                    <a:bodyPr/>
                    <a:lstStyle/>
                    <a:p>
                      <a:pPr algn="l">
                        <a:defRPr sz="1800"/>
                      </a:pPr>
                      <a:r>
                        <a:rPr sz="2700">
                          <a:sym typeface="Arial"/>
                        </a:rPr>
                        <a:t>T5</a:t>
                      </a:r>
                    </a:p>
                  </a:txBody>
                  <a:tcPr marL="177150" marR="177150" marT="177150" marB="177150" anchor="ctr" horzOverflow="overflow">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0.07</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R>
                      <a:solidFill>
                        <a:srgbClr val="3F3F3F"/>
                      </a:solidFill>
                    </a:lnR>
                    <a:lnT>
                      <a:solidFill>
                        <a:srgbClr val="000000">
                          <a:alpha val="0"/>
                        </a:srgbClr>
                      </a:solidFill>
                    </a:lnT>
                    <a:lnB>
                      <a:solidFill>
                        <a:srgbClr val="000000">
                          <a:alpha val="0"/>
                        </a:srgbClr>
                      </a:solidFill>
                    </a:lnB>
                    <a:solidFill>
                      <a:srgbClr val="F2F2F2">
                        <a:alpha val="29802"/>
                      </a:srgbClr>
                    </a:solidFill>
                  </a:tcPr>
                </a:tc>
                <a:tc>
                  <a:txBody>
                    <a:bodyPr/>
                    <a:lstStyle/>
                    <a:p>
                      <a:pPr algn="l">
                        <a:defRPr sz="1800"/>
                      </a:pPr>
                      <a:r>
                        <a:rPr sz="2700">
                          <a:sym typeface="Arial"/>
                        </a:rPr>
                        <a:t>0.14</a:t>
                      </a:r>
                    </a:p>
                  </a:txBody>
                  <a:tcPr marL="177150" marR="177150" marT="177150" marB="177150" anchor="ctr" horzOverflow="overflow">
                    <a:lnL>
                      <a:solidFill>
                        <a:srgbClr val="3F3F3F"/>
                      </a:solidFill>
                    </a:lnL>
                    <a:lnT>
                      <a:solidFill>
                        <a:srgbClr val="000000">
                          <a:alpha val="0"/>
                        </a:srgbClr>
                      </a:solidFill>
                    </a:lnT>
                    <a:lnB>
                      <a:solidFill>
                        <a:srgbClr val="000000">
                          <a:alpha val="0"/>
                        </a:srgbClr>
                      </a:solidFill>
                    </a:lnB>
                    <a:solidFill>
                      <a:srgbClr val="F2F2F2">
                        <a:alpha val="29802"/>
                      </a:srgbClr>
                    </a:solidFill>
                  </a:tcPr>
                </a:tc>
                <a:extLst>
                  <a:ext uri="{0D108BD9-81ED-4DB2-BD59-A6C34878D82A}">
                    <a16:rowId xmlns:a16="http://schemas.microsoft.com/office/drawing/2014/main" val="10003"/>
                  </a:ext>
                </a:extLst>
              </a:tr>
              <a:tr h="838550">
                <a:tc>
                  <a:txBody>
                    <a:bodyPr/>
                    <a:lstStyle/>
                    <a:p>
                      <a:pPr algn="l">
                        <a:defRPr sz="1800"/>
                      </a:pPr>
                      <a:r>
                        <a:rPr sz="2700" b="1" dirty="0">
                          <a:sym typeface="Arial"/>
                        </a:rPr>
                        <a:t>Bart</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0.27</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0.13</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tc>
                  <a:txBody>
                    <a:bodyPr/>
                    <a:lstStyle/>
                    <a:p>
                      <a:pPr algn="l">
                        <a:defRPr sz="1800"/>
                      </a:pPr>
                      <a:r>
                        <a:rPr sz="2700" b="1" dirty="0">
                          <a:sym typeface="Arial"/>
                        </a:rPr>
                        <a:t>0.25</a:t>
                      </a:r>
                    </a:p>
                  </a:txBody>
                  <a:tcPr marL="177150" marR="177150" marT="177150" marB="177150" anchor="ctr" horzOverflow="overflow">
                    <a:lnT>
                      <a:solidFill>
                        <a:srgbClr val="000000">
                          <a:alpha val="0"/>
                        </a:srgbClr>
                      </a:solidFill>
                    </a:lnT>
                    <a:lnB>
                      <a:solidFill>
                        <a:srgbClr val="000000">
                          <a:alpha val="0"/>
                        </a:srgbClr>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6" name="Google Shape;156;p19"/>
          <p:cNvSpPr txBox="1">
            <a:spLocks noGrp="1"/>
          </p:cNvSpPr>
          <p:nvPr>
            <p:ph type="title"/>
          </p:nvPr>
        </p:nvSpPr>
        <p:spPr>
          <a:xfrm>
            <a:off x="1371596" y="348865"/>
            <a:ext cx="10044025" cy="877729"/>
          </a:xfrm>
          <a:prstGeom prst="rect">
            <a:avLst/>
          </a:prstGeom>
        </p:spPr>
        <p:txBody>
          <a:bodyPr anchor="ctr"/>
          <a:lstStyle>
            <a:lvl1pPr>
              <a:defRPr sz="4500" b="1">
                <a:latin typeface="Objective"/>
                <a:ea typeface="Objective"/>
                <a:cs typeface="Objective"/>
                <a:sym typeface="Objective"/>
              </a:defRPr>
            </a:lvl1pPr>
          </a:lstStyle>
          <a:p>
            <a:r>
              <a:t>Observations</a:t>
            </a:r>
          </a:p>
        </p:txBody>
      </p:sp>
      <p:grpSp>
        <p:nvGrpSpPr>
          <p:cNvPr id="189" name="Google Shape;157;p19"/>
          <p:cNvGrpSpPr/>
          <p:nvPr/>
        </p:nvGrpSpPr>
        <p:grpSpPr>
          <a:xfrm>
            <a:off x="647469" y="2317107"/>
            <a:ext cx="10921002" cy="3834719"/>
            <a:chOff x="0" y="0"/>
            <a:chExt cx="10921000" cy="3834718"/>
          </a:xfrm>
        </p:grpSpPr>
        <p:sp>
          <p:nvSpPr>
            <p:cNvPr id="177" name="Google Shape;158;p19"/>
            <p:cNvSpPr/>
            <p:nvPr/>
          </p:nvSpPr>
          <p:spPr>
            <a:xfrm>
              <a:off x="-1" y="0"/>
              <a:ext cx="3329573" cy="670918"/>
            </a:xfrm>
            <a:prstGeom prst="rect">
              <a:avLst/>
            </a:prstGeom>
            <a:solidFill>
              <a:schemeClr val="accent2"/>
            </a:solidFill>
            <a:ln w="15875" cap="flat">
              <a:solidFill>
                <a:schemeClr val="accent2"/>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78" name="Google Shape;159;p19"/>
            <p:cNvSpPr txBox="1"/>
            <p:nvPr/>
          </p:nvSpPr>
          <p:spPr>
            <a:xfrm>
              <a:off x="54849" y="141484"/>
              <a:ext cx="3219874" cy="3879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Training:</a:t>
              </a:r>
            </a:p>
          </p:txBody>
        </p:sp>
        <p:sp>
          <p:nvSpPr>
            <p:cNvPr id="179" name="Google Shape;160;p19"/>
            <p:cNvSpPr/>
            <p:nvPr/>
          </p:nvSpPr>
          <p:spPr>
            <a:xfrm>
              <a:off x="-1" y="670918"/>
              <a:ext cx="3329573" cy="3112832"/>
            </a:xfrm>
            <a:prstGeom prst="rect">
              <a:avLst/>
            </a:prstGeom>
            <a:solidFill>
              <a:srgbClr val="E1E5D9">
                <a:alpha val="89803"/>
              </a:srgbClr>
            </a:solidFill>
            <a:ln w="15875" cap="flat">
              <a:solidFill>
                <a:srgbClr val="E1E5D9">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0" name="Google Shape;161;p19"/>
            <p:cNvSpPr txBox="1"/>
            <p:nvPr/>
          </p:nvSpPr>
          <p:spPr>
            <a:xfrm>
              <a:off x="-1" y="670918"/>
              <a:ext cx="3297573" cy="20666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To train on available limited hardware, used PEFT technique (LORA) on quantized versions of Llama 3 and Mistral models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Used Transformer framework to train the base versions of T5 and Bart models.</a:t>
              </a:r>
            </a:p>
          </p:txBody>
        </p:sp>
        <p:sp>
          <p:nvSpPr>
            <p:cNvPr id="181" name="Google Shape;162;p19"/>
            <p:cNvSpPr/>
            <p:nvPr/>
          </p:nvSpPr>
          <p:spPr>
            <a:xfrm>
              <a:off x="3795714" y="0"/>
              <a:ext cx="3329574" cy="670918"/>
            </a:xfrm>
            <a:prstGeom prst="rect">
              <a:avLst/>
            </a:prstGeom>
            <a:solidFill>
              <a:schemeClr val="accent3"/>
            </a:solidFill>
            <a:ln w="15875" cap="flat">
              <a:solidFill>
                <a:schemeClr val="accent3"/>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2" name="Google Shape;163;p19"/>
            <p:cNvSpPr txBox="1"/>
            <p:nvPr/>
          </p:nvSpPr>
          <p:spPr>
            <a:xfrm>
              <a:off x="3850564" y="141484"/>
              <a:ext cx="3219874" cy="3879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Email Subject Generation:</a:t>
              </a:r>
            </a:p>
          </p:txBody>
        </p:sp>
        <p:sp>
          <p:nvSpPr>
            <p:cNvPr id="183" name="Google Shape;164;p19"/>
            <p:cNvSpPr/>
            <p:nvPr/>
          </p:nvSpPr>
          <p:spPr>
            <a:xfrm>
              <a:off x="3795714" y="670918"/>
              <a:ext cx="3329574" cy="3112832"/>
            </a:xfrm>
            <a:prstGeom prst="rect">
              <a:avLst/>
            </a:prstGeom>
            <a:solidFill>
              <a:srgbClr val="E8E3DD">
                <a:alpha val="89803"/>
              </a:srgbClr>
            </a:solidFill>
            <a:ln w="15875" cap="flat">
              <a:solidFill>
                <a:srgbClr val="E8E3DD">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4" name="Google Shape;165;p19"/>
            <p:cNvSpPr txBox="1"/>
            <p:nvPr/>
          </p:nvSpPr>
          <p:spPr>
            <a:xfrm>
              <a:off x="3795714" y="670918"/>
              <a:ext cx="3297574" cy="9695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Both Generative and Seq2Seq models generated contextually correct email subjects.</a:t>
              </a:r>
            </a:p>
          </p:txBody>
        </p:sp>
        <p:sp>
          <p:nvSpPr>
            <p:cNvPr id="185" name="Google Shape;166;p19"/>
            <p:cNvSpPr/>
            <p:nvPr/>
          </p:nvSpPr>
          <p:spPr>
            <a:xfrm>
              <a:off x="7591427" y="0"/>
              <a:ext cx="3329574" cy="670918"/>
            </a:xfrm>
            <a:prstGeom prst="rect">
              <a:avLst/>
            </a:prstGeom>
            <a:solidFill>
              <a:srgbClr val="91A9B9"/>
            </a:solidFill>
            <a:ln w="15875" cap="flat">
              <a:solidFill>
                <a:srgbClr val="91A9B9"/>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6" name="Google Shape;167;p19"/>
            <p:cNvSpPr txBox="1"/>
            <p:nvPr/>
          </p:nvSpPr>
          <p:spPr>
            <a:xfrm>
              <a:off x="7646277" y="7517"/>
              <a:ext cx="3219874" cy="6558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48" tIns="73148" rIns="73148" bIns="73148" numCol="1" anchor="ctr">
              <a:spAutoFit/>
            </a:bodyPr>
            <a:lstStyle>
              <a:lvl1pPr algn="ctr">
                <a:lnSpc>
                  <a:spcPct val="90000"/>
                </a:lnSpc>
                <a:defRPr sz="1800" b="1">
                  <a:solidFill>
                    <a:srgbClr val="FFFFFF"/>
                  </a:solidFill>
                  <a:latin typeface="Calibri"/>
                  <a:ea typeface="Calibri"/>
                  <a:cs typeface="Calibri"/>
                  <a:sym typeface="Calibri"/>
                </a:defRPr>
              </a:lvl1pPr>
            </a:lstStyle>
            <a:p>
              <a:r>
                <a:t>Model Performance and Comparison:</a:t>
              </a:r>
            </a:p>
          </p:txBody>
        </p:sp>
        <p:sp>
          <p:nvSpPr>
            <p:cNvPr id="187" name="Google Shape;168;p19"/>
            <p:cNvSpPr/>
            <p:nvPr/>
          </p:nvSpPr>
          <p:spPr>
            <a:xfrm>
              <a:off x="7591427" y="670918"/>
              <a:ext cx="3329574" cy="3112832"/>
            </a:xfrm>
            <a:prstGeom prst="rect">
              <a:avLst/>
            </a:prstGeom>
            <a:solidFill>
              <a:srgbClr val="DBE1E6">
                <a:alpha val="89803"/>
              </a:srgbClr>
            </a:solidFill>
            <a:ln w="15875" cap="flat">
              <a:solidFill>
                <a:srgbClr val="DBE1E6">
                  <a:alpha val="89803"/>
                </a:srgbClr>
              </a:solidFill>
              <a:prstDash val="solid"/>
              <a:round/>
            </a:ln>
            <a:effectLst/>
          </p:spPr>
          <p:txBody>
            <a:bodyPr wrap="square" lIns="0" tIns="0" rIns="0" bIns="0" numCol="1" anchor="ctr">
              <a:noAutofit/>
            </a:bodyPr>
            <a:lstStyle/>
            <a:p>
              <a:pPr>
                <a:defRPr>
                  <a:latin typeface="+mn-lt"/>
                  <a:ea typeface="+mn-ea"/>
                  <a:cs typeface="+mn-cs"/>
                  <a:sym typeface="Arial"/>
                </a:defRPr>
              </a:pPr>
              <a:endParaRPr/>
            </a:p>
          </p:txBody>
        </p:sp>
        <p:sp>
          <p:nvSpPr>
            <p:cNvPr id="188" name="Google Shape;169;p19"/>
            <p:cNvSpPr txBox="1"/>
            <p:nvPr/>
          </p:nvSpPr>
          <p:spPr>
            <a:xfrm>
              <a:off x="7591427" y="670918"/>
              <a:ext cx="3297574" cy="3163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000" tIns="96000" rIns="96000" bIns="96000" numCol="1" anchor="t">
              <a:spAutoFit/>
            </a:bodyPr>
            <a:lstStyle/>
            <a:p>
              <a:pPr marL="171450" lvl="1" indent="-171450">
                <a:lnSpc>
                  <a:spcPct val="90000"/>
                </a:lnSpc>
                <a:buClr>
                  <a:srgbClr val="000000"/>
                </a:buClr>
                <a:buSzPts val="1800"/>
                <a:buFont typeface="Calibri"/>
                <a:buChar char="•"/>
                <a:defRPr sz="1800">
                  <a:latin typeface="Calibri"/>
                  <a:ea typeface="Calibri"/>
                  <a:cs typeface="Calibri"/>
                  <a:sym typeface="Calibri"/>
                </a:defRPr>
              </a:pPr>
              <a:r>
                <a:t>Mistral and Llama 3 models generated synonyms of words, resulting in low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Seq2Seq models picked up words directly from the email content, leading to high Rouge scores.</a:t>
              </a:r>
            </a:p>
            <a:p>
              <a:pPr marL="171450" lvl="1" indent="-171450">
                <a:lnSpc>
                  <a:spcPct val="90000"/>
                </a:lnSpc>
                <a:spcBef>
                  <a:spcPts val="200"/>
                </a:spcBef>
                <a:buClr>
                  <a:srgbClr val="000000"/>
                </a:buClr>
                <a:buSzPts val="1800"/>
                <a:buFont typeface="Calibri"/>
                <a:buChar char="•"/>
                <a:defRPr sz="1800">
                  <a:latin typeface="Calibri"/>
                  <a:ea typeface="Calibri"/>
                  <a:cs typeface="Calibri"/>
                  <a:sym typeface="Calibri"/>
                </a:defRPr>
              </a:pPr>
              <a:r>
                <a:t>Bart and T5 models, both encoder-decoder types, outperformed Mistral and Llama 3 models.</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1" name="Google Shape;174;p20"/>
          <p:cNvSpPr txBox="1">
            <a:spLocks noGrp="1"/>
          </p:cNvSpPr>
          <p:nvPr>
            <p:ph type="title"/>
          </p:nvPr>
        </p:nvSpPr>
        <p:spPr>
          <a:xfrm>
            <a:off x="466720" y="586853"/>
            <a:ext cx="3201369" cy="3387501"/>
          </a:xfrm>
          <a:prstGeom prst="rect">
            <a:avLst/>
          </a:prstGeom>
        </p:spPr>
        <p:txBody>
          <a:bodyPr/>
          <a:lstStyle>
            <a:lvl1pPr algn="r">
              <a:defRPr sz="4500" b="1">
                <a:latin typeface="Objective"/>
                <a:ea typeface="Objective"/>
                <a:cs typeface="Objective"/>
                <a:sym typeface="Objective"/>
              </a:defRPr>
            </a:lvl1pPr>
          </a:lstStyle>
          <a:p>
            <a:r>
              <a:t>Demo</a:t>
            </a:r>
          </a:p>
        </p:txBody>
      </p:sp>
      <p:sp>
        <p:nvSpPr>
          <p:cNvPr id="192" name="Google Shape;175;p20"/>
          <p:cNvSpPr txBox="1">
            <a:spLocks noGrp="1"/>
          </p:cNvSpPr>
          <p:nvPr>
            <p:ph type="body" sz="half" idx="1"/>
          </p:nvPr>
        </p:nvSpPr>
        <p:spPr>
          <a:xfrm>
            <a:off x="4581726" y="649478"/>
            <a:ext cx="3025305" cy="5546051"/>
          </a:xfrm>
          <a:prstGeom prst="rect">
            <a:avLst/>
          </a:prstGeom>
        </p:spPr>
        <p:txBody>
          <a:bodyPr anchor="ctr"/>
          <a:lstStyle/>
          <a:p>
            <a:pPr marL="0" indent="89610" defTabSz="896111">
              <a:spcBef>
                <a:spcPts val="0"/>
              </a:spcBef>
              <a:buSzTx/>
              <a:buNone/>
              <a:defRPr sz="2300">
                <a:latin typeface="Objective"/>
                <a:ea typeface="Objective"/>
                <a:cs typeface="Objective"/>
                <a:sym typeface="Objective"/>
              </a:defRPr>
            </a:pPr>
            <a:endParaRPr/>
          </a:p>
          <a:p>
            <a:pPr marL="89610" indent="-149352" defTabSz="896111">
              <a:spcBef>
                <a:spcPts val="1300"/>
              </a:spcBef>
              <a:buSzPts val="2300"/>
              <a:defRPr sz="2300" b="1">
                <a:latin typeface="Objective"/>
                <a:ea typeface="Objective"/>
                <a:cs typeface="Objective"/>
                <a:sym typeface="Objective"/>
              </a:defRPr>
            </a:pPr>
            <a:r>
              <a:t>Gradio App: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3"/>
              </a:rPr>
              <a:t>https://huggingface.co/spaces/GSridhar1982/EmailSubjectGenerationDemo</a:t>
            </a:r>
          </a:p>
          <a:p>
            <a:pPr marL="0" indent="0" defTabSz="896111">
              <a:spcBef>
                <a:spcPts val="1300"/>
              </a:spcBef>
              <a:buSzTx/>
              <a:buNone/>
              <a:defRPr sz="2300">
                <a:latin typeface="Objective"/>
                <a:ea typeface="Objective"/>
                <a:cs typeface="Objective"/>
                <a:sym typeface="Objective"/>
              </a:defRPr>
            </a:pPr>
            <a:endParaRPr>
              <a:solidFill>
                <a:srgbClr val="0000FF"/>
              </a:solidFill>
              <a:uFill>
                <a:solidFill>
                  <a:srgbClr val="0000FF"/>
                </a:solidFill>
              </a:uFill>
              <a:hlinkClick r:id="rId3"/>
            </a:endParaRPr>
          </a:p>
          <a:p>
            <a:pPr marL="89610" indent="-149352" defTabSz="896111">
              <a:spcBef>
                <a:spcPts val="1300"/>
              </a:spcBef>
              <a:buSzPts val="2300"/>
              <a:defRPr sz="2300" b="1">
                <a:latin typeface="Objective"/>
                <a:ea typeface="Objective"/>
                <a:cs typeface="Objective"/>
                <a:sym typeface="Objective"/>
              </a:defRPr>
            </a:pPr>
            <a:r>
              <a:t>FAST API: </a:t>
            </a:r>
          </a:p>
          <a:p>
            <a:pPr marL="0" indent="0" defTabSz="896111">
              <a:spcBef>
                <a:spcPts val="1300"/>
              </a:spcBef>
              <a:buSzTx/>
              <a:buNone/>
              <a:defRPr sz="2300" u="sng">
                <a:solidFill>
                  <a:schemeClr val="accent5"/>
                </a:solidFill>
                <a:uFill>
                  <a:solidFill>
                    <a:schemeClr val="accent5"/>
                  </a:solidFill>
                </a:uFill>
                <a:latin typeface="Objective"/>
                <a:ea typeface="Objective"/>
                <a:cs typeface="Objective"/>
                <a:sym typeface="Objective"/>
              </a:defRPr>
            </a:pPr>
            <a:r>
              <a:rPr>
                <a:solidFill>
                  <a:srgbClr val="0000FF"/>
                </a:solidFill>
                <a:uFill>
                  <a:solidFill>
                    <a:srgbClr val="0000FF"/>
                  </a:solidFill>
                </a:uFill>
                <a:hlinkClick r:id="rId4"/>
              </a:rPr>
              <a:t>https://anukvma-emailsubjectapi.hf.space/</a:t>
            </a:r>
          </a:p>
        </p:txBody>
      </p:sp>
      <p:pic>
        <p:nvPicPr>
          <p:cNvPr id="193" name="Google Shape;176;p20" descr="Google Shape;176;p20"/>
          <p:cNvPicPr>
            <a:picLocks noChangeAspect="1"/>
          </p:cNvPicPr>
          <p:nvPr/>
        </p:nvPicPr>
        <p:blipFill>
          <a:blip r:embed="rId5"/>
          <a:stretch>
            <a:fillRect/>
          </a:stretch>
        </p:blipFill>
        <p:spPr>
          <a:xfrm>
            <a:off x="8109501" y="2675626"/>
            <a:ext cx="3615778" cy="151862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5" name="Google Shape;181;p21"/>
          <p:cNvSpPr txBox="1">
            <a:spLocks noGrp="1"/>
          </p:cNvSpPr>
          <p:nvPr>
            <p:ph type="ctrTitle"/>
          </p:nvPr>
        </p:nvSpPr>
        <p:spPr>
          <a:xfrm>
            <a:off x="1596515" y="322208"/>
            <a:ext cx="8942175" cy="573719"/>
          </a:xfrm>
          <a:prstGeom prst="rect">
            <a:avLst/>
          </a:prstGeom>
        </p:spPr>
        <p:txBody>
          <a:bodyPr lIns="45699" tIns="45699" rIns="45699" bIns="45699">
            <a:normAutofit fontScale="90000"/>
          </a:bodyPr>
          <a:lstStyle>
            <a:lvl1pPr algn="l">
              <a:lnSpc>
                <a:spcPct val="85000"/>
              </a:lnSpc>
              <a:defRPr sz="4500" b="1">
                <a:latin typeface="Objective"/>
                <a:ea typeface="Objective"/>
                <a:cs typeface="Objective"/>
                <a:sym typeface="Objective"/>
              </a:defRPr>
            </a:lvl1pPr>
          </a:lstStyle>
          <a:p>
            <a:r>
              <a:rPr dirty="0"/>
              <a:t>Question and Answer</a:t>
            </a:r>
          </a:p>
        </p:txBody>
      </p:sp>
      <p:pic>
        <p:nvPicPr>
          <p:cNvPr id="196" name="Google Shape;182;p21" descr="Google Shape;182;p21"/>
          <p:cNvPicPr>
            <a:picLocks noChangeAspect="1"/>
          </p:cNvPicPr>
          <p:nvPr/>
        </p:nvPicPr>
        <p:blipFill>
          <a:blip r:embed="rId3"/>
          <a:stretch>
            <a:fillRect/>
          </a:stretch>
        </p:blipFill>
        <p:spPr>
          <a:xfrm>
            <a:off x="4121713" y="1260749"/>
            <a:ext cx="3948573" cy="3948573"/>
          </a:xfrm>
          <a:prstGeom prst="rect">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miter lim="400000"/>
          </a:ln>
        </p:spPr>
      </p:pic>
    </p:spTree>
  </p:cSld>
  <p:clrMapOvr>
    <a:masterClrMapping/>
  </p:clrMapOvr>
  <p:transition spd="med"/>
</p:sld>
</file>

<file path=ppt/theme/theme1.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uxe">
  <a:themeElements>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fontScheme name="Luxe">
      <a:majorFont>
        <a:latin typeface="Helvetica"/>
        <a:ea typeface="Helvetica"/>
        <a:cs typeface="Helvetica"/>
      </a:majorFont>
      <a:minorFont>
        <a:latin typeface="Arial"/>
        <a:ea typeface="Arial"/>
        <a:cs typeface="Arial"/>
      </a:minorFont>
    </a:fontScheme>
    <a:fmtScheme name="Lux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ppt/theme/themeOverride2.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ppt/theme/themeOverride3.xml><?xml version="1.0" encoding="utf-8"?>
<a:themeOverride xmlns:a="http://schemas.openxmlformats.org/drawingml/2006/main">
  <a:clrScheme name="Luxe">
    <a:dk1>
      <a:srgbClr val="000000"/>
    </a:dk1>
    <a:lt1>
      <a:srgbClr val="FFFFFF"/>
    </a:lt1>
    <a:dk2>
      <a:srgbClr val="A7A7A7"/>
    </a:dk2>
    <a:lt2>
      <a:srgbClr val="535353"/>
    </a:lt2>
    <a:accent1>
      <a:srgbClr val="5D4037"/>
    </a:accent1>
    <a:accent2>
      <a:srgbClr val="455A64"/>
    </a:accent2>
    <a:accent3>
      <a:srgbClr val="57BB8A"/>
    </a:accent3>
    <a:accent4>
      <a:srgbClr val="78909C"/>
    </a:accent4>
    <a:accent5>
      <a:srgbClr val="607D8B"/>
    </a:accent5>
    <a:accent6>
      <a:srgbClr val="DCE755"/>
    </a:accent6>
    <a:hlink>
      <a:srgbClr val="0000FF"/>
    </a:hlink>
    <a:folHlink>
      <a:srgbClr val="FF00FF"/>
    </a:folHlink>
  </a:clrScheme>
</a:themeOverride>
</file>

<file path=docMetadata/LabelInfo.xml><?xml version="1.0" encoding="utf-8"?>
<clbl:labelList xmlns:clbl="http://schemas.microsoft.com/office/2020/mipLabelMetadata">
  <clbl:label id="{94523dde-f9d1-4aa7-80a9-c0900420d3c3}" enabled="1" method="Privileged" siteId="{3dd8961f-e488-4e60-8e11-a82d994e183d}" contentBits="0" removed="0"/>
</clbl:labelList>
</file>

<file path=docProps/app.xml><?xml version="1.0" encoding="utf-8"?>
<Properties xmlns="http://schemas.openxmlformats.org/officeDocument/2006/extended-properties" xmlns:vt="http://schemas.openxmlformats.org/officeDocument/2006/docPropsVTypes">
  <Template/>
  <TotalTime>244</TotalTime>
  <Words>938</Words>
  <Application>Microsoft Office PowerPoint</Application>
  <PresentationFormat>Widescreen</PresentationFormat>
  <Paragraphs>209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Economica</vt:lpstr>
      <vt:lpstr>Helvetica</vt:lpstr>
      <vt:lpstr>Objective</vt:lpstr>
      <vt:lpstr>Open Sans</vt:lpstr>
      <vt:lpstr>Verdana</vt:lpstr>
      <vt:lpstr>Luxe</vt:lpstr>
      <vt:lpstr>Group 18 - Generative AI  </vt:lpstr>
      <vt:lpstr>Email Subject Generation</vt:lpstr>
      <vt:lpstr>Objective</vt:lpstr>
      <vt:lpstr>Model Evaluated</vt:lpstr>
      <vt:lpstr>Inference Results</vt:lpstr>
      <vt:lpstr>Metrics</vt:lpstr>
      <vt:lpstr>Observations</vt:lpstr>
      <vt:lpstr>Demo</vt:lpstr>
      <vt:lpstr>Question and Answer</vt:lpstr>
      <vt:lpstr>Objective</vt:lpstr>
      <vt:lpstr>Data Collection and Preprocessing</vt:lpstr>
      <vt:lpstr>Model Evaluated</vt:lpstr>
      <vt:lpstr>Inference Results</vt:lpstr>
      <vt:lpstr>Result Metrics</vt:lpstr>
      <vt:lpstr>Observations</vt:lpstr>
      <vt:lpstr>Demo</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Gudimella, Sridhar</dc:creator>
  <cp:lastModifiedBy>Gudimella, Sridhar</cp:lastModifiedBy>
  <cp:revision>5</cp:revision>
  <dcterms:modified xsi:type="dcterms:W3CDTF">2024-09-28T09:17:40Z</dcterms:modified>
</cp:coreProperties>
</file>