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DD2138-9A08-4A95-BA58-90AFB4D0D650}" v="1" dt="2024-08-18T06:04:46.344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0F72-2328-15E0-797E-6DBDA40EA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97011-38F5-382E-7361-3061B0C1C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5BC3E-DE01-F5BA-FCFE-AB8CF914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3A6C-EE5B-4855-B346-9F61A571997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FF541-2C25-0530-EB47-247F403BD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8D06C-1862-B095-A5F4-D01EF354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417F-B126-4B8E-A656-721CE5F0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7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5D2D-8EC8-6B00-250B-9B963982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DD9E7-BAFF-68BF-C965-4E994BD38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8C5A-1FB3-98E3-433F-A09D30AD7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3A6C-EE5B-4855-B346-9F61A571997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A5B2A-0514-0B49-552F-8BEBFD0F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CEC5A-CDD3-F13D-8638-C052EA95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417F-B126-4B8E-A656-721CE5F0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6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BF9211-1C81-9E9D-DE91-967A2A841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7D0A7-B72D-6A0A-1725-6AC99D87E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AA14D-72E5-8179-0119-5BAF646E4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3A6C-EE5B-4855-B346-9F61A571997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47667-6E29-8E3F-9CDE-11C5E003D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EC323-2873-3EEE-6D95-3677EE36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417F-B126-4B8E-A656-721CE5F0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E8D2-1DA2-6184-A364-CD3DD390B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69C54-B23E-E3C6-4515-160ED09B1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85CD4-156F-3D36-D8E4-9045BD04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3A6C-EE5B-4855-B346-9F61A571997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6FA9B-FC35-47C1-CDF9-D5B2B3151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AAE9-9473-758E-613F-F3C9C3B45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417F-B126-4B8E-A656-721CE5F0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1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5DAFE-E127-215A-1ECB-7EE83AFA3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462D1-7A4F-FA56-3F1E-54A7387A7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9317D-A542-4042-A56C-0286BE588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3A6C-EE5B-4855-B346-9F61A571997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666D3-DA85-7213-7AD7-58587734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72211-AEBA-C506-7D96-D8A8EDE0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417F-B126-4B8E-A656-721CE5F0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9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A4E75-379E-7CA4-B6F4-864623617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76F61-CB0E-8017-36AB-7F065943A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33880-FD7E-40C6-4878-16A2FACF3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08B44-3350-EE5A-EABC-E1757B72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3A6C-EE5B-4855-B346-9F61A571997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C1ED3-22D3-A649-1F99-954E1433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4430D-B4FC-EE9C-FB6F-62D12D44A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417F-B126-4B8E-A656-721CE5F0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0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FFA32-3EF8-DDBB-E5E7-439061F4B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1388E-7A1B-CDC2-0FAD-2925E6528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B9EDB-C249-2CBA-9318-8357EFDA2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7027C-18B8-B4EF-F4E5-2EAB11869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E0B5C1-93AC-E679-DEA1-2C9E46607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59901-D933-FFA2-6842-D4423A69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3A6C-EE5B-4855-B346-9F61A571997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ADE51-FA4C-884D-C088-0606C95D9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70683-FBFD-C78F-CC13-36E6F1FB1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417F-B126-4B8E-A656-721CE5F0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88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0213-396E-D322-10B4-E18DD69D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6D2E1-94FA-AC02-6503-2A8A56FD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3A6C-EE5B-4855-B346-9F61A571997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50DC4-BA5D-28FF-77AE-DFD029ED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62036-EBE8-D1E0-77BF-E477D195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417F-B126-4B8E-A656-721CE5F0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2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14F856-EE3B-44A4-19F8-32C88BDBC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3A6C-EE5B-4855-B346-9F61A571997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A550A0-0B58-546E-1F0D-DB57E1A8B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6D3A5-6647-35B5-8FDA-A3684DE3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417F-B126-4B8E-A656-721CE5F0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2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D86E-2A1B-1A2F-FDFB-3EDDAE62C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19307-6C86-08B9-4328-F4C91ECEA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B7DED-22E9-0355-A805-853A3CE91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6C991-2E0A-C5A0-5DC6-63D66CD54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3A6C-EE5B-4855-B346-9F61A571997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57BED-4D85-B1CB-43AC-33E7C341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01996-2EE2-3666-9CAF-411767FB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417F-B126-4B8E-A656-721CE5F0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4264-F872-A38F-80E1-ECC56FD6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96D15D-BFEB-B5E4-D408-B738F9A71B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D237B-18FD-325A-5D15-1A1B6FD7D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12843-4EC3-816F-8B07-0D62E991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3A6C-EE5B-4855-B346-9F61A571997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FAD85-AF22-A146-BAF7-7EF9A6A0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5B7BB-DFD2-1F57-A56C-21D149074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417F-B126-4B8E-A656-721CE5F0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1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9787A-95F8-2010-5346-43394A71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1EFD2-7E4A-C9BB-9E1F-7978EB5A4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DFC33-8F96-4447-E9D4-0712EB7F8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823A6C-EE5B-4855-B346-9F61A571997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D4CAD-880A-B2B4-66B3-AFD4332BA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41F5F-0B09-9C0F-5152-B654699E9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3F417F-B126-4B8E-A656-721CE5F0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1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91093-5010-3024-DCE0-9F5A5A147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7593"/>
            <a:ext cx="4467792" cy="306054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Group 18 Email Subject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849C6-4BB3-A65B-66EC-38464F6DB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800209"/>
            <a:ext cx="4467792" cy="2410198"/>
          </a:xfrm>
        </p:spPr>
        <p:txBody>
          <a:bodyPr>
            <a:normAutofit/>
          </a:bodyPr>
          <a:lstStyle/>
          <a:p>
            <a:r>
              <a:rPr lang="en-US" sz="1500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Anupreksha</a:t>
            </a:r>
            <a:r>
              <a:rPr lang="en-US" sz="15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Jain</a:t>
            </a:r>
          </a:p>
          <a:p>
            <a:r>
              <a:rPr lang="en-US" sz="15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Prashant </a:t>
            </a:r>
            <a:r>
              <a:rPr lang="en-US" sz="1500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Kataria</a:t>
            </a:r>
            <a:endParaRPr lang="en-US" sz="1500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5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Rohini</a:t>
            </a:r>
          </a:p>
          <a:p>
            <a:r>
              <a:rPr lang="en-US" sz="15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Sridhar</a:t>
            </a:r>
          </a:p>
        </p:txBody>
      </p:sp>
      <p:pic>
        <p:nvPicPr>
          <p:cNvPr id="7" name="Graphic 6" descr="Email">
            <a:extLst>
              <a:ext uri="{FF2B5EF4-FFF2-40B4-BE49-F238E27FC236}">
                <a16:creationId xmlns:a16="http://schemas.microsoft.com/office/drawing/2014/main" id="{32E5928D-80FC-48B1-3333-5733D15BB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3623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3351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9DCB1-3A34-1E7F-4C80-DE4762317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Objective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E7AE2-7A0C-639B-0F1F-56F27010C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500" b="0" i="0" dirty="0"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Generate a succinct subject line from the body of an email.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To explore the use of Generative AI Language Models (LLMs) for generating compelling email subject lines.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To evaluate the effectiveness of different LLMs in creating subject lines that improve open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To discuss the deployment process and challenges faced during implementation.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94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CC9981-4742-0ABD-3575-D9A6776F2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Model Evaluated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775B11BB-D694-2960-0E6B-5F42A0872C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7016882"/>
              </p:ext>
            </p:extLst>
          </p:nvPr>
        </p:nvGraphicFramePr>
        <p:xfrm>
          <a:off x="2039455" y="2228087"/>
          <a:ext cx="8113093" cy="39488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49568">
                  <a:extLst>
                    <a:ext uri="{9D8B030D-6E8A-4147-A177-3AD203B41FA5}">
                      <a16:colId xmlns:a16="http://schemas.microsoft.com/office/drawing/2014/main" val="2987142443"/>
                    </a:ext>
                  </a:extLst>
                </a:gridCol>
                <a:gridCol w="1840990">
                  <a:extLst>
                    <a:ext uri="{9D8B030D-6E8A-4147-A177-3AD203B41FA5}">
                      <a16:colId xmlns:a16="http://schemas.microsoft.com/office/drawing/2014/main" val="1812677811"/>
                    </a:ext>
                  </a:extLst>
                </a:gridCol>
                <a:gridCol w="1856154">
                  <a:extLst>
                    <a:ext uri="{9D8B030D-6E8A-4147-A177-3AD203B41FA5}">
                      <a16:colId xmlns:a16="http://schemas.microsoft.com/office/drawing/2014/main" val="1094437995"/>
                    </a:ext>
                  </a:extLst>
                </a:gridCol>
                <a:gridCol w="1431544">
                  <a:extLst>
                    <a:ext uri="{9D8B030D-6E8A-4147-A177-3AD203B41FA5}">
                      <a16:colId xmlns:a16="http://schemas.microsoft.com/office/drawing/2014/main" val="265877203"/>
                    </a:ext>
                  </a:extLst>
                </a:gridCol>
                <a:gridCol w="1734837">
                  <a:extLst>
                    <a:ext uri="{9D8B030D-6E8A-4147-A177-3AD203B41FA5}">
                      <a16:colId xmlns:a16="http://schemas.microsoft.com/office/drawing/2014/main" val="1193374291"/>
                    </a:ext>
                  </a:extLst>
                </a:gridCol>
              </a:tblGrid>
              <a:tr h="789776">
                <a:tc>
                  <a:txBody>
                    <a:bodyPr/>
                    <a:lstStyle/>
                    <a:p>
                      <a:r>
                        <a:rPr lang="en-US" sz="2100" b="1">
                          <a:effectLst/>
                        </a:rPr>
                        <a:t>LLM</a:t>
                      </a:r>
                    </a:p>
                  </a:txBody>
                  <a:tcPr marL="98570" marR="98570" marT="45494" marB="45494" anchor="ctr"/>
                </a:tc>
                <a:tc>
                  <a:txBody>
                    <a:bodyPr/>
                    <a:lstStyle/>
                    <a:p>
                      <a:r>
                        <a:rPr lang="en-US" sz="2100" b="1">
                          <a:effectLst/>
                        </a:rPr>
                        <a:t>Framework</a:t>
                      </a:r>
                    </a:p>
                  </a:txBody>
                  <a:tcPr marL="98570" marR="98570" marT="45494" marB="45494" anchor="ctr"/>
                </a:tc>
                <a:tc>
                  <a:txBody>
                    <a:bodyPr/>
                    <a:lstStyle/>
                    <a:p>
                      <a:r>
                        <a:rPr lang="en-US" sz="2100" b="1">
                          <a:effectLst/>
                        </a:rPr>
                        <a:t>Model Type</a:t>
                      </a:r>
                    </a:p>
                  </a:txBody>
                  <a:tcPr marL="98570" marR="98570" marT="45494" marB="45494" anchor="ctr"/>
                </a:tc>
                <a:tc>
                  <a:txBody>
                    <a:bodyPr/>
                    <a:lstStyle/>
                    <a:p>
                      <a:r>
                        <a:rPr lang="en-US" sz="2100" b="1">
                          <a:effectLst/>
                        </a:rPr>
                        <a:t>Training Steps</a:t>
                      </a:r>
                    </a:p>
                  </a:txBody>
                  <a:tcPr marL="98570" marR="98570" marT="45494" marB="45494" anchor="ctr"/>
                </a:tc>
                <a:tc>
                  <a:txBody>
                    <a:bodyPr/>
                    <a:lstStyle/>
                    <a:p>
                      <a:r>
                        <a:rPr lang="en-US" sz="2100" b="1">
                          <a:effectLst/>
                        </a:rPr>
                        <a:t>Evaluation Method</a:t>
                      </a:r>
                    </a:p>
                  </a:txBody>
                  <a:tcPr marL="98570" marR="98570" marT="45494" marB="45494" anchor="ctr"/>
                </a:tc>
                <a:extLst>
                  <a:ext uri="{0D108BD9-81ED-4DB2-BD59-A6C34878D82A}">
                    <a16:rowId xmlns:a16="http://schemas.microsoft.com/office/drawing/2014/main" val="190195190"/>
                  </a:ext>
                </a:extLst>
              </a:tr>
              <a:tr h="789776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Mistral</a:t>
                      </a:r>
                    </a:p>
                  </a:txBody>
                  <a:tcPr marL="98570" marR="98570" marT="45494" marB="45494" anchor="ctr"/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unsloth</a:t>
                      </a:r>
                      <a:endParaRPr lang="en-US" sz="15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8570" marR="98570" marT="45494" marB="45494"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 bit quantized</a:t>
                      </a:r>
                    </a:p>
                  </a:txBody>
                  <a:tcPr marL="98570" marR="98570" marT="45494" marB="45494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 marL="98570" marR="98570" marT="45494" marB="45494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ROUGE Score</a:t>
                      </a:r>
                    </a:p>
                  </a:txBody>
                  <a:tcPr marL="98570" marR="98570" marT="45494" marB="45494" anchor="ctr"/>
                </a:tc>
                <a:extLst>
                  <a:ext uri="{0D108BD9-81ED-4DB2-BD59-A6C34878D82A}">
                    <a16:rowId xmlns:a16="http://schemas.microsoft.com/office/drawing/2014/main" val="2600864008"/>
                  </a:ext>
                </a:extLst>
              </a:tr>
              <a:tr h="789776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Llama3</a:t>
                      </a:r>
                    </a:p>
                  </a:txBody>
                  <a:tcPr marL="98570" marR="98570" marT="45494" marB="45494" anchor="ctr"/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unsloth</a:t>
                      </a:r>
                      <a:endParaRPr lang="en-US" sz="15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8570" marR="98570" marT="45494" marB="45494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 bit quantized</a:t>
                      </a:r>
                    </a:p>
                  </a:txBody>
                  <a:tcPr marL="98570" marR="98570" marT="45494" marB="45494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 marL="98570" marR="98570" marT="45494" marB="45494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ROUGE Score</a:t>
                      </a:r>
                    </a:p>
                  </a:txBody>
                  <a:tcPr marL="98570" marR="98570" marT="45494" marB="45494" anchor="ctr"/>
                </a:tc>
                <a:extLst>
                  <a:ext uri="{0D108BD9-81ED-4DB2-BD59-A6C34878D82A}">
                    <a16:rowId xmlns:a16="http://schemas.microsoft.com/office/drawing/2014/main" val="168330678"/>
                  </a:ext>
                </a:extLst>
              </a:tr>
              <a:tr h="789776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T5</a:t>
                      </a:r>
                    </a:p>
                  </a:txBody>
                  <a:tcPr marL="98570" marR="98570" marT="45494" marB="45494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Transformer</a:t>
                      </a:r>
                    </a:p>
                  </a:txBody>
                  <a:tcPr marL="98570" marR="98570" marT="45494" marB="45494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Base model</a:t>
                      </a:r>
                    </a:p>
                  </a:txBody>
                  <a:tcPr marL="98570" marR="98570" marT="45494" marB="45494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200</a:t>
                      </a:r>
                    </a:p>
                  </a:txBody>
                  <a:tcPr marL="98570" marR="98570" marT="45494" marB="45494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ROUGE Score</a:t>
                      </a:r>
                    </a:p>
                  </a:txBody>
                  <a:tcPr marL="98570" marR="98570" marT="45494" marB="45494" anchor="ctr"/>
                </a:tc>
                <a:extLst>
                  <a:ext uri="{0D108BD9-81ED-4DB2-BD59-A6C34878D82A}">
                    <a16:rowId xmlns:a16="http://schemas.microsoft.com/office/drawing/2014/main" val="3798223547"/>
                  </a:ext>
                </a:extLst>
              </a:tr>
              <a:tr h="789776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Bart</a:t>
                      </a:r>
                    </a:p>
                  </a:txBody>
                  <a:tcPr marL="98570" marR="98570" marT="45494" marB="45494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Transformer</a:t>
                      </a:r>
                    </a:p>
                  </a:txBody>
                  <a:tcPr marL="98570" marR="98570" marT="45494" marB="45494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Base model</a:t>
                      </a:r>
                    </a:p>
                  </a:txBody>
                  <a:tcPr marL="98570" marR="98570" marT="45494" marB="45494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200</a:t>
                      </a:r>
                    </a:p>
                  </a:txBody>
                  <a:tcPr marL="98570" marR="98570" marT="45494" marB="45494"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ROUGE Score</a:t>
                      </a:r>
                    </a:p>
                  </a:txBody>
                  <a:tcPr marL="98570" marR="98570" marT="45494" marB="45494" anchor="ctr"/>
                </a:tc>
                <a:extLst>
                  <a:ext uri="{0D108BD9-81ED-4DB2-BD59-A6C34878D82A}">
                    <a16:rowId xmlns:a16="http://schemas.microsoft.com/office/drawing/2014/main" val="704585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9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3DD71-7FCF-2B93-CD36-5095FB21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Inference Results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3543C-7D74-8C19-40F9-972822B7C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500" b="1" i="0" dirty="0"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Email Body</a:t>
            </a:r>
          </a:p>
          <a:p>
            <a:pPr lvl="1"/>
            <a:r>
              <a:rPr lang="en-US" sz="1400" b="0" i="0" dirty="0"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﻿Please help summarize the provided email body and generate email subject The following reports have been waiting for your approval for more than 4 days. Please review. Owner: James W </a:t>
            </a:r>
            <a:r>
              <a:rPr lang="en-US" sz="1400" b="0" i="0" dirty="0" err="1"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Reitmeyer</a:t>
            </a:r>
            <a:r>
              <a:rPr lang="en-US" sz="1400" b="0" i="0" dirty="0"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 Report Name: </a:t>
            </a:r>
            <a:r>
              <a:rPr lang="en-US" sz="1400" b="0" i="0" dirty="0" err="1"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JReitmeyer</a:t>
            </a:r>
            <a:r>
              <a:rPr lang="en-US" sz="1400" b="0" i="0" dirty="0"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 10/24/01 Days In Mgr. Queue: 5</a:t>
            </a:r>
          </a:p>
          <a:p>
            <a:r>
              <a:rPr lang="en-US" sz="1500" b="1" i="0" dirty="0"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Reference </a:t>
            </a:r>
            <a:r>
              <a:rPr lang="en-US" sz="1500" b="1" i="0" dirty="0" err="1"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Ouptut</a:t>
            </a:r>
            <a:r>
              <a:rPr lang="en-US" sz="1500" b="1" i="0" dirty="0"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lvl="1"/>
            <a:r>
              <a:rPr lang="en-US" sz="1400" b="0" i="0" dirty="0"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reports awaiting approval</a:t>
            </a:r>
          </a:p>
          <a:p>
            <a:r>
              <a:rPr lang="en-US" sz="1500" b="1" i="0" dirty="0"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Llama3 Model Output:</a:t>
            </a:r>
          </a:p>
          <a:p>
            <a:pPr lvl="1"/>
            <a:r>
              <a:rPr lang="en-US" sz="1400" b="0" i="0" dirty="0"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﻿Reports Waiting For Approval</a:t>
            </a:r>
          </a:p>
          <a:p>
            <a:r>
              <a:rPr lang="en-US" sz="1500" b="1" i="0" dirty="0"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Mistral Model Output:</a:t>
            </a:r>
          </a:p>
          <a:p>
            <a:pPr lvl="1"/>
            <a:r>
              <a:rPr lang="en-US" sz="1100" b="0" i="0" dirty="0"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﻿</a:t>
            </a:r>
            <a:r>
              <a:rPr lang="en-US" sz="1400" b="0" i="0" dirty="0"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Approval Needed - Reports Waiting More Than Four Days</a:t>
            </a:r>
          </a:p>
          <a:p>
            <a:r>
              <a:rPr lang="en-US" sz="1500" b="1" i="0" dirty="0"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T5 Model Output:</a:t>
            </a:r>
          </a:p>
          <a:p>
            <a:pPr lvl="1"/>
            <a:r>
              <a:rPr lang="en-US" sz="1400" b="0" i="0" dirty="0"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Reports Waiting For Your Approval</a:t>
            </a:r>
          </a:p>
          <a:p>
            <a:r>
              <a:rPr lang="en-US" sz="1500" b="1" i="0" dirty="0"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Bart Model Output:</a:t>
            </a:r>
          </a:p>
          <a:p>
            <a:pPr lvl="1"/>
            <a:r>
              <a:rPr lang="en-US" sz="1400" b="0" i="0" dirty="0"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Expense Reports Awaiting Your Approval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5078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E05DBE-4EE7-03C2-279C-BAE60304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Metrics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B12175-B4D8-9345-2EA0-BEB83793C0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916981"/>
              </p:ext>
            </p:extLst>
          </p:nvPr>
        </p:nvGraphicFramePr>
        <p:xfrm>
          <a:off x="838200" y="3012838"/>
          <a:ext cx="10515603" cy="237937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940208">
                  <a:extLst>
                    <a:ext uri="{9D8B030D-6E8A-4147-A177-3AD203B41FA5}">
                      <a16:colId xmlns:a16="http://schemas.microsoft.com/office/drawing/2014/main" val="1377141013"/>
                    </a:ext>
                  </a:extLst>
                </a:gridCol>
                <a:gridCol w="2421033">
                  <a:extLst>
                    <a:ext uri="{9D8B030D-6E8A-4147-A177-3AD203B41FA5}">
                      <a16:colId xmlns:a16="http://schemas.microsoft.com/office/drawing/2014/main" val="2762341390"/>
                    </a:ext>
                  </a:extLst>
                </a:gridCol>
                <a:gridCol w="2421033">
                  <a:extLst>
                    <a:ext uri="{9D8B030D-6E8A-4147-A177-3AD203B41FA5}">
                      <a16:colId xmlns:a16="http://schemas.microsoft.com/office/drawing/2014/main" val="2477087550"/>
                    </a:ext>
                  </a:extLst>
                </a:gridCol>
                <a:gridCol w="2312296">
                  <a:extLst>
                    <a:ext uri="{9D8B030D-6E8A-4147-A177-3AD203B41FA5}">
                      <a16:colId xmlns:a16="http://schemas.microsoft.com/office/drawing/2014/main" val="65542255"/>
                    </a:ext>
                  </a:extLst>
                </a:gridCol>
                <a:gridCol w="2421033">
                  <a:extLst>
                    <a:ext uri="{9D8B030D-6E8A-4147-A177-3AD203B41FA5}">
                      <a16:colId xmlns:a16="http://schemas.microsoft.com/office/drawing/2014/main" val="586809788"/>
                    </a:ext>
                  </a:extLst>
                </a:gridCol>
              </a:tblGrid>
              <a:tr h="530816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solidFill>
                            <a:schemeClr val="bg1"/>
                          </a:solidFill>
                          <a:effectLst/>
                        </a:rPr>
                        <a:t>LLM</a:t>
                      </a:r>
                    </a:p>
                  </a:txBody>
                  <a:tcPr marL="80573" marR="103913" marT="23021" marB="172656" anchor="b"/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solidFill>
                            <a:schemeClr val="bg1"/>
                          </a:solidFill>
                          <a:effectLst/>
                        </a:rPr>
                        <a:t>Rogue1</a:t>
                      </a:r>
                    </a:p>
                  </a:txBody>
                  <a:tcPr marL="80573" marR="103913" marT="23021" marB="172656" anchor="b"/>
                </a:tc>
                <a:tc>
                  <a:txBody>
                    <a:bodyPr/>
                    <a:lstStyle/>
                    <a:p>
                      <a:r>
                        <a:rPr lang="en-US" sz="2000" b="1" cap="none" spc="0">
                          <a:solidFill>
                            <a:schemeClr val="bg1"/>
                          </a:solidFill>
                          <a:effectLst/>
                        </a:rPr>
                        <a:t>Rogue2</a:t>
                      </a:r>
                    </a:p>
                  </a:txBody>
                  <a:tcPr marL="80573" marR="103913" marT="23021" marB="172656" anchor="b"/>
                </a:tc>
                <a:tc>
                  <a:txBody>
                    <a:bodyPr/>
                    <a:lstStyle/>
                    <a:p>
                      <a:r>
                        <a:rPr lang="en-US" sz="2000" b="1" cap="none" spc="0">
                          <a:solidFill>
                            <a:schemeClr val="bg1"/>
                          </a:solidFill>
                          <a:effectLst/>
                        </a:rPr>
                        <a:t>RougeL</a:t>
                      </a:r>
                    </a:p>
                  </a:txBody>
                  <a:tcPr marL="80573" marR="103913" marT="23021" marB="172656" anchor="b"/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 err="1">
                          <a:solidFill>
                            <a:schemeClr val="bg1"/>
                          </a:solidFill>
                          <a:effectLst/>
                        </a:rPr>
                        <a:t>RogueLSum</a:t>
                      </a:r>
                      <a:endParaRPr lang="en-US" sz="2000" b="1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0573" marR="103913" marT="23021" marB="172656" anchor="b"/>
                </a:tc>
                <a:extLst>
                  <a:ext uri="{0D108BD9-81ED-4DB2-BD59-A6C34878D82A}">
                    <a16:rowId xmlns:a16="http://schemas.microsoft.com/office/drawing/2014/main" val="3760557699"/>
                  </a:ext>
                </a:extLst>
              </a:tr>
              <a:tr h="462140">
                <a:tc>
                  <a:txBody>
                    <a:bodyPr/>
                    <a:lstStyle/>
                    <a:p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Mistral</a:t>
                      </a:r>
                    </a:p>
                  </a:txBody>
                  <a:tcPr marL="80573" marR="103913" marT="23021" marB="172656" anchor="ctr"/>
                </a:tc>
                <a:tc>
                  <a:txBody>
                    <a:bodyPr/>
                    <a:lstStyle/>
                    <a:p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0.04</a:t>
                      </a:r>
                    </a:p>
                  </a:txBody>
                  <a:tcPr marL="80573" marR="103913" marT="23021" marB="172656" anchor="ctr"/>
                </a:tc>
                <a:tc>
                  <a:txBody>
                    <a:bodyPr/>
                    <a:lstStyle/>
                    <a:p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0.02</a:t>
                      </a:r>
                    </a:p>
                  </a:txBody>
                  <a:tcPr marL="80573" marR="103913" marT="23021" marB="172656" anchor="ctr"/>
                </a:tc>
                <a:tc>
                  <a:txBody>
                    <a:bodyPr/>
                    <a:lstStyle/>
                    <a:p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0.04</a:t>
                      </a:r>
                    </a:p>
                  </a:txBody>
                  <a:tcPr marL="80573" marR="103913" marT="23021" marB="172656" anchor="ctr"/>
                </a:tc>
                <a:tc>
                  <a:txBody>
                    <a:bodyPr/>
                    <a:lstStyle/>
                    <a:p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0.04</a:t>
                      </a:r>
                    </a:p>
                  </a:txBody>
                  <a:tcPr marL="80573" marR="103913" marT="23021" marB="172656" anchor="ctr"/>
                </a:tc>
                <a:extLst>
                  <a:ext uri="{0D108BD9-81ED-4DB2-BD59-A6C34878D82A}">
                    <a16:rowId xmlns:a16="http://schemas.microsoft.com/office/drawing/2014/main" val="3575922701"/>
                  </a:ext>
                </a:extLst>
              </a:tr>
              <a:tr h="462140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Llama3</a:t>
                      </a:r>
                    </a:p>
                  </a:txBody>
                  <a:tcPr marL="80573" marR="103913" marT="23021" marB="172656" anchor="ctr"/>
                </a:tc>
                <a:tc>
                  <a:txBody>
                    <a:bodyPr/>
                    <a:lstStyle/>
                    <a:p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0.04</a:t>
                      </a:r>
                    </a:p>
                  </a:txBody>
                  <a:tcPr marL="80573" marR="103913" marT="23021" marB="172656" anchor="ctr"/>
                </a:tc>
                <a:tc>
                  <a:txBody>
                    <a:bodyPr/>
                    <a:lstStyle/>
                    <a:p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0.02</a:t>
                      </a:r>
                    </a:p>
                  </a:txBody>
                  <a:tcPr marL="80573" marR="103913" marT="23021" marB="172656" anchor="ctr"/>
                </a:tc>
                <a:tc>
                  <a:txBody>
                    <a:bodyPr/>
                    <a:lstStyle/>
                    <a:p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0.04</a:t>
                      </a:r>
                    </a:p>
                  </a:txBody>
                  <a:tcPr marL="80573" marR="103913" marT="23021" marB="172656" anchor="ctr"/>
                </a:tc>
                <a:tc>
                  <a:txBody>
                    <a:bodyPr/>
                    <a:lstStyle/>
                    <a:p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0.04</a:t>
                      </a:r>
                    </a:p>
                  </a:txBody>
                  <a:tcPr marL="80573" marR="103913" marT="23021" marB="172656" anchor="ctr"/>
                </a:tc>
                <a:extLst>
                  <a:ext uri="{0D108BD9-81ED-4DB2-BD59-A6C34878D82A}">
                    <a16:rowId xmlns:a16="http://schemas.microsoft.com/office/drawing/2014/main" val="4046025520"/>
                  </a:ext>
                </a:extLst>
              </a:tr>
              <a:tr h="462140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T5</a:t>
                      </a:r>
                    </a:p>
                  </a:txBody>
                  <a:tcPr marL="80573" marR="103913" marT="23021" marB="172656" anchor="ctr"/>
                </a:tc>
                <a:tc>
                  <a:txBody>
                    <a:bodyPr/>
                    <a:lstStyle/>
                    <a:p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0.14</a:t>
                      </a:r>
                    </a:p>
                  </a:txBody>
                  <a:tcPr marL="80573" marR="103913" marT="23021" marB="172656" anchor="ctr"/>
                </a:tc>
                <a:tc>
                  <a:txBody>
                    <a:bodyPr/>
                    <a:lstStyle/>
                    <a:p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0.07</a:t>
                      </a:r>
                    </a:p>
                  </a:txBody>
                  <a:tcPr marL="80573" marR="103913" marT="23021" marB="172656" anchor="ctr"/>
                </a:tc>
                <a:tc>
                  <a:txBody>
                    <a:bodyPr/>
                    <a:lstStyle/>
                    <a:p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0.14</a:t>
                      </a:r>
                    </a:p>
                  </a:txBody>
                  <a:tcPr marL="80573" marR="103913" marT="23021" marB="172656" anchor="ctr"/>
                </a:tc>
                <a:tc>
                  <a:txBody>
                    <a:bodyPr/>
                    <a:lstStyle/>
                    <a:p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0.14</a:t>
                      </a:r>
                    </a:p>
                  </a:txBody>
                  <a:tcPr marL="80573" marR="103913" marT="23021" marB="172656" anchor="ctr"/>
                </a:tc>
                <a:extLst>
                  <a:ext uri="{0D108BD9-81ED-4DB2-BD59-A6C34878D82A}">
                    <a16:rowId xmlns:a16="http://schemas.microsoft.com/office/drawing/2014/main" val="195420893"/>
                  </a:ext>
                </a:extLst>
              </a:tr>
              <a:tr h="462140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Bart</a:t>
                      </a:r>
                    </a:p>
                  </a:txBody>
                  <a:tcPr marL="80573" marR="103913" marT="23021" marB="172656" anchor="ctr"/>
                </a:tc>
                <a:tc>
                  <a:txBody>
                    <a:bodyPr/>
                    <a:lstStyle/>
                    <a:p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0.27</a:t>
                      </a:r>
                    </a:p>
                  </a:txBody>
                  <a:tcPr marL="80573" marR="103913" marT="23021" marB="172656" anchor="ctr"/>
                </a:tc>
                <a:tc>
                  <a:txBody>
                    <a:bodyPr/>
                    <a:lstStyle/>
                    <a:p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0.13</a:t>
                      </a:r>
                    </a:p>
                  </a:txBody>
                  <a:tcPr marL="80573" marR="103913" marT="23021" marB="172656" anchor="ctr"/>
                </a:tc>
                <a:tc>
                  <a:txBody>
                    <a:bodyPr/>
                    <a:lstStyle/>
                    <a:p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0.25</a:t>
                      </a:r>
                    </a:p>
                  </a:txBody>
                  <a:tcPr marL="80573" marR="103913" marT="23021" marB="172656" anchor="ctr"/>
                </a:tc>
                <a:tc>
                  <a:txBody>
                    <a:bodyPr/>
                    <a:lstStyle/>
                    <a:p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0.25</a:t>
                      </a:r>
                    </a:p>
                  </a:txBody>
                  <a:tcPr marL="80573" marR="103913" marT="23021" marB="172656" anchor="ctr"/>
                </a:tc>
                <a:extLst>
                  <a:ext uri="{0D108BD9-81ED-4DB2-BD59-A6C34878D82A}">
                    <a16:rowId xmlns:a16="http://schemas.microsoft.com/office/drawing/2014/main" val="566938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854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B2B3E-4032-EACA-7812-F15E40DAA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FFFFFF"/>
                </a:solidFill>
              </a:rPr>
              <a:t>Observations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E397C-165F-7572-CFC8-5A000F4E3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500" b="1" dirty="0">
                <a:latin typeface="Verdana" panose="020B0604030504040204" pitchFamily="34" charset="0"/>
                <a:ea typeface="Verdana" panose="020B0604030504040204" pitchFamily="34" charset="0"/>
              </a:rPr>
              <a:t>Model Training:</a:t>
            </a:r>
            <a:endParaRPr lang="en-US" sz="1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Quantized versions of Llama 3 and Mistral models were used.</a:t>
            </a:r>
          </a:p>
          <a:p>
            <a:pPr lvl="1"/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PEFT technique was applied for training these models using the Unsloth framework.</a:t>
            </a:r>
          </a:p>
          <a:p>
            <a:pPr lvl="1"/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Base versions of T5 and Bart models were used.</a:t>
            </a:r>
          </a:p>
          <a:p>
            <a:pPr lvl="1"/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Transformer framework is used for training these models</a:t>
            </a:r>
          </a:p>
          <a:p>
            <a:r>
              <a:rPr lang="en-US" sz="1500" b="1" dirty="0">
                <a:latin typeface="Verdana" panose="020B0604030504040204" pitchFamily="34" charset="0"/>
                <a:ea typeface="Verdana" panose="020B0604030504040204" pitchFamily="34" charset="0"/>
              </a:rPr>
              <a:t>Email Subject Generation:</a:t>
            </a:r>
            <a:endParaRPr lang="en-US" sz="1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Both Generative and Seq2Seq models generated contextually correct email subjects.</a:t>
            </a:r>
          </a:p>
          <a:p>
            <a:r>
              <a:rPr lang="en-US" sz="1500" b="1" dirty="0">
                <a:latin typeface="Verdana" panose="020B0604030504040204" pitchFamily="34" charset="0"/>
                <a:ea typeface="Verdana" panose="020B0604030504040204" pitchFamily="34" charset="0"/>
              </a:rPr>
              <a:t>Model Performance and Comparison:</a:t>
            </a:r>
            <a:endParaRPr lang="en-US" sz="1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Mistral and Llama 3 models generated synonyms of words, resulting in low Rouge scores.</a:t>
            </a:r>
          </a:p>
          <a:p>
            <a:pPr lvl="1"/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Seq2Seq models picked up words directly from the email content, leading to high Rouge scores.</a:t>
            </a:r>
          </a:p>
          <a:p>
            <a:pPr lvl="1"/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Bart and T5 models, both encoder-decoder types, outperformed Mistral and Llama 3 models.</a:t>
            </a:r>
          </a:p>
        </p:txBody>
      </p:sp>
    </p:spTree>
    <p:extLst>
      <p:ext uri="{BB962C8B-B14F-4D97-AF65-F5344CB8AC3E}">
        <p14:creationId xmlns:p14="http://schemas.microsoft.com/office/powerpoint/2010/main" val="58780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2A37FE-2F30-743B-D60B-20328605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C8AA4-49BA-40E2-FA6C-1CF3CD88D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500" b="1" dirty="0" err="1">
                <a:latin typeface="Verdana" panose="020B0604030504040204" pitchFamily="34" charset="0"/>
                <a:ea typeface="Verdana" panose="020B0604030504040204" pitchFamily="34" charset="0"/>
              </a:rPr>
              <a:t>HuggingFace</a:t>
            </a:r>
            <a:r>
              <a:rPr lang="en-US" sz="1500" b="1" dirty="0">
                <a:latin typeface="Verdana" panose="020B0604030504040204" pitchFamily="34" charset="0"/>
                <a:ea typeface="Verdana" panose="020B0604030504040204" pitchFamily="34" charset="0"/>
              </a:rPr>
              <a:t> Demo URL</a:t>
            </a:r>
          </a:p>
          <a:p>
            <a:r>
              <a:rPr lang="en-US" sz="1500" b="1" dirty="0" err="1">
                <a:latin typeface="Verdana" panose="020B0604030504040204" pitchFamily="34" charset="0"/>
                <a:ea typeface="Verdana" panose="020B0604030504040204" pitchFamily="34" charset="0"/>
              </a:rPr>
              <a:t>Gradio</a:t>
            </a:r>
            <a:r>
              <a:rPr lang="en-US" sz="1500" b="1" dirty="0">
                <a:latin typeface="Verdana" panose="020B0604030504040204" pitchFamily="34" charset="0"/>
                <a:ea typeface="Verdana" panose="020B0604030504040204" pitchFamily="34" charset="0"/>
              </a:rPr>
              <a:t> App: </a:t>
            </a: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https://huggingface.co/spaces/GSridhar1982/EmailSubjectGenerationDemo</a:t>
            </a:r>
          </a:p>
          <a:p>
            <a:r>
              <a:rPr lang="en-US" sz="1500" b="1" dirty="0">
                <a:latin typeface="Verdana" panose="020B0604030504040204" pitchFamily="34" charset="0"/>
                <a:ea typeface="Verdana" panose="020B0604030504040204" pitchFamily="34" charset="0"/>
              </a:rPr>
              <a:t>FAST API: </a:t>
            </a: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https://anukvma-emailsubjectapi.hf.space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Curl command for API call:</a:t>
            </a:r>
          </a:p>
          <a:p>
            <a:endParaRPr lang="en-US" sz="1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curl --location --request GET 'https://anukvma-emailsubjectapi.hf.space' \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--header 'Content-Type: application/</a:t>
            </a:r>
            <a:r>
              <a:rPr lang="en-US" sz="1500" dirty="0" err="1">
                <a:latin typeface="Verdana" panose="020B0604030504040204" pitchFamily="34" charset="0"/>
                <a:ea typeface="Verdana" panose="020B0604030504040204" pitchFamily="34" charset="0"/>
              </a:rPr>
              <a:t>json</a:t>
            </a: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' \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--data-raw '{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    "model_name":"</a:t>
            </a:r>
            <a:r>
              <a:rPr lang="en-US" sz="1500" dirty="0" err="1">
                <a:latin typeface="Verdana" panose="020B0604030504040204" pitchFamily="34" charset="0"/>
                <a:ea typeface="Verdana" panose="020B0604030504040204" pitchFamily="34" charset="0"/>
              </a:rPr>
              <a:t>anukvma</a:t>
            </a: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/bart-base-medium-email-subject-generation-v5",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    "</a:t>
            </a:r>
            <a:r>
              <a:rPr lang="en-US" sz="1500" dirty="0" err="1">
                <a:latin typeface="Verdana" panose="020B0604030504040204" pitchFamily="34" charset="0"/>
                <a:ea typeface="Verdana" panose="020B0604030504040204" pitchFamily="34" charset="0"/>
              </a:rPr>
              <a:t>email_content</a:t>
            </a: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": "Harry - I got kicked out of the system, so I'\''m sending this from Tom'\''s account. He can fill you in on the potential deal with STEAG. I left my resume on your chair. I'\''ll e-mail a copy when I have my home account running. My contact info is:"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1740723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4523dde-f9d1-4aa7-80a9-c0900420d3c3}" enabled="1" method="Privileged" siteId="{3dd8961f-e488-4e60-8e11-a82d994e183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489</Words>
  <Application>Microsoft Office PowerPoint</Application>
  <PresentationFormat>Widescreen</PresentationFormat>
  <Paragraphs>99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Verdana</vt:lpstr>
      <vt:lpstr>Office Theme</vt:lpstr>
      <vt:lpstr>Group 18 Email Subject Generation</vt:lpstr>
      <vt:lpstr>Objective</vt:lpstr>
      <vt:lpstr>Model Evaluated</vt:lpstr>
      <vt:lpstr>Inference Results</vt:lpstr>
      <vt:lpstr>Metrics</vt:lpstr>
      <vt:lpstr>Observations</vt:lpstr>
      <vt:lpstr>Demo</vt:lpstr>
    </vt:vector>
  </TitlesOfParts>
  <Company>AMD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Gudimella, Sridhar</dc:creator>
  <cp:lastModifiedBy>Gudimella, Sridhar</cp:lastModifiedBy>
  <cp:revision>2</cp:revision>
  <dcterms:created xsi:type="dcterms:W3CDTF">2024-08-03T09:13:36Z</dcterms:created>
  <dcterms:modified xsi:type="dcterms:W3CDTF">2024-08-18T06:13:51Z</dcterms:modified>
</cp:coreProperties>
</file>