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9525" cap="flat">
              <a:solidFill>
                <a:srgbClr val="000000">
                  <a:alpha val="0"/>
                </a:srgbClr>
              </a:solidFill>
              <a:prstDash val="solid"/>
              <a:round/>
            </a:ln>
          </a:insideV>
        </a:tcBdr>
        <a:fill>
          <a:solidFill>
            <a:srgbClr val="EDEAEB"/>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chemeClr val="accent6"/>
              </a:solidFill>
              <a:prstDash val="solid"/>
              <a:round/>
            </a:ln>
          </a:left>
          <a:right>
            <a:ln w="9525" cap="flat">
              <a:solidFill>
                <a:srgbClr val="000000">
                  <a:alpha val="0"/>
                </a:srgbClr>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rgbClr val="EDEAEB"/>
          </a:solidFill>
        </a:fill>
      </a:tcStyle>
    </a:firstCol>
    <a:lastRow>
      <a:tcTxStyle b="on" i="off">
        <a:fontRef idx="minor">
          <a:srgbClr val="000000"/>
        </a:fontRef>
        <a:srgbClr val="000000"/>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50800" cap="flat">
              <a:solidFill>
                <a:schemeClr val="accent6"/>
              </a:solidFill>
              <a:prstDash val="solid"/>
              <a:round/>
            </a:ln>
          </a:top>
          <a:bottom>
            <a:ln w="12700" cap="flat">
              <a:solidFill>
                <a:schemeClr val="accent6"/>
              </a:solidFill>
              <a:prstDash val="solid"/>
              <a:round/>
            </a:ln>
          </a:bottom>
          <a:insideH>
            <a:ln w="9525" cap="flat">
              <a:solidFill>
                <a:srgbClr val="000000">
                  <a:alpha val="0"/>
                </a:srgbClr>
              </a:solidFill>
              <a:prstDash val="solid"/>
              <a:round/>
            </a:ln>
          </a:insideH>
          <a:insideV>
            <a:ln w="9525" cap="flat">
              <a:solidFill>
                <a:srgbClr val="000000">
                  <a:alpha val="0"/>
                </a:srgbClr>
              </a:solidFill>
              <a:prstDash val="solid"/>
              <a:round/>
            </a:ln>
          </a:insideV>
        </a:tcBdr>
        <a:fill>
          <a:solidFill>
            <a:srgbClr val="FFFFFF"/>
          </a:solidFill>
        </a:fill>
      </a:tcStyle>
    </a:lastRow>
    <a:firstRow>
      <a:tcTxStyle b="on" i="off">
        <a:fontRef idx="minor">
          <a:srgbClr val="FFFFFF"/>
        </a:fontRef>
        <a:srgbClr val="FFFFFF"/>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12700" cap="flat">
              <a:solidFill>
                <a:schemeClr val="accent6"/>
              </a:solidFill>
              <a:prstDash val="solid"/>
              <a:round/>
            </a:ln>
          </a:top>
          <a:bottom>
            <a:ln w="12700" cap="flat">
              <a:solidFill>
                <a:schemeClr val="accent6"/>
              </a:solidFill>
              <a:prstDash val="solid"/>
              <a:round/>
            </a:ln>
          </a:bottom>
          <a:insideH>
            <a:ln w="9525" cap="flat">
              <a:solidFill>
                <a:srgbClr val="000000">
                  <a:alpha val="0"/>
                </a:srgbClr>
              </a:solidFill>
              <a:prstDash val="solid"/>
              <a:round/>
            </a:ln>
          </a:insideH>
          <a:insideV>
            <a:ln w="9525" cap="flat">
              <a:solidFill>
                <a:srgbClr val="000000">
                  <a:alpha val="0"/>
                </a:srgbClr>
              </a:solidFill>
              <a:prstDash val="solid"/>
              <a:round/>
            </a:ln>
          </a:insideV>
        </a:tcBdr>
        <a:fill>
          <a:solidFill>
            <a:schemeClr val="accent6"/>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CDCC"/>
          </a:solidFill>
        </a:fill>
      </a:tcStyle>
    </a:wholeTbl>
    <a:band2H>
      <a:tcTxStyle/>
      <a:tcStyle>
        <a:tcBdr/>
        <a:fill>
          <a:solidFill>
            <a:srgbClr val="E9E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E7D9"/>
          </a:solidFill>
        </a:fill>
      </a:tcStyle>
    </a:wholeTbl>
    <a:band2H>
      <a:tcTxStyle/>
      <a:tcStyle>
        <a:tcBdr/>
        <a:fill>
          <a:solidFill>
            <a:srgbClr val="E9F3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F6D0"/>
          </a:solidFill>
        </a:fill>
      </a:tcStyle>
    </a:wholeTbl>
    <a:band2H>
      <a:tcTxStyle/>
      <a:tcStyle>
        <a:tcBdr/>
        <a:fill>
          <a:solidFill>
            <a:srgbClr val="F8FA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54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xfrm>
            <a:off x="1143000" y="685800"/>
            <a:ext cx="4572000" cy="3429000"/>
          </a:xfrm>
          <a:prstGeom prst="rect">
            <a:avLst/>
          </a:prstGeom>
        </p:spPr>
        <p:txBody>
          <a:bodyPr/>
          <a:lstStyle/>
          <a:p>
            <a:endParaRPr/>
          </a:p>
        </p:txBody>
      </p:sp>
      <p:sp>
        <p:nvSpPr>
          <p:cNvPr id="122" name="Shape 12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
        <p:cNvGrpSpPr/>
        <p:nvPr/>
      </p:nvGrpSpPr>
      <p:grpSpPr>
        <a:xfrm>
          <a:off x="0" y="0"/>
          <a:ext cx="0" cy="0"/>
          <a:chOff x="0" y="0"/>
          <a:chExt cx="0" cy="0"/>
        </a:xfrm>
      </p:grpSpPr>
      <p:sp>
        <p:nvSpPr>
          <p:cNvPr id="12" name="Google Shape;14;p2"/>
          <p:cNvSpPr/>
          <p:nvPr/>
        </p:nvSpPr>
        <p:spPr>
          <a:xfrm>
            <a:off x="3658682" y="1008932"/>
            <a:ext cx="1442133" cy="149989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8575">
            <a:solidFill>
              <a:srgbClr val="CCA677"/>
            </a:solidFill>
            <a:miter lim="8000"/>
          </a:ln>
        </p:spPr>
        <p:txBody>
          <a:bodyPr lIns="0" tIns="0" rIns="0" bIns="0"/>
          <a:lstStyle/>
          <a:p>
            <a:pPr>
              <a:defRPr>
                <a:latin typeface="+mn-lt"/>
                <a:ea typeface="+mn-ea"/>
                <a:cs typeface="+mn-cs"/>
                <a:sym typeface="Arial"/>
              </a:defRPr>
            </a:pPr>
            <a:endParaRPr/>
          </a:p>
        </p:txBody>
      </p:sp>
      <p:sp>
        <p:nvSpPr>
          <p:cNvPr id="13" name="Google Shape;15;p2"/>
          <p:cNvSpPr/>
          <p:nvPr/>
        </p:nvSpPr>
        <p:spPr>
          <a:xfrm rot="10800000">
            <a:off x="7091167" y="4355670"/>
            <a:ext cx="1442133" cy="149989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8575">
            <a:solidFill>
              <a:srgbClr val="CCA677"/>
            </a:solidFill>
            <a:miter lim="8000"/>
          </a:ln>
        </p:spPr>
        <p:txBody>
          <a:bodyPr lIns="0" tIns="0" rIns="0" bIns="0"/>
          <a:lstStyle/>
          <a:p>
            <a:pPr>
              <a:defRPr>
                <a:latin typeface="+mn-lt"/>
                <a:ea typeface="+mn-ea"/>
                <a:cs typeface="+mn-cs"/>
                <a:sym typeface="Arial"/>
              </a:defRPr>
            </a:pPr>
            <a:endParaRPr/>
          </a:p>
        </p:txBody>
      </p:sp>
      <p:sp>
        <p:nvSpPr>
          <p:cNvPr id="14" name="Title Text"/>
          <p:cNvSpPr txBox="1">
            <a:spLocks noGrp="1"/>
          </p:cNvSpPr>
          <p:nvPr>
            <p:ph type="title"/>
          </p:nvPr>
        </p:nvSpPr>
        <p:spPr>
          <a:xfrm>
            <a:off x="4059599" y="1925672"/>
            <a:ext cx="4072802" cy="2049603"/>
          </a:xfrm>
          <a:prstGeom prst="rect">
            <a:avLst/>
          </a:prstGeom>
        </p:spPr>
        <p:txBody>
          <a:bodyPr/>
          <a:lstStyle>
            <a:lvl1pPr algn="ctr"/>
          </a:lstStyle>
          <a:p>
            <a:r>
              <a:t>Title Text</a:t>
            </a:r>
          </a:p>
        </p:txBody>
      </p:sp>
      <p:sp>
        <p:nvSpPr>
          <p:cNvPr id="15" name="Body Level One…"/>
          <p:cNvSpPr txBox="1">
            <a:spLocks noGrp="1"/>
          </p:cNvSpPr>
          <p:nvPr>
            <p:ph type="body" sz="quarter" idx="1"/>
          </p:nvPr>
        </p:nvSpPr>
        <p:spPr>
          <a:xfrm>
            <a:off x="4059599" y="4155440"/>
            <a:ext cx="4072802" cy="935102"/>
          </a:xfrm>
          <a:prstGeom prst="rect">
            <a:avLst/>
          </a:prstGeom>
        </p:spPr>
        <p:txBody>
          <a:bodyPr/>
          <a:lstStyle>
            <a:lvl1pPr marL="304800" indent="-228600" algn="ctr">
              <a:lnSpc>
                <a:spcPct val="100000"/>
              </a:lnSpc>
              <a:buClrTx/>
              <a:buSzTx/>
              <a:buFontTx/>
              <a:buNone/>
              <a:defRPr sz="2800">
                <a:latin typeface="Economica"/>
                <a:ea typeface="Economica"/>
                <a:cs typeface="Economica"/>
                <a:sym typeface="Economica"/>
              </a:defRPr>
            </a:lvl1pPr>
            <a:lvl2pPr marL="304800" indent="76200" algn="ctr">
              <a:lnSpc>
                <a:spcPct val="100000"/>
              </a:lnSpc>
              <a:buClrTx/>
              <a:buSzTx/>
              <a:buFontTx/>
              <a:buNone/>
              <a:defRPr sz="2800">
                <a:latin typeface="Economica"/>
                <a:ea typeface="Economica"/>
                <a:cs typeface="Economica"/>
                <a:sym typeface="Economica"/>
              </a:defRPr>
            </a:lvl2pPr>
            <a:lvl3pPr marL="304800" indent="76200" algn="ctr">
              <a:lnSpc>
                <a:spcPct val="100000"/>
              </a:lnSpc>
              <a:buClrTx/>
              <a:buSzTx/>
              <a:buFontTx/>
              <a:buNone/>
              <a:defRPr sz="2800">
                <a:latin typeface="Economica"/>
                <a:ea typeface="Economica"/>
                <a:cs typeface="Economica"/>
                <a:sym typeface="Economica"/>
              </a:defRPr>
            </a:lvl3pPr>
            <a:lvl4pPr marL="304800" indent="76200" algn="ctr">
              <a:lnSpc>
                <a:spcPct val="100000"/>
              </a:lnSpc>
              <a:buClrTx/>
              <a:buSzTx/>
              <a:buFontTx/>
              <a:buNone/>
              <a:defRPr sz="2800">
                <a:latin typeface="Economica"/>
                <a:ea typeface="Economica"/>
                <a:cs typeface="Economica"/>
                <a:sym typeface="Economica"/>
              </a:defRPr>
            </a:lvl4pPr>
            <a:lvl5pPr marL="304800" indent="76200" algn="ctr">
              <a:lnSpc>
                <a:spcPct val="100000"/>
              </a:lnSpc>
              <a:buClrTx/>
              <a:buSzTx/>
              <a:buFontTx/>
              <a:buNone/>
              <a:defRPr sz="2800">
                <a:latin typeface="Economica"/>
                <a:ea typeface="Economica"/>
                <a:cs typeface="Economica"/>
                <a:sym typeface="Economica"/>
              </a:defRPr>
            </a:lvl5p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7" name="xx%"/>
          <p:cNvSpPr txBox="1">
            <a:spLocks noGrp="1"/>
          </p:cNvSpPr>
          <p:nvPr>
            <p:ph type="title" hasCustomPrompt="1"/>
          </p:nvPr>
        </p:nvSpPr>
        <p:spPr>
          <a:xfrm>
            <a:off x="415600" y="1276165"/>
            <a:ext cx="11360702" cy="2838302"/>
          </a:xfrm>
          <a:prstGeom prst="rect">
            <a:avLst/>
          </a:prstGeom>
        </p:spPr>
        <p:txBody>
          <a:bodyPr anchor="ctr"/>
          <a:lstStyle>
            <a:lvl1pPr algn="ctr">
              <a:defRPr sz="21300">
                <a:solidFill>
                  <a:srgbClr val="CCA677"/>
                </a:solidFill>
              </a:defRPr>
            </a:lvl1pPr>
          </a:lstStyle>
          <a:p>
            <a:r>
              <a:t>xx%</a:t>
            </a:r>
          </a:p>
        </p:txBody>
      </p:sp>
      <p:sp>
        <p:nvSpPr>
          <p:cNvPr id="98" name="Body Level One…"/>
          <p:cNvSpPr txBox="1">
            <a:spLocks noGrp="1"/>
          </p:cNvSpPr>
          <p:nvPr>
            <p:ph type="body" sz="quarter" idx="1"/>
          </p:nvPr>
        </p:nvSpPr>
        <p:spPr>
          <a:xfrm>
            <a:off x="415600" y="4216000"/>
            <a:ext cx="11360702" cy="1428901"/>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OBJECT">
    <p:spTree>
      <p:nvGrpSpPr>
        <p:cNvPr id="1" name=""/>
        <p:cNvGrpSpPr/>
        <p:nvPr/>
      </p:nvGrpSpPr>
      <p:grpSpPr>
        <a:xfrm>
          <a:off x="0" y="0"/>
          <a:ext cx="0" cy="0"/>
          <a:chOff x="0" y="0"/>
          <a:chExt cx="0" cy="0"/>
        </a:xfrm>
      </p:grpSpPr>
      <p:sp>
        <p:nvSpPr>
          <p:cNvPr id="113" name="Title Text"/>
          <p:cNvSpPr txBox="1">
            <a:spLocks noGrp="1"/>
          </p:cNvSpPr>
          <p:nvPr>
            <p:ph type="title"/>
          </p:nvPr>
        </p:nvSpPr>
        <p:spPr>
          <a:xfrm>
            <a:off x="1097280" y="286603"/>
            <a:ext cx="10058401" cy="1450801"/>
          </a:xfrm>
          <a:prstGeom prst="rect">
            <a:avLst/>
          </a:prstGeom>
        </p:spPr>
        <p:txBody>
          <a:bodyPr lIns="45699" tIns="45699" rIns="45699" bIns="45699"/>
          <a:lstStyle>
            <a:lvl1pPr>
              <a:lnSpc>
                <a:spcPct val="85000"/>
              </a:lnSpc>
            </a:lvl1pPr>
          </a:lstStyle>
          <a:p>
            <a:r>
              <a:t>Title Text</a:t>
            </a:r>
          </a:p>
        </p:txBody>
      </p:sp>
      <p:sp>
        <p:nvSpPr>
          <p:cNvPr id="114" name="Body Level One…"/>
          <p:cNvSpPr txBox="1">
            <a:spLocks noGrp="1"/>
          </p:cNvSpPr>
          <p:nvPr>
            <p:ph type="body" idx="1"/>
          </p:nvPr>
        </p:nvSpPr>
        <p:spPr>
          <a:xfrm>
            <a:off x="1097280" y="1845734"/>
            <a:ext cx="10058401" cy="4023301"/>
          </a:xfrm>
          <a:prstGeom prst="rect">
            <a:avLst/>
          </a:prstGeom>
        </p:spPr>
        <p:txBody>
          <a:bodyPr lIns="0" tIns="0" rIns="0" bIns="0"/>
          <a:lstStyle>
            <a:lvl1pPr indent="-342900">
              <a:lnSpc>
                <a:spcPct val="90000"/>
              </a:lnSpc>
              <a:spcBef>
                <a:spcPts val="1200"/>
              </a:spcBef>
            </a:lvl1pPr>
            <a:lvl2pPr marL="1004635" indent="-433136">
              <a:lnSpc>
                <a:spcPct val="90000"/>
              </a:lnSpc>
              <a:spcBef>
                <a:spcPts val="1200"/>
              </a:spcBef>
            </a:lvl2pPr>
            <a:lvl3pPr marL="1461835" indent="-433135">
              <a:lnSpc>
                <a:spcPct val="90000"/>
              </a:lnSpc>
              <a:spcBef>
                <a:spcPts val="1200"/>
              </a:spcBef>
            </a:lvl3pPr>
            <a:lvl4pPr marL="1919035" indent="-433135">
              <a:lnSpc>
                <a:spcPct val="90000"/>
              </a:lnSpc>
              <a:spcBef>
                <a:spcPts val="1200"/>
              </a:spcBef>
            </a:lvl4pPr>
            <a:lvl5pPr marL="2376235" indent="-433135">
              <a:lnSpc>
                <a:spcPct val="90000"/>
              </a:lnSpc>
              <a:spcBef>
                <a:spcPts val="1200"/>
              </a:spcBef>
            </a:lvl5pPr>
          </a:lstStyle>
          <a:p>
            <a:r>
              <a:t>Body Level One</a:t>
            </a:r>
          </a:p>
          <a:p>
            <a:pPr lvl="1"/>
            <a:r>
              <a:t>Body Level Two</a:t>
            </a:r>
          </a:p>
          <a:p>
            <a:pPr lvl="2"/>
            <a:r>
              <a:t>Body Level Three</a:t>
            </a:r>
          </a:p>
          <a:p>
            <a:pPr lvl="3"/>
            <a:r>
              <a:t>Body Level Four</a:t>
            </a:r>
          </a:p>
          <a:p>
            <a:pPr lvl="4"/>
            <a:r>
              <a:t>Body Level Five</a:t>
            </a:r>
          </a:p>
        </p:txBody>
      </p:sp>
      <p:sp>
        <p:nvSpPr>
          <p:cNvPr id="115" name="Slide Number"/>
          <p:cNvSpPr txBox="1">
            <a:spLocks noGrp="1"/>
          </p:cNvSpPr>
          <p:nvPr>
            <p:ph type="sldNum" sz="quarter" idx="2"/>
          </p:nvPr>
        </p:nvSpPr>
        <p:spPr>
          <a:xfrm>
            <a:off x="10924618" y="6495036"/>
            <a:ext cx="287741" cy="294599"/>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_HEADER">
    <p:spTree>
      <p:nvGrpSpPr>
        <p:cNvPr id="1" name=""/>
        <p:cNvGrpSpPr/>
        <p:nvPr/>
      </p:nvGrpSpPr>
      <p:grpSpPr>
        <a:xfrm>
          <a:off x="0" y="0"/>
          <a:ext cx="0" cy="0"/>
          <a:chOff x="0" y="0"/>
          <a:chExt cx="0" cy="0"/>
        </a:xfrm>
      </p:grpSpPr>
      <p:sp>
        <p:nvSpPr>
          <p:cNvPr id="23" name="Google Shape;20;p3"/>
          <p:cNvSpPr/>
          <p:nvPr/>
        </p:nvSpPr>
        <p:spPr>
          <a:xfrm flipH="1">
            <a:off x="10127953" y="613632"/>
            <a:ext cx="1442133" cy="149989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8575">
            <a:solidFill>
              <a:srgbClr val="CCA677"/>
            </a:solidFill>
            <a:miter lim="8000"/>
          </a:ln>
        </p:spPr>
        <p:txBody>
          <a:bodyPr lIns="0" tIns="0" rIns="0" bIns="0"/>
          <a:lstStyle/>
          <a:p>
            <a:pPr>
              <a:defRPr>
                <a:latin typeface="+mn-lt"/>
                <a:ea typeface="+mn-ea"/>
                <a:cs typeface="+mn-cs"/>
                <a:sym typeface="Arial"/>
              </a:defRPr>
            </a:pPr>
            <a:endParaRPr/>
          </a:p>
        </p:txBody>
      </p:sp>
      <p:sp>
        <p:nvSpPr>
          <p:cNvPr id="24" name="Google Shape;21;p3"/>
          <p:cNvSpPr/>
          <p:nvPr/>
        </p:nvSpPr>
        <p:spPr>
          <a:xfrm rot="10800000" flipH="1">
            <a:off x="621899" y="4744470"/>
            <a:ext cx="1442133" cy="149989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8575">
            <a:solidFill>
              <a:srgbClr val="CCA677"/>
            </a:solidFill>
            <a:miter lim="8000"/>
          </a:ln>
        </p:spPr>
        <p:txBody>
          <a:bodyPr lIns="0" tIns="0" rIns="0" bIns="0"/>
          <a:lstStyle/>
          <a:p>
            <a:pPr>
              <a:defRPr>
                <a:latin typeface="+mn-lt"/>
                <a:ea typeface="+mn-ea"/>
                <a:cs typeface="+mn-cs"/>
                <a:sym typeface="Arial"/>
              </a:defRPr>
            </a:pPr>
            <a:endParaRPr/>
          </a:p>
        </p:txBody>
      </p:sp>
      <p:sp>
        <p:nvSpPr>
          <p:cNvPr id="25" name="Title Text"/>
          <p:cNvSpPr txBox="1">
            <a:spLocks noGrp="1"/>
          </p:cNvSpPr>
          <p:nvPr>
            <p:ph type="title"/>
          </p:nvPr>
        </p:nvSpPr>
        <p:spPr>
          <a:xfrm>
            <a:off x="1031600" y="2408600"/>
            <a:ext cx="10128902" cy="2040902"/>
          </a:xfrm>
          <a:prstGeom prst="rect">
            <a:avLst/>
          </a:prstGeom>
        </p:spPr>
        <p:txBody>
          <a:bodyPr anchor="ctr"/>
          <a:lstStyle>
            <a:lvl1pPr algn="ctr"/>
          </a:lstStyle>
          <a:p>
            <a:r>
              <a:t>Title Text</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33" name="Title Text"/>
          <p:cNvSpPr txBox="1">
            <a:spLocks noGrp="1"/>
          </p:cNvSpPr>
          <p:nvPr>
            <p:ph type="title"/>
          </p:nvPr>
        </p:nvSpPr>
        <p:spPr>
          <a:prstGeom prst="rect">
            <a:avLst/>
          </a:prstGeom>
        </p:spPr>
        <p:txBody>
          <a:bodyPr/>
          <a:lstStyle/>
          <a:p>
            <a:r>
              <a:t>Title Text</a:t>
            </a:r>
          </a:p>
        </p:txBody>
      </p:sp>
      <p:sp>
        <p:nvSpPr>
          <p:cNvPr id="34"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_AND_TWO_COLUMNS">
    <p:spTree>
      <p:nvGrpSpPr>
        <p:cNvPr id="1" name=""/>
        <p:cNvGrpSpPr/>
        <p:nvPr/>
      </p:nvGrpSpPr>
      <p:grpSpPr>
        <a:xfrm>
          <a:off x="0" y="0"/>
          <a:ext cx="0" cy="0"/>
          <a:chOff x="0" y="0"/>
          <a:chExt cx="0" cy="0"/>
        </a:xfrm>
      </p:grpSpPr>
      <p:sp>
        <p:nvSpPr>
          <p:cNvPr id="42" name="Title Text"/>
          <p:cNvSpPr txBox="1">
            <a:spLocks noGrp="1"/>
          </p:cNvSpPr>
          <p:nvPr>
            <p:ph type="title"/>
          </p:nvPr>
        </p:nvSpPr>
        <p:spPr>
          <a:prstGeom prst="rect">
            <a:avLst/>
          </a:prstGeom>
        </p:spPr>
        <p:txBody>
          <a:bodyPr/>
          <a:lstStyle/>
          <a:p>
            <a:r>
              <a:t>Title Text</a:t>
            </a:r>
          </a:p>
        </p:txBody>
      </p:sp>
      <p:sp>
        <p:nvSpPr>
          <p:cNvPr id="43" name="Body Level One…"/>
          <p:cNvSpPr txBox="1">
            <a:spLocks noGrp="1"/>
          </p:cNvSpPr>
          <p:nvPr>
            <p:ph type="body" sz="half" idx="1"/>
          </p:nvPr>
        </p:nvSpPr>
        <p:spPr>
          <a:xfrm>
            <a:off x="415600" y="1633633"/>
            <a:ext cx="5333101" cy="4472100"/>
          </a:xfrm>
          <a:prstGeom prst="rect">
            <a:avLst/>
          </a:prstGeom>
        </p:spPr>
        <p:txBody>
          <a:bodyPr/>
          <a:lstStyle>
            <a:lvl1pPr indent="-349250">
              <a:buSzPts val="1900"/>
              <a:defRPr sz="1900"/>
            </a:lvl1pPr>
            <a:lvl2pPr marL="976312" indent="-392112">
              <a:buSzPts val="1900"/>
              <a:defRPr sz="1900"/>
            </a:lvl2pPr>
            <a:lvl3pPr marL="1433512" indent="-392112">
              <a:buSzPts val="1900"/>
              <a:defRPr sz="1900"/>
            </a:lvl3pPr>
            <a:lvl4pPr marL="1890711" indent="-392112">
              <a:buSzPts val="1900"/>
              <a:defRPr sz="1900"/>
            </a:lvl4pPr>
            <a:lvl5pPr marL="2347911" indent="-392111">
              <a:buSzPts val="1900"/>
              <a:defRPr sz="1900"/>
            </a:lvl5pPr>
          </a:lstStyle>
          <a:p>
            <a:r>
              <a:t>Body Level One</a:t>
            </a:r>
          </a:p>
          <a:p>
            <a:pPr lvl="1"/>
            <a:r>
              <a:t>Body Level Two</a:t>
            </a:r>
          </a:p>
          <a:p>
            <a:pPr lvl="2"/>
            <a:r>
              <a:t>Body Level Three</a:t>
            </a:r>
          </a:p>
          <a:p>
            <a:pPr lvl="3"/>
            <a:r>
              <a:t>Body Level Four</a:t>
            </a:r>
          </a:p>
          <a:p>
            <a:pPr lvl="4"/>
            <a:r>
              <a:t>Body Level Five</a:t>
            </a:r>
          </a:p>
        </p:txBody>
      </p:sp>
      <p:sp>
        <p:nvSpPr>
          <p:cNvPr id="44" name="Google Shape;32;p5"/>
          <p:cNvSpPr txBox="1">
            <a:spLocks noGrp="1"/>
          </p:cNvSpPr>
          <p:nvPr>
            <p:ph type="body" sz="half" idx="21"/>
          </p:nvPr>
        </p:nvSpPr>
        <p:spPr>
          <a:xfrm>
            <a:off x="6443200" y="1633633"/>
            <a:ext cx="5333101" cy="4472100"/>
          </a:xfrm>
          <a:prstGeom prst="rect">
            <a:avLst/>
          </a:prstGeom>
        </p:spPr>
        <p:txBody>
          <a:bodyPr/>
          <a:lstStyle/>
          <a:p>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_ONLY">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p>
            <a:r>
              <a:t>Title Text</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ONE_COLUMN_TEXT">
    <p:spTree>
      <p:nvGrpSpPr>
        <p:cNvPr id="1" name=""/>
        <p:cNvGrpSpPr/>
        <p:nvPr/>
      </p:nvGrpSpPr>
      <p:grpSpPr>
        <a:xfrm>
          <a:off x="0" y="0"/>
          <a:ext cx="0" cy="0"/>
          <a:chOff x="0" y="0"/>
          <a:chExt cx="0" cy="0"/>
        </a:xfrm>
      </p:grpSpPr>
      <p:sp>
        <p:nvSpPr>
          <p:cNvPr id="60" name="Title Text"/>
          <p:cNvSpPr txBox="1">
            <a:spLocks noGrp="1"/>
          </p:cNvSpPr>
          <p:nvPr>
            <p:ph type="title"/>
          </p:nvPr>
        </p:nvSpPr>
        <p:spPr>
          <a:xfrm>
            <a:off x="415600" y="740799"/>
            <a:ext cx="3744001" cy="1007702"/>
          </a:xfrm>
          <a:prstGeom prst="rect">
            <a:avLst/>
          </a:prstGeom>
        </p:spPr>
        <p:txBody>
          <a:bodyPr/>
          <a:lstStyle>
            <a:lvl1pPr>
              <a:defRPr sz="4000"/>
            </a:lvl1pPr>
          </a:lstStyle>
          <a:p>
            <a:r>
              <a:t>Title Text</a:t>
            </a:r>
          </a:p>
        </p:txBody>
      </p:sp>
      <p:sp>
        <p:nvSpPr>
          <p:cNvPr id="61" name="Body Level One…"/>
          <p:cNvSpPr txBox="1">
            <a:spLocks noGrp="1"/>
          </p:cNvSpPr>
          <p:nvPr>
            <p:ph type="body" sz="quarter" idx="1"/>
          </p:nvPr>
        </p:nvSpPr>
        <p:spPr>
          <a:xfrm>
            <a:off x="415600" y="1865865"/>
            <a:ext cx="3744001" cy="3713103"/>
          </a:xfrm>
          <a:prstGeom prst="rect">
            <a:avLst/>
          </a:prstGeom>
        </p:spPr>
        <p:txBody>
          <a:bodyPr/>
          <a:lstStyle>
            <a:lvl1pPr indent="-330200">
              <a:buSzPts val="1600"/>
              <a:defRPr sz="1600"/>
            </a:lvl1pPr>
            <a:lvl2pPr marL="914400" indent="-330200">
              <a:buSzPts val="1600"/>
              <a:defRPr sz="1600"/>
            </a:lvl2pPr>
            <a:lvl3pPr marL="1371600" indent="-330200">
              <a:buSzPts val="1600"/>
              <a:defRPr sz="1600"/>
            </a:lvl3pPr>
            <a:lvl4pPr marL="1828800" indent="-330200">
              <a:buSzPts val="1600"/>
              <a:defRPr sz="1600"/>
            </a:lvl4pPr>
            <a:lvl5pPr marL="2286000" indent="-330200">
              <a:buSzPts val="1600"/>
              <a:defRPr sz="1600"/>
            </a:lvl5pPr>
          </a:lstStyle>
          <a:p>
            <a:r>
              <a:t>Body Level One</a:t>
            </a:r>
          </a:p>
          <a:p>
            <a:pPr lvl="1"/>
            <a:r>
              <a:t>Body Level Two</a:t>
            </a:r>
          </a:p>
          <a:p>
            <a:pPr lvl="2"/>
            <a:r>
              <a:t>Body Level Three</a:t>
            </a:r>
          </a:p>
          <a:p>
            <a:pPr lvl="3"/>
            <a:r>
              <a:t>Body Level Four</a:t>
            </a:r>
          </a:p>
          <a:p>
            <a:pPr lvl="4"/>
            <a:r>
              <a:t>Body Level Five</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9" name="Title Text"/>
          <p:cNvSpPr txBox="1">
            <a:spLocks noGrp="1"/>
          </p:cNvSpPr>
          <p:nvPr>
            <p:ph type="title"/>
          </p:nvPr>
        </p:nvSpPr>
        <p:spPr>
          <a:xfrm>
            <a:off x="653666" y="600199"/>
            <a:ext cx="7838401" cy="5454302"/>
          </a:xfrm>
          <a:prstGeom prst="rect">
            <a:avLst/>
          </a:prstGeom>
        </p:spPr>
        <p:txBody>
          <a:bodyPr anchor="ctr"/>
          <a:lstStyle>
            <a:lvl1pPr>
              <a:defRPr sz="6400"/>
            </a:lvl1pPr>
          </a:lstStyle>
          <a:p>
            <a:r>
              <a:t>Title Text</a:t>
            </a:r>
          </a:p>
        </p:txBody>
      </p:sp>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SECTION_TITLE_AND_DESCRIPTION">
    <p:spTree>
      <p:nvGrpSpPr>
        <p:cNvPr id="1" name=""/>
        <p:cNvGrpSpPr/>
        <p:nvPr/>
      </p:nvGrpSpPr>
      <p:grpSpPr>
        <a:xfrm>
          <a:off x="0" y="0"/>
          <a:ext cx="0" cy="0"/>
          <a:chOff x="0" y="0"/>
          <a:chExt cx="0" cy="0"/>
        </a:xfrm>
      </p:grpSpPr>
      <p:sp>
        <p:nvSpPr>
          <p:cNvPr id="77" name="Google Shape;46;p9"/>
          <p:cNvSpPr/>
          <p:nvPr/>
        </p:nvSpPr>
        <p:spPr>
          <a:xfrm>
            <a:off x="6096000" y="-33"/>
            <a:ext cx="6096000" cy="6858001"/>
          </a:xfrm>
          <a:prstGeom prst="rect">
            <a:avLst/>
          </a:prstGeom>
          <a:solidFill>
            <a:srgbClr val="CCA677"/>
          </a:solidFill>
          <a:ln w="12700">
            <a:miter lim="400000"/>
          </a:ln>
        </p:spPr>
        <p:txBody>
          <a:bodyPr lIns="0" tIns="0" rIns="0" bIns="0" anchor="ctr"/>
          <a:lstStyle/>
          <a:p>
            <a:pPr>
              <a:defRPr>
                <a:latin typeface="+mn-lt"/>
                <a:ea typeface="+mn-ea"/>
                <a:cs typeface="+mn-cs"/>
                <a:sym typeface="Arial"/>
              </a:defRPr>
            </a:pPr>
            <a:endParaRPr/>
          </a:p>
        </p:txBody>
      </p:sp>
      <p:sp>
        <p:nvSpPr>
          <p:cNvPr id="78" name="Google Shape;47;p9"/>
          <p:cNvSpPr/>
          <p:nvPr/>
        </p:nvSpPr>
        <p:spPr>
          <a:xfrm>
            <a:off x="6706233" y="5994000"/>
            <a:ext cx="624302" cy="2"/>
          </a:xfrm>
          <a:prstGeom prst="line">
            <a:avLst/>
          </a:prstGeom>
          <a:ln w="19050">
            <a:solidFill>
              <a:srgbClr val="FFFFFF"/>
            </a:solidFill>
          </a:ln>
        </p:spPr>
        <p:txBody>
          <a:bodyPr lIns="45718" tIns="45718" rIns="45718" bIns="45718"/>
          <a:lstStyle/>
          <a:p>
            <a:endParaRPr/>
          </a:p>
        </p:txBody>
      </p:sp>
      <p:sp>
        <p:nvSpPr>
          <p:cNvPr id="79" name="Title Text"/>
          <p:cNvSpPr txBox="1">
            <a:spLocks noGrp="1"/>
          </p:cNvSpPr>
          <p:nvPr>
            <p:ph type="title"/>
          </p:nvPr>
        </p:nvSpPr>
        <p:spPr>
          <a:xfrm>
            <a:off x="354000" y="1239032"/>
            <a:ext cx="5393700" cy="2381701"/>
          </a:xfrm>
          <a:prstGeom prst="rect">
            <a:avLst/>
          </a:prstGeom>
        </p:spPr>
        <p:txBody>
          <a:bodyPr/>
          <a:lstStyle>
            <a:lvl1pPr algn="ctr">
              <a:defRPr>
                <a:solidFill>
                  <a:srgbClr val="CCA677"/>
                </a:solidFill>
              </a:defRPr>
            </a:lvl1pPr>
          </a:lstStyle>
          <a:p>
            <a:r>
              <a:t>Title Text</a:t>
            </a:r>
          </a:p>
        </p:txBody>
      </p:sp>
      <p:sp>
        <p:nvSpPr>
          <p:cNvPr id="80" name="Body Level One…"/>
          <p:cNvSpPr txBox="1">
            <a:spLocks noGrp="1"/>
          </p:cNvSpPr>
          <p:nvPr>
            <p:ph type="body" sz="quarter" idx="1"/>
          </p:nvPr>
        </p:nvSpPr>
        <p:spPr>
          <a:xfrm>
            <a:off x="354000" y="3692001"/>
            <a:ext cx="5393700" cy="2098800"/>
          </a:xfrm>
          <a:prstGeom prst="rect">
            <a:avLst/>
          </a:prstGeom>
        </p:spPr>
        <p:txBody>
          <a:bodyPr/>
          <a:lstStyle>
            <a:lvl1pPr marL="304800" indent="-228600" algn="ctr">
              <a:lnSpc>
                <a:spcPct val="100000"/>
              </a:lnSpc>
              <a:buClrTx/>
              <a:buSzTx/>
              <a:buFontTx/>
              <a:buNone/>
              <a:defRPr sz="3200">
                <a:latin typeface="Economica"/>
                <a:ea typeface="Economica"/>
                <a:cs typeface="Economica"/>
                <a:sym typeface="Economica"/>
              </a:defRPr>
            </a:lvl1pPr>
            <a:lvl2pPr marL="304800" indent="76200" algn="ctr">
              <a:lnSpc>
                <a:spcPct val="100000"/>
              </a:lnSpc>
              <a:buClrTx/>
              <a:buSzTx/>
              <a:buFontTx/>
              <a:buNone/>
              <a:defRPr sz="3200">
                <a:latin typeface="Economica"/>
                <a:ea typeface="Economica"/>
                <a:cs typeface="Economica"/>
                <a:sym typeface="Economica"/>
              </a:defRPr>
            </a:lvl2pPr>
            <a:lvl3pPr marL="304800" indent="76200" algn="ctr">
              <a:lnSpc>
                <a:spcPct val="100000"/>
              </a:lnSpc>
              <a:buClrTx/>
              <a:buSzTx/>
              <a:buFontTx/>
              <a:buNone/>
              <a:defRPr sz="3200">
                <a:latin typeface="Economica"/>
                <a:ea typeface="Economica"/>
                <a:cs typeface="Economica"/>
                <a:sym typeface="Economica"/>
              </a:defRPr>
            </a:lvl3pPr>
            <a:lvl4pPr marL="304800" indent="76200" algn="ctr">
              <a:lnSpc>
                <a:spcPct val="100000"/>
              </a:lnSpc>
              <a:buClrTx/>
              <a:buSzTx/>
              <a:buFontTx/>
              <a:buNone/>
              <a:defRPr sz="3200">
                <a:latin typeface="Economica"/>
                <a:ea typeface="Economica"/>
                <a:cs typeface="Economica"/>
                <a:sym typeface="Economica"/>
              </a:defRPr>
            </a:lvl4pPr>
            <a:lvl5pPr marL="304800" indent="76200" algn="ctr">
              <a:lnSpc>
                <a:spcPct val="100000"/>
              </a:lnSpc>
              <a:buClrTx/>
              <a:buSzTx/>
              <a:buFontTx/>
              <a:buNone/>
              <a:defRPr sz="3200">
                <a:latin typeface="Economica"/>
                <a:ea typeface="Economica"/>
                <a:cs typeface="Economica"/>
                <a:sym typeface="Economica"/>
              </a:defRPr>
            </a:lvl5pPr>
          </a:lstStyle>
          <a:p>
            <a:r>
              <a:t>Body Level One</a:t>
            </a:r>
          </a:p>
          <a:p>
            <a:pPr lvl="1"/>
            <a:r>
              <a:t>Body Level Two</a:t>
            </a:r>
          </a:p>
          <a:p>
            <a:pPr lvl="2"/>
            <a:r>
              <a:t>Body Level Three</a:t>
            </a:r>
          </a:p>
          <a:p>
            <a:pPr lvl="3"/>
            <a:r>
              <a:t>Body Level Four</a:t>
            </a:r>
          </a:p>
          <a:p>
            <a:pPr lvl="4"/>
            <a:r>
              <a:t>Body Level Five</a:t>
            </a:r>
          </a:p>
        </p:txBody>
      </p:sp>
      <p:sp>
        <p:nvSpPr>
          <p:cNvPr id="81" name="Google Shape;50;p9"/>
          <p:cNvSpPr txBox="1">
            <a:spLocks noGrp="1"/>
          </p:cNvSpPr>
          <p:nvPr>
            <p:ph type="body" sz="half" idx="21"/>
          </p:nvPr>
        </p:nvSpPr>
        <p:spPr>
          <a:xfrm>
            <a:off x="6586000" y="965599"/>
            <a:ext cx="5115902" cy="4926901"/>
          </a:xfrm>
          <a:prstGeom prst="rect">
            <a:avLst/>
          </a:prstGeom>
        </p:spPr>
        <p:txBody>
          <a:bodyPr anchor="ctr"/>
          <a:lstStyle/>
          <a:p>
            <a:endParaRPr/>
          </a:p>
        </p:txBody>
      </p:sp>
      <p:sp>
        <p:nvSpPr>
          <p:cNvPr id="82"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APTION_ONLY">
    <p:spTree>
      <p:nvGrpSpPr>
        <p:cNvPr id="1" name=""/>
        <p:cNvGrpSpPr/>
        <p:nvPr/>
      </p:nvGrpSpPr>
      <p:grpSpPr>
        <a:xfrm>
          <a:off x="0" y="0"/>
          <a:ext cx="0" cy="0"/>
          <a:chOff x="0" y="0"/>
          <a:chExt cx="0" cy="0"/>
        </a:xfrm>
      </p:grpSpPr>
      <p:sp>
        <p:nvSpPr>
          <p:cNvPr id="89" name="Body Level One…"/>
          <p:cNvSpPr txBox="1">
            <a:spLocks noGrp="1"/>
          </p:cNvSpPr>
          <p:nvPr>
            <p:ph type="body" sz="quarter" idx="1"/>
          </p:nvPr>
        </p:nvSpPr>
        <p:spPr>
          <a:xfrm>
            <a:off x="426000" y="5625231"/>
            <a:ext cx="7998301" cy="798303"/>
          </a:xfrm>
          <a:prstGeom prst="rect">
            <a:avLst/>
          </a:prstGeom>
        </p:spPr>
        <p:txBody>
          <a:bodyPr anchor="ctr"/>
          <a:lstStyle>
            <a:lvl1pPr marL="0" indent="228600">
              <a:lnSpc>
                <a:spcPct val="100000"/>
              </a:lnSpc>
              <a:buClrTx/>
              <a:buSzTx/>
              <a:buFontTx/>
              <a:buNone/>
              <a:defRPr sz="3200">
                <a:latin typeface="Economica"/>
                <a:ea typeface="Economica"/>
                <a:cs typeface="Economica"/>
                <a:sym typeface="Economica"/>
              </a:defRPr>
            </a:lvl1pPr>
            <a:lvl2pPr marL="1153360" indent="-588209">
              <a:lnSpc>
                <a:spcPct val="100000"/>
              </a:lnSpc>
              <a:buClrTx/>
              <a:buSzPts val="3200"/>
              <a:buFontTx/>
              <a:defRPr sz="3200">
                <a:latin typeface="Economica"/>
                <a:ea typeface="Economica"/>
                <a:cs typeface="Economica"/>
                <a:sym typeface="Economica"/>
              </a:defRPr>
            </a:lvl2pPr>
            <a:lvl3pPr marL="1610560" indent="-588210">
              <a:lnSpc>
                <a:spcPct val="100000"/>
              </a:lnSpc>
              <a:buClrTx/>
              <a:buSzPts val="3200"/>
              <a:buFontTx/>
              <a:defRPr sz="3200">
                <a:latin typeface="Economica"/>
                <a:ea typeface="Economica"/>
                <a:cs typeface="Economica"/>
                <a:sym typeface="Economica"/>
              </a:defRPr>
            </a:lvl3pPr>
            <a:lvl4pPr marL="2067760" indent="-588210">
              <a:lnSpc>
                <a:spcPct val="100000"/>
              </a:lnSpc>
              <a:buClrTx/>
              <a:buSzPts val="3200"/>
              <a:buFontTx/>
              <a:defRPr sz="3200">
                <a:latin typeface="Economica"/>
                <a:ea typeface="Economica"/>
                <a:cs typeface="Economica"/>
                <a:sym typeface="Economica"/>
              </a:defRPr>
            </a:lvl4pPr>
            <a:lvl5pPr marL="2524960" indent="-588210">
              <a:lnSpc>
                <a:spcPct val="100000"/>
              </a:lnSpc>
              <a:buClrTx/>
              <a:buSzPts val="3200"/>
              <a:buFontTx/>
              <a:defRPr sz="3200">
                <a:latin typeface="Economica"/>
                <a:ea typeface="Economica"/>
                <a:cs typeface="Economica"/>
                <a:sym typeface="Economica"/>
              </a:defRPr>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25;p4"/>
          <p:cNvSpPr/>
          <p:nvPr/>
        </p:nvSpPr>
        <p:spPr>
          <a:xfrm>
            <a:off x="0" y="6727600"/>
            <a:ext cx="12192000" cy="130502"/>
          </a:xfrm>
          <a:prstGeom prst="rect">
            <a:avLst/>
          </a:prstGeom>
          <a:solidFill>
            <a:srgbClr val="CCA677"/>
          </a:solidFill>
          <a:ln w="12700">
            <a:miter lim="400000"/>
          </a:ln>
        </p:spPr>
        <p:txBody>
          <a:bodyPr lIns="0" tIns="0" rIns="0" bIns="0" anchor="ctr"/>
          <a:lstStyle/>
          <a:p>
            <a:pPr>
              <a:defRPr>
                <a:latin typeface="+mn-lt"/>
                <a:ea typeface="+mn-ea"/>
                <a:cs typeface="+mn-cs"/>
                <a:sym typeface="Arial"/>
              </a:defRPr>
            </a:pPr>
            <a:endParaRPr/>
          </a:p>
        </p:txBody>
      </p:sp>
      <p:sp>
        <p:nvSpPr>
          <p:cNvPr id="3" name="Title Text"/>
          <p:cNvSpPr txBox="1">
            <a:spLocks noGrp="1"/>
          </p:cNvSpPr>
          <p:nvPr>
            <p:ph type="title"/>
          </p:nvPr>
        </p:nvSpPr>
        <p:spPr>
          <a:xfrm>
            <a:off x="415600" y="421233"/>
            <a:ext cx="11360702" cy="1108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nchor="b">
            <a:normAutofit/>
          </a:bodyPr>
          <a:lstStyle/>
          <a:p>
            <a:r>
              <a:t>Title Text</a:t>
            </a:r>
          </a:p>
        </p:txBody>
      </p:sp>
      <p:sp>
        <p:nvSpPr>
          <p:cNvPr id="4" name="Body Level One…"/>
          <p:cNvSpPr txBox="1">
            <a:spLocks noGrp="1"/>
          </p:cNvSpPr>
          <p:nvPr>
            <p:ph type="body" idx="1"/>
          </p:nvPr>
        </p:nvSpPr>
        <p:spPr>
          <a:xfrm>
            <a:off x="415600" y="1633633"/>
            <a:ext cx="11360702" cy="4472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588170" y="6256473"/>
            <a:ext cx="440140" cy="446999"/>
          </a:xfrm>
          <a:prstGeom prst="rect">
            <a:avLst/>
          </a:prstGeom>
          <a:ln w="12700">
            <a:miter lim="400000"/>
          </a:ln>
        </p:spPr>
        <p:txBody>
          <a:bodyPr wrap="none" lIns="121899" tIns="121899" rIns="121899" bIns="121899" anchor="ctr">
            <a:normAutofit/>
          </a:bodyPr>
          <a:lstStyle>
            <a:lvl1pPr algn="r">
              <a:defRPr sz="1300">
                <a:latin typeface="Economica"/>
                <a:ea typeface="Economica"/>
                <a:cs typeface="Economica"/>
                <a:sym typeface="Economica"/>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1pPr>
      <a:lvl2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2pPr>
      <a:lvl3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3pPr>
      <a:lvl4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4pPr>
      <a:lvl5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5pPr>
      <a:lvl6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6pPr>
      <a:lvl7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7pPr>
      <a:lvl8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8pPr>
      <a:lvl9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9pPr>
    </p:titleStyle>
    <p:bodyStyle>
      <a:lvl1pPr marL="457200" marR="0" indent="-381000"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1pPr>
      <a:lvl2pPr marL="1006306" marR="0" indent="-441156"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2pPr>
      <a:lvl3pPr marL="1463506" marR="0" indent="-441156"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3pPr>
      <a:lvl4pPr marL="1920706" marR="0" indent="-441156"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4pPr>
      <a:lvl5pPr marL="2377906" marR="0" indent="-441156"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5pPr>
      <a:lvl6pPr marL="2835106" marR="0" indent="-441156"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6pPr>
      <a:lvl7pPr marL="3292307" marR="0" indent="-441156"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7pPr>
      <a:lvl8pPr marL="3749507" marR="0" indent="-441157"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8pPr>
      <a:lvl9pPr marL="4206707" marR="0" indent="-441157"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9pPr>
    </p:bodyStyle>
    <p:otherStyle>
      <a:lvl1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1pPr>
      <a:lvl2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2pPr>
      <a:lvl3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3pPr>
      <a:lvl4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4pPr>
      <a:lvl5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5pPr>
      <a:lvl6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6pPr>
      <a:lvl7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7pPr>
      <a:lvl8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8pPr>
      <a:lvl9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eg"/><Relationship Id="rId7"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s://huggingface.co/spaces/anukvma/Question_Answer" TargetMode="External"/><Relationship Id="rId7" Type="http://schemas.openxmlformats.org/officeDocument/2006/relationships/hyperlink" Target="https://anukvma-emailsubjectapi.hf.space/" TargetMode="Externa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hyperlink" Target="https://huggingface.co/spaces/anukvma/AIMLQnAAPI" TargetMode="External"/><Relationship Id="rId5" Type="http://schemas.openxmlformats.org/officeDocument/2006/relationships/hyperlink" Target="https://huggingface.co/spaces/GSridhar1982/EmailSubjectGenerationDemo" TargetMode="External"/><Relationship Id="rId4" Type="http://schemas.openxmlformats.org/officeDocument/2006/relationships/hyperlink" Target="https://huggingface.co/spaces/GSridhar1982/QA_Llama31_FineTune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huggingface.co/spaces/GSridhar1982/EmailSubjectGenerationDemo" TargetMode="External"/><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hyperlink" Target="https://anukvma-emailsubjectapi.hf.spac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124" name="Google Shape;72;p14" descr="Google Shape;72;p14"/>
          <p:cNvPicPr>
            <a:picLocks noChangeAspect="1"/>
          </p:cNvPicPr>
          <p:nvPr/>
        </p:nvPicPr>
        <p:blipFill>
          <a:blip r:embed="rId3"/>
          <a:stretch>
            <a:fillRect/>
          </a:stretch>
        </p:blipFill>
        <p:spPr>
          <a:xfrm>
            <a:off x="4895646" y="2128204"/>
            <a:ext cx="2601594" cy="2601593"/>
          </a:xfrm>
          <a:prstGeom prst="rect">
            <a:avLst/>
          </a:prstGeom>
          <a:ln w="12700">
            <a:miter lim="400000"/>
          </a:ln>
        </p:spPr>
      </p:pic>
      <p:sp>
        <p:nvSpPr>
          <p:cNvPr id="125" name="Google Shape;73;p14"/>
          <p:cNvSpPr txBox="1">
            <a:spLocks noGrp="1"/>
          </p:cNvSpPr>
          <p:nvPr>
            <p:ph type="ctrTitle"/>
          </p:nvPr>
        </p:nvSpPr>
        <p:spPr>
          <a:xfrm>
            <a:off x="1286200" y="-1"/>
            <a:ext cx="9820500" cy="1058402"/>
          </a:xfrm>
          <a:prstGeom prst="rect">
            <a:avLst/>
          </a:prstGeom>
        </p:spPr>
        <p:txBody>
          <a:bodyPr lIns="45699" tIns="45699" rIns="45699" bIns="45699" anchor="ctr"/>
          <a:lstStyle/>
          <a:p>
            <a:pPr defTabSz="786383">
              <a:defRPr sz="4800"/>
            </a:pPr>
            <a:r>
              <a:t>Group</a:t>
            </a:r>
            <a:r>
              <a:rPr sz="3800" b="1">
                <a:latin typeface="Objective"/>
                <a:ea typeface="Objective"/>
                <a:cs typeface="Objective"/>
                <a:sym typeface="Objective"/>
              </a:rPr>
              <a:t> </a:t>
            </a:r>
            <a:r>
              <a:t>18 Email Subject Generation</a:t>
            </a:r>
          </a:p>
        </p:txBody>
      </p:sp>
      <p:sp>
        <p:nvSpPr>
          <p:cNvPr id="126" name="Google Shape;74;p14"/>
          <p:cNvSpPr txBox="1">
            <a:spLocks noGrp="1"/>
          </p:cNvSpPr>
          <p:nvPr>
            <p:ph type="subTitle" sz="quarter" idx="1"/>
          </p:nvPr>
        </p:nvSpPr>
        <p:spPr>
          <a:xfrm>
            <a:off x="361750" y="4675823"/>
            <a:ext cx="4974900" cy="1782001"/>
          </a:xfrm>
          <a:prstGeom prst="rect">
            <a:avLst/>
          </a:prstGeom>
        </p:spPr>
        <p:txBody>
          <a:bodyPr lIns="45699" tIns="45699" rIns="45699" bIns="45699" anchor="ctr"/>
          <a:lstStyle/>
          <a:p>
            <a:pPr marL="0" indent="0" defTabSz="905255">
              <a:defRPr sz="2700"/>
            </a:pPr>
            <a:r>
              <a:t>ANUPREKSHA JAIN</a:t>
            </a:r>
          </a:p>
          <a:p>
            <a:pPr marL="0" indent="0" defTabSz="905255">
              <a:defRPr sz="2700"/>
            </a:pPr>
            <a:r>
              <a:t>PRASHANT KATARIA</a:t>
            </a:r>
          </a:p>
          <a:p>
            <a:pPr marL="0" indent="0" defTabSz="905255">
              <a:defRPr sz="2700"/>
            </a:pPr>
            <a:r>
              <a:t>ROHINI</a:t>
            </a:r>
          </a:p>
          <a:p>
            <a:pPr marL="0" indent="0" defTabSz="905255">
              <a:defRPr sz="2700"/>
            </a:pPr>
            <a:r>
              <a:t>SRIDHAR</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21" name="Google Shape;213;p23"/>
          <p:cNvSpPr txBox="1">
            <a:spLocks noGrp="1"/>
          </p:cNvSpPr>
          <p:nvPr>
            <p:ph type="title"/>
          </p:nvPr>
        </p:nvSpPr>
        <p:spPr>
          <a:xfrm>
            <a:off x="1188067" y="381934"/>
            <a:ext cx="4008584" cy="5974416"/>
          </a:xfrm>
          <a:prstGeom prst="rect">
            <a:avLst/>
          </a:prstGeom>
        </p:spPr>
        <p:txBody>
          <a:bodyPr anchor="ctr"/>
          <a:lstStyle>
            <a:lvl1pPr>
              <a:defRPr sz="4500" b="1">
                <a:latin typeface="Objective"/>
                <a:ea typeface="Objective"/>
                <a:cs typeface="Objective"/>
                <a:sym typeface="Objective"/>
              </a:defRPr>
            </a:lvl1pPr>
          </a:lstStyle>
          <a:p>
            <a:r>
              <a:t>Data Collection and Preprocessing</a:t>
            </a:r>
          </a:p>
        </p:txBody>
      </p:sp>
      <p:sp>
        <p:nvSpPr>
          <p:cNvPr id="222" name="Google Shape;214;p23"/>
          <p:cNvSpPr txBox="1">
            <a:spLocks noGrp="1"/>
          </p:cNvSpPr>
          <p:nvPr>
            <p:ph type="body" sz="half" idx="1"/>
          </p:nvPr>
        </p:nvSpPr>
        <p:spPr>
          <a:xfrm>
            <a:off x="6297233" y="518398"/>
            <a:ext cx="4771607" cy="5837952"/>
          </a:xfrm>
          <a:prstGeom prst="rect">
            <a:avLst/>
          </a:prstGeom>
        </p:spPr>
        <p:txBody>
          <a:bodyPr anchor="ctr"/>
          <a:lstStyle/>
          <a:p>
            <a:pPr marL="85952" indent="-143254" defTabSz="859536">
              <a:spcBef>
                <a:spcPts val="0"/>
              </a:spcBef>
              <a:buSzPts val="2200"/>
              <a:defRPr sz="2200" b="1">
                <a:latin typeface="Objective"/>
                <a:ea typeface="Objective"/>
                <a:cs typeface="Objective"/>
                <a:sym typeface="Objective"/>
              </a:defRPr>
            </a:pPr>
            <a:r>
              <a:t>Data Collection</a:t>
            </a:r>
          </a:p>
          <a:p>
            <a:pPr marL="361004" lvl="1" indent="-195782" defTabSz="859536">
              <a:spcBef>
                <a:spcPts val="300"/>
              </a:spcBef>
              <a:buSzPts val="2200"/>
              <a:defRPr sz="2200" b="1">
                <a:latin typeface="Objective"/>
                <a:ea typeface="Objective"/>
                <a:cs typeface="Objective"/>
                <a:sym typeface="Objective"/>
              </a:defRPr>
            </a:pPr>
            <a:r>
              <a:t>Source:</a:t>
            </a:r>
            <a:r>
              <a:rPr b="0"/>
              <a:t> AIML course material</a:t>
            </a:r>
          </a:p>
          <a:p>
            <a:pPr marL="361004" lvl="1" indent="-195782" defTabSz="859536">
              <a:spcBef>
                <a:spcPts val="500"/>
              </a:spcBef>
              <a:buSzPts val="2200"/>
              <a:defRPr sz="2200" b="1">
                <a:latin typeface="Objective"/>
                <a:ea typeface="Objective"/>
                <a:cs typeface="Objective"/>
                <a:sym typeface="Objective"/>
              </a:defRPr>
            </a:pPr>
            <a:r>
              <a:t>Format:</a:t>
            </a:r>
            <a:r>
              <a:rPr b="0"/>
              <a:t> Collected in CSV files</a:t>
            </a:r>
          </a:p>
          <a:p>
            <a:pPr marL="361004" lvl="1" indent="-195782" defTabSz="859536">
              <a:spcBef>
                <a:spcPts val="500"/>
              </a:spcBef>
              <a:buSzPts val="2200"/>
              <a:defRPr sz="2200" b="1">
                <a:latin typeface="Objective"/>
                <a:ea typeface="Objective"/>
                <a:cs typeface="Objective"/>
                <a:sym typeface="Objective"/>
              </a:defRPr>
            </a:pPr>
            <a:r>
              <a:t>Content:</a:t>
            </a:r>
            <a:r>
              <a:rPr b="0"/>
              <a:t> Primarily Question and Answer pairs</a:t>
            </a:r>
          </a:p>
          <a:p>
            <a:pPr marL="0" indent="0" defTabSz="859536">
              <a:spcBef>
                <a:spcPts val="1500"/>
              </a:spcBef>
              <a:buSzTx/>
              <a:buNone/>
              <a:defRPr sz="2200">
                <a:latin typeface="Objective"/>
                <a:ea typeface="Objective"/>
                <a:cs typeface="Objective"/>
                <a:sym typeface="Objective"/>
              </a:defRPr>
            </a:pPr>
            <a:endParaRPr b="0"/>
          </a:p>
          <a:p>
            <a:pPr marL="85952" indent="-143254" defTabSz="859536">
              <a:spcBef>
                <a:spcPts val="1300"/>
              </a:spcBef>
              <a:buSzPts val="2200"/>
              <a:defRPr sz="2200" b="1">
                <a:latin typeface="Objective"/>
                <a:ea typeface="Objective"/>
                <a:cs typeface="Objective"/>
                <a:sym typeface="Objective"/>
              </a:defRPr>
            </a:pPr>
            <a:r>
              <a:t>Preprocessing Steps</a:t>
            </a:r>
          </a:p>
          <a:p>
            <a:pPr marL="361004" lvl="1" indent="-195782" defTabSz="859536">
              <a:spcBef>
                <a:spcPts val="300"/>
              </a:spcBef>
              <a:buSzPts val="2200"/>
              <a:defRPr sz="2200" b="1">
                <a:latin typeface="Objective"/>
                <a:ea typeface="Objective"/>
                <a:cs typeface="Objective"/>
                <a:sym typeface="Objective"/>
              </a:defRPr>
            </a:pPr>
            <a:r>
              <a:t>Punctuation Removal:</a:t>
            </a:r>
            <a:r>
              <a:rPr b="0"/>
              <a:t> Cleaned text by removing punctuation marks</a:t>
            </a:r>
          </a:p>
          <a:p>
            <a:pPr marL="361004" lvl="1" indent="-195782" defTabSz="859536">
              <a:spcBef>
                <a:spcPts val="500"/>
              </a:spcBef>
              <a:buSzPts val="2200"/>
              <a:defRPr sz="2200" b="1">
                <a:latin typeface="Objective"/>
                <a:ea typeface="Objective"/>
                <a:cs typeface="Objective"/>
                <a:sym typeface="Objective"/>
              </a:defRPr>
            </a:pPr>
            <a:r>
              <a:t>Text Normalization:</a:t>
            </a:r>
            <a:r>
              <a:rPr b="0"/>
              <a:t> Converted all text to lowercase for consistency</a:t>
            </a:r>
          </a:p>
          <a:p>
            <a:pPr marL="361004" lvl="1" indent="-195782" defTabSz="859536">
              <a:spcBef>
                <a:spcPts val="500"/>
              </a:spcBef>
              <a:buSzPts val="2200"/>
              <a:defRPr sz="2200" b="1">
                <a:latin typeface="Objective"/>
                <a:ea typeface="Objective"/>
                <a:cs typeface="Objective"/>
                <a:sym typeface="Objective"/>
              </a:defRPr>
            </a:pPr>
            <a:r>
              <a:t>Tools Used:</a:t>
            </a:r>
            <a:r>
              <a:rPr b="0"/>
              <a:t> Python libraries such as NLTK</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24" name="Google Shape;219;p24"/>
          <p:cNvSpPr txBox="1">
            <a:spLocks noGrp="1"/>
          </p:cNvSpPr>
          <p:nvPr>
            <p:ph type="title"/>
          </p:nvPr>
        </p:nvSpPr>
        <p:spPr>
          <a:xfrm>
            <a:off x="838200" y="300578"/>
            <a:ext cx="9829801" cy="1089532"/>
          </a:xfrm>
          <a:prstGeom prst="rect">
            <a:avLst/>
          </a:prstGeom>
        </p:spPr>
        <p:txBody>
          <a:bodyPr anchor="ctr"/>
          <a:lstStyle>
            <a:lvl1pPr>
              <a:defRPr sz="4500" b="1">
                <a:latin typeface="Objective"/>
                <a:ea typeface="Objective"/>
                <a:cs typeface="Objective"/>
                <a:sym typeface="Objective"/>
              </a:defRPr>
            </a:lvl1pPr>
          </a:lstStyle>
          <a:p>
            <a:r>
              <a:t>Model Evaluated</a:t>
            </a:r>
          </a:p>
        </p:txBody>
      </p:sp>
      <p:graphicFrame>
        <p:nvGraphicFramePr>
          <p:cNvPr id="225" name="Google Shape;220;p24"/>
          <p:cNvGraphicFramePr/>
          <p:nvPr/>
        </p:nvGraphicFramePr>
        <p:xfrm>
          <a:off x="500452" y="1991267"/>
          <a:ext cx="10515600" cy="4409320"/>
        </p:xfrm>
        <a:graphic>
          <a:graphicData uri="http://schemas.openxmlformats.org/drawingml/2006/table">
            <a:tbl>
              <a:tblPr firstRow="1" bandRow="1">
                <a:tableStyleId>{4C3C2611-4C71-4FC5-86AE-919BDF0F9419}</a:tableStyleId>
              </a:tblPr>
              <a:tblGrid>
                <a:gridCol w="1149325">
                  <a:extLst>
                    <a:ext uri="{9D8B030D-6E8A-4147-A177-3AD203B41FA5}">
                      <a16:colId xmlns:a16="http://schemas.microsoft.com/office/drawing/2014/main" val="20000"/>
                    </a:ext>
                  </a:extLst>
                </a:gridCol>
                <a:gridCol w="2109675">
                  <a:extLst>
                    <a:ext uri="{9D8B030D-6E8A-4147-A177-3AD203B41FA5}">
                      <a16:colId xmlns:a16="http://schemas.microsoft.com/office/drawing/2014/main" val="20001"/>
                    </a:ext>
                  </a:extLst>
                </a:gridCol>
                <a:gridCol w="1538000">
                  <a:extLst>
                    <a:ext uri="{9D8B030D-6E8A-4147-A177-3AD203B41FA5}">
                      <a16:colId xmlns:a16="http://schemas.microsoft.com/office/drawing/2014/main" val="20002"/>
                    </a:ext>
                  </a:extLst>
                </a:gridCol>
                <a:gridCol w="1670400">
                  <a:extLst>
                    <a:ext uri="{9D8B030D-6E8A-4147-A177-3AD203B41FA5}">
                      <a16:colId xmlns:a16="http://schemas.microsoft.com/office/drawing/2014/main" val="20003"/>
                    </a:ext>
                  </a:extLst>
                </a:gridCol>
                <a:gridCol w="2024100">
                  <a:extLst>
                    <a:ext uri="{9D8B030D-6E8A-4147-A177-3AD203B41FA5}">
                      <a16:colId xmlns:a16="http://schemas.microsoft.com/office/drawing/2014/main" val="20004"/>
                    </a:ext>
                  </a:extLst>
                </a:gridCol>
                <a:gridCol w="2024100">
                  <a:extLst>
                    <a:ext uri="{9D8B030D-6E8A-4147-A177-3AD203B41FA5}">
                      <a16:colId xmlns:a16="http://schemas.microsoft.com/office/drawing/2014/main" val="20005"/>
                    </a:ext>
                  </a:extLst>
                </a:gridCol>
              </a:tblGrid>
              <a:tr h="1108750">
                <a:tc>
                  <a:txBody>
                    <a:bodyPr/>
                    <a:lstStyle/>
                    <a:p>
                      <a:pPr algn="l">
                        <a:defRPr sz="1800" b="0">
                          <a:solidFill>
                            <a:srgbClr val="000000"/>
                          </a:solidFill>
                        </a:defRPr>
                      </a:pPr>
                      <a:r>
                        <a:rPr sz="2400" b="1">
                          <a:sym typeface="Arial"/>
                        </a:rPr>
                        <a:t>LLM</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25400">
                      <a:solidFill>
                        <a:schemeClr val="accent3"/>
                      </a:solidFill>
                    </a:lnB>
                    <a:solidFill>
                      <a:srgbClr val="FFFFFF">
                        <a:alpha val="0"/>
                      </a:srgbClr>
                    </a:solidFill>
                  </a:tcPr>
                </a:tc>
                <a:tc>
                  <a:txBody>
                    <a:bodyPr/>
                    <a:lstStyle/>
                    <a:p>
                      <a:pPr algn="l">
                        <a:defRPr sz="1800" b="0">
                          <a:solidFill>
                            <a:srgbClr val="000000"/>
                          </a:solidFill>
                        </a:defRPr>
                      </a:pPr>
                      <a:r>
                        <a:rPr sz="2400" b="1">
                          <a:sym typeface="Arial"/>
                        </a:rPr>
                        <a:t>Framework</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25400">
                      <a:solidFill>
                        <a:schemeClr val="accent3"/>
                      </a:solidFill>
                    </a:lnB>
                    <a:solidFill>
                      <a:srgbClr val="FFFFFF">
                        <a:alpha val="0"/>
                      </a:srgbClr>
                    </a:solidFill>
                  </a:tcPr>
                </a:tc>
                <a:tc>
                  <a:txBody>
                    <a:bodyPr/>
                    <a:lstStyle/>
                    <a:p>
                      <a:pPr algn="l">
                        <a:defRPr sz="1800" b="0">
                          <a:solidFill>
                            <a:srgbClr val="000000"/>
                          </a:solidFill>
                        </a:defRPr>
                      </a:pPr>
                      <a:r>
                        <a:rPr sz="2400" b="1">
                          <a:sym typeface="Arial"/>
                        </a:rPr>
                        <a:t>Model Type</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25400">
                      <a:solidFill>
                        <a:schemeClr val="accent3"/>
                      </a:solidFill>
                    </a:lnB>
                    <a:solidFill>
                      <a:srgbClr val="FFFFFF">
                        <a:alpha val="0"/>
                      </a:srgbClr>
                    </a:solidFill>
                  </a:tcPr>
                </a:tc>
                <a:tc>
                  <a:txBody>
                    <a:bodyPr/>
                    <a:lstStyle/>
                    <a:p>
                      <a:pPr algn="l">
                        <a:defRPr sz="1800" b="0">
                          <a:solidFill>
                            <a:srgbClr val="000000"/>
                          </a:solidFill>
                        </a:defRPr>
                      </a:pPr>
                      <a:r>
                        <a:rPr sz="2400" b="1">
                          <a:sym typeface="Arial"/>
                        </a:rPr>
                        <a:t>Training Steps</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25400">
                      <a:solidFill>
                        <a:schemeClr val="accent3"/>
                      </a:solidFill>
                    </a:lnB>
                    <a:solidFill>
                      <a:srgbClr val="FFFFFF">
                        <a:alpha val="0"/>
                      </a:srgbClr>
                    </a:solidFill>
                  </a:tcPr>
                </a:tc>
                <a:tc>
                  <a:txBody>
                    <a:bodyPr/>
                    <a:lstStyle/>
                    <a:p>
                      <a:pPr algn="l">
                        <a:defRPr sz="1800" b="0">
                          <a:solidFill>
                            <a:srgbClr val="000000"/>
                          </a:solidFill>
                        </a:defRPr>
                      </a:pPr>
                      <a:r>
                        <a:rPr sz="2400" b="1">
                          <a:sym typeface="Arial"/>
                        </a:rPr>
                        <a:t>Evaluation Method</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25400">
                      <a:solidFill>
                        <a:schemeClr val="accent3"/>
                      </a:solidFill>
                    </a:lnB>
                    <a:solidFill>
                      <a:srgbClr val="FFFFFF">
                        <a:alpha val="0"/>
                      </a:srgbClr>
                    </a:solidFill>
                  </a:tcPr>
                </a:tc>
                <a:tc>
                  <a:txBody>
                    <a:bodyPr/>
                    <a:lstStyle/>
                    <a:p>
                      <a:pPr algn="l">
                        <a:defRPr sz="1800" b="0">
                          <a:solidFill>
                            <a:srgbClr val="000000"/>
                          </a:solidFill>
                        </a:defRPr>
                      </a:pPr>
                      <a:r>
                        <a:rPr sz="2400" b="1">
                          <a:sym typeface="Arial"/>
                        </a:rPr>
                        <a:t>Training Parameter</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25400">
                      <a:solidFill>
                        <a:schemeClr val="accent3"/>
                      </a:solidFill>
                    </a:lnB>
                    <a:solidFill>
                      <a:srgbClr val="FFFFFF">
                        <a:alpha val="0"/>
                      </a:srgbClr>
                    </a:solidFill>
                  </a:tcPr>
                </a:tc>
                <a:extLst>
                  <a:ext uri="{0D108BD9-81ED-4DB2-BD59-A6C34878D82A}">
                    <a16:rowId xmlns:a16="http://schemas.microsoft.com/office/drawing/2014/main" val="10000"/>
                  </a:ext>
                </a:extLst>
              </a:tr>
              <a:tr h="844775">
                <a:tc>
                  <a:txBody>
                    <a:bodyPr/>
                    <a:lstStyle/>
                    <a:p>
                      <a:pPr algn="l">
                        <a:defRPr sz="1800"/>
                      </a:pPr>
                      <a:r>
                        <a:rPr sz="2200">
                          <a:sym typeface="Arial"/>
                        </a:rPr>
                        <a:t>Mistral (7B)</a:t>
                      </a:r>
                    </a:p>
                  </a:txBody>
                  <a:tcPr marL="67475" marR="67475" marT="67475" marB="67475" anchor="ctr" horzOverflow="overflow">
                    <a:lnL w="12700">
                      <a:solidFill>
                        <a:schemeClr val="accent3"/>
                      </a:solidFill>
                    </a:lnL>
                    <a:lnR w="12700">
                      <a:solidFill>
                        <a:schemeClr val="accent3"/>
                      </a:solidFill>
                    </a:lnR>
                    <a:lnT w="25400">
                      <a:solidFill>
                        <a:schemeClr val="accent3"/>
                      </a:solidFill>
                    </a:lnT>
                    <a:lnB w="12700">
                      <a:solidFill>
                        <a:schemeClr val="accent3"/>
                      </a:solidFill>
                    </a:lnB>
                    <a:solidFill>
                      <a:schemeClr val="accent3">
                        <a:alpha val="20000"/>
                      </a:schemeClr>
                    </a:solidFill>
                  </a:tcPr>
                </a:tc>
                <a:tc>
                  <a:txBody>
                    <a:bodyPr/>
                    <a:lstStyle/>
                    <a:p>
                      <a:pPr algn="l">
                        <a:defRPr sz="1800"/>
                      </a:pPr>
                      <a:r>
                        <a:rPr sz="2200">
                          <a:sym typeface="Arial"/>
                        </a:rPr>
                        <a:t>unsloth</a:t>
                      </a:r>
                    </a:p>
                  </a:txBody>
                  <a:tcPr marL="67475" marR="67475" marT="67475" marB="67475" anchor="ctr" horzOverflow="overflow">
                    <a:lnL w="12700">
                      <a:solidFill>
                        <a:schemeClr val="accent3"/>
                      </a:solidFill>
                    </a:lnL>
                    <a:lnR w="12700">
                      <a:solidFill>
                        <a:schemeClr val="accent3"/>
                      </a:solidFill>
                    </a:lnR>
                    <a:lnT w="25400">
                      <a:solidFill>
                        <a:schemeClr val="accent3"/>
                      </a:solidFill>
                    </a:lnT>
                    <a:lnB w="12700">
                      <a:solidFill>
                        <a:schemeClr val="accent3"/>
                      </a:solidFill>
                    </a:lnB>
                    <a:solidFill>
                      <a:schemeClr val="accent3">
                        <a:alpha val="20000"/>
                      </a:schemeClr>
                    </a:solidFill>
                  </a:tcPr>
                </a:tc>
                <a:tc>
                  <a:txBody>
                    <a:bodyPr/>
                    <a:lstStyle/>
                    <a:p>
                      <a:pPr algn="l">
                        <a:defRPr sz="1800"/>
                      </a:pPr>
                      <a:r>
                        <a:rPr sz="2200">
                          <a:sym typeface="Arial"/>
                        </a:rPr>
                        <a:t>4 bit quantized</a:t>
                      </a:r>
                    </a:p>
                  </a:txBody>
                  <a:tcPr marL="67475" marR="67475" marT="67475" marB="67475" anchor="ctr" horzOverflow="overflow">
                    <a:lnL w="12700">
                      <a:solidFill>
                        <a:schemeClr val="accent3"/>
                      </a:solidFill>
                    </a:lnL>
                    <a:lnR w="12700">
                      <a:solidFill>
                        <a:schemeClr val="accent3"/>
                      </a:solidFill>
                    </a:lnR>
                    <a:lnT w="25400">
                      <a:solidFill>
                        <a:schemeClr val="accent3"/>
                      </a:solidFill>
                    </a:lnT>
                    <a:lnB w="12700">
                      <a:solidFill>
                        <a:schemeClr val="accent3"/>
                      </a:solidFill>
                    </a:lnB>
                    <a:solidFill>
                      <a:schemeClr val="accent3">
                        <a:alpha val="20000"/>
                      </a:schemeClr>
                    </a:solidFill>
                  </a:tcPr>
                </a:tc>
                <a:tc>
                  <a:txBody>
                    <a:bodyPr/>
                    <a:lstStyle/>
                    <a:p>
                      <a:pPr algn="l">
                        <a:defRPr sz="1800"/>
                      </a:pPr>
                      <a:r>
                        <a:rPr sz="2200">
                          <a:sym typeface="Arial"/>
                        </a:rPr>
                        <a:t>60</a:t>
                      </a:r>
                    </a:p>
                  </a:txBody>
                  <a:tcPr marL="67475" marR="67475" marT="67475" marB="67475" anchor="ctr" horzOverflow="overflow">
                    <a:lnL w="12700">
                      <a:solidFill>
                        <a:schemeClr val="accent3"/>
                      </a:solidFill>
                    </a:lnL>
                    <a:lnR w="12700">
                      <a:solidFill>
                        <a:schemeClr val="accent3"/>
                      </a:solidFill>
                    </a:lnR>
                    <a:lnT w="25400">
                      <a:solidFill>
                        <a:schemeClr val="accent3"/>
                      </a:solidFill>
                    </a:lnT>
                    <a:lnB w="12700">
                      <a:solidFill>
                        <a:schemeClr val="accent3"/>
                      </a:solidFill>
                    </a:lnB>
                    <a:solidFill>
                      <a:schemeClr val="accent3">
                        <a:alpha val="20000"/>
                      </a:schemeClr>
                    </a:solidFill>
                  </a:tcPr>
                </a:tc>
                <a:tc>
                  <a:txBody>
                    <a:bodyPr/>
                    <a:lstStyle/>
                    <a:p>
                      <a:pPr algn="l">
                        <a:defRPr sz="1800"/>
                      </a:pPr>
                      <a:r>
                        <a:rPr sz="2200">
                          <a:sym typeface="Arial"/>
                        </a:rPr>
                        <a:t>ROUGE Score</a:t>
                      </a:r>
                    </a:p>
                  </a:txBody>
                  <a:tcPr marL="67475" marR="67475" marT="67475" marB="67475" anchor="ctr" horzOverflow="overflow">
                    <a:lnL w="12700">
                      <a:solidFill>
                        <a:schemeClr val="accent3"/>
                      </a:solidFill>
                    </a:lnL>
                    <a:lnR w="12700">
                      <a:solidFill>
                        <a:schemeClr val="accent3"/>
                      </a:solidFill>
                    </a:lnR>
                    <a:lnT w="25400">
                      <a:solidFill>
                        <a:schemeClr val="accent3"/>
                      </a:solidFill>
                    </a:lnT>
                    <a:lnB w="12700">
                      <a:solidFill>
                        <a:schemeClr val="accent3"/>
                      </a:solidFill>
                    </a:lnB>
                    <a:solidFill>
                      <a:schemeClr val="accent3">
                        <a:alpha val="20000"/>
                      </a:schemeClr>
                    </a:solidFill>
                  </a:tcPr>
                </a:tc>
                <a:tc>
                  <a:txBody>
                    <a:bodyPr/>
                    <a:lstStyle/>
                    <a:p>
                      <a:pPr>
                        <a:defRPr>
                          <a:sym typeface="Arial"/>
                        </a:defRPr>
                      </a:pPr>
                      <a:endParaRPr/>
                    </a:p>
                  </a:txBody>
                  <a:tcPr marL="67475" marR="67475" marT="67475" marB="67475" anchor="ctr" horzOverflow="overflow">
                    <a:lnL w="12700">
                      <a:solidFill>
                        <a:schemeClr val="accent3"/>
                      </a:solidFill>
                    </a:lnL>
                    <a:lnR w="12700">
                      <a:solidFill>
                        <a:schemeClr val="accent3"/>
                      </a:solidFill>
                    </a:lnR>
                    <a:lnT w="25400">
                      <a:solidFill>
                        <a:schemeClr val="accent3"/>
                      </a:solidFill>
                    </a:lnT>
                    <a:lnB w="12700">
                      <a:solidFill>
                        <a:schemeClr val="accent3"/>
                      </a:solidFill>
                    </a:lnB>
                    <a:solidFill>
                      <a:schemeClr val="accent3">
                        <a:alpha val="20000"/>
                      </a:schemeClr>
                    </a:solidFill>
                  </a:tcPr>
                </a:tc>
                <a:extLst>
                  <a:ext uri="{0D108BD9-81ED-4DB2-BD59-A6C34878D82A}">
                    <a16:rowId xmlns:a16="http://schemas.microsoft.com/office/drawing/2014/main" val="10001"/>
                  </a:ext>
                </a:extLst>
              </a:tr>
              <a:tr h="844775">
                <a:tc>
                  <a:txBody>
                    <a:bodyPr/>
                    <a:lstStyle/>
                    <a:p>
                      <a:pPr algn="l">
                        <a:defRPr sz="1800"/>
                      </a:pPr>
                      <a:r>
                        <a:rPr sz="2200">
                          <a:sym typeface="Arial"/>
                        </a:rPr>
                        <a:t>Llama3</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tc>
                  <a:txBody>
                    <a:bodyPr/>
                    <a:lstStyle/>
                    <a:p>
                      <a:pPr algn="l">
                        <a:defRPr sz="1800"/>
                      </a:pPr>
                      <a:r>
                        <a:rPr sz="2200">
                          <a:sym typeface="Arial"/>
                        </a:rPr>
                        <a:t>unsloth</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tc>
                  <a:txBody>
                    <a:bodyPr/>
                    <a:lstStyle/>
                    <a:p>
                      <a:pPr algn="l">
                        <a:defRPr sz="1800"/>
                      </a:pPr>
                      <a:r>
                        <a:rPr sz="2200">
                          <a:sym typeface="Arial"/>
                        </a:rPr>
                        <a:t>4 bit quantized</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tc>
                  <a:txBody>
                    <a:bodyPr/>
                    <a:lstStyle/>
                    <a:p>
                      <a:pPr algn="l">
                        <a:defRPr sz="1800"/>
                      </a:pPr>
                      <a:r>
                        <a:rPr sz="2200">
                          <a:sym typeface="Arial"/>
                        </a:rPr>
                        <a:t>60</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tc>
                  <a:txBody>
                    <a:bodyPr/>
                    <a:lstStyle/>
                    <a:p>
                      <a:pPr algn="l">
                        <a:defRPr sz="1800"/>
                      </a:pPr>
                      <a:r>
                        <a:rPr sz="2200">
                          <a:sym typeface="Arial"/>
                        </a:rPr>
                        <a:t>ROUGE Score</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tc>
                  <a:txBody>
                    <a:bodyPr/>
                    <a:lstStyle/>
                    <a:p>
                      <a:pPr>
                        <a:defRPr>
                          <a:sym typeface="Arial"/>
                        </a:defRPr>
                      </a:pPr>
                      <a:endParaRP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extLst>
                  <a:ext uri="{0D108BD9-81ED-4DB2-BD59-A6C34878D82A}">
                    <a16:rowId xmlns:a16="http://schemas.microsoft.com/office/drawing/2014/main" val="10002"/>
                  </a:ext>
                </a:extLst>
              </a:tr>
              <a:tr h="507474">
                <a:tc>
                  <a:txBody>
                    <a:bodyPr/>
                    <a:lstStyle/>
                    <a:p>
                      <a:pPr algn="l">
                        <a:defRPr sz="1800"/>
                      </a:pPr>
                      <a:r>
                        <a:rPr sz="2200">
                          <a:latin typeface="Verdana"/>
                          <a:ea typeface="Verdana"/>
                          <a:cs typeface="Verdana"/>
                          <a:sym typeface="Verdana"/>
                        </a:rPr>
                        <a:t>GPT2</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chemeClr val="accent3">
                        <a:alpha val="20000"/>
                      </a:schemeClr>
                    </a:solidFill>
                  </a:tcPr>
                </a:tc>
                <a:tc>
                  <a:txBody>
                    <a:bodyPr/>
                    <a:lstStyle/>
                    <a:p>
                      <a:pPr algn="l">
                        <a:defRPr sz="1800"/>
                      </a:pPr>
                      <a:r>
                        <a:rPr sz="2200">
                          <a:sym typeface="Arial"/>
                        </a:rPr>
                        <a:t>Transformer (LORA)</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chemeClr val="accent3">
                        <a:alpha val="20000"/>
                      </a:schemeClr>
                    </a:solidFill>
                  </a:tcPr>
                </a:tc>
                <a:tc>
                  <a:txBody>
                    <a:bodyPr/>
                    <a:lstStyle/>
                    <a:p>
                      <a:pPr algn="l">
                        <a:defRPr sz="1800"/>
                      </a:pPr>
                      <a:r>
                        <a:rPr sz="2200">
                          <a:sym typeface="Arial"/>
                        </a:rPr>
                        <a:t>Base model</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chemeClr val="accent3">
                        <a:alpha val="20000"/>
                      </a:schemeClr>
                    </a:solidFill>
                  </a:tcPr>
                </a:tc>
                <a:tc>
                  <a:txBody>
                    <a:bodyPr/>
                    <a:lstStyle/>
                    <a:p>
                      <a:pPr algn="l">
                        <a:defRPr sz="1800"/>
                      </a:pPr>
                      <a:r>
                        <a:rPr sz="2200">
                          <a:sym typeface="Arial"/>
                        </a:rPr>
                        <a:t>600</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chemeClr val="accent3">
                        <a:alpha val="20000"/>
                      </a:schemeClr>
                    </a:solidFill>
                  </a:tcPr>
                </a:tc>
                <a:tc>
                  <a:txBody>
                    <a:bodyPr/>
                    <a:lstStyle/>
                    <a:p>
                      <a:pPr algn="l">
                        <a:defRPr sz="1800"/>
                      </a:pPr>
                      <a:r>
                        <a:rPr sz="2200">
                          <a:sym typeface="Arial"/>
                        </a:rPr>
                        <a:t>ROUGE Score</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chemeClr val="accent3">
                        <a:alpha val="20000"/>
                      </a:schemeClr>
                    </a:solidFill>
                  </a:tcPr>
                </a:tc>
                <a:tc>
                  <a:txBody>
                    <a:bodyPr/>
                    <a:lstStyle/>
                    <a:p>
                      <a:pPr>
                        <a:defRPr>
                          <a:sym typeface="Arial"/>
                        </a:defRPr>
                      </a:pPr>
                      <a:endParaRP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chemeClr val="accent3">
                        <a:alpha val="20000"/>
                      </a:schemeClr>
                    </a:solidFill>
                  </a:tcPr>
                </a:tc>
                <a:extLst>
                  <a:ext uri="{0D108BD9-81ED-4DB2-BD59-A6C34878D82A}">
                    <a16:rowId xmlns:a16="http://schemas.microsoft.com/office/drawing/2014/main" val="10003"/>
                  </a:ext>
                </a:extLst>
              </a:tr>
              <a:tr h="507474">
                <a:tc>
                  <a:txBody>
                    <a:bodyPr/>
                    <a:lstStyle/>
                    <a:p>
                      <a:pPr algn="l">
                        <a:defRPr sz="1800"/>
                      </a:pPr>
                      <a:r>
                        <a:rPr sz="2200">
                          <a:sym typeface="Arial"/>
                        </a:rPr>
                        <a:t>Bart</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tc>
                  <a:txBody>
                    <a:bodyPr/>
                    <a:lstStyle/>
                    <a:p>
                      <a:pPr algn="l">
                        <a:defRPr sz="1800"/>
                      </a:pPr>
                      <a:r>
                        <a:rPr sz="2200">
                          <a:sym typeface="Arial"/>
                        </a:rPr>
                        <a:t>Transformer</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tc>
                  <a:txBody>
                    <a:bodyPr/>
                    <a:lstStyle/>
                    <a:p>
                      <a:pPr algn="l">
                        <a:defRPr sz="1800"/>
                      </a:pPr>
                      <a:r>
                        <a:rPr sz="2200">
                          <a:sym typeface="Arial"/>
                        </a:rPr>
                        <a:t>Base model</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tc>
                  <a:txBody>
                    <a:bodyPr/>
                    <a:lstStyle/>
                    <a:p>
                      <a:pPr algn="l">
                        <a:defRPr sz="1800"/>
                      </a:pPr>
                      <a:r>
                        <a:rPr sz="2200">
                          <a:sym typeface="Arial"/>
                        </a:rPr>
                        <a:t>600</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tc>
                  <a:txBody>
                    <a:bodyPr/>
                    <a:lstStyle/>
                    <a:p>
                      <a:pPr algn="l">
                        <a:defRPr sz="1800"/>
                      </a:pPr>
                      <a:r>
                        <a:rPr sz="2200">
                          <a:sym typeface="Arial"/>
                        </a:rPr>
                        <a:t>ROUGE Score</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tc>
                  <a:txBody>
                    <a:bodyPr/>
                    <a:lstStyle/>
                    <a:p>
                      <a:pPr>
                        <a:defRPr>
                          <a:sym typeface="Arial"/>
                        </a:defRPr>
                      </a:pPr>
                      <a:endParaRP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27" name="Google Shape;226;p25"/>
          <p:cNvSpPr txBox="1">
            <a:spLocks noGrp="1"/>
          </p:cNvSpPr>
          <p:nvPr>
            <p:ph type="title"/>
          </p:nvPr>
        </p:nvSpPr>
        <p:spPr>
          <a:xfrm>
            <a:off x="838200" y="300578"/>
            <a:ext cx="9829801" cy="1089532"/>
          </a:xfrm>
          <a:prstGeom prst="rect">
            <a:avLst/>
          </a:prstGeom>
        </p:spPr>
        <p:txBody>
          <a:bodyPr anchor="ctr"/>
          <a:lstStyle>
            <a:lvl1pPr>
              <a:defRPr sz="4500" b="1">
                <a:latin typeface="Objective"/>
                <a:ea typeface="Objective"/>
                <a:cs typeface="Objective"/>
                <a:sym typeface="Objective"/>
              </a:defRPr>
            </a:lvl1pPr>
          </a:lstStyle>
          <a:p>
            <a:r>
              <a:t>Inference Results</a:t>
            </a:r>
          </a:p>
        </p:txBody>
      </p:sp>
      <p:grpSp>
        <p:nvGrpSpPr>
          <p:cNvPr id="252" name="Google Shape;227;p25"/>
          <p:cNvGrpSpPr/>
          <p:nvPr/>
        </p:nvGrpSpPr>
        <p:grpSpPr>
          <a:xfrm>
            <a:off x="293254" y="1906526"/>
            <a:ext cx="11323783" cy="4779049"/>
            <a:chOff x="0" y="0"/>
            <a:chExt cx="11323782" cy="4779047"/>
          </a:xfrm>
        </p:grpSpPr>
        <p:sp>
          <p:nvSpPr>
            <p:cNvPr id="228" name="Google Shape;228;p25"/>
            <p:cNvSpPr/>
            <p:nvPr/>
          </p:nvSpPr>
          <p:spPr>
            <a:xfrm>
              <a:off x="0" y="-1"/>
              <a:ext cx="11323783" cy="651167"/>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29" name="Google Shape;229;p25"/>
            <p:cNvSpPr/>
            <p:nvPr/>
          </p:nvSpPr>
          <p:spPr>
            <a:xfrm>
              <a:off x="155534" y="141707"/>
              <a:ext cx="441027" cy="367750"/>
            </a:xfrm>
            <a:prstGeom prst="rect">
              <a:avLst/>
            </a:prstGeom>
            <a:blipFill rotWithShape="1">
              <a:blip r:embed="rId3"/>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30" name="Google Shape;231;p25"/>
            <p:cNvSpPr txBox="1"/>
            <p:nvPr/>
          </p:nvSpPr>
          <p:spPr>
            <a:xfrm>
              <a:off x="752094" y="137259"/>
              <a:ext cx="5095703" cy="3766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898" tIns="68898" rIns="68898" bIns="68898" numCol="1" anchor="ctr">
              <a:spAutoFit/>
            </a:bodyPr>
            <a:lstStyle>
              <a:lvl1pPr>
                <a:defRPr sz="1900" b="1">
                  <a:latin typeface="Calibri"/>
                  <a:ea typeface="Calibri"/>
                  <a:cs typeface="Calibri"/>
                  <a:sym typeface="Calibri"/>
                </a:defRPr>
              </a:lvl1pPr>
            </a:lstStyle>
            <a:p>
              <a:r>
                <a:t>Question</a:t>
              </a:r>
            </a:p>
          </p:txBody>
        </p:sp>
        <p:sp>
          <p:nvSpPr>
            <p:cNvPr id="231" name="Google Shape;233;p25"/>
            <p:cNvSpPr txBox="1"/>
            <p:nvPr/>
          </p:nvSpPr>
          <p:spPr>
            <a:xfrm>
              <a:off x="5847796" y="189548"/>
              <a:ext cx="5475249" cy="2720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898" tIns="68898" rIns="68898" bIns="68898" numCol="1" anchor="ctr">
              <a:spAutoFit/>
            </a:bodyPr>
            <a:lstStyle>
              <a:lvl1pPr>
                <a:defRPr sz="1100">
                  <a:latin typeface="Calibri"/>
                  <a:ea typeface="Calibri"/>
                  <a:cs typeface="Calibri"/>
                  <a:sym typeface="Calibri"/>
                </a:defRPr>
              </a:lvl1pPr>
            </a:lstStyle>
            <a:p>
              <a:r>
                <a:t>What is a linear classifier?</a:t>
              </a:r>
            </a:p>
          </p:txBody>
        </p:sp>
        <p:sp>
          <p:nvSpPr>
            <p:cNvPr id="232" name="Google Shape;234;p25"/>
            <p:cNvSpPr/>
            <p:nvPr/>
          </p:nvSpPr>
          <p:spPr>
            <a:xfrm>
              <a:off x="0" y="813956"/>
              <a:ext cx="11323783" cy="651166"/>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33" name="Google Shape;235;p25"/>
            <p:cNvSpPr/>
            <p:nvPr/>
          </p:nvSpPr>
          <p:spPr>
            <a:xfrm>
              <a:off x="196976" y="960468"/>
              <a:ext cx="358142" cy="358142"/>
            </a:xfrm>
            <a:prstGeom prst="rect">
              <a:avLst/>
            </a:prstGeom>
            <a:blipFill rotWithShape="1">
              <a:blip r:embed="rId4"/>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34" name="Google Shape;237;p25"/>
            <p:cNvSpPr txBox="1"/>
            <p:nvPr/>
          </p:nvSpPr>
          <p:spPr>
            <a:xfrm>
              <a:off x="752094" y="951215"/>
              <a:ext cx="5095703" cy="3766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898" tIns="68898" rIns="68898" bIns="68898" numCol="1" anchor="ctr">
              <a:spAutoFit/>
            </a:bodyPr>
            <a:lstStyle>
              <a:lvl1pPr>
                <a:defRPr sz="1900" b="1">
                  <a:latin typeface="Calibri"/>
                  <a:ea typeface="Calibri"/>
                  <a:cs typeface="Calibri"/>
                  <a:sym typeface="Calibri"/>
                </a:defRPr>
              </a:lvl1pPr>
            </a:lstStyle>
            <a:p>
              <a:r>
                <a:t>Target:</a:t>
              </a:r>
            </a:p>
          </p:txBody>
        </p:sp>
        <p:sp>
          <p:nvSpPr>
            <p:cNvPr id="235" name="Google Shape;239;p25"/>
            <p:cNvSpPr txBox="1"/>
            <p:nvPr/>
          </p:nvSpPr>
          <p:spPr>
            <a:xfrm>
              <a:off x="5847796" y="920954"/>
              <a:ext cx="5475249" cy="4371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898" tIns="68898" rIns="68898" bIns="68898" numCol="1" anchor="ctr">
              <a:spAutoFit/>
            </a:bodyPr>
            <a:lstStyle>
              <a:lvl1pPr>
                <a:defRPr sz="1100">
                  <a:latin typeface="Calibri"/>
                  <a:ea typeface="Calibri"/>
                  <a:cs typeface="Calibri"/>
                  <a:sym typeface="Calibri"/>
                </a:defRPr>
              </a:lvl1pPr>
            </a:lstStyle>
            <a:p>
              <a:r>
                <a:t>A linear classifier is a classification algorithm that makes its predictions based on a linear predictor function combining a set of weights with the feature vector.</a:t>
              </a:r>
            </a:p>
          </p:txBody>
        </p:sp>
        <p:sp>
          <p:nvSpPr>
            <p:cNvPr id="236" name="Google Shape;240;p25"/>
            <p:cNvSpPr/>
            <p:nvPr/>
          </p:nvSpPr>
          <p:spPr>
            <a:xfrm>
              <a:off x="0" y="1711041"/>
              <a:ext cx="11323783" cy="651166"/>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37" name="Google Shape;241;p25"/>
            <p:cNvSpPr/>
            <p:nvPr/>
          </p:nvSpPr>
          <p:spPr>
            <a:xfrm>
              <a:off x="196976" y="1774425"/>
              <a:ext cx="358142" cy="358142"/>
            </a:xfrm>
            <a:prstGeom prst="rect">
              <a:avLst/>
            </a:prstGeom>
            <a:blipFill rotWithShape="1">
              <a:blip r:embed="rId5"/>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38" name="Google Shape;243;p25"/>
            <p:cNvSpPr txBox="1"/>
            <p:nvPr/>
          </p:nvSpPr>
          <p:spPr>
            <a:xfrm>
              <a:off x="752094" y="1765172"/>
              <a:ext cx="5095703" cy="3766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898" tIns="68898" rIns="68898" bIns="68898" numCol="1" anchor="ctr">
              <a:spAutoFit/>
            </a:bodyPr>
            <a:lstStyle>
              <a:lvl1pPr>
                <a:defRPr sz="1900" b="1">
                  <a:latin typeface="Calibri"/>
                  <a:ea typeface="Calibri"/>
                  <a:cs typeface="Calibri"/>
                  <a:sym typeface="Calibri"/>
                </a:defRPr>
              </a:lvl1pPr>
            </a:lstStyle>
            <a:p>
              <a:r>
                <a:t>GPT2 Model Output:</a:t>
              </a:r>
            </a:p>
          </p:txBody>
        </p:sp>
        <p:sp>
          <p:nvSpPr>
            <p:cNvPr id="239" name="Google Shape;245;p25"/>
            <p:cNvSpPr txBox="1"/>
            <p:nvPr/>
          </p:nvSpPr>
          <p:spPr>
            <a:xfrm>
              <a:off x="5847796" y="1734911"/>
              <a:ext cx="5475249" cy="4371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898" tIns="68898" rIns="68898" bIns="68898" numCol="1" anchor="ctr">
              <a:spAutoFit/>
            </a:bodyPr>
            <a:lstStyle>
              <a:lvl1pPr>
                <a:defRPr sz="1100">
                  <a:latin typeface="Calibri"/>
                  <a:ea typeface="Calibri"/>
                  <a:cs typeface="Calibri"/>
                  <a:sym typeface="Calibri"/>
                </a:defRPr>
              </a:lvl1pPr>
            </a:lstStyle>
            <a:p>
              <a:r>
                <a:t>Linear classifiers are a way to represent a set of values in a linear way. They are used to represent a set of values in a linear way.</a:t>
              </a:r>
            </a:p>
          </p:txBody>
        </p:sp>
        <p:sp>
          <p:nvSpPr>
            <p:cNvPr id="240" name="Google Shape;246;p25"/>
            <p:cNvSpPr/>
            <p:nvPr/>
          </p:nvSpPr>
          <p:spPr>
            <a:xfrm>
              <a:off x="0" y="2441869"/>
              <a:ext cx="11323783" cy="651166"/>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41" name="Google Shape;247;p25"/>
            <p:cNvSpPr/>
            <p:nvPr/>
          </p:nvSpPr>
          <p:spPr>
            <a:xfrm>
              <a:off x="196976" y="2588381"/>
              <a:ext cx="358142" cy="358142"/>
            </a:xfrm>
            <a:prstGeom prst="rect">
              <a:avLst/>
            </a:prstGeom>
            <a:blipFill rotWithShape="1">
              <a:blip r:embed="rId6"/>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42" name="Google Shape;249;p25"/>
            <p:cNvSpPr txBox="1"/>
            <p:nvPr/>
          </p:nvSpPr>
          <p:spPr>
            <a:xfrm>
              <a:off x="752094" y="2579128"/>
              <a:ext cx="5095703" cy="3766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898" tIns="68898" rIns="68898" bIns="68898" numCol="1" anchor="ctr">
              <a:spAutoFit/>
            </a:bodyPr>
            <a:lstStyle>
              <a:lvl1pPr>
                <a:defRPr sz="1900" b="1">
                  <a:latin typeface="Calibri"/>
                  <a:ea typeface="Calibri"/>
                  <a:cs typeface="Calibri"/>
                  <a:sym typeface="Calibri"/>
                </a:defRPr>
              </a:lvl1pPr>
            </a:lstStyle>
            <a:p>
              <a:r>
                <a:t>Bart Model Output:</a:t>
              </a:r>
            </a:p>
          </p:txBody>
        </p:sp>
        <p:sp>
          <p:nvSpPr>
            <p:cNvPr id="243" name="Google Shape;251;p25"/>
            <p:cNvSpPr txBox="1"/>
            <p:nvPr/>
          </p:nvSpPr>
          <p:spPr>
            <a:xfrm>
              <a:off x="5847796" y="2631417"/>
              <a:ext cx="5475249" cy="2720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898" tIns="68898" rIns="68898" bIns="68898" numCol="1" anchor="ctr">
              <a:spAutoFit/>
            </a:bodyPr>
            <a:lstStyle>
              <a:lvl1pPr>
                <a:defRPr sz="1100">
                  <a:latin typeface="Calibri"/>
                  <a:ea typeface="Calibri"/>
                  <a:cs typeface="Calibri"/>
                  <a:sym typeface="Calibri"/>
                </a:defRPr>
              </a:lvl1pPr>
            </a:lstStyle>
            <a:p>
              <a:r>
                <a:t>A linear classifier is a model used to classify data points along a line.</a:t>
              </a:r>
            </a:p>
          </p:txBody>
        </p:sp>
        <p:sp>
          <p:nvSpPr>
            <p:cNvPr id="244" name="Google Shape;252;p25"/>
            <p:cNvSpPr/>
            <p:nvPr/>
          </p:nvSpPr>
          <p:spPr>
            <a:xfrm>
              <a:off x="0" y="3255826"/>
              <a:ext cx="11323783" cy="651166"/>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45" name="Google Shape;253;p25"/>
            <p:cNvSpPr/>
            <p:nvPr/>
          </p:nvSpPr>
          <p:spPr>
            <a:xfrm>
              <a:off x="196976" y="3402338"/>
              <a:ext cx="358142" cy="358142"/>
            </a:xfrm>
            <a:prstGeom prst="rect">
              <a:avLst/>
            </a:prstGeom>
            <a:blipFill rotWithShape="1">
              <a:blip r:embed="rId7"/>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46" name="Google Shape;255;p25"/>
            <p:cNvSpPr txBox="1"/>
            <p:nvPr/>
          </p:nvSpPr>
          <p:spPr>
            <a:xfrm>
              <a:off x="752094" y="3393085"/>
              <a:ext cx="5095703" cy="3766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898" tIns="68898" rIns="68898" bIns="68898" numCol="1" anchor="ctr">
              <a:spAutoFit/>
            </a:bodyPr>
            <a:lstStyle>
              <a:lvl1pPr>
                <a:defRPr sz="1900" b="1">
                  <a:latin typeface="Calibri"/>
                  <a:ea typeface="Calibri"/>
                  <a:cs typeface="Calibri"/>
                  <a:sym typeface="Calibri"/>
                </a:defRPr>
              </a:lvl1pPr>
            </a:lstStyle>
            <a:p>
              <a:r>
                <a:t>Mistral Model Output:</a:t>
              </a:r>
            </a:p>
          </p:txBody>
        </p:sp>
        <p:sp>
          <p:nvSpPr>
            <p:cNvPr id="247" name="Google Shape;257;p25"/>
            <p:cNvSpPr txBox="1"/>
            <p:nvPr/>
          </p:nvSpPr>
          <p:spPr>
            <a:xfrm>
              <a:off x="5847796" y="3362824"/>
              <a:ext cx="5475249" cy="4371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898" tIns="68898" rIns="68898" bIns="68898" numCol="1" anchor="ctr">
              <a:spAutoFit/>
            </a:bodyPr>
            <a:lstStyle>
              <a:lvl1pPr>
                <a:defRPr sz="1100">
                  <a:latin typeface="Calibri"/>
                  <a:ea typeface="Calibri"/>
                  <a:cs typeface="Calibri"/>
                  <a:sym typeface="Calibri"/>
                </a:defRPr>
              </a:lvl1pPr>
            </a:lstStyle>
            <a:p>
              <a:r>
                <a:t>'A linear classifier is a machine learning algorithm that predicts class labels by assigning weights to features. It uses the weighted sum of feature values as input for classification</a:t>
              </a:r>
            </a:p>
          </p:txBody>
        </p:sp>
        <p:sp>
          <p:nvSpPr>
            <p:cNvPr id="248" name="Google Shape;258;p25"/>
            <p:cNvSpPr/>
            <p:nvPr/>
          </p:nvSpPr>
          <p:spPr>
            <a:xfrm>
              <a:off x="0" y="4069783"/>
              <a:ext cx="11323783" cy="651167"/>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49" name="Google Shape;259;p25"/>
            <p:cNvSpPr/>
            <p:nvPr/>
          </p:nvSpPr>
          <p:spPr>
            <a:xfrm>
              <a:off x="196976" y="4216295"/>
              <a:ext cx="358142" cy="358142"/>
            </a:xfrm>
            <a:prstGeom prst="rect">
              <a:avLst/>
            </a:prstGeom>
            <a:blipFill rotWithShape="1">
              <a:blip r:embed="rId8"/>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50" name="Google Shape;261;p25"/>
            <p:cNvSpPr txBox="1"/>
            <p:nvPr/>
          </p:nvSpPr>
          <p:spPr>
            <a:xfrm>
              <a:off x="752094" y="4207042"/>
              <a:ext cx="5095703" cy="3766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898" tIns="68898" rIns="68898" bIns="68898" numCol="1" anchor="ctr">
              <a:spAutoFit/>
            </a:bodyPr>
            <a:lstStyle>
              <a:lvl1pPr>
                <a:defRPr sz="1900" b="1">
                  <a:latin typeface="Calibri"/>
                  <a:ea typeface="Calibri"/>
                  <a:cs typeface="Calibri"/>
                  <a:sym typeface="Calibri"/>
                </a:defRPr>
              </a:lvl1pPr>
            </a:lstStyle>
            <a:p>
              <a:r>
                <a:t>Llama3.1 Model Output:</a:t>
              </a:r>
            </a:p>
          </p:txBody>
        </p:sp>
        <p:sp>
          <p:nvSpPr>
            <p:cNvPr id="251" name="Google Shape;263;p25"/>
            <p:cNvSpPr txBox="1"/>
            <p:nvPr/>
          </p:nvSpPr>
          <p:spPr>
            <a:xfrm>
              <a:off x="5847796" y="4011681"/>
              <a:ext cx="5475249" cy="7673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898" tIns="68898" rIns="68898" bIns="68898" numCol="1" anchor="ctr">
              <a:spAutoFit/>
            </a:bodyPr>
            <a:lstStyle>
              <a:lvl1pPr>
                <a:defRPr sz="1100">
                  <a:latin typeface="Calibri"/>
                  <a:ea typeface="Calibri"/>
                  <a:cs typeface="Calibri"/>
                  <a:sym typeface="Calibri"/>
                </a:defRPr>
              </a:lvl1pPr>
            </a:lstStyle>
            <a:p>
              <a:r>
                <a:t>['A linear classifier is a machine learning algorithm that predicts class labels by assigning weights to features. It uses the weighted sum of feature values as input for classification.', 'Linear classifiers are models used in machine learning to classify data points into different classes based on their feature values.']</a:t>
              </a:r>
            </a:p>
          </p:txBody>
        </p:sp>
      </p:gr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54" name="Google Shape;268;p26"/>
          <p:cNvSpPr txBox="1">
            <a:spLocks noGrp="1"/>
          </p:cNvSpPr>
          <p:nvPr>
            <p:ph type="title"/>
          </p:nvPr>
        </p:nvSpPr>
        <p:spPr>
          <a:xfrm>
            <a:off x="838200" y="300578"/>
            <a:ext cx="9829801" cy="1089532"/>
          </a:xfrm>
          <a:prstGeom prst="rect">
            <a:avLst/>
          </a:prstGeom>
        </p:spPr>
        <p:txBody>
          <a:bodyPr/>
          <a:lstStyle/>
          <a:p>
            <a:pPr>
              <a:defRPr sz="4500" b="1">
                <a:latin typeface="Objective"/>
                <a:ea typeface="Objective"/>
                <a:cs typeface="Objective"/>
                <a:sym typeface="Objective"/>
              </a:defRPr>
            </a:pPr>
            <a:r>
              <a:t>Result</a:t>
            </a:r>
            <a:r>
              <a:rPr sz="2400" b="0"/>
              <a:t> </a:t>
            </a:r>
            <a:r>
              <a:t>Metrics</a:t>
            </a:r>
          </a:p>
        </p:txBody>
      </p:sp>
      <p:graphicFrame>
        <p:nvGraphicFramePr>
          <p:cNvPr id="255" name="Google Shape;269;p26"/>
          <p:cNvGraphicFramePr/>
          <p:nvPr/>
        </p:nvGraphicFramePr>
        <p:xfrm>
          <a:off x="959040" y="2112578"/>
          <a:ext cx="10297850" cy="4192750"/>
        </p:xfrm>
        <a:graphic>
          <a:graphicData uri="http://schemas.openxmlformats.org/drawingml/2006/table">
            <a:tbl>
              <a:tblPr firstRow="1" bandRow="1">
                <a:tableStyleId>{4C3C2611-4C71-4FC5-86AE-919BDF0F9419}</a:tableStyleId>
              </a:tblPr>
              <a:tblGrid>
                <a:gridCol w="1846950">
                  <a:extLst>
                    <a:ext uri="{9D8B030D-6E8A-4147-A177-3AD203B41FA5}">
                      <a16:colId xmlns:a16="http://schemas.microsoft.com/office/drawing/2014/main" val="20000"/>
                    </a:ext>
                  </a:extLst>
                </a:gridCol>
                <a:gridCol w="1935875">
                  <a:extLst>
                    <a:ext uri="{9D8B030D-6E8A-4147-A177-3AD203B41FA5}">
                      <a16:colId xmlns:a16="http://schemas.microsoft.com/office/drawing/2014/main" val="20001"/>
                    </a:ext>
                  </a:extLst>
                </a:gridCol>
                <a:gridCol w="1935875">
                  <a:extLst>
                    <a:ext uri="{9D8B030D-6E8A-4147-A177-3AD203B41FA5}">
                      <a16:colId xmlns:a16="http://schemas.microsoft.com/office/drawing/2014/main" val="20002"/>
                    </a:ext>
                  </a:extLst>
                </a:gridCol>
                <a:gridCol w="1935875">
                  <a:extLst>
                    <a:ext uri="{9D8B030D-6E8A-4147-A177-3AD203B41FA5}">
                      <a16:colId xmlns:a16="http://schemas.microsoft.com/office/drawing/2014/main" val="20003"/>
                    </a:ext>
                  </a:extLst>
                </a:gridCol>
                <a:gridCol w="2643275">
                  <a:extLst>
                    <a:ext uri="{9D8B030D-6E8A-4147-A177-3AD203B41FA5}">
                      <a16:colId xmlns:a16="http://schemas.microsoft.com/office/drawing/2014/main" val="20004"/>
                    </a:ext>
                  </a:extLst>
                </a:gridCol>
              </a:tblGrid>
              <a:tr h="838550">
                <a:tc>
                  <a:txBody>
                    <a:bodyPr/>
                    <a:lstStyle/>
                    <a:p>
                      <a:pPr algn="l">
                        <a:defRPr sz="1800" b="0">
                          <a:solidFill>
                            <a:srgbClr val="000000"/>
                          </a:solidFill>
                        </a:defRPr>
                      </a:pPr>
                      <a:r>
                        <a:rPr sz="2700">
                          <a:solidFill>
                            <a:srgbClr val="FFFFFF"/>
                          </a:solidFill>
                          <a:sym typeface="Arial"/>
                        </a:rPr>
                        <a:t>LLM</a:t>
                      </a:r>
                    </a:p>
                  </a:txBody>
                  <a:tcPr marL="177150" marR="177150" marT="177150" marB="177150" anchor="ctr" horzOverflow="overflow">
                    <a:lnT>
                      <a:solidFill>
                        <a:srgbClr val="000000">
                          <a:alpha val="0"/>
                        </a:srgbClr>
                      </a:solidFill>
                    </a:lnT>
                    <a:lnB>
                      <a:solidFill>
                        <a:srgbClr val="000000">
                          <a:alpha val="0"/>
                        </a:srgbClr>
                      </a:solidFill>
                    </a:lnB>
                    <a:solidFill>
                      <a:schemeClr val="accent1"/>
                    </a:solidFill>
                  </a:tcPr>
                </a:tc>
                <a:tc>
                  <a:txBody>
                    <a:bodyPr/>
                    <a:lstStyle/>
                    <a:p>
                      <a:pPr algn="l">
                        <a:defRPr sz="1800" b="0">
                          <a:solidFill>
                            <a:srgbClr val="000000"/>
                          </a:solidFill>
                        </a:defRPr>
                      </a:pPr>
                      <a:r>
                        <a:rPr sz="2700">
                          <a:solidFill>
                            <a:srgbClr val="FFFFFF"/>
                          </a:solidFill>
                          <a:sym typeface="Arial"/>
                        </a:rPr>
                        <a:t>Rogue1</a:t>
                      </a:r>
                    </a:p>
                  </a:txBody>
                  <a:tcPr marL="177150" marR="177150" marT="177150" marB="177150" anchor="ctr" horzOverflow="overflow">
                    <a:lnT>
                      <a:solidFill>
                        <a:srgbClr val="000000">
                          <a:alpha val="0"/>
                        </a:srgbClr>
                      </a:solidFill>
                    </a:lnT>
                    <a:lnB>
                      <a:solidFill>
                        <a:srgbClr val="000000">
                          <a:alpha val="0"/>
                        </a:srgbClr>
                      </a:solidFill>
                    </a:lnB>
                    <a:solidFill>
                      <a:schemeClr val="accent1"/>
                    </a:solidFill>
                  </a:tcPr>
                </a:tc>
                <a:tc>
                  <a:txBody>
                    <a:bodyPr/>
                    <a:lstStyle/>
                    <a:p>
                      <a:pPr algn="l">
                        <a:defRPr sz="1800" b="0">
                          <a:solidFill>
                            <a:srgbClr val="000000"/>
                          </a:solidFill>
                        </a:defRPr>
                      </a:pPr>
                      <a:r>
                        <a:rPr sz="2700">
                          <a:solidFill>
                            <a:srgbClr val="FFFFFF"/>
                          </a:solidFill>
                          <a:sym typeface="Arial"/>
                        </a:rPr>
                        <a:t>Rogue2</a:t>
                      </a:r>
                    </a:p>
                  </a:txBody>
                  <a:tcPr marL="177150" marR="177150" marT="177150" marB="177150" anchor="ctr" horzOverflow="overflow">
                    <a:lnT>
                      <a:solidFill>
                        <a:srgbClr val="000000">
                          <a:alpha val="0"/>
                        </a:srgbClr>
                      </a:solidFill>
                    </a:lnT>
                    <a:lnB>
                      <a:solidFill>
                        <a:srgbClr val="000000">
                          <a:alpha val="0"/>
                        </a:srgbClr>
                      </a:solidFill>
                    </a:lnB>
                    <a:solidFill>
                      <a:schemeClr val="accent1"/>
                    </a:solidFill>
                  </a:tcPr>
                </a:tc>
                <a:tc>
                  <a:txBody>
                    <a:bodyPr/>
                    <a:lstStyle/>
                    <a:p>
                      <a:pPr algn="l">
                        <a:defRPr sz="1800" b="0">
                          <a:solidFill>
                            <a:srgbClr val="000000"/>
                          </a:solidFill>
                        </a:defRPr>
                      </a:pPr>
                      <a:r>
                        <a:rPr sz="2700" b="1">
                          <a:solidFill>
                            <a:srgbClr val="FFFFFF"/>
                          </a:solidFill>
                          <a:sym typeface="Arial"/>
                        </a:rPr>
                        <a:t>RougeL</a:t>
                      </a:r>
                    </a:p>
                  </a:txBody>
                  <a:tcPr marL="177150" marR="177150" marT="177150" marB="177150" anchor="ctr" horzOverflow="overflow">
                    <a:lnT>
                      <a:solidFill>
                        <a:srgbClr val="000000">
                          <a:alpha val="0"/>
                        </a:srgbClr>
                      </a:solidFill>
                    </a:lnT>
                    <a:lnB>
                      <a:solidFill>
                        <a:srgbClr val="000000">
                          <a:alpha val="0"/>
                        </a:srgbClr>
                      </a:solidFill>
                    </a:lnB>
                    <a:solidFill>
                      <a:schemeClr val="accent1"/>
                    </a:solidFill>
                  </a:tcPr>
                </a:tc>
                <a:tc>
                  <a:txBody>
                    <a:bodyPr/>
                    <a:lstStyle/>
                    <a:p>
                      <a:pPr algn="l">
                        <a:defRPr sz="1800" b="0">
                          <a:solidFill>
                            <a:srgbClr val="000000"/>
                          </a:solidFill>
                        </a:defRPr>
                      </a:pPr>
                      <a:r>
                        <a:rPr sz="2700">
                          <a:solidFill>
                            <a:srgbClr val="FFFFFF"/>
                          </a:solidFill>
                          <a:sym typeface="Arial"/>
                        </a:rPr>
                        <a:t>RogueLSum</a:t>
                      </a:r>
                    </a:p>
                  </a:txBody>
                  <a:tcPr marL="177150" marR="177150" marT="177150" marB="177150" anchor="ctr" horzOverflow="overflow">
                    <a:lnT>
                      <a:solidFill>
                        <a:srgbClr val="000000">
                          <a:alpha val="0"/>
                        </a:srgbClr>
                      </a:solidFill>
                    </a:lnT>
                    <a:lnB>
                      <a:solidFill>
                        <a:srgbClr val="000000">
                          <a:alpha val="0"/>
                        </a:srgbClr>
                      </a:solidFill>
                    </a:lnB>
                    <a:solidFill>
                      <a:schemeClr val="accent1"/>
                    </a:solidFill>
                  </a:tcPr>
                </a:tc>
                <a:extLst>
                  <a:ext uri="{0D108BD9-81ED-4DB2-BD59-A6C34878D82A}">
                    <a16:rowId xmlns:a16="http://schemas.microsoft.com/office/drawing/2014/main" val="10000"/>
                  </a:ext>
                </a:extLst>
              </a:tr>
              <a:tr h="838550">
                <a:tc>
                  <a:txBody>
                    <a:bodyPr/>
                    <a:lstStyle/>
                    <a:p>
                      <a:pPr algn="l">
                        <a:defRPr sz="1800"/>
                      </a:pPr>
                      <a:r>
                        <a:rPr sz="2700">
                          <a:sym typeface="Arial"/>
                        </a:rPr>
                        <a:t>Bart</a:t>
                      </a:r>
                    </a:p>
                  </a:txBody>
                  <a:tcPr marL="177150" marR="177150" marT="177150" marB="177150" anchor="ctr" horzOverflow="overflow">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0.38</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0.17</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b="1">
                          <a:sym typeface="Arial"/>
                        </a:rPr>
                        <a:t>0.31</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0.40</a:t>
                      </a:r>
                    </a:p>
                  </a:txBody>
                  <a:tcPr marL="177150" marR="177150" marT="177150" marB="177150" anchor="ctr" horzOverflow="overflow">
                    <a:lnL>
                      <a:solidFill>
                        <a:srgbClr val="3F3F3F"/>
                      </a:solidFill>
                    </a:lnL>
                    <a:lnT>
                      <a:solidFill>
                        <a:srgbClr val="000000">
                          <a:alpha val="0"/>
                        </a:srgbClr>
                      </a:solidFill>
                    </a:lnT>
                    <a:lnB>
                      <a:solidFill>
                        <a:srgbClr val="000000">
                          <a:alpha val="0"/>
                        </a:srgbClr>
                      </a:solidFill>
                    </a:lnB>
                    <a:solidFill>
                      <a:srgbClr val="F2F2F2">
                        <a:alpha val="29802"/>
                      </a:srgbClr>
                    </a:solidFill>
                  </a:tcPr>
                </a:tc>
                <a:extLst>
                  <a:ext uri="{0D108BD9-81ED-4DB2-BD59-A6C34878D82A}">
                    <a16:rowId xmlns:a16="http://schemas.microsoft.com/office/drawing/2014/main" val="10001"/>
                  </a:ext>
                </a:extLst>
              </a:tr>
              <a:tr h="838550">
                <a:tc>
                  <a:txBody>
                    <a:bodyPr/>
                    <a:lstStyle/>
                    <a:p>
                      <a:pPr algn="l">
                        <a:defRPr sz="1800"/>
                      </a:pPr>
                      <a:r>
                        <a:rPr sz="2700">
                          <a:sym typeface="Arial"/>
                        </a:rPr>
                        <a:t>GPT2</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0.48</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0.17</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b="1">
                          <a:sym typeface="Arial"/>
                        </a:rPr>
                        <a:t>0.39</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0.42</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extLst>
                  <a:ext uri="{0D108BD9-81ED-4DB2-BD59-A6C34878D82A}">
                    <a16:rowId xmlns:a16="http://schemas.microsoft.com/office/drawing/2014/main" val="10002"/>
                  </a:ext>
                </a:extLst>
              </a:tr>
              <a:tr h="838550">
                <a:tc>
                  <a:txBody>
                    <a:bodyPr/>
                    <a:lstStyle/>
                    <a:p>
                      <a:pPr algn="l">
                        <a:defRPr sz="1800"/>
                      </a:pPr>
                      <a:r>
                        <a:rPr sz="2700">
                          <a:sym typeface="Arial"/>
                        </a:rPr>
                        <a:t>Llama31</a:t>
                      </a:r>
                    </a:p>
                  </a:txBody>
                  <a:tcPr marL="177150" marR="177150" marT="177150" marB="177150" anchor="ctr" horzOverflow="overflow">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0.20</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0.10</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b="1">
                          <a:sym typeface="Arial"/>
                        </a:rPr>
                        <a:t>0.22</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0.23</a:t>
                      </a:r>
                    </a:p>
                  </a:txBody>
                  <a:tcPr marL="177150" marR="177150" marT="177150" marB="177150" anchor="ctr" horzOverflow="overflow">
                    <a:lnL>
                      <a:solidFill>
                        <a:srgbClr val="3F3F3F"/>
                      </a:solidFill>
                    </a:lnL>
                    <a:lnT>
                      <a:solidFill>
                        <a:srgbClr val="000000">
                          <a:alpha val="0"/>
                        </a:srgbClr>
                      </a:solidFill>
                    </a:lnT>
                    <a:lnB>
                      <a:solidFill>
                        <a:srgbClr val="000000">
                          <a:alpha val="0"/>
                        </a:srgbClr>
                      </a:solidFill>
                    </a:lnB>
                    <a:solidFill>
                      <a:srgbClr val="F2F2F2">
                        <a:alpha val="29802"/>
                      </a:srgbClr>
                    </a:solidFill>
                  </a:tcPr>
                </a:tc>
                <a:extLst>
                  <a:ext uri="{0D108BD9-81ED-4DB2-BD59-A6C34878D82A}">
                    <a16:rowId xmlns:a16="http://schemas.microsoft.com/office/drawing/2014/main" val="10003"/>
                  </a:ext>
                </a:extLst>
              </a:tr>
              <a:tr h="838550">
                <a:tc>
                  <a:txBody>
                    <a:bodyPr/>
                    <a:lstStyle/>
                    <a:p>
                      <a:pPr algn="l">
                        <a:defRPr sz="1800"/>
                      </a:pPr>
                      <a:r>
                        <a:rPr sz="2700">
                          <a:sym typeface="Arial"/>
                        </a:rPr>
                        <a:t>Mistral</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0.26</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0.08</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b="1">
                          <a:sym typeface="Arial"/>
                        </a:rPr>
                        <a:t>0.21</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0.20</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57" name="Google Shape;274;p27"/>
          <p:cNvSpPr txBox="1">
            <a:spLocks noGrp="1"/>
          </p:cNvSpPr>
          <p:nvPr>
            <p:ph type="title"/>
          </p:nvPr>
        </p:nvSpPr>
        <p:spPr>
          <a:xfrm>
            <a:off x="838200" y="300578"/>
            <a:ext cx="9829801" cy="1089532"/>
          </a:xfrm>
          <a:prstGeom prst="rect">
            <a:avLst/>
          </a:prstGeom>
        </p:spPr>
        <p:txBody>
          <a:bodyPr/>
          <a:lstStyle>
            <a:lvl1pPr>
              <a:defRPr sz="4500" b="1">
                <a:latin typeface="Objective"/>
                <a:ea typeface="Objective"/>
                <a:cs typeface="Objective"/>
                <a:sym typeface="Objective"/>
              </a:defRPr>
            </a:lvl1pPr>
          </a:lstStyle>
          <a:p>
            <a:r>
              <a:t>Observations</a:t>
            </a:r>
          </a:p>
        </p:txBody>
      </p:sp>
      <p:grpSp>
        <p:nvGrpSpPr>
          <p:cNvPr id="270" name="Google Shape;275;p27"/>
          <p:cNvGrpSpPr/>
          <p:nvPr/>
        </p:nvGrpSpPr>
        <p:grpSpPr>
          <a:xfrm>
            <a:off x="570995" y="2250386"/>
            <a:ext cx="10997452" cy="3795879"/>
            <a:chOff x="-1" y="-1"/>
            <a:chExt cx="10997450" cy="3795877"/>
          </a:xfrm>
        </p:grpSpPr>
        <p:sp>
          <p:nvSpPr>
            <p:cNvPr id="258" name="Google Shape;276;p27"/>
            <p:cNvSpPr/>
            <p:nvPr/>
          </p:nvSpPr>
          <p:spPr>
            <a:xfrm>
              <a:off x="-1" y="-2"/>
              <a:ext cx="3352881" cy="622657"/>
            </a:xfrm>
            <a:prstGeom prst="rect">
              <a:avLst/>
            </a:prstGeom>
            <a:solidFill>
              <a:schemeClr val="accent2"/>
            </a:solidFill>
            <a:ln w="15875" cap="flat">
              <a:solidFill>
                <a:schemeClr val="accent2"/>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59" name="Google Shape;277;p27"/>
            <p:cNvSpPr txBox="1"/>
            <p:nvPr/>
          </p:nvSpPr>
          <p:spPr>
            <a:xfrm>
              <a:off x="51823" y="132727"/>
              <a:ext cx="3249232" cy="3571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9073" tIns="69073" rIns="69073" bIns="69073" numCol="1" anchor="ctr">
              <a:spAutoFit/>
            </a:bodyPr>
            <a:lstStyle>
              <a:lvl1pPr algn="ctr">
                <a:lnSpc>
                  <a:spcPct val="90000"/>
                </a:lnSpc>
                <a:defRPr sz="1700" b="1">
                  <a:solidFill>
                    <a:srgbClr val="FFFFFF"/>
                  </a:solidFill>
                  <a:latin typeface="Calibri"/>
                  <a:ea typeface="Calibri"/>
                  <a:cs typeface="Calibri"/>
                  <a:sym typeface="Calibri"/>
                </a:defRPr>
              </a:lvl1pPr>
            </a:lstStyle>
            <a:p>
              <a:r>
                <a:t>Model Training:</a:t>
              </a:r>
            </a:p>
          </p:txBody>
        </p:sp>
        <p:sp>
          <p:nvSpPr>
            <p:cNvPr id="260" name="Google Shape;278;p27"/>
            <p:cNvSpPr/>
            <p:nvPr/>
          </p:nvSpPr>
          <p:spPr>
            <a:xfrm>
              <a:off x="-1" y="622654"/>
              <a:ext cx="3352881" cy="3173223"/>
            </a:xfrm>
            <a:prstGeom prst="rect">
              <a:avLst/>
            </a:prstGeom>
            <a:solidFill>
              <a:srgbClr val="E1E5D9">
                <a:alpha val="89803"/>
              </a:srgbClr>
            </a:solidFill>
            <a:ln w="15875" cap="flat">
              <a:solidFill>
                <a:srgbClr val="E1E5D9">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61" name="Google Shape;279;p27"/>
            <p:cNvSpPr txBox="1"/>
            <p:nvPr/>
          </p:nvSpPr>
          <p:spPr>
            <a:xfrm>
              <a:off x="-2" y="622654"/>
              <a:ext cx="3322658" cy="2924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0675" tIns="90675" rIns="90675" bIns="90675" numCol="1" anchor="t">
              <a:spAutoFit/>
            </a:bodyPr>
            <a:lstStyle/>
            <a:p>
              <a:pPr marL="171450" lvl="1" indent="-171450">
                <a:lnSpc>
                  <a:spcPct val="90000"/>
                </a:lnSpc>
                <a:buClr>
                  <a:srgbClr val="000000"/>
                </a:buClr>
                <a:buSzPts val="1700"/>
                <a:buFont typeface="Calibri"/>
                <a:buChar char="•"/>
                <a:defRPr sz="1700">
                  <a:latin typeface="Calibri"/>
                  <a:ea typeface="Calibri"/>
                  <a:cs typeface="Calibri"/>
                  <a:sym typeface="Calibri"/>
                </a:defRPr>
              </a:pPr>
              <a:r>
                <a:t>To train on available limited hardware, used PEFT technique (LORA) on quantized versions of Llama 3 and Mistral models and base version of GPT2.</a:t>
              </a:r>
            </a:p>
            <a:p>
              <a:pPr marL="171450" lvl="1" indent="-171450">
                <a:lnSpc>
                  <a:spcPct val="90000"/>
                </a:lnSpc>
                <a:spcBef>
                  <a:spcPts val="200"/>
                </a:spcBef>
                <a:buClr>
                  <a:srgbClr val="000000"/>
                </a:buClr>
                <a:buSzPts val="1700"/>
                <a:buFont typeface="Calibri"/>
                <a:buChar char="•"/>
                <a:defRPr sz="1700">
                  <a:latin typeface="Calibri"/>
                  <a:ea typeface="Calibri"/>
                  <a:cs typeface="Calibri"/>
                  <a:sym typeface="Calibri"/>
                </a:defRPr>
              </a:pPr>
              <a:r>
                <a:t>Used Transformer framework to train the base versions of Bart model.</a:t>
              </a:r>
            </a:p>
            <a:p>
              <a:pPr marL="171450" lvl="1" indent="-171450">
                <a:lnSpc>
                  <a:spcPct val="90000"/>
                </a:lnSpc>
                <a:spcBef>
                  <a:spcPts val="200"/>
                </a:spcBef>
                <a:buClr>
                  <a:srgbClr val="000000"/>
                </a:buClr>
                <a:buSzPts val="1700"/>
                <a:buFont typeface="Calibri"/>
                <a:buChar char="•"/>
                <a:defRPr sz="1700">
                  <a:latin typeface="Calibri"/>
                  <a:ea typeface="Calibri"/>
                  <a:cs typeface="Calibri"/>
                  <a:sym typeface="Calibri"/>
                </a:defRPr>
              </a:pPr>
              <a:r>
                <a:t>Did we finetuned any parameter?</a:t>
              </a:r>
            </a:p>
            <a:p>
              <a:pPr marL="171450" lvl="1" indent="-171450">
                <a:lnSpc>
                  <a:spcPct val="90000"/>
                </a:lnSpc>
                <a:spcBef>
                  <a:spcPts val="200"/>
                </a:spcBef>
                <a:buClr>
                  <a:srgbClr val="000000"/>
                </a:buClr>
                <a:buSzPts val="1700"/>
                <a:buFont typeface="Calibri"/>
                <a:buChar char="•"/>
                <a:defRPr sz="1700">
                  <a:latin typeface="Calibri"/>
                  <a:ea typeface="Calibri"/>
                  <a:cs typeface="Calibri"/>
                  <a:sym typeface="Calibri"/>
                </a:defRPr>
              </a:pPr>
              <a:r>
                <a:t>What improved the performance of the model?</a:t>
              </a:r>
            </a:p>
          </p:txBody>
        </p:sp>
        <p:sp>
          <p:nvSpPr>
            <p:cNvPr id="262" name="Google Shape;280;p27"/>
            <p:cNvSpPr/>
            <p:nvPr/>
          </p:nvSpPr>
          <p:spPr>
            <a:xfrm>
              <a:off x="3822283" y="-2"/>
              <a:ext cx="3352883" cy="622657"/>
            </a:xfrm>
            <a:prstGeom prst="rect">
              <a:avLst/>
            </a:prstGeom>
            <a:solidFill>
              <a:schemeClr val="accent3"/>
            </a:solidFill>
            <a:ln w="15875" cap="flat">
              <a:solidFill>
                <a:schemeClr val="accent3"/>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63" name="Google Shape;281;p27"/>
            <p:cNvSpPr txBox="1"/>
            <p:nvPr/>
          </p:nvSpPr>
          <p:spPr>
            <a:xfrm>
              <a:off x="3874108" y="132727"/>
              <a:ext cx="3249233" cy="3571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9073" tIns="69073" rIns="69073" bIns="69073" numCol="1" anchor="ctr">
              <a:spAutoFit/>
            </a:bodyPr>
            <a:lstStyle>
              <a:lvl1pPr algn="ctr">
                <a:lnSpc>
                  <a:spcPct val="90000"/>
                </a:lnSpc>
                <a:defRPr sz="1700" b="1">
                  <a:solidFill>
                    <a:srgbClr val="FFFFFF"/>
                  </a:solidFill>
                  <a:latin typeface="Calibri"/>
                  <a:ea typeface="Calibri"/>
                  <a:cs typeface="Calibri"/>
                  <a:sym typeface="Calibri"/>
                </a:defRPr>
              </a:lvl1pPr>
            </a:lstStyle>
            <a:p>
              <a:r>
                <a:t>Question Answer :</a:t>
              </a:r>
            </a:p>
          </p:txBody>
        </p:sp>
        <p:sp>
          <p:nvSpPr>
            <p:cNvPr id="264" name="Google Shape;282;p27"/>
            <p:cNvSpPr/>
            <p:nvPr/>
          </p:nvSpPr>
          <p:spPr>
            <a:xfrm>
              <a:off x="3822283" y="622654"/>
              <a:ext cx="3352883" cy="3173223"/>
            </a:xfrm>
            <a:prstGeom prst="rect">
              <a:avLst/>
            </a:prstGeom>
            <a:solidFill>
              <a:srgbClr val="E8E3DD">
                <a:alpha val="89803"/>
              </a:srgbClr>
            </a:solidFill>
            <a:ln w="15875" cap="flat">
              <a:solidFill>
                <a:srgbClr val="E8E3DD">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65" name="Google Shape;283;p27"/>
            <p:cNvSpPr txBox="1"/>
            <p:nvPr/>
          </p:nvSpPr>
          <p:spPr>
            <a:xfrm>
              <a:off x="3822283" y="622654"/>
              <a:ext cx="3322658" cy="16497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0675" tIns="90675" rIns="90675" bIns="90675" numCol="1" anchor="t">
              <a:spAutoFit/>
            </a:bodyPr>
            <a:lstStyle/>
            <a:p>
              <a:pPr marL="171450" lvl="1" indent="-171450">
                <a:lnSpc>
                  <a:spcPct val="90000"/>
                </a:lnSpc>
                <a:buClr>
                  <a:srgbClr val="000000"/>
                </a:buClr>
                <a:buSzPts val="1700"/>
                <a:buFont typeface="Calibri"/>
                <a:buChar char="•"/>
                <a:defRPr sz="1700">
                  <a:latin typeface="Calibri"/>
                  <a:ea typeface="Calibri"/>
                  <a:cs typeface="Calibri"/>
                  <a:sym typeface="Calibri"/>
                </a:defRPr>
              </a:pPr>
              <a:r>
                <a:t>Both Generative and Seq2Seq models generated contextually correct response.</a:t>
              </a:r>
            </a:p>
            <a:p>
              <a:pPr marL="171450" lvl="1" indent="-171450">
                <a:lnSpc>
                  <a:spcPct val="90000"/>
                </a:lnSpc>
                <a:spcBef>
                  <a:spcPts val="200"/>
                </a:spcBef>
                <a:buClr>
                  <a:srgbClr val="000000"/>
                </a:buClr>
                <a:buSzPts val="1700"/>
                <a:buFont typeface="Calibri"/>
                <a:buChar char="•"/>
                <a:defRPr sz="1700">
                  <a:latin typeface="Calibri"/>
                  <a:ea typeface="Calibri"/>
                  <a:cs typeface="Calibri"/>
                  <a:sym typeface="Calibri"/>
                </a:defRPr>
              </a:pPr>
              <a:r>
                <a:t>What was the answer to unseen but contextually known question?</a:t>
              </a:r>
            </a:p>
          </p:txBody>
        </p:sp>
        <p:sp>
          <p:nvSpPr>
            <p:cNvPr id="266" name="Google Shape;284;p27"/>
            <p:cNvSpPr/>
            <p:nvPr/>
          </p:nvSpPr>
          <p:spPr>
            <a:xfrm>
              <a:off x="7644567" y="-2"/>
              <a:ext cx="3352883" cy="622657"/>
            </a:xfrm>
            <a:prstGeom prst="rect">
              <a:avLst/>
            </a:prstGeom>
            <a:solidFill>
              <a:srgbClr val="91A9B9"/>
            </a:solidFill>
            <a:ln w="15875" cap="flat">
              <a:solidFill>
                <a:srgbClr val="91A9B9"/>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67" name="Google Shape;285;p27"/>
            <p:cNvSpPr txBox="1"/>
            <p:nvPr/>
          </p:nvSpPr>
          <p:spPr>
            <a:xfrm>
              <a:off x="7696392" y="10328"/>
              <a:ext cx="3249233" cy="60199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9073" tIns="69073" rIns="69073" bIns="69073" numCol="1" anchor="ctr">
              <a:spAutoFit/>
            </a:bodyPr>
            <a:lstStyle>
              <a:lvl1pPr algn="ctr">
                <a:lnSpc>
                  <a:spcPct val="90000"/>
                </a:lnSpc>
                <a:defRPr sz="1700" b="1">
                  <a:solidFill>
                    <a:srgbClr val="FFFFFF"/>
                  </a:solidFill>
                  <a:latin typeface="Calibri"/>
                  <a:ea typeface="Calibri"/>
                  <a:cs typeface="Calibri"/>
                  <a:sym typeface="Calibri"/>
                </a:defRPr>
              </a:lvl1pPr>
            </a:lstStyle>
            <a:p>
              <a:r>
                <a:t>Model Performance and Comparison:</a:t>
              </a:r>
            </a:p>
          </p:txBody>
        </p:sp>
        <p:sp>
          <p:nvSpPr>
            <p:cNvPr id="268" name="Google Shape;286;p27"/>
            <p:cNvSpPr/>
            <p:nvPr/>
          </p:nvSpPr>
          <p:spPr>
            <a:xfrm>
              <a:off x="7644567" y="622654"/>
              <a:ext cx="3352883" cy="3173223"/>
            </a:xfrm>
            <a:prstGeom prst="rect">
              <a:avLst/>
            </a:prstGeom>
            <a:solidFill>
              <a:srgbClr val="DBE1E6">
                <a:alpha val="89803"/>
              </a:srgbClr>
            </a:solidFill>
            <a:ln w="15875" cap="flat">
              <a:solidFill>
                <a:srgbClr val="DBE1E6">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69" name="Google Shape;287;p27"/>
            <p:cNvSpPr txBox="1"/>
            <p:nvPr/>
          </p:nvSpPr>
          <p:spPr>
            <a:xfrm>
              <a:off x="7644567" y="622654"/>
              <a:ext cx="3322658" cy="314394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0675" tIns="90675" rIns="90675" bIns="90675" numCol="1" anchor="t">
              <a:spAutoFit/>
            </a:bodyPr>
            <a:lstStyle/>
            <a:p>
              <a:pPr marL="171450" lvl="1" indent="-171450">
                <a:lnSpc>
                  <a:spcPct val="90000"/>
                </a:lnSpc>
                <a:buClr>
                  <a:srgbClr val="000000"/>
                </a:buClr>
                <a:buSzPts val="1700"/>
                <a:buFont typeface="Calibri"/>
                <a:buChar char="•"/>
                <a:defRPr sz="1700">
                  <a:latin typeface="Calibri"/>
                  <a:ea typeface="Calibri"/>
                  <a:cs typeface="Calibri"/>
                  <a:sym typeface="Calibri"/>
                </a:defRPr>
              </a:pPr>
              <a:r>
                <a:t>Mistral and Llama 3 models generated outputs are not consistent for each regeneration, resulting in varying Rouge scores.</a:t>
              </a:r>
            </a:p>
            <a:p>
              <a:pPr marL="171450" lvl="1" indent="-171450">
                <a:lnSpc>
                  <a:spcPct val="90000"/>
                </a:lnSpc>
                <a:spcBef>
                  <a:spcPts val="200"/>
                </a:spcBef>
                <a:buClr>
                  <a:srgbClr val="000000"/>
                </a:buClr>
                <a:buSzPts val="1700"/>
                <a:buFont typeface="Calibri"/>
                <a:buChar char="•"/>
                <a:defRPr sz="1700">
                  <a:latin typeface="Calibri"/>
                  <a:ea typeface="Calibri"/>
                  <a:cs typeface="Calibri"/>
                  <a:sym typeface="Calibri"/>
                </a:defRPr>
              </a:pPr>
              <a:r>
                <a:t>GPT2 base version is trained using PEFT technique (LORA) giving better results compared to other picked models</a:t>
              </a:r>
            </a:p>
            <a:p>
              <a:pPr marL="171450" lvl="1" indent="-171450">
                <a:lnSpc>
                  <a:spcPct val="90000"/>
                </a:lnSpc>
                <a:spcBef>
                  <a:spcPts val="200"/>
                </a:spcBef>
                <a:buClr>
                  <a:srgbClr val="000000"/>
                </a:buClr>
                <a:buSzPts val="1700"/>
                <a:buFont typeface="Calibri"/>
                <a:buChar char="•"/>
                <a:defRPr sz="1700">
                  <a:latin typeface="Calibri"/>
                  <a:ea typeface="Calibri"/>
                  <a:cs typeface="Calibri"/>
                  <a:sym typeface="Calibri"/>
                </a:defRPr>
              </a:pPr>
              <a:r>
                <a:t>Bart encoder-decoder type model, provides consistent response and decent ROUGE scores.</a:t>
              </a:r>
            </a:p>
          </p:txBody>
        </p:sp>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72" name="Google Shape;292;p28"/>
          <p:cNvSpPr txBox="1">
            <a:spLocks noGrp="1"/>
          </p:cNvSpPr>
          <p:nvPr>
            <p:ph type="title"/>
          </p:nvPr>
        </p:nvSpPr>
        <p:spPr>
          <a:xfrm>
            <a:off x="630935" y="640079"/>
            <a:ext cx="4818890" cy="1481331"/>
          </a:xfrm>
          <a:prstGeom prst="rect">
            <a:avLst/>
          </a:prstGeom>
        </p:spPr>
        <p:txBody>
          <a:bodyPr/>
          <a:lstStyle>
            <a:lvl1pPr>
              <a:defRPr sz="4500" b="1">
                <a:latin typeface="Objective"/>
                <a:ea typeface="Objective"/>
                <a:cs typeface="Objective"/>
                <a:sym typeface="Objective"/>
              </a:defRPr>
            </a:lvl1pPr>
          </a:lstStyle>
          <a:p>
            <a:r>
              <a:t>Demo</a:t>
            </a:r>
          </a:p>
        </p:txBody>
      </p:sp>
      <p:sp>
        <p:nvSpPr>
          <p:cNvPr id="273" name="Google Shape;293;p28"/>
          <p:cNvSpPr txBox="1">
            <a:spLocks noGrp="1"/>
          </p:cNvSpPr>
          <p:nvPr>
            <p:ph type="body" sz="half" idx="1"/>
          </p:nvPr>
        </p:nvSpPr>
        <p:spPr>
          <a:xfrm>
            <a:off x="630935" y="2660904"/>
            <a:ext cx="4818890" cy="3547872"/>
          </a:xfrm>
          <a:prstGeom prst="rect">
            <a:avLst/>
          </a:prstGeom>
        </p:spPr>
        <p:txBody>
          <a:bodyPr>
            <a:normAutofit/>
          </a:bodyPr>
          <a:lstStyle/>
          <a:p>
            <a:pPr marL="0" indent="91438">
              <a:lnSpc>
                <a:spcPct val="70000"/>
              </a:lnSpc>
              <a:spcBef>
                <a:spcPts val="0"/>
              </a:spcBef>
              <a:buSzTx/>
              <a:buNone/>
              <a:defRPr>
                <a:latin typeface="Objective"/>
                <a:ea typeface="Objective"/>
                <a:cs typeface="Objective"/>
                <a:sym typeface="Objective"/>
              </a:defRPr>
            </a:pPr>
            <a:endParaRPr dirty="0"/>
          </a:p>
          <a:p>
            <a:pPr marL="91438" indent="-152400">
              <a:lnSpc>
                <a:spcPct val="70000"/>
              </a:lnSpc>
              <a:spcBef>
                <a:spcPts val="1400"/>
              </a:spcBef>
              <a:defRPr b="1">
                <a:latin typeface="Objective"/>
                <a:ea typeface="Objective"/>
                <a:cs typeface="Objective"/>
                <a:sym typeface="Objective"/>
              </a:defRPr>
            </a:pPr>
            <a:r>
              <a:rPr dirty="0" err="1"/>
              <a:t>Gradio</a:t>
            </a:r>
            <a:r>
              <a:rPr dirty="0"/>
              <a:t> App: </a:t>
            </a:r>
          </a:p>
          <a:p>
            <a:pPr marL="0" indent="0">
              <a:lnSpc>
                <a:spcPct val="70000"/>
              </a:lnSpc>
              <a:spcBef>
                <a:spcPts val="1400"/>
              </a:spcBef>
              <a:buSzTx/>
              <a:buNone/>
              <a:defRPr u="sng">
                <a:solidFill>
                  <a:schemeClr val="accent5"/>
                </a:solidFill>
                <a:uFill>
                  <a:solidFill>
                    <a:schemeClr val="accent5"/>
                  </a:solidFill>
                </a:uFill>
                <a:latin typeface="Objective"/>
                <a:ea typeface="Objective"/>
                <a:cs typeface="Objective"/>
                <a:sym typeface="Objective"/>
              </a:defRPr>
            </a:pPr>
            <a:r>
              <a:rPr lang="en-US" b="0" i="0" u="sng" dirty="0" err="1">
                <a:effectLst/>
                <a:highlight>
                  <a:srgbClr val="FFFFFF"/>
                </a:highlight>
                <a:latin typeface="-apple-system"/>
                <a:hlinkClick r:id="rId3"/>
              </a:rPr>
              <a:t>anukvma</a:t>
            </a:r>
            <a:r>
              <a:rPr lang="en-US" b="0" i="0" u="sng" dirty="0">
                <a:effectLst/>
                <a:highlight>
                  <a:srgbClr val="FFFFFF"/>
                </a:highlight>
                <a:latin typeface="-apple-system"/>
                <a:hlinkClick r:id="rId3"/>
              </a:rPr>
              <a:t>/</a:t>
            </a:r>
            <a:r>
              <a:rPr lang="en-US" b="0" i="0" u="sng" dirty="0" err="1">
                <a:effectLst/>
                <a:highlight>
                  <a:srgbClr val="FFFFFF"/>
                </a:highlight>
                <a:latin typeface="-apple-system"/>
                <a:hlinkClick r:id="rId3"/>
              </a:rPr>
              <a:t>Question_Answer</a:t>
            </a:r>
            <a:br>
              <a:rPr lang="en-US" dirty="0"/>
            </a:br>
            <a:r>
              <a:rPr lang="en-US" b="0" i="0" u="sng" dirty="0">
                <a:effectLst/>
                <a:highlight>
                  <a:srgbClr val="FFFFFF"/>
                </a:highlight>
                <a:latin typeface="-apple-system"/>
                <a:hlinkClick r:id="rId4"/>
              </a:rPr>
              <a:t>https://huggingface.co/spaces/GSridhar1982/QA_Llama31_FineTuned</a:t>
            </a:r>
            <a:endParaRPr dirty="0">
              <a:solidFill>
                <a:srgbClr val="0000FF"/>
              </a:solidFill>
              <a:uFill>
                <a:solidFill>
                  <a:srgbClr val="0000FF"/>
                </a:solidFill>
              </a:uFill>
              <a:hlinkClick r:id="rId5"/>
            </a:endParaRPr>
          </a:p>
          <a:p>
            <a:pPr marL="91438" indent="-152400">
              <a:lnSpc>
                <a:spcPct val="70000"/>
              </a:lnSpc>
              <a:spcBef>
                <a:spcPts val="1400"/>
              </a:spcBef>
              <a:defRPr b="1">
                <a:latin typeface="Objective"/>
                <a:ea typeface="Objective"/>
                <a:cs typeface="Objective"/>
                <a:sym typeface="Objective"/>
              </a:defRPr>
            </a:pPr>
            <a:r>
              <a:rPr dirty="0"/>
              <a:t>FAST API: </a:t>
            </a:r>
          </a:p>
          <a:p>
            <a:pPr marL="0" indent="0">
              <a:lnSpc>
                <a:spcPct val="70000"/>
              </a:lnSpc>
              <a:spcBef>
                <a:spcPts val="1400"/>
              </a:spcBef>
              <a:buSzTx/>
              <a:buNone/>
              <a:defRPr u="sng">
                <a:solidFill>
                  <a:schemeClr val="accent5"/>
                </a:solidFill>
                <a:uFill>
                  <a:solidFill>
                    <a:schemeClr val="accent5"/>
                  </a:solidFill>
                </a:uFill>
                <a:latin typeface="Objective"/>
                <a:ea typeface="Objective"/>
                <a:cs typeface="Objective"/>
                <a:sym typeface="Objective"/>
              </a:defRPr>
            </a:pPr>
            <a:r>
              <a:rPr lang="en-US" b="0" i="0" u="sng" dirty="0">
                <a:effectLst/>
                <a:highlight>
                  <a:srgbClr val="FFFFFF"/>
                </a:highlight>
                <a:latin typeface="-apple-system"/>
                <a:hlinkClick r:id="rId6"/>
              </a:rPr>
              <a:t>hugging face space</a:t>
            </a:r>
            <a:endParaRPr dirty="0">
              <a:solidFill>
                <a:srgbClr val="0000FF"/>
              </a:solidFill>
              <a:uFill>
                <a:solidFill>
                  <a:srgbClr val="0000FF"/>
                </a:solidFill>
              </a:uFill>
              <a:hlinkClick r:id="rId7"/>
            </a:endParaRPr>
          </a:p>
        </p:txBody>
      </p:sp>
      <p:pic>
        <p:nvPicPr>
          <p:cNvPr id="3" name="Picture 2">
            <a:extLst>
              <a:ext uri="{FF2B5EF4-FFF2-40B4-BE49-F238E27FC236}">
                <a16:creationId xmlns:a16="http://schemas.microsoft.com/office/drawing/2014/main" id="{F76CB193-E414-5512-4911-8E6E993D4435}"/>
              </a:ext>
            </a:extLst>
          </p:cNvPr>
          <p:cNvPicPr>
            <a:picLocks noChangeAspect="1"/>
          </p:cNvPicPr>
          <p:nvPr/>
        </p:nvPicPr>
        <p:blipFill>
          <a:blip r:embed="rId8"/>
          <a:stretch>
            <a:fillRect/>
          </a:stretch>
        </p:blipFill>
        <p:spPr>
          <a:xfrm>
            <a:off x="5551372" y="2121410"/>
            <a:ext cx="6508548" cy="2367904"/>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8" name="Google Shape;79;p15"/>
          <p:cNvSpPr txBox="1">
            <a:spLocks noGrp="1"/>
          </p:cNvSpPr>
          <p:nvPr>
            <p:ph type="title"/>
          </p:nvPr>
        </p:nvSpPr>
        <p:spPr>
          <a:xfrm>
            <a:off x="1383564" y="348863"/>
            <a:ext cx="9718111" cy="1576450"/>
          </a:xfrm>
          <a:prstGeom prst="rect">
            <a:avLst/>
          </a:prstGeom>
        </p:spPr>
        <p:txBody>
          <a:bodyPr anchor="ctr"/>
          <a:lstStyle>
            <a:lvl1pPr algn="ctr">
              <a:lnSpc>
                <a:spcPct val="100000"/>
              </a:lnSpc>
            </a:lvl1pPr>
          </a:lstStyle>
          <a:p>
            <a:r>
              <a:t>Objective</a:t>
            </a:r>
          </a:p>
        </p:txBody>
      </p:sp>
      <p:grpSp>
        <p:nvGrpSpPr>
          <p:cNvPr id="141" name="Google Shape;80;p15"/>
          <p:cNvGrpSpPr/>
          <p:nvPr/>
        </p:nvGrpSpPr>
        <p:grpSpPr>
          <a:xfrm>
            <a:off x="926274" y="2775097"/>
            <a:ext cx="10363390" cy="3371169"/>
            <a:chOff x="-1" y="0"/>
            <a:chExt cx="10363388" cy="3371168"/>
          </a:xfrm>
        </p:grpSpPr>
        <p:sp>
          <p:nvSpPr>
            <p:cNvPr id="129" name="Google Shape;81;p15"/>
            <p:cNvSpPr/>
            <p:nvPr/>
          </p:nvSpPr>
          <p:spPr>
            <a:xfrm>
              <a:off x="-2" y="0"/>
              <a:ext cx="1371989" cy="1371986"/>
            </a:xfrm>
            <a:prstGeom prst="ellipse">
              <a:avLst/>
            </a:prstGeom>
            <a:solidFill>
              <a:srgbClr val="E1E5D9"/>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30" name="Google Shape;82;p15"/>
            <p:cNvSpPr/>
            <p:nvPr/>
          </p:nvSpPr>
          <p:spPr>
            <a:xfrm>
              <a:off x="288114" y="288116"/>
              <a:ext cx="795753" cy="795752"/>
            </a:xfrm>
            <a:prstGeom prst="rect">
              <a:avLst/>
            </a:prstGeom>
            <a:blipFill rotWithShape="1">
              <a:blip r:embed="rId3"/>
              <a:srcRect/>
              <a:stretch>
                <a:fillRect/>
              </a:stretch>
            </a:blipFill>
            <a:ln w="15875" cap="flat">
              <a:solidFill>
                <a:srgbClr val="FFFFFF"/>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31" name="Google Shape;84;p15"/>
            <p:cNvSpPr txBox="1"/>
            <p:nvPr/>
          </p:nvSpPr>
          <p:spPr>
            <a:xfrm>
              <a:off x="1665980" y="409221"/>
              <a:ext cx="3233965" cy="5535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2000">
                  <a:latin typeface="Calibri"/>
                  <a:ea typeface="Calibri"/>
                  <a:cs typeface="Calibri"/>
                  <a:sym typeface="Calibri"/>
                </a:defRPr>
              </a:lvl1pPr>
            </a:lstStyle>
            <a:p>
              <a:r>
                <a:t>Generate a succinct subject line from the body of an email.</a:t>
              </a:r>
            </a:p>
          </p:txBody>
        </p:sp>
        <p:sp>
          <p:nvSpPr>
            <p:cNvPr id="132" name="Google Shape;85;p15"/>
            <p:cNvSpPr/>
            <p:nvPr/>
          </p:nvSpPr>
          <p:spPr>
            <a:xfrm>
              <a:off x="5463439" y="0"/>
              <a:ext cx="1371989" cy="1371986"/>
            </a:xfrm>
            <a:prstGeom prst="ellipse">
              <a:avLst/>
            </a:prstGeom>
            <a:solidFill>
              <a:srgbClr val="E1E5D9"/>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33" name="Google Shape;86;p15"/>
            <p:cNvSpPr/>
            <p:nvPr/>
          </p:nvSpPr>
          <p:spPr>
            <a:xfrm>
              <a:off x="5751557" y="288116"/>
              <a:ext cx="795753" cy="795752"/>
            </a:xfrm>
            <a:prstGeom prst="rect">
              <a:avLst/>
            </a:prstGeom>
            <a:blipFill rotWithShape="1">
              <a:blip r:embed="rId4"/>
              <a:srcRect/>
              <a:stretch>
                <a:fillRect/>
              </a:stretch>
            </a:blipFill>
            <a:ln w="15875" cap="flat">
              <a:solidFill>
                <a:srgbClr val="FFFFFF"/>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34" name="Google Shape;88;p15"/>
            <p:cNvSpPr txBox="1"/>
            <p:nvPr/>
          </p:nvSpPr>
          <p:spPr>
            <a:xfrm>
              <a:off x="7129422" y="104421"/>
              <a:ext cx="3233966" cy="11631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2000">
                  <a:latin typeface="Calibri"/>
                  <a:ea typeface="Calibri"/>
                  <a:cs typeface="Calibri"/>
                  <a:sym typeface="Calibri"/>
                </a:defRPr>
              </a:lvl1pPr>
            </a:lstStyle>
            <a:p>
              <a:r>
                <a:t>To explore the use of Generative AI Language Models (LLMs) for generating compelling email subject lines.</a:t>
              </a:r>
            </a:p>
          </p:txBody>
        </p:sp>
        <p:sp>
          <p:nvSpPr>
            <p:cNvPr id="135" name="Google Shape;89;p15"/>
            <p:cNvSpPr/>
            <p:nvPr/>
          </p:nvSpPr>
          <p:spPr>
            <a:xfrm>
              <a:off x="-2" y="1999182"/>
              <a:ext cx="1371989" cy="1371987"/>
            </a:xfrm>
            <a:prstGeom prst="ellipse">
              <a:avLst/>
            </a:prstGeom>
            <a:solidFill>
              <a:srgbClr val="E1E5D9"/>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36" name="Google Shape;90;p15"/>
            <p:cNvSpPr/>
            <p:nvPr/>
          </p:nvSpPr>
          <p:spPr>
            <a:xfrm>
              <a:off x="288114" y="2287299"/>
              <a:ext cx="795753" cy="795752"/>
            </a:xfrm>
            <a:prstGeom prst="rect">
              <a:avLst/>
            </a:prstGeom>
            <a:blipFill rotWithShape="1">
              <a:blip r:embed="rId5"/>
              <a:srcRect/>
              <a:stretch>
                <a:fillRect/>
              </a:stretch>
            </a:blipFill>
            <a:ln w="15875" cap="flat">
              <a:solidFill>
                <a:srgbClr val="FFFFFF"/>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37" name="Google Shape;92;p15"/>
            <p:cNvSpPr txBox="1"/>
            <p:nvPr/>
          </p:nvSpPr>
          <p:spPr>
            <a:xfrm>
              <a:off x="1665980" y="2103604"/>
              <a:ext cx="3233965" cy="11631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2000">
                  <a:latin typeface="Calibri"/>
                  <a:ea typeface="Calibri"/>
                  <a:cs typeface="Calibri"/>
                  <a:sym typeface="Calibri"/>
                </a:defRPr>
              </a:lvl1pPr>
            </a:lstStyle>
            <a:p>
              <a:r>
                <a:t>To evaluate the effectiveness of different LLMs in creating subject lines that improve open rates.</a:t>
              </a:r>
            </a:p>
          </p:txBody>
        </p:sp>
        <p:sp>
          <p:nvSpPr>
            <p:cNvPr id="138" name="Google Shape;93;p15"/>
            <p:cNvSpPr/>
            <p:nvPr/>
          </p:nvSpPr>
          <p:spPr>
            <a:xfrm>
              <a:off x="5463439" y="1999182"/>
              <a:ext cx="1371989" cy="1371987"/>
            </a:xfrm>
            <a:prstGeom prst="ellipse">
              <a:avLst/>
            </a:prstGeom>
            <a:solidFill>
              <a:srgbClr val="E1E5D9"/>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39" name="Google Shape;94;p15"/>
            <p:cNvSpPr/>
            <p:nvPr/>
          </p:nvSpPr>
          <p:spPr>
            <a:xfrm>
              <a:off x="5751557" y="2287299"/>
              <a:ext cx="795753" cy="795752"/>
            </a:xfrm>
            <a:prstGeom prst="rect">
              <a:avLst/>
            </a:prstGeom>
            <a:blipFill rotWithShape="1">
              <a:blip r:embed="rId6"/>
              <a:srcRect/>
              <a:stretch>
                <a:fillRect/>
              </a:stretch>
            </a:blipFill>
            <a:ln w="15875" cap="flat">
              <a:solidFill>
                <a:srgbClr val="FFFFFF"/>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40" name="Google Shape;96;p15"/>
            <p:cNvSpPr txBox="1"/>
            <p:nvPr/>
          </p:nvSpPr>
          <p:spPr>
            <a:xfrm>
              <a:off x="7129422" y="2256004"/>
              <a:ext cx="3233966" cy="8583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2000">
                  <a:latin typeface="Calibri"/>
                  <a:ea typeface="Calibri"/>
                  <a:cs typeface="Calibri"/>
                  <a:sym typeface="Calibri"/>
                </a:defRPr>
              </a:lvl1pPr>
            </a:lstStyle>
            <a:p>
              <a:r>
                <a:t>To discuss the deployment process and challenges faced during implementation.</a:t>
              </a:r>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3" name="Google Shape;101;p16"/>
          <p:cNvSpPr txBox="1">
            <a:spLocks noGrp="1"/>
          </p:cNvSpPr>
          <p:nvPr>
            <p:ph type="title"/>
          </p:nvPr>
        </p:nvSpPr>
        <p:spPr>
          <a:xfrm>
            <a:off x="1371596" y="348865"/>
            <a:ext cx="10044025" cy="877729"/>
          </a:xfrm>
          <a:prstGeom prst="rect">
            <a:avLst/>
          </a:prstGeom>
        </p:spPr>
        <p:txBody>
          <a:bodyPr anchor="ctr"/>
          <a:lstStyle/>
          <a:p>
            <a:pPr>
              <a:defRPr sz="4500" b="1">
                <a:latin typeface="Objective"/>
                <a:ea typeface="Objective"/>
                <a:cs typeface="Objective"/>
                <a:sym typeface="Objective"/>
              </a:defRPr>
            </a:pPr>
            <a:r>
              <a:t>Model</a:t>
            </a:r>
            <a:r>
              <a:rPr sz="2400" b="0"/>
              <a:t> </a:t>
            </a:r>
            <a:r>
              <a:t>Evaluated</a:t>
            </a:r>
          </a:p>
        </p:txBody>
      </p:sp>
      <p:graphicFrame>
        <p:nvGraphicFramePr>
          <p:cNvPr id="144" name="Google Shape;102;p16"/>
          <p:cNvGraphicFramePr/>
          <p:nvPr/>
        </p:nvGraphicFramePr>
        <p:xfrm>
          <a:off x="644055" y="2189089"/>
          <a:ext cx="10927849" cy="4039773"/>
        </p:xfrm>
        <a:graphic>
          <a:graphicData uri="http://schemas.openxmlformats.org/drawingml/2006/table">
            <a:tbl>
              <a:tblPr firstRow="1">
                <a:tableStyleId>{4C3C2611-4C71-4FC5-86AE-919BDF0F9419}</a:tableStyleId>
              </a:tblPr>
              <a:tblGrid>
                <a:gridCol w="1479100">
                  <a:extLst>
                    <a:ext uri="{9D8B030D-6E8A-4147-A177-3AD203B41FA5}">
                      <a16:colId xmlns:a16="http://schemas.microsoft.com/office/drawing/2014/main" val="20000"/>
                    </a:ext>
                  </a:extLst>
                </a:gridCol>
                <a:gridCol w="2714975">
                  <a:extLst>
                    <a:ext uri="{9D8B030D-6E8A-4147-A177-3AD203B41FA5}">
                      <a16:colId xmlns:a16="http://schemas.microsoft.com/office/drawing/2014/main" val="20001"/>
                    </a:ext>
                  </a:extLst>
                </a:gridCol>
                <a:gridCol w="1979274">
                  <a:extLst>
                    <a:ext uri="{9D8B030D-6E8A-4147-A177-3AD203B41FA5}">
                      <a16:colId xmlns:a16="http://schemas.microsoft.com/office/drawing/2014/main" val="20002"/>
                    </a:ext>
                  </a:extLst>
                </a:gridCol>
                <a:gridCol w="2149650">
                  <a:extLst>
                    <a:ext uri="{9D8B030D-6E8A-4147-A177-3AD203B41FA5}">
                      <a16:colId xmlns:a16="http://schemas.microsoft.com/office/drawing/2014/main" val="20003"/>
                    </a:ext>
                  </a:extLst>
                </a:gridCol>
                <a:gridCol w="2604850">
                  <a:extLst>
                    <a:ext uri="{9D8B030D-6E8A-4147-A177-3AD203B41FA5}">
                      <a16:colId xmlns:a16="http://schemas.microsoft.com/office/drawing/2014/main" val="20004"/>
                    </a:ext>
                  </a:extLst>
                </a:gridCol>
              </a:tblGrid>
              <a:tr h="1181075">
                <a:tc>
                  <a:txBody>
                    <a:bodyPr/>
                    <a:lstStyle/>
                    <a:p>
                      <a:pPr algn="l">
                        <a:defRPr sz="1800" b="0">
                          <a:solidFill>
                            <a:srgbClr val="000000"/>
                          </a:solidFill>
                        </a:defRPr>
                      </a:pPr>
                      <a:r>
                        <a:rPr sz="3200" b="1">
                          <a:solidFill>
                            <a:srgbClr val="FFFFFF"/>
                          </a:solidFill>
                          <a:sym typeface="Arial"/>
                        </a:rPr>
                        <a:t>LLM</a:t>
                      </a:r>
                    </a:p>
                  </a:txBody>
                  <a:tcPr marL="70125" marR="70125" marT="70125" marB="70125" anchor="ctr" horzOverflow="overflow">
                    <a:lnL>
                      <a:solidFill>
                        <a:schemeClr val="accent1"/>
                      </a:solidFill>
                    </a:lnL>
                    <a:lnT>
                      <a:solidFill>
                        <a:schemeClr val="accent1"/>
                      </a:solidFill>
                    </a:lnT>
                    <a:lnB>
                      <a:solidFill>
                        <a:schemeClr val="accent1"/>
                      </a:solidFill>
                    </a:lnB>
                    <a:solidFill>
                      <a:schemeClr val="accent1"/>
                    </a:solidFill>
                  </a:tcPr>
                </a:tc>
                <a:tc>
                  <a:txBody>
                    <a:bodyPr/>
                    <a:lstStyle/>
                    <a:p>
                      <a:pPr algn="l">
                        <a:defRPr sz="1800" b="0">
                          <a:solidFill>
                            <a:srgbClr val="000000"/>
                          </a:solidFill>
                        </a:defRPr>
                      </a:pPr>
                      <a:r>
                        <a:rPr sz="3200" b="1">
                          <a:solidFill>
                            <a:srgbClr val="FFFFFF"/>
                          </a:solidFill>
                          <a:sym typeface="Arial"/>
                        </a:rPr>
                        <a:t>Framework</a:t>
                      </a:r>
                    </a:p>
                  </a:txBody>
                  <a:tcPr marL="70125" marR="70125" marT="70125" marB="70125" anchor="ctr" horzOverflow="overflow">
                    <a:lnT>
                      <a:solidFill>
                        <a:schemeClr val="accent1"/>
                      </a:solidFill>
                    </a:lnT>
                    <a:lnB>
                      <a:solidFill>
                        <a:schemeClr val="accent1"/>
                      </a:solidFill>
                    </a:lnB>
                    <a:solidFill>
                      <a:schemeClr val="accent1"/>
                    </a:solidFill>
                  </a:tcPr>
                </a:tc>
                <a:tc>
                  <a:txBody>
                    <a:bodyPr/>
                    <a:lstStyle/>
                    <a:p>
                      <a:pPr algn="l">
                        <a:defRPr sz="1800" b="0">
                          <a:solidFill>
                            <a:srgbClr val="000000"/>
                          </a:solidFill>
                        </a:defRPr>
                      </a:pPr>
                      <a:r>
                        <a:rPr sz="3200" b="1">
                          <a:solidFill>
                            <a:srgbClr val="FFFFFF"/>
                          </a:solidFill>
                          <a:sym typeface="Arial"/>
                        </a:rPr>
                        <a:t>Model Type</a:t>
                      </a:r>
                    </a:p>
                  </a:txBody>
                  <a:tcPr marL="70125" marR="70125" marT="70125" marB="70125" anchor="ctr" horzOverflow="overflow">
                    <a:lnT>
                      <a:solidFill>
                        <a:schemeClr val="accent1"/>
                      </a:solidFill>
                    </a:lnT>
                    <a:lnB>
                      <a:solidFill>
                        <a:schemeClr val="accent1"/>
                      </a:solidFill>
                    </a:lnB>
                    <a:solidFill>
                      <a:schemeClr val="accent1"/>
                    </a:solidFill>
                  </a:tcPr>
                </a:tc>
                <a:tc>
                  <a:txBody>
                    <a:bodyPr/>
                    <a:lstStyle/>
                    <a:p>
                      <a:pPr algn="l">
                        <a:defRPr sz="1800" b="0">
                          <a:solidFill>
                            <a:srgbClr val="000000"/>
                          </a:solidFill>
                        </a:defRPr>
                      </a:pPr>
                      <a:r>
                        <a:rPr sz="3200" b="1">
                          <a:solidFill>
                            <a:srgbClr val="FFFFFF"/>
                          </a:solidFill>
                          <a:sym typeface="Arial"/>
                        </a:rPr>
                        <a:t>Training Steps</a:t>
                      </a:r>
                    </a:p>
                  </a:txBody>
                  <a:tcPr marL="70125" marR="70125" marT="70125" marB="70125" anchor="ctr" horzOverflow="overflow">
                    <a:lnT>
                      <a:solidFill>
                        <a:schemeClr val="accent1"/>
                      </a:solidFill>
                    </a:lnT>
                    <a:lnB>
                      <a:solidFill>
                        <a:schemeClr val="accent1"/>
                      </a:solidFill>
                    </a:lnB>
                    <a:solidFill>
                      <a:schemeClr val="accent1"/>
                    </a:solidFill>
                  </a:tcPr>
                </a:tc>
                <a:tc>
                  <a:txBody>
                    <a:bodyPr/>
                    <a:lstStyle/>
                    <a:p>
                      <a:pPr algn="l">
                        <a:defRPr sz="1800" b="0">
                          <a:solidFill>
                            <a:srgbClr val="000000"/>
                          </a:solidFill>
                        </a:defRPr>
                      </a:pPr>
                      <a:r>
                        <a:rPr sz="3200" b="1">
                          <a:solidFill>
                            <a:srgbClr val="FFFFFF"/>
                          </a:solidFill>
                          <a:sym typeface="Arial"/>
                        </a:rPr>
                        <a:t>Evaluation Method</a:t>
                      </a:r>
                    </a:p>
                  </a:txBody>
                  <a:tcPr marL="70125" marR="70125" marT="70125" marB="70125" anchor="ctr" horzOverflow="overflow">
                    <a:lnR>
                      <a:solidFill>
                        <a:schemeClr val="accent1"/>
                      </a:solidFill>
                    </a:lnR>
                    <a:lnT>
                      <a:solidFill>
                        <a:schemeClr val="accent1"/>
                      </a:solidFill>
                    </a:lnT>
                    <a:lnB>
                      <a:solidFill>
                        <a:schemeClr val="accent1"/>
                      </a:solidFill>
                    </a:lnB>
                    <a:solidFill>
                      <a:schemeClr val="accent1"/>
                    </a:solidFill>
                  </a:tcPr>
                </a:tc>
                <a:extLst>
                  <a:ext uri="{0D108BD9-81ED-4DB2-BD59-A6C34878D82A}">
                    <a16:rowId xmlns:a16="http://schemas.microsoft.com/office/drawing/2014/main" val="10000"/>
                  </a:ext>
                </a:extLst>
              </a:tr>
              <a:tr h="886499">
                <a:tc>
                  <a:txBody>
                    <a:bodyPr/>
                    <a:lstStyle/>
                    <a:p>
                      <a:pPr algn="l">
                        <a:defRPr sz="1800"/>
                      </a:pPr>
                      <a:r>
                        <a:rPr sz="2300">
                          <a:sym typeface="Arial"/>
                        </a:rPr>
                        <a:t>Mistral</a:t>
                      </a:r>
                    </a:p>
                  </a:txBody>
                  <a:tcPr marL="70125" marR="70125" marT="70125" marB="70125" anchor="ctr" horzOverflow="overflow">
                    <a:lnL>
                      <a:solidFill>
                        <a:schemeClr val="accent1"/>
                      </a:solidFill>
                    </a:lnL>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unsloth</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4 bit quantized</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60</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ROUGE Score</a:t>
                      </a:r>
                    </a:p>
                  </a:txBody>
                  <a:tcPr marL="70125" marR="70125" marT="70125" marB="70125" anchor="ctr" horzOverflow="overflow">
                    <a:lnR>
                      <a:solidFill>
                        <a:schemeClr val="accent1"/>
                      </a:solidFill>
                    </a:lnR>
                    <a:lnT>
                      <a:solidFill>
                        <a:schemeClr val="accent1"/>
                      </a:solidFill>
                    </a:lnT>
                    <a:lnB>
                      <a:solidFill>
                        <a:schemeClr val="accent1"/>
                      </a:solidFill>
                    </a:lnB>
                    <a:solidFill>
                      <a:srgbClr val="FFFFFF">
                        <a:alpha val="0"/>
                      </a:srgbClr>
                    </a:solidFill>
                  </a:tcPr>
                </a:tc>
                <a:extLst>
                  <a:ext uri="{0D108BD9-81ED-4DB2-BD59-A6C34878D82A}">
                    <a16:rowId xmlns:a16="http://schemas.microsoft.com/office/drawing/2014/main" val="10001"/>
                  </a:ext>
                </a:extLst>
              </a:tr>
              <a:tr h="886499">
                <a:tc>
                  <a:txBody>
                    <a:bodyPr/>
                    <a:lstStyle/>
                    <a:p>
                      <a:pPr algn="l">
                        <a:defRPr sz="1800"/>
                      </a:pPr>
                      <a:r>
                        <a:rPr sz="2300">
                          <a:sym typeface="Arial"/>
                        </a:rPr>
                        <a:t>Llama3</a:t>
                      </a:r>
                    </a:p>
                  </a:txBody>
                  <a:tcPr marL="70125" marR="70125" marT="70125" marB="70125" anchor="ctr" horzOverflow="overflow">
                    <a:lnL>
                      <a:solidFill>
                        <a:schemeClr val="accent1"/>
                      </a:solidFill>
                    </a:lnL>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unsloth</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4 bit quantized</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60</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ROUGE Score</a:t>
                      </a:r>
                    </a:p>
                  </a:txBody>
                  <a:tcPr marL="70125" marR="70125" marT="70125" marB="70125" anchor="ctr" horzOverflow="overflow">
                    <a:lnR>
                      <a:solidFill>
                        <a:schemeClr val="accent1"/>
                      </a:solidFill>
                    </a:lnR>
                    <a:lnT>
                      <a:solidFill>
                        <a:schemeClr val="accent1"/>
                      </a:solidFill>
                    </a:lnT>
                    <a:lnB>
                      <a:solidFill>
                        <a:schemeClr val="accent1"/>
                      </a:solidFill>
                    </a:lnB>
                    <a:solidFill>
                      <a:srgbClr val="FFFFFF">
                        <a:alpha val="0"/>
                      </a:srgbClr>
                    </a:solidFill>
                  </a:tcPr>
                </a:tc>
                <a:extLst>
                  <a:ext uri="{0D108BD9-81ED-4DB2-BD59-A6C34878D82A}">
                    <a16:rowId xmlns:a16="http://schemas.microsoft.com/office/drawing/2014/main" val="10002"/>
                  </a:ext>
                </a:extLst>
              </a:tr>
              <a:tr h="542850">
                <a:tc>
                  <a:txBody>
                    <a:bodyPr/>
                    <a:lstStyle/>
                    <a:p>
                      <a:pPr algn="l">
                        <a:defRPr sz="1800"/>
                      </a:pPr>
                      <a:r>
                        <a:rPr sz="2300">
                          <a:sym typeface="Arial"/>
                        </a:rPr>
                        <a:t>T5</a:t>
                      </a:r>
                    </a:p>
                  </a:txBody>
                  <a:tcPr marL="70125" marR="70125" marT="70125" marB="70125" anchor="ctr" horzOverflow="overflow">
                    <a:lnL>
                      <a:solidFill>
                        <a:schemeClr val="accent1"/>
                      </a:solidFill>
                    </a:lnL>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Transformer</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Base model</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200</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ROUGE Score</a:t>
                      </a:r>
                    </a:p>
                  </a:txBody>
                  <a:tcPr marL="70125" marR="70125" marT="70125" marB="70125" anchor="ctr" horzOverflow="overflow">
                    <a:lnR>
                      <a:solidFill>
                        <a:schemeClr val="accent1"/>
                      </a:solidFill>
                    </a:lnR>
                    <a:lnT>
                      <a:solidFill>
                        <a:schemeClr val="accent1"/>
                      </a:solidFill>
                    </a:lnT>
                    <a:lnB>
                      <a:solidFill>
                        <a:schemeClr val="accent1"/>
                      </a:solidFill>
                    </a:lnB>
                    <a:solidFill>
                      <a:srgbClr val="FFFFFF">
                        <a:alpha val="0"/>
                      </a:srgbClr>
                    </a:solidFill>
                  </a:tcPr>
                </a:tc>
                <a:extLst>
                  <a:ext uri="{0D108BD9-81ED-4DB2-BD59-A6C34878D82A}">
                    <a16:rowId xmlns:a16="http://schemas.microsoft.com/office/drawing/2014/main" val="10003"/>
                  </a:ext>
                </a:extLst>
              </a:tr>
              <a:tr h="542850">
                <a:tc>
                  <a:txBody>
                    <a:bodyPr/>
                    <a:lstStyle/>
                    <a:p>
                      <a:pPr algn="l">
                        <a:defRPr sz="1800"/>
                      </a:pPr>
                      <a:r>
                        <a:rPr sz="2300">
                          <a:sym typeface="Arial"/>
                        </a:rPr>
                        <a:t>Bart</a:t>
                      </a:r>
                    </a:p>
                  </a:txBody>
                  <a:tcPr marL="70125" marR="70125" marT="70125" marB="70125" anchor="ctr" horzOverflow="overflow">
                    <a:lnL>
                      <a:solidFill>
                        <a:schemeClr val="accent1"/>
                      </a:solidFill>
                    </a:lnL>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Transformer</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Base model</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200</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ROUGE Score</a:t>
                      </a:r>
                    </a:p>
                  </a:txBody>
                  <a:tcPr marL="70125" marR="70125" marT="70125" marB="70125" anchor="ctr" horzOverflow="overflow">
                    <a:lnR>
                      <a:solidFill>
                        <a:schemeClr val="accent1"/>
                      </a:solidFill>
                    </a:lnR>
                    <a:lnT>
                      <a:solidFill>
                        <a:schemeClr val="accent1"/>
                      </a:solidFill>
                    </a:lnT>
                    <a:lnB>
                      <a:solidFill>
                        <a:schemeClr val="accent1"/>
                      </a:solidFill>
                    </a:lnB>
                    <a:solidFill>
                      <a:srgbClr val="FFFFFF">
                        <a:alpha val="0"/>
                      </a:srgbClr>
                    </a:solid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6" name="Google Shape;108;p17"/>
          <p:cNvSpPr txBox="1">
            <a:spLocks noGrp="1"/>
          </p:cNvSpPr>
          <p:nvPr>
            <p:ph type="title"/>
          </p:nvPr>
        </p:nvSpPr>
        <p:spPr>
          <a:xfrm>
            <a:off x="1371596" y="348865"/>
            <a:ext cx="10044025" cy="877729"/>
          </a:xfrm>
          <a:prstGeom prst="rect">
            <a:avLst/>
          </a:prstGeom>
        </p:spPr>
        <p:txBody>
          <a:bodyPr anchor="ctr"/>
          <a:lstStyle/>
          <a:p>
            <a:pPr>
              <a:defRPr sz="4500" b="1">
                <a:latin typeface="Objective"/>
                <a:ea typeface="Objective"/>
                <a:cs typeface="Objective"/>
                <a:sym typeface="Objective"/>
              </a:defRPr>
            </a:pPr>
            <a:r>
              <a:t>Inference</a:t>
            </a:r>
            <a:r>
              <a:rPr sz="2400" b="0"/>
              <a:t> </a:t>
            </a:r>
            <a:r>
              <a:t>Results</a:t>
            </a:r>
          </a:p>
        </p:txBody>
      </p:sp>
      <p:grpSp>
        <p:nvGrpSpPr>
          <p:cNvPr id="171" name="Google Shape;109;p17"/>
          <p:cNvGrpSpPr/>
          <p:nvPr/>
        </p:nvGrpSpPr>
        <p:grpSpPr>
          <a:xfrm>
            <a:off x="644055" y="2111336"/>
            <a:ext cx="10927832" cy="4190646"/>
            <a:chOff x="0" y="0"/>
            <a:chExt cx="10927831" cy="4190645"/>
          </a:xfrm>
        </p:grpSpPr>
        <p:sp>
          <p:nvSpPr>
            <p:cNvPr id="147" name="Google Shape;110;p17"/>
            <p:cNvSpPr/>
            <p:nvPr/>
          </p:nvSpPr>
          <p:spPr>
            <a:xfrm>
              <a:off x="0" y="4644"/>
              <a:ext cx="10927832" cy="577381"/>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48" name="Google Shape;111;p17"/>
            <p:cNvSpPr/>
            <p:nvPr/>
          </p:nvSpPr>
          <p:spPr>
            <a:xfrm>
              <a:off x="174656" y="134554"/>
              <a:ext cx="317560" cy="317560"/>
            </a:xfrm>
            <a:prstGeom prst="rect">
              <a:avLst/>
            </a:prstGeom>
            <a:blipFill rotWithShape="1">
              <a:blip r:embed="rId3"/>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49" name="Google Shape;113;p17"/>
            <p:cNvSpPr txBox="1"/>
            <p:nvPr/>
          </p:nvSpPr>
          <p:spPr>
            <a:xfrm>
              <a:off x="666872" y="112811"/>
              <a:ext cx="4917526" cy="3610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1100" tIns="61100" rIns="61100" bIns="61100" numCol="1" anchor="ctr">
              <a:spAutoFit/>
            </a:bodyPr>
            <a:lstStyle>
              <a:lvl1pPr>
                <a:defRPr sz="1900" b="1">
                  <a:latin typeface="Calibri"/>
                  <a:ea typeface="Calibri"/>
                  <a:cs typeface="Calibri"/>
                  <a:sym typeface="Calibri"/>
                </a:defRPr>
              </a:lvl1pPr>
            </a:lstStyle>
            <a:p>
              <a:r>
                <a:t>Email Body</a:t>
              </a:r>
            </a:p>
          </p:txBody>
        </p:sp>
        <p:sp>
          <p:nvSpPr>
            <p:cNvPr id="150" name="Google Shape;115;p17"/>
            <p:cNvSpPr txBox="1"/>
            <p:nvPr/>
          </p:nvSpPr>
          <p:spPr>
            <a:xfrm>
              <a:off x="5584396" y="0"/>
              <a:ext cx="5342782" cy="5866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1100" tIns="61100" rIns="61100" bIns="61100" numCol="1" anchor="ctr">
              <a:spAutoFit/>
            </a:bodyPr>
            <a:lstStyle>
              <a:lvl1pPr>
                <a:defRPr sz="1100">
                  <a:latin typeface="Calibri"/>
                  <a:ea typeface="Calibri"/>
                  <a:cs typeface="Calibri"/>
                  <a:sym typeface="Calibri"/>
                </a:defRPr>
              </a:lvl1pPr>
            </a:lstStyle>
            <a:p>
              <a:r>
                <a:t>Please help summarize the provided email body and generate email subject The following reports have been waiting for your approval for more than 4 days. Please review. Owner: James W Reitmeyer Report Name: JReitmeyer 10/24/01 Days In Mgr. Queue: 5</a:t>
              </a:r>
            </a:p>
          </p:txBody>
        </p:sp>
        <p:sp>
          <p:nvSpPr>
            <p:cNvPr id="151" name="Google Shape;116;p17"/>
            <p:cNvSpPr/>
            <p:nvPr/>
          </p:nvSpPr>
          <p:spPr>
            <a:xfrm>
              <a:off x="0" y="726368"/>
              <a:ext cx="10927832" cy="577381"/>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52" name="Google Shape;117;p17"/>
            <p:cNvSpPr/>
            <p:nvPr/>
          </p:nvSpPr>
          <p:spPr>
            <a:xfrm>
              <a:off x="174656" y="856278"/>
              <a:ext cx="317560" cy="317560"/>
            </a:xfrm>
            <a:prstGeom prst="rect">
              <a:avLst/>
            </a:prstGeom>
            <a:blipFill rotWithShape="1">
              <a:blip r:embed="rId4"/>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53" name="Google Shape;119;p17"/>
            <p:cNvSpPr txBox="1"/>
            <p:nvPr/>
          </p:nvSpPr>
          <p:spPr>
            <a:xfrm>
              <a:off x="666872" y="834535"/>
              <a:ext cx="4917526" cy="3610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1100" tIns="61100" rIns="61100" bIns="61100" numCol="1" anchor="ctr">
              <a:spAutoFit/>
            </a:bodyPr>
            <a:lstStyle>
              <a:lvl1pPr>
                <a:defRPr sz="1900" b="1">
                  <a:latin typeface="Calibri"/>
                  <a:ea typeface="Calibri"/>
                  <a:cs typeface="Calibri"/>
                  <a:sym typeface="Calibri"/>
                </a:defRPr>
              </a:lvl1pPr>
            </a:lstStyle>
            <a:p>
              <a:r>
                <a:t>Reference Ouptut:</a:t>
              </a:r>
            </a:p>
          </p:txBody>
        </p:sp>
        <p:sp>
          <p:nvSpPr>
            <p:cNvPr id="154" name="Google Shape;121;p17"/>
            <p:cNvSpPr txBox="1"/>
            <p:nvPr/>
          </p:nvSpPr>
          <p:spPr>
            <a:xfrm>
              <a:off x="5584396" y="886823"/>
              <a:ext cx="5342782" cy="2564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1100" tIns="61100" rIns="61100" bIns="61100" numCol="1" anchor="ctr">
              <a:spAutoFit/>
            </a:bodyPr>
            <a:lstStyle>
              <a:lvl1pPr>
                <a:defRPr sz="1100">
                  <a:latin typeface="Calibri"/>
                  <a:ea typeface="Calibri"/>
                  <a:cs typeface="Calibri"/>
                  <a:sym typeface="Calibri"/>
                </a:defRPr>
              </a:lvl1pPr>
            </a:lstStyle>
            <a:p>
              <a:r>
                <a:t>Reports Awaiting Approval</a:t>
              </a:r>
            </a:p>
          </p:txBody>
        </p:sp>
        <p:sp>
          <p:nvSpPr>
            <p:cNvPr id="155" name="Google Shape;122;p17"/>
            <p:cNvSpPr/>
            <p:nvPr/>
          </p:nvSpPr>
          <p:spPr>
            <a:xfrm>
              <a:off x="0" y="1448092"/>
              <a:ext cx="10927832" cy="577381"/>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56" name="Google Shape;123;p17"/>
            <p:cNvSpPr/>
            <p:nvPr/>
          </p:nvSpPr>
          <p:spPr>
            <a:xfrm>
              <a:off x="174656" y="1578003"/>
              <a:ext cx="317560" cy="317560"/>
            </a:xfrm>
            <a:prstGeom prst="rect">
              <a:avLst/>
            </a:prstGeom>
            <a:blipFill rotWithShape="1">
              <a:blip r:embed="rId5"/>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57" name="Google Shape;125;p17"/>
            <p:cNvSpPr txBox="1"/>
            <p:nvPr/>
          </p:nvSpPr>
          <p:spPr>
            <a:xfrm>
              <a:off x="666872" y="1556259"/>
              <a:ext cx="4917526" cy="3610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1100" tIns="61100" rIns="61100" bIns="61100" numCol="1" anchor="ctr">
              <a:spAutoFit/>
            </a:bodyPr>
            <a:lstStyle>
              <a:lvl1pPr>
                <a:defRPr sz="1900" b="1">
                  <a:latin typeface="Calibri"/>
                  <a:ea typeface="Calibri"/>
                  <a:cs typeface="Calibri"/>
                  <a:sym typeface="Calibri"/>
                </a:defRPr>
              </a:lvl1pPr>
            </a:lstStyle>
            <a:p>
              <a:r>
                <a:t>Llama3 Model Output:</a:t>
              </a:r>
            </a:p>
          </p:txBody>
        </p:sp>
        <p:sp>
          <p:nvSpPr>
            <p:cNvPr id="158" name="Google Shape;127;p17"/>
            <p:cNvSpPr txBox="1"/>
            <p:nvPr/>
          </p:nvSpPr>
          <p:spPr>
            <a:xfrm>
              <a:off x="5584396" y="1608548"/>
              <a:ext cx="5342782" cy="2564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1100" tIns="61100" rIns="61100" bIns="61100" numCol="1" anchor="ctr">
              <a:spAutoFit/>
            </a:bodyPr>
            <a:lstStyle>
              <a:lvl1pPr>
                <a:defRPr sz="1100">
                  <a:latin typeface="Calibri"/>
                  <a:ea typeface="Calibri"/>
                  <a:cs typeface="Calibri"/>
                  <a:sym typeface="Calibri"/>
                </a:defRPr>
              </a:lvl1pPr>
            </a:lstStyle>
            <a:p>
              <a:r>
                <a:t>Reports Waiting For Approval</a:t>
              </a:r>
            </a:p>
          </p:txBody>
        </p:sp>
        <p:sp>
          <p:nvSpPr>
            <p:cNvPr id="159" name="Google Shape;128;p17"/>
            <p:cNvSpPr/>
            <p:nvPr/>
          </p:nvSpPr>
          <p:spPr>
            <a:xfrm>
              <a:off x="0" y="2169816"/>
              <a:ext cx="10927832" cy="577381"/>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60" name="Google Shape;129;p17"/>
            <p:cNvSpPr/>
            <p:nvPr/>
          </p:nvSpPr>
          <p:spPr>
            <a:xfrm>
              <a:off x="174656" y="2299727"/>
              <a:ext cx="317560" cy="317560"/>
            </a:xfrm>
            <a:prstGeom prst="rect">
              <a:avLst/>
            </a:prstGeom>
            <a:blipFill rotWithShape="1">
              <a:blip r:embed="rId6"/>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61" name="Google Shape;131;p17"/>
            <p:cNvSpPr txBox="1"/>
            <p:nvPr/>
          </p:nvSpPr>
          <p:spPr>
            <a:xfrm>
              <a:off x="666872" y="2277983"/>
              <a:ext cx="4917526" cy="3610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1100" tIns="61100" rIns="61100" bIns="61100" numCol="1" anchor="ctr">
              <a:spAutoFit/>
            </a:bodyPr>
            <a:lstStyle>
              <a:lvl1pPr>
                <a:defRPr sz="1900" b="1">
                  <a:latin typeface="Calibri"/>
                  <a:ea typeface="Calibri"/>
                  <a:cs typeface="Calibri"/>
                  <a:sym typeface="Calibri"/>
                </a:defRPr>
              </a:lvl1pPr>
            </a:lstStyle>
            <a:p>
              <a:r>
                <a:t>Mistral Model Output:</a:t>
              </a:r>
            </a:p>
          </p:txBody>
        </p:sp>
        <p:sp>
          <p:nvSpPr>
            <p:cNvPr id="162" name="Google Shape;133;p17"/>
            <p:cNvSpPr txBox="1"/>
            <p:nvPr/>
          </p:nvSpPr>
          <p:spPr>
            <a:xfrm>
              <a:off x="5584396" y="2330272"/>
              <a:ext cx="5342782" cy="2564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1100" tIns="61100" rIns="61100" bIns="61100" numCol="1" anchor="ctr">
              <a:spAutoFit/>
            </a:bodyPr>
            <a:lstStyle>
              <a:lvl1pPr>
                <a:defRPr sz="1100">
                  <a:latin typeface="Calibri"/>
                  <a:ea typeface="Calibri"/>
                  <a:cs typeface="Calibri"/>
                  <a:sym typeface="Calibri"/>
                </a:defRPr>
              </a:lvl1pPr>
            </a:lstStyle>
            <a:p>
              <a:r>
                <a:t>Approval Needed - Reports Waiting More Than Four Days</a:t>
              </a:r>
            </a:p>
          </p:txBody>
        </p:sp>
        <p:sp>
          <p:nvSpPr>
            <p:cNvPr id="163" name="Google Shape;134;p17"/>
            <p:cNvSpPr/>
            <p:nvPr/>
          </p:nvSpPr>
          <p:spPr>
            <a:xfrm>
              <a:off x="0" y="2891541"/>
              <a:ext cx="10927832" cy="577381"/>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64" name="Google Shape;135;p17"/>
            <p:cNvSpPr/>
            <p:nvPr/>
          </p:nvSpPr>
          <p:spPr>
            <a:xfrm>
              <a:off x="174656" y="3021451"/>
              <a:ext cx="317560" cy="317560"/>
            </a:xfrm>
            <a:prstGeom prst="rect">
              <a:avLst/>
            </a:prstGeom>
            <a:blipFill rotWithShape="1">
              <a:blip r:embed="rId7"/>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65" name="Google Shape;137;p17"/>
            <p:cNvSpPr txBox="1"/>
            <p:nvPr/>
          </p:nvSpPr>
          <p:spPr>
            <a:xfrm>
              <a:off x="666872" y="2999708"/>
              <a:ext cx="4917526" cy="36104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1100" tIns="61100" rIns="61100" bIns="61100" numCol="1" anchor="ctr">
              <a:spAutoFit/>
            </a:bodyPr>
            <a:lstStyle>
              <a:lvl1pPr>
                <a:defRPr sz="1900" b="1">
                  <a:latin typeface="Calibri"/>
                  <a:ea typeface="Calibri"/>
                  <a:cs typeface="Calibri"/>
                  <a:sym typeface="Calibri"/>
                </a:defRPr>
              </a:lvl1pPr>
            </a:lstStyle>
            <a:p>
              <a:r>
                <a:t>T5 Model Output:</a:t>
              </a:r>
            </a:p>
          </p:txBody>
        </p:sp>
        <p:sp>
          <p:nvSpPr>
            <p:cNvPr id="166" name="Google Shape;139;p17"/>
            <p:cNvSpPr txBox="1"/>
            <p:nvPr/>
          </p:nvSpPr>
          <p:spPr>
            <a:xfrm>
              <a:off x="5584396" y="3051997"/>
              <a:ext cx="5342782" cy="2564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1100" tIns="61100" rIns="61100" bIns="61100" numCol="1" anchor="ctr">
              <a:spAutoFit/>
            </a:bodyPr>
            <a:lstStyle>
              <a:lvl1pPr>
                <a:defRPr sz="1100">
                  <a:latin typeface="Calibri"/>
                  <a:ea typeface="Calibri"/>
                  <a:cs typeface="Calibri"/>
                  <a:sym typeface="Calibri"/>
                </a:defRPr>
              </a:lvl1pPr>
            </a:lstStyle>
            <a:p>
              <a:r>
                <a:t>Reports Waiting For Your Approval</a:t>
              </a:r>
            </a:p>
          </p:txBody>
        </p:sp>
        <p:sp>
          <p:nvSpPr>
            <p:cNvPr id="167" name="Google Shape;140;p17"/>
            <p:cNvSpPr/>
            <p:nvPr/>
          </p:nvSpPr>
          <p:spPr>
            <a:xfrm>
              <a:off x="0" y="3613265"/>
              <a:ext cx="10927832" cy="577381"/>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68" name="Google Shape;141;p17"/>
            <p:cNvSpPr/>
            <p:nvPr/>
          </p:nvSpPr>
          <p:spPr>
            <a:xfrm>
              <a:off x="174656" y="3743175"/>
              <a:ext cx="317560" cy="317560"/>
            </a:xfrm>
            <a:prstGeom prst="rect">
              <a:avLst/>
            </a:prstGeom>
            <a:blipFill rotWithShape="1">
              <a:blip r:embed="rId8"/>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69" name="Google Shape;143;p17"/>
            <p:cNvSpPr txBox="1"/>
            <p:nvPr/>
          </p:nvSpPr>
          <p:spPr>
            <a:xfrm>
              <a:off x="666872" y="3721432"/>
              <a:ext cx="4917526" cy="36104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1100" tIns="61100" rIns="61100" bIns="61100" numCol="1" anchor="ctr">
              <a:spAutoFit/>
            </a:bodyPr>
            <a:lstStyle>
              <a:lvl1pPr>
                <a:defRPr sz="1900" b="1">
                  <a:latin typeface="Calibri"/>
                  <a:ea typeface="Calibri"/>
                  <a:cs typeface="Calibri"/>
                  <a:sym typeface="Calibri"/>
                </a:defRPr>
              </a:lvl1pPr>
            </a:lstStyle>
            <a:p>
              <a:r>
                <a:t>Bart Model Output:</a:t>
              </a:r>
            </a:p>
          </p:txBody>
        </p:sp>
        <p:sp>
          <p:nvSpPr>
            <p:cNvPr id="170" name="Google Shape;145;p17"/>
            <p:cNvSpPr txBox="1"/>
            <p:nvPr/>
          </p:nvSpPr>
          <p:spPr>
            <a:xfrm>
              <a:off x="5584396" y="3773721"/>
              <a:ext cx="5342782" cy="2564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1100" tIns="61100" rIns="61100" bIns="61100" numCol="1" anchor="ctr">
              <a:spAutoFit/>
            </a:bodyPr>
            <a:lstStyle>
              <a:lvl1pPr>
                <a:defRPr sz="1100">
                  <a:latin typeface="Calibri"/>
                  <a:ea typeface="Calibri"/>
                  <a:cs typeface="Calibri"/>
                  <a:sym typeface="Calibri"/>
                </a:defRPr>
              </a:lvl1pPr>
            </a:lstStyle>
            <a:p>
              <a:r>
                <a:t>Expense Reports Awaiting Your Approval</a:t>
              </a:r>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3" name="Google Shape;150;p18"/>
          <p:cNvSpPr txBox="1">
            <a:spLocks noGrp="1"/>
          </p:cNvSpPr>
          <p:nvPr>
            <p:ph type="title"/>
          </p:nvPr>
        </p:nvSpPr>
        <p:spPr>
          <a:xfrm>
            <a:off x="1371596" y="348865"/>
            <a:ext cx="10044025" cy="877729"/>
          </a:xfrm>
          <a:prstGeom prst="rect">
            <a:avLst/>
          </a:prstGeom>
        </p:spPr>
        <p:txBody>
          <a:bodyPr anchor="ctr"/>
          <a:lstStyle>
            <a:lvl1pPr>
              <a:defRPr sz="4500" b="1">
                <a:latin typeface="Objective"/>
                <a:ea typeface="Objective"/>
                <a:cs typeface="Objective"/>
                <a:sym typeface="Objective"/>
              </a:defRPr>
            </a:lvl1pPr>
          </a:lstStyle>
          <a:p>
            <a:r>
              <a:t>Metrics</a:t>
            </a:r>
          </a:p>
        </p:txBody>
      </p:sp>
      <p:graphicFrame>
        <p:nvGraphicFramePr>
          <p:cNvPr id="174" name="Google Shape;151;p18"/>
          <p:cNvGraphicFramePr/>
          <p:nvPr/>
        </p:nvGraphicFramePr>
        <p:xfrm>
          <a:off x="959040" y="2112578"/>
          <a:ext cx="10297850" cy="4192750"/>
        </p:xfrm>
        <a:graphic>
          <a:graphicData uri="http://schemas.openxmlformats.org/drawingml/2006/table">
            <a:tbl>
              <a:tblPr firstRow="1" bandRow="1">
                <a:tableStyleId>{4C3C2611-4C71-4FC5-86AE-919BDF0F9419}</a:tableStyleId>
              </a:tblPr>
              <a:tblGrid>
                <a:gridCol w="1846950">
                  <a:extLst>
                    <a:ext uri="{9D8B030D-6E8A-4147-A177-3AD203B41FA5}">
                      <a16:colId xmlns:a16="http://schemas.microsoft.com/office/drawing/2014/main" val="20000"/>
                    </a:ext>
                  </a:extLst>
                </a:gridCol>
                <a:gridCol w="1935875">
                  <a:extLst>
                    <a:ext uri="{9D8B030D-6E8A-4147-A177-3AD203B41FA5}">
                      <a16:colId xmlns:a16="http://schemas.microsoft.com/office/drawing/2014/main" val="20001"/>
                    </a:ext>
                  </a:extLst>
                </a:gridCol>
                <a:gridCol w="1935875">
                  <a:extLst>
                    <a:ext uri="{9D8B030D-6E8A-4147-A177-3AD203B41FA5}">
                      <a16:colId xmlns:a16="http://schemas.microsoft.com/office/drawing/2014/main" val="20002"/>
                    </a:ext>
                  </a:extLst>
                </a:gridCol>
                <a:gridCol w="1935875">
                  <a:extLst>
                    <a:ext uri="{9D8B030D-6E8A-4147-A177-3AD203B41FA5}">
                      <a16:colId xmlns:a16="http://schemas.microsoft.com/office/drawing/2014/main" val="20003"/>
                    </a:ext>
                  </a:extLst>
                </a:gridCol>
                <a:gridCol w="2643275">
                  <a:extLst>
                    <a:ext uri="{9D8B030D-6E8A-4147-A177-3AD203B41FA5}">
                      <a16:colId xmlns:a16="http://schemas.microsoft.com/office/drawing/2014/main" val="20004"/>
                    </a:ext>
                  </a:extLst>
                </a:gridCol>
              </a:tblGrid>
              <a:tr h="838550">
                <a:tc>
                  <a:txBody>
                    <a:bodyPr/>
                    <a:lstStyle/>
                    <a:p>
                      <a:pPr algn="l">
                        <a:defRPr sz="1800" b="0">
                          <a:solidFill>
                            <a:srgbClr val="000000"/>
                          </a:solidFill>
                        </a:defRPr>
                      </a:pPr>
                      <a:r>
                        <a:rPr sz="2700">
                          <a:solidFill>
                            <a:srgbClr val="FFFFFF"/>
                          </a:solidFill>
                          <a:sym typeface="Arial"/>
                        </a:rPr>
                        <a:t>LLM</a:t>
                      </a:r>
                    </a:p>
                  </a:txBody>
                  <a:tcPr marL="177150" marR="177150" marT="177150" marB="177150" anchor="ctr" horzOverflow="overflow">
                    <a:lnT>
                      <a:solidFill>
                        <a:srgbClr val="000000">
                          <a:alpha val="0"/>
                        </a:srgbClr>
                      </a:solidFill>
                    </a:lnT>
                    <a:lnB>
                      <a:solidFill>
                        <a:srgbClr val="000000">
                          <a:alpha val="0"/>
                        </a:srgbClr>
                      </a:solidFill>
                    </a:lnB>
                    <a:solidFill>
                      <a:schemeClr val="accent1"/>
                    </a:solidFill>
                  </a:tcPr>
                </a:tc>
                <a:tc>
                  <a:txBody>
                    <a:bodyPr/>
                    <a:lstStyle/>
                    <a:p>
                      <a:pPr algn="l">
                        <a:defRPr sz="1800" b="0">
                          <a:solidFill>
                            <a:srgbClr val="000000"/>
                          </a:solidFill>
                        </a:defRPr>
                      </a:pPr>
                      <a:r>
                        <a:rPr sz="2700">
                          <a:solidFill>
                            <a:srgbClr val="FFFFFF"/>
                          </a:solidFill>
                          <a:sym typeface="Arial"/>
                        </a:rPr>
                        <a:t>Rogue1</a:t>
                      </a:r>
                    </a:p>
                  </a:txBody>
                  <a:tcPr marL="177150" marR="177150" marT="177150" marB="177150" anchor="ctr" horzOverflow="overflow">
                    <a:lnT>
                      <a:solidFill>
                        <a:srgbClr val="000000">
                          <a:alpha val="0"/>
                        </a:srgbClr>
                      </a:solidFill>
                    </a:lnT>
                    <a:lnB>
                      <a:solidFill>
                        <a:srgbClr val="000000">
                          <a:alpha val="0"/>
                        </a:srgbClr>
                      </a:solidFill>
                    </a:lnB>
                    <a:solidFill>
                      <a:schemeClr val="accent1"/>
                    </a:solidFill>
                  </a:tcPr>
                </a:tc>
                <a:tc>
                  <a:txBody>
                    <a:bodyPr/>
                    <a:lstStyle/>
                    <a:p>
                      <a:pPr algn="l">
                        <a:defRPr sz="1800" b="0">
                          <a:solidFill>
                            <a:srgbClr val="000000"/>
                          </a:solidFill>
                        </a:defRPr>
                      </a:pPr>
                      <a:r>
                        <a:rPr sz="2700">
                          <a:solidFill>
                            <a:srgbClr val="FFFFFF"/>
                          </a:solidFill>
                          <a:sym typeface="Arial"/>
                        </a:rPr>
                        <a:t>Rogue2</a:t>
                      </a:r>
                    </a:p>
                  </a:txBody>
                  <a:tcPr marL="177150" marR="177150" marT="177150" marB="177150" anchor="ctr" horzOverflow="overflow">
                    <a:lnT>
                      <a:solidFill>
                        <a:srgbClr val="000000">
                          <a:alpha val="0"/>
                        </a:srgbClr>
                      </a:solidFill>
                    </a:lnT>
                    <a:lnB>
                      <a:solidFill>
                        <a:srgbClr val="000000">
                          <a:alpha val="0"/>
                        </a:srgbClr>
                      </a:solidFill>
                    </a:lnB>
                    <a:solidFill>
                      <a:schemeClr val="accent1"/>
                    </a:solidFill>
                  </a:tcPr>
                </a:tc>
                <a:tc>
                  <a:txBody>
                    <a:bodyPr/>
                    <a:lstStyle/>
                    <a:p>
                      <a:pPr algn="l">
                        <a:defRPr sz="1800" b="0">
                          <a:solidFill>
                            <a:srgbClr val="000000"/>
                          </a:solidFill>
                        </a:defRPr>
                      </a:pPr>
                      <a:r>
                        <a:rPr sz="2700">
                          <a:solidFill>
                            <a:srgbClr val="FFFFFF"/>
                          </a:solidFill>
                          <a:sym typeface="Arial"/>
                        </a:rPr>
                        <a:t>RougeL</a:t>
                      </a:r>
                    </a:p>
                  </a:txBody>
                  <a:tcPr marL="177150" marR="177150" marT="177150" marB="177150" anchor="ctr" horzOverflow="overflow">
                    <a:lnT>
                      <a:solidFill>
                        <a:srgbClr val="000000">
                          <a:alpha val="0"/>
                        </a:srgbClr>
                      </a:solidFill>
                    </a:lnT>
                    <a:lnB>
                      <a:solidFill>
                        <a:srgbClr val="000000">
                          <a:alpha val="0"/>
                        </a:srgbClr>
                      </a:solidFill>
                    </a:lnB>
                    <a:solidFill>
                      <a:schemeClr val="accent1"/>
                    </a:solidFill>
                  </a:tcPr>
                </a:tc>
                <a:tc>
                  <a:txBody>
                    <a:bodyPr/>
                    <a:lstStyle/>
                    <a:p>
                      <a:pPr algn="l">
                        <a:defRPr sz="1800" b="0">
                          <a:solidFill>
                            <a:srgbClr val="000000"/>
                          </a:solidFill>
                        </a:defRPr>
                      </a:pPr>
                      <a:r>
                        <a:rPr sz="2700">
                          <a:solidFill>
                            <a:srgbClr val="FFFFFF"/>
                          </a:solidFill>
                          <a:sym typeface="Arial"/>
                        </a:rPr>
                        <a:t>RogueLSum</a:t>
                      </a:r>
                    </a:p>
                  </a:txBody>
                  <a:tcPr marL="177150" marR="177150" marT="177150" marB="177150" anchor="ctr" horzOverflow="overflow">
                    <a:lnT>
                      <a:solidFill>
                        <a:srgbClr val="000000">
                          <a:alpha val="0"/>
                        </a:srgbClr>
                      </a:solidFill>
                    </a:lnT>
                    <a:lnB>
                      <a:solidFill>
                        <a:srgbClr val="000000">
                          <a:alpha val="0"/>
                        </a:srgbClr>
                      </a:solidFill>
                    </a:lnB>
                    <a:solidFill>
                      <a:schemeClr val="accent1"/>
                    </a:solidFill>
                  </a:tcPr>
                </a:tc>
                <a:extLst>
                  <a:ext uri="{0D108BD9-81ED-4DB2-BD59-A6C34878D82A}">
                    <a16:rowId xmlns:a16="http://schemas.microsoft.com/office/drawing/2014/main" val="10000"/>
                  </a:ext>
                </a:extLst>
              </a:tr>
              <a:tr h="838550">
                <a:tc>
                  <a:txBody>
                    <a:bodyPr/>
                    <a:lstStyle/>
                    <a:p>
                      <a:pPr algn="l">
                        <a:defRPr sz="1800"/>
                      </a:pPr>
                      <a:r>
                        <a:rPr sz="2700">
                          <a:sym typeface="Arial"/>
                        </a:rPr>
                        <a:t>Mistral</a:t>
                      </a:r>
                    </a:p>
                  </a:txBody>
                  <a:tcPr marL="177150" marR="177150" marT="177150" marB="177150" anchor="ctr" horzOverflow="overflow">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0.04</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0.02</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0.04</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0.04</a:t>
                      </a:r>
                    </a:p>
                  </a:txBody>
                  <a:tcPr marL="177150" marR="177150" marT="177150" marB="177150" anchor="ctr" horzOverflow="overflow">
                    <a:lnL>
                      <a:solidFill>
                        <a:srgbClr val="3F3F3F"/>
                      </a:solidFill>
                    </a:lnL>
                    <a:lnT>
                      <a:solidFill>
                        <a:srgbClr val="000000">
                          <a:alpha val="0"/>
                        </a:srgbClr>
                      </a:solidFill>
                    </a:lnT>
                    <a:lnB>
                      <a:solidFill>
                        <a:srgbClr val="000000">
                          <a:alpha val="0"/>
                        </a:srgbClr>
                      </a:solidFill>
                    </a:lnB>
                    <a:solidFill>
                      <a:srgbClr val="F2F2F2">
                        <a:alpha val="29802"/>
                      </a:srgbClr>
                    </a:solidFill>
                  </a:tcPr>
                </a:tc>
                <a:extLst>
                  <a:ext uri="{0D108BD9-81ED-4DB2-BD59-A6C34878D82A}">
                    <a16:rowId xmlns:a16="http://schemas.microsoft.com/office/drawing/2014/main" val="10001"/>
                  </a:ext>
                </a:extLst>
              </a:tr>
              <a:tr h="838550">
                <a:tc>
                  <a:txBody>
                    <a:bodyPr/>
                    <a:lstStyle/>
                    <a:p>
                      <a:pPr algn="l">
                        <a:defRPr sz="1800"/>
                      </a:pPr>
                      <a:r>
                        <a:rPr sz="2700">
                          <a:sym typeface="Arial"/>
                        </a:rPr>
                        <a:t>Llama3</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0.04</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0.02</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0.04</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0.04</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extLst>
                  <a:ext uri="{0D108BD9-81ED-4DB2-BD59-A6C34878D82A}">
                    <a16:rowId xmlns:a16="http://schemas.microsoft.com/office/drawing/2014/main" val="10002"/>
                  </a:ext>
                </a:extLst>
              </a:tr>
              <a:tr h="838550">
                <a:tc>
                  <a:txBody>
                    <a:bodyPr/>
                    <a:lstStyle/>
                    <a:p>
                      <a:pPr algn="l">
                        <a:defRPr sz="1800"/>
                      </a:pPr>
                      <a:r>
                        <a:rPr sz="2700">
                          <a:sym typeface="Arial"/>
                        </a:rPr>
                        <a:t>T5</a:t>
                      </a:r>
                    </a:p>
                  </a:txBody>
                  <a:tcPr marL="177150" marR="177150" marT="177150" marB="177150" anchor="ctr" horzOverflow="overflow">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0.14</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0.07</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0.14</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0.14</a:t>
                      </a:r>
                    </a:p>
                  </a:txBody>
                  <a:tcPr marL="177150" marR="177150" marT="177150" marB="177150" anchor="ctr" horzOverflow="overflow">
                    <a:lnL>
                      <a:solidFill>
                        <a:srgbClr val="3F3F3F"/>
                      </a:solidFill>
                    </a:lnL>
                    <a:lnT>
                      <a:solidFill>
                        <a:srgbClr val="000000">
                          <a:alpha val="0"/>
                        </a:srgbClr>
                      </a:solidFill>
                    </a:lnT>
                    <a:lnB>
                      <a:solidFill>
                        <a:srgbClr val="000000">
                          <a:alpha val="0"/>
                        </a:srgbClr>
                      </a:solidFill>
                    </a:lnB>
                    <a:solidFill>
                      <a:srgbClr val="F2F2F2">
                        <a:alpha val="29802"/>
                      </a:srgbClr>
                    </a:solidFill>
                  </a:tcPr>
                </a:tc>
                <a:extLst>
                  <a:ext uri="{0D108BD9-81ED-4DB2-BD59-A6C34878D82A}">
                    <a16:rowId xmlns:a16="http://schemas.microsoft.com/office/drawing/2014/main" val="10003"/>
                  </a:ext>
                </a:extLst>
              </a:tr>
              <a:tr h="838550">
                <a:tc>
                  <a:txBody>
                    <a:bodyPr/>
                    <a:lstStyle/>
                    <a:p>
                      <a:pPr algn="l">
                        <a:defRPr sz="1800"/>
                      </a:pPr>
                      <a:r>
                        <a:rPr sz="2700">
                          <a:sym typeface="Arial"/>
                        </a:rPr>
                        <a:t>Bart</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0.27</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0.13</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0.25</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0.25</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6" name="Google Shape;156;p19"/>
          <p:cNvSpPr txBox="1">
            <a:spLocks noGrp="1"/>
          </p:cNvSpPr>
          <p:nvPr>
            <p:ph type="title"/>
          </p:nvPr>
        </p:nvSpPr>
        <p:spPr>
          <a:xfrm>
            <a:off x="1371596" y="348865"/>
            <a:ext cx="10044025" cy="877729"/>
          </a:xfrm>
          <a:prstGeom prst="rect">
            <a:avLst/>
          </a:prstGeom>
        </p:spPr>
        <p:txBody>
          <a:bodyPr anchor="ctr"/>
          <a:lstStyle>
            <a:lvl1pPr>
              <a:defRPr sz="4500" b="1">
                <a:latin typeface="Objective"/>
                <a:ea typeface="Objective"/>
                <a:cs typeface="Objective"/>
                <a:sym typeface="Objective"/>
              </a:defRPr>
            </a:lvl1pPr>
          </a:lstStyle>
          <a:p>
            <a:r>
              <a:t>Observations</a:t>
            </a:r>
          </a:p>
        </p:txBody>
      </p:sp>
      <p:grpSp>
        <p:nvGrpSpPr>
          <p:cNvPr id="189" name="Google Shape;157;p19"/>
          <p:cNvGrpSpPr/>
          <p:nvPr/>
        </p:nvGrpSpPr>
        <p:grpSpPr>
          <a:xfrm>
            <a:off x="647469" y="2317107"/>
            <a:ext cx="10921002" cy="3834719"/>
            <a:chOff x="0" y="0"/>
            <a:chExt cx="10921000" cy="3834718"/>
          </a:xfrm>
        </p:grpSpPr>
        <p:sp>
          <p:nvSpPr>
            <p:cNvPr id="177" name="Google Shape;158;p19"/>
            <p:cNvSpPr/>
            <p:nvPr/>
          </p:nvSpPr>
          <p:spPr>
            <a:xfrm>
              <a:off x="-1" y="0"/>
              <a:ext cx="3329573" cy="670918"/>
            </a:xfrm>
            <a:prstGeom prst="rect">
              <a:avLst/>
            </a:prstGeom>
            <a:solidFill>
              <a:schemeClr val="accent2"/>
            </a:solidFill>
            <a:ln w="15875" cap="flat">
              <a:solidFill>
                <a:schemeClr val="accent2"/>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78" name="Google Shape;159;p19"/>
            <p:cNvSpPr txBox="1"/>
            <p:nvPr/>
          </p:nvSpPr>
          <p:spPr>
            <a:xfrm>
              <a:off x="54849" y="141484"/>
              <a:ext cx="3219874" cy="38794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3148" tIns="73148" rIns="73148" bIns="73148" numCol="1" anchor="ctr">
              <a:spAutoFit/>
            </a:bodyPr>
            <a:lstStyle>
              <a:lvl1pPr algn="ctr">
                <a:lnSpc>
                  <a:spcPct val="90000"/>
                </a:lnSpc>
                <a:defRPr sz="1800" b="1">
                  <a:solidFill>
                    <a:srgbClr val="FFFFFF"/>
                  </a:solidFill>
                  <a:latin typeface="Calibri"/>
                  <a:ea typeface="Calibri"/>
                  <a:cs typeface="Calibri"/>
                  <a:sym typeface="Calibri"/>
                </a:defRPr>
              </a:lvl1pPr>
            </a:lstStyle>
            <a:p>
              <a:r>
                <a:t>Model Training:</a:t>
              </a:r>
            </a:p>
          </p:txBody>
        </p:sp>
        <p:sp>
          <p:nvSpPr>
            <p:cNvPr id="179" name="Google Shape;160;p19"/>
            <p:cNvSpPr/>
            <p:nvPr/>
          </p:nvSpPr>
          <p:spPr>
            <a:xfrm>
              <a:off x="-1" y="670918"/>
              <a:ext cx="3329573" cy="3112832"/>
            </a:xfrm>
            <a:prstGeom prst="rect">
              <a:avLst/>
            </a:prstGeom>
            <a:solidFill>
              <a:srgbClr val="E1E5D9">
                <a:alpha val="89803"/>
              </a:srgbClr>
            </a:solidFill>
            <a:ln w="15875" cap="flat">
              <a:solidFill>
                <a:srgbClr val="E1E5D9">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80" name="Google Shape;161;p19"/>
            <p:cNvSpPr txBox="1"/>
            <p:nvPr/>
          </p:nvSpPr>
          <p:spPr>
            <a:xfrm>
              <a:off x="-1" y="670918"/>
              <a:ext cx="3297573" cy="20666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6000" tIns="96000" rIns="96000" bIns="96000" numCol="1" anchor="t">
              <a:spAutoFit/>
            </a:bodyPr>
            <a:lstStyle/>
            <a:p>
              <a:pPr marL="171450" lvl="1" indent="-171450">
                <a:lnSpc>
                  <a:spcPct val="90000"/>
                </a:lnSpc>
                <a:buClr>
                  <a:srgbClr val="000000"/>
                </a:buClr>
                <a:buSzPts val="1800"/>
                <a:buFont typeface="Calibri"/>
                <a:buChar char="•"/>
                <a:defRPr sz="1800">
                  <a:latin typeface="Calibri"/>
                  <a:ea typeface="Calibri"/>
                  <a:cs typeface="Calibri"/>
                  <a:sym typeface="Calibri"/>
                </a:defRPr>
              </a:pPr>
              <a:r>
                <a:t>To train on available limited hardware, used PEFT technique (LORA) on quantized versions of Llama 3 and Mistral models</a:t>
              </a:r>
            </a:p>
            <a:p>
              <a:pPr marL="171450" lvl="1" indent="-171450">
                <a:lnSpc>
                  <a:spcPct val="90000"/>
                </a:lnSpc>
                <a:spcBef>
                  <a:spcPts val="200"/>
                </a:spcBef>
                <a:buClr>
                  <a:srgbClr val="000000"/>
                </a:buClr>
                <a:buSzPts val="1800"/>
                <a:buFont typeface="Calibri"/>
                <a:buChar char="•"/>
                <a:defRPr sz="1800">
                  <a:latin typeface="Calibri"/>
                  <a:ea typeface="Calibri"/>
                  <a:cs typeface="Calibri"/>
                  <a:sym typeface="Calibri"/>
                </a:defRPr>
              </a:pPr>
              <a:r>
                <a:t>Used Transformer framework to train the base versions of T5 and Bart models.</a:t>
              </a:r>
            </a:p>
          </p:txBody>
        </p:sp>
        <p:sp>
          <p:nvSpPr>
            <p:cNvPr id="181" name="Google Shape;162;p19"/>
            <p:cNvSpPr/>
            <p:nvPr/>
          </p:nvSpPr>
          <p:spPr>
            <a:xfrm>
              <a:off x="3795714" y="0"/>
              <a:ext cx="3329574" cy="670918"/>
            </a:xfrm>
            <a:prstGeom prst="rect">
              <a:avLst/>
            </a:prstGeom>
            <a:solidFill>
              <a:schemeClr val="accent3"/>
            </a:solidFill>
            <a:ln w="15875" cap="flat">
              <a:solidFill>
                <a:schemeClr val="accent3"/>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82" name="Google Shape;163;p19"/>
            <p:cNvSpPr txBox="1"/>
            <p:nvPr/>
          </p:nvSpPr>
          <p:spPr>
            <a:xfrm>
              <a:off x="3850564" y="141484"/>
              <a:ext cx="3219874" cy="38794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3148" tIns="73148" rIns="73148" bIns="73148" numCol="1" anchor="ctr">
              <a:spAutoFit/>
            </a:bodyPr>
            <a:lstStyle>
              <a:lvl1pPr algn="ctr">
                <a:lnSpc>
                  <a:spcPct val="90000"/>
                </a:lnSpc>
                <a:defRPr sz="1800" b="1">
                  <a:solidFill>
                    <a:srgbClr val="FFFFFF"/>
                  </a:solidFill>
                  <a:latin typeface="Calibri"/>
                  <a:ea typeface="Calibri"/>
                  <a:cs typeface="Calibri"/>
                  <a:sym typeface="Calibri"/>
                </a:defRPr>
              </a:lvl1pPr>
            </a:lstStyle>
            <a:p>
              <a:r>
                <a:t>Email Subject Generation:</a:t>
              </a:r>
            </a:p>
          </p:txBody>
        </p:sp>
        <p:sp>
          <p:nvSpPr>
            <p:cNvPr id="183" name="Google Shape;164;p19"/>
            <p:cNvSpPr/>
            <p:nvPr/>
          </p:nvSpPr>
          <p:spPr>
            <a:xfrm>
              <a:off x="3795714" y="670918"/>
              <a:ext cx="3329574" cy="3112832"/>
            </a:xfrm>
            <a:prstGeom prst="rect">
              <a:avLst/>
            </a:prstGeom>
            <a:solidFill>
              <a:srgbClr val="E8E3DD">
                <a:alpha val="89803"/>
              </a:srgbClr>
            </a:solidFill>
            <a:ln w="15875" cap="flat">
              <a:solidFill>
                <a:srgbClr val="E8E3DD">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84" name="Google Shape;165;p19"/>
            <p:cNvSpPr txBox="1"/>
            <p:nvPr/>
          </p:nvSpPr>
          <p:spPr>
            <a:xfrm>
              <a:off x="3795714" y="670918"/>
              <a:ext cx="3297574" cy="96951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6000" tIns="96000" rIns="96000" bIns="96000" numCol="1" anchor="t">
              <a:spAutoFit/>
            </a:bodyPr>
            <a:lstStyle/>
            <a:p>
              <a:pPr marL="171450" lvl="1" indent="-171450">
                <a:lnSpc>
                  <a:spcPct val="90000"/>
                </a:lnSpc>
                <a:buClr>
                  <a:srgbClr val="000000"/>
                </a:buClr>
                <a:buSzPts val="1800"/>
                <a:buFont typeface="Calibri"/>
                <a:buChar char="•"/>
                <a:defRPr sz="1800">
                  <a:latin typeface="Calibri"/>
                  <a:ea typeface="Calibri"/>
                  <a:cs typeface="Calibri"/>
                  <a:sym typeface="Calibri"/>
                </a:defRPr>
              </a:pPr>
              <a:r>
                <a:t>Both Generative and Seq2Seq models generated contextually correct email subjects.</a:t>
              </a:r>
            </a:p>
          </p:txBody>
        </p:sp>
        <p:sp>
          <p:nvSpPr>
            <p:cNvPr id="185" name="Google Shape;166;p19"/>
            <p:cNvSpPr/>
            <p:nvPr/>
          </p:nvSpPr>
          <p:spPr>
            <a:xfrm>
              <a:off x="7591427" y="0"/>
              <a:ext cx="3329574" cy="670918"/>
            </a:xfrm>
            <a:prstGeom prst="rect">
              <a:avLst/>
            </a:prstGeom>
            <a:solidFill>
              <a:srgbClr val="91A9B9"/>
            </a:solidFill>
            <a:ln w="15875" cap="flat">
              <a:solidFill>
                <a:srgbClr val="91A9B9"/>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86" name="Google Shape;167;p19"/>
            <p:cNvSpPr txBox="1"/>
            <p:nvPr/>
          </p:nvSpPr>
          <p:spPr>
            <a:xfrm>
              <a:off x="7646277" y="7517"/>
              <a:ext cx="3219874" cy="6558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3148" tIns="73148" rIns="73148" bIns="73148" numCol="1" anchor="ctr">
              <a:spAutoFit/>
            </a:bodyPr>
            <a:lstStyle>
              <a:lvl1pPr algn="ctr">
                <a:lnSpc>
                  <a:spcPct val="90000"/>
                </a:lnSpc>
                <a:defRPr sz="1800" b="1">
                  <a:solidFill>
                    <a:srgbClr val="FFFFFF"/>
                  </a:solidFill>
                  <a:latin typeface="Calibri"/>
                  <a:ea typeface="Calibri"/>
                  <a:cs typeface="Calibri"/>
                  <a:sym typeface="Calibri"/>
                </a:defRPr>
              </a:lvl1pPr>
            </a:lstStyle>
            <a:p>
              <a:r>
                <a:t>Model Performance and Comparison:</a:t>
              </a:r>
            </a:p>
          </p:txBody>
        </p:sp>
        <p:sp>
          <p:nvSpPr>
            <p:cNvPr id="187" name="Google Shape;168;p19"/>
            <p:cNvSpPr/>
            <p:nvPr/>
          </p:nvSpPr>
          <p:spPr>
            <a:xfrm>
              <a:off x="7591427" y="670918"/>
              <a:ext cx="3329574" cy="3112832"/>
            </a:xfrm>
            <a:prstGeom prst="rect">
              <a:avLst/>
            </a:prstGeom>
            <a:solidFill>
              <a:srgbClr val="DBE1E6">
                <a:alpha val="89803"/>
              </a:srgbClr>
            </a:solidFill>
            <a:ln w="15875" cap="flat">
              <a:solidFill>
                <a:srgbClr val="DBE1E6">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88" name="Google Shape;169;p19"/>
            <p:cNvSpPr txBox="1"/>
            <p:nvPr/>
          </p:nvSpPr>
          <p:spPr>
            <a:xfrm>
              <a:off x="7591427" y="670918"/>
              <a:ext cx="3297574" cy="3163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6000" tIns="96000" rIns="96000" bIns="96000" numCol="1" anchor="t">
              <a:spAutoFit/>
            </a:bodyPr>
            <a:lstStyle/>
            <a:p>
              <a:pPr marL="171450" lvl="1" indent="-171450">
                <a:lnSpc>
                  <a:spcPct val="90000"/>
                </a:lnSpc>
                <a:buClr>
                  <a:srgbClr val="000000"/>
                </a:buClr>
                <a:buSzPts val="1800"/>
                <a:buFont typeface="Calibri"/>
                <a:buChar char="•"/>
                <a:defRPr sz="1800">
                  <a:latin typeface="Calibri"/>
                  <a:ea typeface="Calibri"/>
                  <a:cs typeface="Calibri"/>
                  <a:sym typeface="Calibri"/>
                </a:defRPr>
              </a:pPr>
              <a:r>
                <a:t>Mistral and Llama 3 models generated synonyms of words, resulting in low Rouge scores.</a:t>
              </a:r>
            </a:p>
            <a:p>
              <a:pPr marL="171450" lvl="1" indent="-171450">
                <a:lnSpc>
                  <a:spcPct val="90000"/>
                </a:lnSpc>
                <a:spcBef>
                  <a:spcPts val="200"/>
                </a:spcBef>
                <a:buClr>
                  <a:srgbClr val="000000"/>
                </a:buClr>
                <a:buSzPts val="1800"/>
                <a:buFont typeface="Calibri"/>
                <a:buChar char="•"/>
                <a:defRPr sz="1800">
                  <a:latin typeface="Calibri"/>
                  <a:ea typeface="Calibri"/>
                  <a:cs typeface="Calibri"/>
                  <a:sym typeface="Calibri"/>
                </a:defRPr>
              </a:pPr>
              <a:r>
                <a:t>Seq2Seq models picked up words directly from the email content, leading to high Rouge scores.</a:t>
              </a:r>
            </a:p>
            <a:p>
              <a:pPr marL="171450" lvl="1" indent="-171450">
                <a:lnSpc>
                  <a:spcPct val="90000"/>
                </a:lnSpc>
                <a:spcBef>
                  <a:spcPts val="200"/>
                </a:spcBef>
                <a:buClr>
                  <a:srgbClr val="000000"/>
                </a:buClr>
                <a:buSzPts val="1800"/>
                <a:buFont typeface="Calibri"/>
                <a:buChar char="•"/>
                <a:defRPr sz="1800">
                  <a:latin typeface="Calibri"/>
                  <a:ea typeface="Calibri"/>
                  <a:cs typeface="Calibri"/>
                  <a:sym typeface="Calibri"/>
                </a:defRPr>
              </a:pPr>
              <a:r>
                <a:t>Bart and T5 models, both encoder-decoder types, outperformed Mistral and Llama 3 models.</a:t>
              </a:r>
            </a:p>
          </p:txBody>
        </p:sp>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91" name="Google Shape;174;p20"/>
          <p:cNvSpPr txBox="1">
            <a:spLocks noGrp="1"/>
          </p:cNvSpPr>
          <p:nvPr>
            <p:ph type="title"/>
          </p:nvPr>
        </p:nvSpPr>
        <p:spPr>
          <a:xfrm>
            <a:off x="466720" y="586853"/>
            <a:ext cx="3201369" cy="3387501"/>
          </a:xfrm>
          <a:prstGeom prst="rect">
            <a:avLst/>
          </a:prstGeom>
        </p:spPr>
        <p:txBody>
          <a:bodyPr/>
          <a:lstStyle>
            <a:lvl1pPr algn="r">
              <a:defRPr sz="4500" b="1">
                <a:latin typeface="Objective"/>
                <a:ea typeface="Objective"/>
                <a:cs typeface="Objective"/>
                <a:sym typeface="Objective"/>
              </a:defRPr>
            </a:lvl1pPr>
          </a:lstStyle>
          <a:p>
            <a:r>
              <a:t>Demo</a:t>
            </a:r>
          </a:p>
        </p:txBody>
      </p:sp>
      <p:sp>
        <p:nvSpPr>
          <p:cNvPr id="192" name="Google Shape;175;p20"/>
          <p:cNvSpPr txBox="1">
            <a:spLocks noGrp="1"/>
          </p:cNvSpPr>
          <p:nvPr>
            <p:ph type="body" sz="half" idx="1"/>
          </p:nvPr>
        </p:nvSpPr>
        <p:spPr>
          <a:xfrm>
            <a:off x="4581726" y="649478"/>
            <a:ext cx="3025305" cy="5546051"/>
          </a:xfrm>
          <a:prstGeom prst="rect">
            <a:avLst/>
          </a:prstGeom>
        </p:spPr>
        <p:txBody>
          <a:bodyPr anchor="ctr"/>
          <a:lstStyle/>
          <a:p>
            <a:pPr marL="0" indent="89610" defTabSz="896111">
              <a:spcBef>
                <a:spcPts val="0"/>
              </a:spcBef>
              <a:buSzTx/>
              <a:buNone/>
              <a:defRPr sz="2300">
                <a:latin typeface="Objective"/>
                <a:ea typeface="Objective"/>
                <a:cs typeface="Objective"/>
                <a:sym typeface="Objective"/>
              </a:defRPr>
            </a:pPr>
            <a:endParaRPr/>
          </a:p>
          <a:p>
            <a:pPr marL="89610" indent="-149352" defTabSz="896111">
              <a:spcBef>
                <a:spcPts val="1300"/>
              </a:spcBef>
              <a:buSzPts val="2300"/>
              <a:defRPr sz="2300" b="1">
                <a:latin typeface="Objective"/>
                <a:ea typeface="Objective"/>
                <a:cs typeface="Objective"/>
                <a:sym typeface="Objective"/>
              </a:defRPr>
            </a:pPr>
            <a:r>
              <a:t>Gradio App: </a:t>
            </a:r>
          </a:p>
          <a:p>
            <a:pPr marL="0" indent="0" defTabSz="896111">
              <a:spcBef>
                <a:spcPts val="1300"/>
              </a:spcBef>
              <a:buSzTx/>
              <a:buNone/>
              <a:defRPr sz="2300" u="sng">
                <a:solidFill>
                  <a:schemeClr val="accent5"/>
                </a:solidFill>
                <a:uFill>
                  <a:solidFill>
                    <a:schemeClr val="accent5"/>
                  </a:solidFill>
                </a:uFill>
                <a:latin typeface="Objective"/>
                <a:ea typeface="Objective"/>
                <a:cs typeface="Objective"/>
                <a:sym typeface="Objective"/>
              </a:defRPr>
            </a:pPr>
            <a:r>
              <a:rPr>
                <a:solidFill>
                  <a:srgbClr val="0000FF"/>
                </a:solidFill>
                <a:uFill>
                  <a:solidFill>
                    <a:srgbClr val="0000FF"/>
                  </a:solidFill>
                </a:uFill>
                <a:hlinkClick r:id="rId3"/>
              </a:rPr>
              <a:t>https://huggingface.co/spaces/GSridhar1982/EmailSubjectGenerationDemo</a:t>
            </a:r>
          </a:p>
          <a:p>
            <a:pPr marL="0" indent="0" defTabSz="896111">
              <a:spcBef>
                <a:spcPts val="1300"/>
              </a:spcBef>
              <a:buSzTx/>
              <a:buNone/>
              <a:defRPr sz="2300">
                <a:latin typeface="Objective"/>
                <a:ea typeface="Objective"/>
                <a:cs typeface="Objective"/>
                <a:sym typeface="Objective"/>
              </a:defRPr>
            </a:pPr>
            <a:endParaRPr>
              <a:solidFill>
                <a:srgbClr val="0000FF"/>
              </a:solidFill>
              <a:uFill>
                <a:solidFill>
                  <a:srgbClr val="0000FF"/>
                </a:solidFill>
              </a:uFill>
              <a:hlinkClick r:id="rId3"/>
            </a:endParaRPr>
          </a:p>
          <a:p>
            <a:pPr marL="89610" indent="-149352" defTabSz="896111">
              <a:spcBef>
                <a:spcPts val="1300"/>
              </a:spcBef>
              <a:buSzPts val="2300"/>
              <a:defRPr sz="2300" b="1">
                <a:latin typeface="Objective"/>
                <a:ea typeface="Objective"/>
                <a:cs typeface="Objective"/>
                <a:sym typeface="Objective"/>
              </a:defRPr>
            </a:pPr>
            <a:r>
              <a:t>FAST API: </a:t>
            </a:r>
          </a:p>
          <a:p>
            <a:pPr marL="0" indent="0" defTabSz="896111">
              <a:spcBef>
                <a:spcPts val="1300"/>
              </a:spcBef>
              <a:buSzTx/>
              <a:buNone/>
              <a:defRPr sz="2300" u="sng">
                <a:solidFill>
                  <a:schemeClr val="accent5"/>
                </a:solidFill>
                <a:uFill>
                  <a:solidFill>
                    <a:schemeClr val="accent5"/>
                  </a:solidFill>
                </a:uFill>
                <a:latin typeface="Objective"/>
                <a:ea typeface="Objective"/>
                <a:cs typeface="Objective"/>
                <a:sym typeface="Objective"/>
              </a:defRPr>
            </a:pPr>
            <a:r>
              <a:rPr>
                <a:solidFill>
                  <a:srgbClr val="0000FF"/>
                </a:solidFill>
                <a:uFill>
                  <a:solidFill>
                    <a:srgbClr val="0000FF"/>
                  </a:solidFill>
                </a:uFill>
                <a:hlinkClick r:id="rId4"/>
              </a:rPr>
              <a:t>https://anukvma-emailsubjectapi.hf.space/</a:t>
            </a:r>
          </a:p>
        </p:txBody>
      </p:sp>
      <p:pic>
        <p:nvPicPr>
          <p:cNvPr id="193" name="Google Shape;176;p20" descr="Google Shape;176;p20"/>
          <p:cNvPicPr>
            <a:picLocks noChangeAspect="1"/>
          </p:cNvPicPr>
          <p:nvPr/>
        </p:nvPicPr>
        <p:blipFill>
          <a:blip r:embed="rId5"/>
          <a:stretch>
            <a:fillRect/>
          </a:stretch>
        </p:blipFill>
        <p:spPr>
          <a:xfrm>
            <a:off x="8109501" y="2675626"/>
            <a:ext cx="3615778" cy="1518627"/>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95" name="Google Shape;181;p21"/>
          <p:cNvSpPr txBox="1">
            <a:spLocks noGrp="1"/>
          </p:cNvSpPr>
          <p:nvPr>
            <p:ph type="ctrTitle"/>
          </p:nvPr>
        </p:nvSpPr>
        <p:spPr>
          <a:xfrm>
            <a:off x="1578043" y="590062"/>
            <a:ext cx="5309140" cy="2838938"/>
          </a:xfrm>
          <a:prstGeom prst="rect">
            <a:avLst/>
          </a:prstGeom>
        </p:spPr>
        <p:txBody>
          <a:bodyPr lIns="45699" tIns="45699" rIns="45699" bIns="45699"/>
          <a:lstStyle>
            <a:lvl1pPr algn="l">
              <a:lnSpc>
                <a:spcPct val="85000"/>
              </a:lnSpc>
              <a:defRPr sz="4500" b="1">
                <a:latin typeface="Objective"/>
                <a:ea typeface="Objective"/>
                <a:cs typeface="Objective"/>
                <a:sym typeface="Objective"/>
              </a:defRPr>
            </a:lvl1pPr>
          </a:lstStyle>
          <a:p>
            <a:r>
              <a:t>Group 18 Question and Answer</a:t>
            </a:r>
          </a:p>
        </p:txBody>
      </p:sp>
      <p:pic>
        <p:nvPicPr>
          <p:cNvPr id="196" name="Google Shape;182;p21" descr="Google Shape;182;p21"/>
          <p:cNvPicPr>
            <a:picLocks noChangeAspect="1"/>
          </p:cNvPicPr>
          <p:nvPr/>
        </p:nvPicPr>
        <p:blipFill>
          <a:blip r:embed="rId3"/>
          <a:stretch>
            <a:fillRect/>
          </a:stretch>
        </p:blipFill>
        <p:spPr>
          <a:xfrm>
            <a:off x="7699437" y="2364538"/>
            <a:ext cx="3948573" cy="3948573"/>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1" nodeType="afterEffect">
                                  <p:stCondLst>
                                    <p:cond delay="1000"/>
                                  </p:stCondLst>
                                  <p:iterate>
                                    <p:tmAbs val="0"/>
                                  </p:iterate>
                                  <p:childTnLst>
                                    <p:set>
                                      <p:cBhvr>
                                        <p:cTn id="6" fill="hold"/>
                                        <p:tgtEl>
                                          <p:spTgt spid="195"/>
                                        </p:tgtEl>
                                        <p:attrNameLst>
                                          <p:attrName>style.visibility</p:attrName>
                                        </p:attrNameLst>
                                      </p:cBhvr>
                                      <p:to>
                                        <p:strVal val="visible"/>
                                      </p:to>
                                    </p:set>
                                    <p:animEffect transition="in" filter="fade">
                                      <p:cBhvr>
                                        <p:cTn id="7" dur="700"/>
                                        <p:tgtEl>
                                          <p:spTgt spid="195"/>
                                        </p:tgtEl>
                                      </p:cBhvr>
                                    </p:animEffect>
                                  </p:childTnLst>
                                </p:cTn>
                              </p:par>
                            </p:childTnLst>
                          </p:cTn>
                        </p:par>
                        <p:par>
                          <p:cTn id="8" fill="hold">
                            <p:stCondLst>
                              <p:cond delay="1700"/>
                            </p:stCondLst>
                            <p:childTnLst>
                              <p:par>
                                <p:cTn id="9" presetID="10" presetClass="entr" fill="hold" grpId="2" nodeType="afterEffect">
                                  <p:stCondLst>
                                    <p:cond delay="500"/>
                                  </p:stCondLst>
                                  <p:iterate>
                                    <p:tmAbs val="0"/>
                                  </p:iterate>
                                  <p:childTnLst>
                                    <p:set>
                                      <p:cBhvr>
                                        <p:cTn id="10" fill="hold"/>
                                        <p:tgtEl>
                                          <p:spTgt spid="196"/>
                                        </p:tgtEl>
                                        <p:attrNameLst>
                                          <p:attrName>style.visibility</p:attrName>
                                        </p:attrNameLst>
                                      </p:cBhvr>
                                      <p:to>
                                        <p:strVal val="visible"/>
                                      </p:to>
                                    </p:set>
                                    <p:animEffect transition="in" filter="fade">
                                      <p:cBhvr>
                                        <p:cTn id="11" dur="7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1" animBg="1" advAuto="0"/>
      <p:bldP spid="196" grpId="2"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98" name="Google Shape;187;p22"/>
          <p:cNvSpPr txBox="1">
            <a:spLocks noGrp="1"/>
          </p:cNvSpPr>
          <p:nvPr>
            <p:ph type="title"/>
          </p:nvPr>
        </p:nvSpPr>
        <p:spPr>
          <a:xfrm>
            <a:off x="838200" y="300578"/>
            <a:ext cx="9829801" cy="1089532"/>
          </a:xfrm>
          <a:prstGeom prst="rect">
            <a:avLst/>
          </a:prstGeom>
        </p:spPr>
        <p:txBody>
          <a:bodyPr/>
          <a:lstStyle>
            <a:lvl1pPr>
              <a:defRPr sz="4500" b="1">
                <a:latin typeface="Objective"/>
                <a:ea typeface="Objective"/>
                <a:cs typeface="Objective"/>
                <a:sym typeface="Objective"/>
              </a:defRPr>
            </a:lvl1pPr>
          </a:lstStyle>
          <a:p>
            <a:r>
              <a:t>Objective</a:t>
            </a:r>
          </a:p>
        </p:txBody>
      </p:sp>
      <p:grpSp>
        <p:nvGrpSpPr>
          <p:cNvPr id="219" name="Google Shape;188;p22"/>
          <p:cNvGrpSpPr/>
          <p:nvPr/>
        </p:nvGrpSpPr>
        <p:grpSpPr>
          <a:xfrm>
            <a:off x="345109" y="2602893"/>
            <a:ext cx="11483306" cy="3745067"/>
            <a:chOff x="0" y="0"/>
            <a:chExt cx="11483304" cy="3745065"/>
          </a:xfrm>
        </p:grpSpPr>
        <p:sp>
          <p:nvSpPr>
            <p:cNvPr id="199" name="Google Shape;189;p22"/>
            <p:cNvSpPr/>
            <p:nvPr/>
          </p:nvSpPr>
          <p:spPr>
            <a:xfrm>
              <a:off x="-1" y="-1"/>
              <a:ext cx="2670537" cy="3738753"/>
            </a:xfrm>
            <a:prstGeom prst="rect">
              <a:avLst/>
            </a:prstGeom>
            <a:solidFill>
              <a:srgbClr val="E1E5D9">
                <a:alpha val="89803"/>
              </a:srgbClr>
            </a:solidFill>
            <a:ln w="15875" cap="flat">
              <a:solidFill>
                <a:srgbClr val="E1E5D9">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00" name="Google Shape;190;p22"/>
            <p:cNvSpPr txBox="1"/>
            <p:nvPr/>
          </p:nvSpPr>
          <p:spPr>
            <a:xfrm>
              <a:off x="-1" y="1542724"/>
              <a:ext cx="2670537" cy="9562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8200" tIns="208200" rIns="208200" bIns="208200" numCol="1" anchor="t">
              <a:spAutoFit/>
            </a:bodyPr>
            <a:lstStyle>
              <a:lvl1pPr>
                <a:lnSpc>
                  <a:spcPct val="90000"/>
                </a:lnSpc>
                <a:defRPr sz="1300">
                  <a:latin typeface="Calibri"/>
                  <a:ea typeface="Calibri"/>
                  <a:cs typeface="Calibri"/>
                  <a:sym typeface="Calibri"/>
                </a:defRPr>
              </a:lvl1pPr>
            </a:lstStyle>
            <a:p>
              <a:r>
                <a:t>Model a system to generate appropriate answer to the question related to AIML</a:t>
              </a:r>
            </a:p>
          </p:txBody>
        </p:sp>
        <p:sp>
          <p:nvSpPr>
            <p:cNvPr id="201" name="Google Shape;191;p22"/>
            <p:cNvSpPr/>
            <p:nvPr/>
          </p:nvSpPr>
          <p:spPr>
            <a:xfrm>
              <a:off x="774454" y="373875"/>
              <a:ext cx="1121629" cy="1121629"/>
            </a:xfrm>
            <a:prstGeom prst="ellipse">
              <a:avLst/>
            </a:prstGeom>
            <a:solidFill>
              <a:schemeClr val="accent2"/>
            </a:solidFill>
            <a:ln w="15875" cap="flat">
              <a:solidFill>
                <a:schemeClr val="accent2"/>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02" name="Google Shape;192;p22"/>
            <p:cNvSpPr txBox="1"/>
            <p:nvPr/>
          </p:nvSpPr>
          <p:spPr>
            <a:xfrm>
              <a:off x="1013437" y="614607"/>
              <a:ext cx="643661" cy="6401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lvl1pPr algn="ctr">
                <a:lnSpc>
                  <a:spcPct val="90000"/>
                </a:lnSpc>
                <a:defRPr sz="4800">
                  <a:solidFill>
                    <a:srgbClr val="FFFFFF"/>
                  </a:solidFill>
                  <a:latin typeface="Calibri"/>
                  <a:ea typeface="Calibri"/>
                  <a:cs typeface="Calibri"/>
                  <a:sym typeface="Calibri"/>
                </a:defRPr>
              </a:lvl1pPr>
            </a:lstStyle>
            <a:p>
              <a:r>
                <a:t>1</a:t>
              </a:r>
            </a:p>
          </p:txBody>
        </p:sp>
        <p:sp>
          <p:nvSpPr>
            <p:cNvPr id="203" name="Google Shape;193;p22"/>
            <p:cNvSpPr/>
            <p:nvPr/>
          </p:nvSpPr>
          <p:spPr>
            <a:xfrm>
              <a:off x="-1" y="3732364"/>
              <a:ext cx="2670537" cy="12702"/>
            </a:xfrm>
            <a:prstGeom prst="rect">
              <a:avLst/>
            </a:prstGeom>
            <a:solidFill>
              <a:schemeClr val="accent3"/>
            </a:solidFill>
            <a:ln w="15875" cap="flat">
              <a:solidFill>
                <a:schemeClr val="accent3"/>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04" name="Google Shape;194;p22"/>
            <p:cNvSpPr/>
            <p:nvPr/>
          </p:nvSpPr>
          <p:spPr>
            <a:xfrm>
              <a:off x="2937589" y="-1"/>
              <a:ext cx="2670537" cy="3738753"/>
            </a:xfrm>
            <a:prstGeom prst="rect">
              <a:avLst/>
            </a:prstGeom>
            <a:solidFill>
              <a:srgbClr val="E8E3DD">
                <a:alpha val="89803"/>
              </a:srgbClr>
            </a:solidFill>
            <a:ln w="15875" cap="flat">
              <a:solidFill>
                <a:srgbClr val="E8E3DD">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05" name="Google Shape;195;p22"/>
            <p:cNvSpPr txBox="1"/>
            <p:nvPr/>
          </p:nvSpPr>
          <p:spPr>
            <a:xfrm>
              <a:off x="2937589" y="1542724"/>
              <a:ext cx="2670537" cy="1753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8200" tIns="208200" rIns="208200" bIns="208200" numCol="1" anchor="t">
              <a:spAutoFit/>
            </a:bodyPr>
            <a:lstStyle/>
            <a:p>
              <a:pPr>
                <a:lnSpc>
                  <a:spcPct val="90000"/>
                </a:lnSpc>
                <a:defRPr sz="1300">
                  <a:latin typeface="Calibri"/>
                  <a:ea typeface="Calibri"/>
                  <a:cs typeface="Calibri"/>
                  <a:sym typeface="Calibri"/>
                </a:defRPr>
              </a:pPr>
              <a:r>
                <a:t>Compile a dataset of AIML-related questions and answers from the AIML course materials. </a:t>
              </a:r>
            </a:p>
            <a:p>
              <a:pPr>
                <a:lnSpc>
                  <a:spcPct val="90000"/>
                </a:lnSpc>
                <a:spcBef>
                  <a:spcPts val="400"/>
                </a:spcBef>
                <a:defRPr sz="1300">
                  <a:latin typeface="Calibri"/>
                  <a:ea typeface="Calibri"/>
                  <a:cs typeface="Calibri"/>
                  <a:sym typeface="Calibri"/>
                </a:defRPr>
              </a:pPr>
              <a:r>
                <a:t>Explore the use of Generative AI Language Models (LLMs) for appropriate question answer generation.</a:t>
              </a:r>
            </a:p>
          </p:txBody>
        </p:sp>
        <p:sp>
          <p:nvSpPr>
            <p:cNvPr id="206" name="Google Shape;196;p22"/>
            <p:cNvSpPr/>
            <p:nvPr/>
          </p:nvSpPr>
          <p:spPr>
            <a:xfrm>
              <a:off x="3712045" y="373875"/>
              <a:ext cx="1121629" cy="1121629"/>
            </a:xfrm>
            <a:prstGeom prst="ellipse">
              <a:avLst/>
            </a:prstGeom>
            <a:solidFill>
              <a:srgbClr val="91A9B9"/>
            </a:solidFill>
            <a:ln w="15875" cap="flat">
              <a:solidFill>
                <a:srgbClr val="91A9B9"/>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07" name="Google Shape;197;p22"/>
            <p:cNvSpPr txBox="1"/>
            <p:nvPr/>
          </p:nvSpPr>
          <p:spPr>
            <a:xfrm>
              <a:off x="3951028" y="614607"/>
              <a:ext cx="643661" cy="6401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lvl1pPr algn="ctr">
                <a:lnSpc>
                  <a:spcPct val="90000"/>
                </a:lnSpc>
                <a:defRPr sz="4800">
                  <a:solidFill>
                    <a:srgbClr val="FFFFFF"/>
                  </a:solidFill>
                  <a:latin typeface="Calibri"/>
                  <a:ea typeface="Calibri"/>
                  <a:cs typeface="Calibri"/>
                  <a:sym typeface="Calibri"/>
                </a:defRPr>
              </a:lvl1pPr>
            </a:lstStyle>
            <a:p>
              <a:r>
                <a:t>2</a:t>
              </a:r>
            </a:p>
          </p:txBody>
        </p:sp>
        <p:sp>
          <p:nvSpPr>
            <p:cNvPr id="208" name="Google Shape;198;p22"/>
            <p:cNvSpPr/>
            <p:nvPr/>
          </p:nvSpPr>
          <p:spPr>
            <a:xfrm>
              <a:off x="2937589" y="3732364"/>
              <a:ext cx="2670537" cy="12702"/>
            </a:xfrm>
            <a:prstGeom prst="rect">
              <a:avLst/>
            </a:prstGeom>
            <a:solidFill>
              <a:srgbClr val="9B8265"/>
            </a:solidFill>
            <a:ln w="15875" cap="flat">
              <a:solidFill>
                <a:srgbClr val="9B8265"/>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09" name="Google Shape;199;p22"/>
            <p:cNvSpPr/>
            <p:nvPr/>
          </p:nvSpPr>
          <p:spPr>
            <a:xfrm>
              <a:off x="5875179" y="-1"/>
              <a:ext cx="2670537" cy="3738753"/>
            </a:xfrm>
            <a:prstGeom prst="rect">
              <a:avLst/>
            </a:prstGeom>
            <a:solidFill>
              <a:srgbClr val="DBE1E6">
                <a:alpha val="89803"/>
              </a:srgbClr>
            </a:solidFill>
            <a:ln w="15875" cap="flat">
              <a:solidFill>
                <a:srgbClr val="DBE1E6">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10" name="Google Shape;200;p22"/>
            <p:cNvSpPr txBox="1"/>
            <p:nvPr/>
          </p:nvSpPr>
          <p:spPr>
            <a:xfrm>
              <a:off x="5875179" y="1542724"/>
              <a:ext cx="2670537" cy="9562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8200" tIns="208200" rIns="208200" bIns="208200" numCol="1" anchor="t">
              <a:spAutoFit/>
            </a:bodyPr>
            <a:lstStyle>
              <a:lvl1pPr>
                <a:lnSpc>
                  <a:spcPct val="90000"/>
                </a:lnSpc>
                <a:defRPr sz="1300">
                  <a:latin typeface="Calibri"/>
                  <a:ea typeface="Calibri"/>
                  <a:cs typeface="Calibri"/>
                  <a:sym typeface="Calibri"/>
                </a:defRPr>
              </a:lvl1pPr>
            </a:lstStyle>
            <a:p>
              <a:r>
                <a:t>To evaluate the effectiveness of different LLMs in generating answers to the given question.</a:t>
              </a:r>
            </a:p>
          </p:txBody>
        </p:sp>
        <p:sp>
          <p:nvSpPr>
            <p:cNvPr id="211" name="Google Shape;201;p22"/>
            <p:cNvSpPr/>
            <p:nvPr/>
          </p:nvSpPr>
          <p:spPr>
            <a:xfrm>
              <a:off x="6649634" y="373875"/>
              <a:ext cx="1121629" cy="1121629"/>
            </a:xfrm>
            <a:prstGeom prst="ellipse">
              <a:avLst/>
            </a:prstGeom>
            <a:solidFill>
              <a:schemeClr val="accent6"/>
            </a:solidFill>
            <a:ln w="15875" cap="flat">
              <a:solidFill>
                <a:schemeClr val="accent6"/>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12" name="Google Shape;202;p22"/>
            <p:cNvSpPr txBox="1"/>
            <p:nvPr/>
          </p:nvSpPr>
          <p:spPr>
            <a:xfrm>
              <a:off x="6888617" y="614607"/>
              <a:ext cx="643661" cy="6401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lvl1pPr algn="ctr">
                <a:lnSpc>
                  <a:spcPct val="90000"/>
                </a:lnSpc>
                <a:defRPr sz="4800">
                  <a:solidFill>
                    <a:srgbClr val="FFFFFF"/>
                  </a:solidFill>
                  <a:latin typeface="Calibri"/>
                  <a:ea typeface="Calibri"/>
                  <a:cs typeface="Calibri"/>
                  <a:sym typeface="Calibri"/>
                </a:defRPr>
              </a:lvl1pPr>
            </a:lstStyle>
            <a:p>
              <a:r>
                <a:t>3</a:t>
              </a:r>
            </a:p>
          </p:txBody>
        </p:sp>
        <p:sp>
          <p:nvSpPr>
            <p:cNvPr id="213" name="Google Shape;203;p22"/>
            <p:cNvSpPr/>
            <p:nvPr/>
          </p:nvSpPr>
          <p:spPr>
            <a:xfrm>
              <a:off x="5875179" y="3732364"/>
              <a:ext cx="2670537" cy="12702"/>
            </a:xfrm>
            <a:prstGeom prst="rect">
              <a:avLst/>
            </a:prstGeom>
            <a:solidFill>
              <a:schemeClr val="accent2"/>
            </a:solidFill>
            <a:ln w="15875" cap="flat">
              <a:solidFill>
                <a:schemeClr val="accent2"/>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14" name="Google Shape;204;p22"/>
            <p:cNvSpPr/>
            <p:nvPr/>
          </p:nvSpPr>
          <p:spPr>
            <a:xfrm>
              <a:off x="8812768" y="-1"/>
              <a:ext cx="2670537" cy="3738753"/>
            </a:xfrm>
            <a:prstGeom prst="rect">
              <a:avLst/>
            </a:prstGeom>
            <a:solidFill>
              <a:srgbClr val="DED8D2">
                <a:alpha val="89803"/>
              </a:srgbClr>
            </a:solidFill>
            <a:ln w="15875" cap="flat">
              <a:solidFill>
                <a:srgbClr val="DED8D2">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15" name="Google Shape;205;p22"/>
            <p:cNvSpPr txBox="1"/>
            <p:nvPr/>
          </p:nvSpPr>
          <p:spPr>
            <a:xfrm>
              <a:off x="8812768" y="1542724"/>
              <a:ext cx="2670537" cy="9562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8200" tIns="208200" rIns="208200" bIns="208200" numCol="1" anchor="t">
              <a:spAutoFit/>
            </a:bodyPr>
            <a:lstStyle>
              <a:lvl1pPr>
                <a:lnSpc>
                  <a:spcPct val="90000"/>
                </a:lnSpc>
                <a:defRPr sz="1300">
                  <a:latin typeface="Calibri"/>
                  <a:ea typeface="Calibri"/>
                  <a:cs typeface="Calibri"/>
                  <a:sym typeface="Calibri"/>
                </a:defRPr>
              </a:lvl1pPr>
            </a:lstStyle>
            <a:p>
              <a:r>
                <a:t>To discuss the deployment process and challenges faced during implementation.</a:t>
              </a:r>
            </a:p>
          </p:txBody>
        </p:sp>
        <p:sp>
          <p:nvSpPr>
            <p:cNvPr id="216" name="Google Shape;206;p22"/>
            <p:cNvSpPr/>
            <p:nvPr/>
          </p:nvSpPr>
          <p:spPr>
            <a:xfrm>
              <a:off x="9587224" y="373875"/>
              <a:ext cx="1121629" cy="1121629"/>
            </a:xfrm>
            <a:prstGeom prst="ellipse">
              <a:avLst/>
            </a:prstGeom>
            <a:solidFill>
              <a:schemeClr val="accent3"/>
            </a:solidFill>
            <a:ln w="15875" cap="flat">
              <a:solidFill>
                <a:schemeClr val="accent3"/>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17" name="Google Shape;207;p22"/>
            <p:cNvSpPr txBox="1"/>
            <p:nvPr/>
          </p:nvSpPr>
          <p:spPr>
            <a:xfrm>
              <a:off x="9826207" y="614607"/>
              <a:ext cx="643661" cy="6401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lvl1pPr algn="ctr">
                <a:lnSpc>
                  <a:spcPct val="90000"/>
                </a:lnSpc>
                <a:defRPr sz="4800">
                  <a:solidFill>
                    <a:srgbClr val="FFFFFF"/>
                  </a:solidFill>
                  <a:latin typeface="Calibri"/>
                  <a:ea typeface="Calibri"/>
                  <a:cs typeface="Calibri"/>
                  <a:sym typeface="Calibri"/>
                </a:defRPr>
              </a:lvl1pPr>
            </a:lstStyle>
            <a:p>
              <a:r>
                <a:t>4</a:t>
              </a:r>
            </a:p>
          </p:txBody>
        </p:sp>
        <p:sp>
          <p:nvSpPr>
            <p:cNvPr id="218" name="Google Shape;208;p22"/>
            <p:cNvSpPr/>
            <p:nvPr/>
          </p:nvSpPr>
          <p:spPr>
            <a:xfrm>
              <a:off x="8812768" y="3732364"/>
              <a:ext cx="2670537" cy="12702"/>
            </a:xfrm>
            <a:prstGeom prst="rect">
              <a:avLst/>
            </a:prstGeom>
            <a:solidFill>
              <a:srgbClr val="91A9B9"/>
            </a:solidFill>
            <a:ln w="15875" cap="flat">
              <a:solidFill>
                <a:srgbClr val="91A9B9"/>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grpSp>
    </p:spTree>
  </p:cSld>
  <p:clrMapOvr>
    <a:masterClrMapping/>
  </p:clrMapOvr>
  <p:transition spd="med"/>
</p:sld>
</file>

<file path=ppt/theme/theme1.xml><?xml version="1.0" encoding="utf-8"?>
<a:theme xmlns:a="http://schemas.openxmlformats.org/drawingml/2006/main" name="Luxe">
  <a:themeElements>
    <a:clrScheme name="Luxe">
      <a:dk1>
        <a:srgbClr val="000000"/>
      </a:dk1>
      <a:lt1>
        <a:srgbClr val="FFFFFF"/>
      </a:lt1>
      <a:dk2>
        <a:srgbClr val="A7A7A7"/>
      </a:dk2>
      <a:lt2>
        <a:srgbClr val="535353"/>
      </a:lt2>
      <a:accent1>
        <a:srgbClr val="5D4037"/>
      </a:accent1>
      <a:accent2>
        <a:srgbClr val="455A64"/>
      </a:accent2>
      <a:accent3>
        <a:srgbClr val="57BB8A"/>
      </a:accent3>
      <a:accent4>
        <a:srgbClr val="78909C"/>
      </a:accent4>
      <a:accent5>
        <a:srgbClr val="607D8B"/>
      </a:accent5>
      <a:accent6>
        <a:srgbClr val="DCE755"/>
      </a:accent6>
      <a:hlink>
        <a:srgbClr val="0000FF"/>
      </a:hlink>
      <a:folHlink>
        <a:srgbClr val="FF00FF"/>
      </a:folHlink>
    </a:clrScheme>
    <a:fontScheme name="Luxe">
      <a:majorFont>
        <a:latin typeface="Helvetica"/>
        <a:ea typeface="Helvetica"/>
        <a:cs typeface="Helvetica"/>
      </a:majorFont>
      <a:minorFont>
        <a:latin typeface="Arial"/>
        <a:ea typeface="Arial"/>
        <a:cs typeface="Arial"/>
      </a:minorFont>
    </a:fontScheme>
    <a:fmtScheme name="Lux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Luxe">
  <a:themeElements>
    <a:clrScheme name="Luxe">
      <a:dk1>
        <a:srgbClr val="000000"/>
      </a:dk1>
      <a:lt1>
        <a:srgbClr val="FFFFFF"/>
      </a:lt1>
      <a:dk2>
        <a:srgbClr val="A7A7A7"/>
      </a:dk2>
      <a:lt2>
        <a:srgbClr val="535353"/>
      </a:lt2>
      <a:accent1>
        <a:srgbClr val="5D4037"/>
      </a:accent1>
      <a:accent2>
        <a:srgbClr val="455A64"/>
      </a:accent2>
      <a:accent3>
        <a:srgbClr val="57BB8A"/>
      </a:accent3>
      <a:accent4>
        <a:srgbClr val="78909C"/>
      </a:accent4>
      <a:accent5>
        <a:srgbClr val="607D8B"/>
      </a:accent5>
      <a:accent6>
        <a:srgbClr val="DCE755"/>
      </a:accent6>
      <a:hlink>
        <a:srgbClr val="0000FF"/>
      </a:hlink>
      <a:folHlink>
        <a:srgbClr val="FF00FF"/>
      </a:folHlink>
    </a:clrScheme>
    <a:fontScheme name="Luxe">
      <a:majorFont>
        <a:latin typeface="Helvetica"/>
        <a:ea typeface="Helvetica"/>
        <a:cs typeface="Helvetica"/>
      </a:majorFont>
      <a:minorFont>
        <a:latin typeface="Arial"/>
        <a:ea typeface="Arial"/>
        <a:cs typeface="Arial"/>
      </a:minorFont>
    </a:fontScheme>
    <a:fmtScheme name="Lux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Metadata/LabelInfo.xml><?xml version="1.0" encoding="utf-8"?>
<clbl:labelList xmlns:clbl="http://schemas.microsoft.com/office/2020/mipLabelMetadata">
  <clbl:label id="{94523dde-f9d1-4aa7-80a9-c0900420d3c3}" enabled="1" method="Privileged" siteId="{3dd8961f-e488-4e60-8e11-a82d994e183d}" contentBits="0" removed="0"/>
</clbl:labelList>
</file>

<file path=docProps/app.xml><?xml version="1.0" encoding="utf-8"?>
<Properties xmlns="http://schemas.openxmlformats.org/officeDocument/2006/extended-properties" xmlns:vt="http://schemas.openxmlformats.org/officeDocument/2006/docPropsVTypes">
  <TotalTime>0</TotalTime>
  <Words>926</Words>
  <Application>Microsoft Office PowerPoint</Application>
  <PresentationFormat>Widescreen</PresentationFormat>
  <Paragraphs>198</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-apple-system</vt:lpstr>
      <vt:lpstr>Arial</vt:lpstr>
      <vt:lpstr>Calibri</vt:lpstr>
      <vt:lpstr>Economica</vt:lpstr>
      <vt:lpstr>Helvetica</vt:lpstr>
      <vt:lpstr>Objective</vt:lpstr>
      <vt:lpstr>Open Sans</vt:lpstr>
      <vt:lpstr>Verdana</vt:lpstr>
      <vt:lpstr>Luxe</vt:lpstr>
      <vt:lpstr>Group 18 Email Subject Generation</vt:lpstr>
      <vt:lpstr>Objective</vt:lpstr>
      <vt:lpstr>Model Evaluated</vt:lpstr>
      <vt:lpstr>Inference Results</vt:lpstr>
      <vt:lpstr>Metrics</vt:lpstr>
      <vt:lpstr>Observations</vt:lpstr>
      <vt:lpstr>Demo</vt:lpstr>
      <vt:lpstr>Group 18 Question and Answer</vt:lpstr>
      <vt:lpstr>Objective</vt:lpstr>
      <vt:lpstr>Data Collection and Preprocessing</vt:lpstr>
      <vt:lpstr>Model Evaluated</vt:lpstr>
      <vt:lpstr>Inference Results</vt:lpstr>
      <vt:lpstr>Result Metrics</vt:lpstr>
      <vt:lpstr>Observations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Gudimella, Sridhar</cp:lastModifiedBy>
  <cp:revision>1</cp:revision>
  <dcterms:modified xsi:type="dcterms:W3CDTF">2024-09-28T02:54:42Z</dcterms:modified>
</cp:coreProperties>
</file>