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71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6553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CSRF : Menace Cachée pour les Applications Web</a:t>
            </a:r>
            <a:endParaRPr lang="en-US" sz="4450" dirty="0">
              <a:latin typeface="Segoe UI" panose="020B0502040204020203" pitchFamily="34" charset="0"/>
              <a:cs typeface="Segoe UI" panose="020B0502040204020203" pitchFamily="34" charset="0"/>
            </a:endParaRPr>
          </a:p>
        </p:txBody>
      </p:sp>
      <p:sp>
        <p:nvSpPr>
          <p:cNvPr id="4" name="Text 1"/>
          <p:cNvSpPr/>
          <p:nvPr/>
        </p:nvSpPr>
        <p:spPr>
          <a:xfrm>
            <a:off x="793790" y="412325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Découvrez la vulnérabilité CSRF, ses mécanismes et ses implications pour la sécurité des applications Web. Explorez les risques, les protections et les meilleures pratiques pour prévenir les attaques.</a:t>
            </a:r>
            <a:endParaRPr lang="en-US" sz="1750" dirty="0">
              <a:latin typeface="Segoe UI" panose="020B0502040204020203" pitchFamily="34" charset="0"/>
              <a:cs typeface="Segoe UI" panose="020B0502040204020203" pitchFamily="34" charset="0"/>
            </a:endParaRPr>
          </a:p>
        </p:txBody>
      </p:sp>
      <p:sp>
        <p:nvSpPr>
          <p:cNvPr id="7" name="Text 4"/>
          <p:cNvSpPr/>
          <p:nvPr/>
        </p:nvSpPr>
        <p:spPr>
          <a:xfrm>
            <a:off x="1270038" y="5467113"/>
            <a:ext cx="5486399" cy="476487"/>
          </a:xfrm>
          <a:prstGeom prst="rect">
            <a:avLst/>
          </a:prstGeom>
          <a:noFill/>
          <a:ln/>
        </p:spPr>
        <p:txBody>
          <a:bodyPr wrap="none" lIns="0" tIns="0" rIns="0" bIns="0" rtlCol="0" anchor="t"/>
          <a:lstStyle/>
          <a:p>
            <a:pPr>
              <a:lnSpc>
                <a:spcPts val="3100"/>
              </a:lnSpc>
            </a:pPr>
            <a:r>
              <a:rPr lang="en-US" sz="2200" dirty="0">
                <a:solidFill>
                  <a:srgbClr val="5B5F71"/>
                </a:solidFill>
                <a:latin typeface="Segoe UI" panose="020B0502040204020203" pitchFamily="34" charset="0"/>
                <a:ea typeface="Instrument Sans Bold"/>
                <a:cs typeface="Segoe UI" panose="020B0502040204020203" pitchFamily="34" charset="0"/>
              </a:rPr>
              <a:t>ICT-183 : </a:t>
            </a:r>
            <a:r>
              <a:rPr lang="en-US" sz="2200" dirty="0" err="1">
                <a:solidFill>
                  <a:srgbClr val="5B5F71"/>
                </a:solidFill>
                <a:latin typeface="Segoe UI" panose="020B0502040204020203" pitchFamily="34" charset="0"/>
                <a:ea typeface="Instrument Sans Bold"/>
                <a:cs typeface="Segoe UI" panose="020B0502040204020203" pitchFamily="34" charset="0"/>
              </a:rPr>
              <a:t>Sécurité</a:t>
            </a:r>
            <a:r>
              <a:rPr lang="en-US" sz="2200" dirty="0">
                <a:solidFill>
                  <a:srgbClr val="5B5F71"/>
                </a:solidFill>
                <a:latin typeface="Segoe UI" panose="020B0502040204020203" pitchFamily="34" charset="0"/>
                <a:ea typeface="Instrument Sans Bold"/>
                <a:cs typeface="Segoe UI" panose="020B0502040204020203" pitchFamily="34" charset="0"/>
              </a:rPr>
              <a:t> </a:t>
            </a:r>
            <a:r>
              <a:rPr lang="en-US" sz="2200" dirty="0" err="1">
                <a:solidFill>
                  <a:srgbClr val="5B5F71"/>
                </a:solidFill>
                <a:latin typeface="Segoe UI" panose="020B0502040204020203" pitchFamily="34" charset="0"/>
                <a:ea typeface="Instrument Sans Bold"/>
                <a:cs typeface="Segoe UI" panose="020B0502040204020203" pitchFamily="34" charset="0"/>
              </a:rPr>
              <a:t>d'une</a:t>
            </a:r>
            <a:r>
              <a:rPr lang="en-US" sz="2200" dirty="0">
                <a:solidFill>
                  <a:srgbClr val="5B5F71"/>
                </a:solidFill>
                <a:latin typeface="Segoe UI" panose="020B0502040204020203" pitchFamily="34" charset="0"/>
                <a:ea typeface="Instrument Sans Bold"/>
                <a:cs typeface="Segoe UI" panose="020B0502040204020203" pitchFamily="34" charset="0"/>
              </a:rPr>
              <a:t> application</a:t>
            </a:r>
            <a:br>
              <a:rPr lang="en-US" sz="2200" dirty="0">
                <a:solidFill>
                  <a:srgbClr val="5B5F71"/>
                </a:solidFill>
                <a:latin typeface="Segoe UI" panose="020B0502040204020203" pitchFamily="34" charset="0"/>
                <a:ea typeface="Instrument Sans Bold"/>
                <a:cs typeface="Segoe UI" panose="020B0502040204020203" pitchFamily="34" charset="0"/>
              </a:rPr>
            </a:br>
            <a:endParaRPr lang="en-US" sz="2200" dirty="0">
              <a:latin typeface="Segoe UI" panose="020B0502040204020203" pitchFamily="34" charset="0"/>
              <a:ea typeface="Instrument Sans Bold"/>
              <a:cs typeface="Segoe UI" panose="020B0502040204020203" pitchFamily="34" charset="0"/>
            </a:endParaRPr>
          </a:p>
        </p:txBody>
      </p:sp>
      <p:sp>
        <p:nvSpPr>
          <p:cNvPr id="8" name="ZoneTexte 7">
            <a:extLst>
              <a:ext uri="{FF2B5EF4-FFF2-40B4-BE49-F238E27FC236}">
                <a16:creationId xmlns:a16="http://schemas.microsoft.com/office/drawing/2014/main" id="{B80C9DE9-B38F-413A-9407-9EF97DECBCE5}"/>
              </a:ext>
            </a:extLst>
          </p:cNvPr>
          <p:cNvSpPr txBox="1"/>
          <p:nvPr/>
        </p:nvSpPr>
        <p:spPr>
          <a:xfrm>
            <a:off x="79513" y="7449235"/>
            <a:ext cx="5029200" cy="646331"/>
          </a:xfrm>
          <a:prstGeom prst="rect">
            <a:avLst/>
          </a:prstGeom>
          <a:noFill/>
        </p:spPr>
        <p:txBody>
          <a:bodyPr wrap="square" rtlCol="0">
            <a:spAutoFit/>
          </a:bodyPr>
          <a:lstStyle/>
          <a:p>
            <a:r>
              <a:rPr lang="en-US" dirty="0">
                <a:solidFill>
                  <a:srgbClr val="5B5F71"/>
                </a:solidFill>
                <a:latin typeface="Segoe UI" panose="020B0502040204020203" pitchFamily="34" charset="0"/>
                <a:ea typeface="Instrument Sans Bold"/>
                <a:cs typeface="Segoe UI" panose="020B0502040204020203" pitchFamily="34" charset="0"/>
              </a:rPr>
              <a:t>Par Ambigapathy Vinayak et Joaquim Milian </a:t>
            </a:r>
            <a:br>
              <a:rPr lang="en-US" dirty="0">
                <a:solidFill>
                  <a:srgbClr val="5B5F71"/>
                </a:solidFill>
                <a:latin typeface="Segoe UI" panose="020B0502040204020203" pitchFamily="34" charset="0"/>
                <a:ea typeface="Instrument Sans Bold"/>
                <a:cs typeface="Segoe UI" panose="020B0502040204020203" pitchFamily="34" charset="0"/>
              </a:rPr>
            </a:br>
            <a:r>
              <a:rPr lang="en-US" dirty="0">
                <a:solidFill>
                  <a:srgbClr val="5B5F71"/>
                </a:solidFill>
                <a:latin typeface="Segoe UI" panose="020B0502040204020203" pitchFamily="34" charset="0"/>
                <a:ea typeface="Instrument Sans Bold"/>
                <a:cs typeface="Segoe UI" panose="020B0502040204020203" pitchFamily="34" charset="0"/>
              </a:rPr>
              <a:t>3IND-4TDMa et 3IND-4TPMa</a:t>
            </a:r>
            <a:endParaRPr lang="fr-CH" dirty="0">
              <a:latin typeface="Segoe UI" panose="020B0502040204020203" pitchFamily="34" charset="0"/>
              <a:ea typeface="Instrument Sans Bold"/>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6452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Conclusion</a:t>
            </a:r>
            <a:endParaRPr lang="en-US" sz="4450" dirty="0">
              <a:latin typeface="Segoe UI" panose="020B0502040204020203" pitchFamily="34" charset="0"/>
              <a:cs typeface="Segoe UI" panose="020B0502040204020203" pitchFamily="34" charset="0"/>
            </a:endParaRPr>
          </a:p>
        </p:txBody>
      </p:sp>
      <p:sp>
        <p:nvSpPr>
          <p:cNvPr id="4" name="Text 1"/>
          <p:cNvSpPr/>
          <p:nvPr/>
        </p:nvSpPr>
        <p:spPr>
          <a:xfrm>
            <a:off x="793790" y="391346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Le CSRF est une menace sérieuse pour la sécurité des applications Web. En appliquant les mesures de protection appropriées, vous pouvez minimiser les risques d'attaques CSRF et protéger vos applications Web et vos utilisateurs.</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Comprendre le CSRF</a:t>
            </a:r>
            <a:endParaRPr lang="en-US" sz="4450" dirty="0">
              <a:latin typeface="Segoe UI" panose="020B0502040204020203" pitchFamily="34" charset="0"/>
              <a:cs typeface="Segoe UI" panose="020B0502040204020203" pitchFamily="34" charset="0"/>
            </a:endParaRPr>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Définition</a:t>
            </a:r>
            <a:endParaRPr lang="en-US" sz="2200" dirty="0">
              <a:latin typeface="Segoe UI" panose="020B0502040204020203" pitchFamily="34" charset="0"/>
              <a:cs typeface="Segoe UI" panose="020B0502040204020203" pitchFamily="34"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CSRF (Cross-Site Request Forgery) est une vulnérabilité qui permet à un attaquant d'exécuter des actions non autorisées sur une application Web au nom d'un utilisateur authentifié.</a:t>
            </a:r>
            <a:endParaRPr lang="en-US" sz="1750" dirty="0">
              <a:latin typeface="Segoe UI" panose="020B0502040204020203" pitchFamily="34" charset="0"/>
              <a:cs typeface="Segoe UI" panose="020B0502040204020203" pitchFamily="34" charset="0"/>
            </a:endParaRPr>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Mécanisme</a:t>
            </a:r>
            <a:endParaRPr lang="en-US" sz="2200" dirty="0">
              <a:latin typeface="Segoe UI" panose="020B0502040204020203" pitchFamily="34" charset="0"/>
              <a:cs typeface="Segoe UI" panose="020B0502040204020203" pitchFamily="34" charset="0"/>
            </a:endParaRPr>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L'attaquant incite l'utilisateur à effectuer une action malveillante, par exemple en cliquant sur un lien ou en ouvrant un document malveillant, qui déclenche une requête HTTP vers l'application Web.</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21068"/>
            <a:ext cx="6960751"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Risques Associés au CSRF</a:t>
            </a:r>
            <a:endParaRPr lang="en-US" sz="4450" dirty="0">
              <a:latin typeface="Segoe UI" panose="020B0502040204020203" pitchFamily="34" charset="0"/>
              <a:cs typeface="Segoe UI" panose="020B0502040204020203" pitchFamily="34" charset="0"/>
            </a:endParaRPr>
          </a:p>
        </p:txBody>
      </p:sp>
      <p:sp>
        <p:nvSpPr>
          <p:cNvPr id="4" name="Shape 1"/>
          <p:cNvSpPr/>
          <p:nvPr/>
        </p:nvSpPr>
        <p:spPr>
          <a:xfrm>
            <a:off x="6280190" y="2225159"/>
            <a:ext cx="510302" cy="510302"/>
          </a:xfrm>
          <a:prstGeom prst="roundRect">
            <a:avLst>
              <a:gd name="adj" fmla="val 18669"/>
            </a:avLst>
          </a:prstGeom>
          <a:solidFill>
            <a:srgbClr val="E2E3E9"/>
          </a:solidFill>
          <a:ln w="7620">
            <a:solidFill>
              <a:srgbClr val="C8C9CF"/>
            </a:solidFill>
            <a:prstDash val="solid"/>
          </a:ln>
        </p:spPr>
      </p:sp>
      <p:sp>
        <p:nvSpPr>
          <p:cNvPr id="5" name="Text 2"/>
          <p:cNvSpPr/>
          <p:nvPr/>
        </p:nvSpPr>
        <p:spPr>
          <a:xfrm>
            <a:off x="6469499" y="2310170"/>
            <a:ext cx="131683"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Segoe UI" panose="020B0502040204020203" pitchFamily="34" charset="0"/>
                <a:ea typeface="Instrument Sans Semi Bold" pitchFamily="34" charset="-122"/>
                <a:cs typeface="Segoe UI" panose="020B0502040204020203" pitchFamily="34" charset="0"/>
              </a:rPr>
              <a:t>1</a:t>
            </a:r>
            <a:endParaRPr lang="en-US" sz="2650" dirty="0">
              <a:latin typeface="Segoe UI" panose="020B0502040204020203" pitchFamily="34" charset="0"/>
              <a:cs typeface="Segoe UI" panose="020B0502040204020203" pitchFamily="34" charset="0"/>
            </a:endParaRPr>
          </a:p>
        </p:txBody>
      </p:sp>
      <p:sp>
        <p:nvSpPr>
          <p:cNvPr id="6" name="Text 3"/>
          <p:cNvSpPr/>
          <p:nvPr/>
        </p:nvSpPr>
        <p:spPr>
          <a:xfrm>
            <a:off x="7017306" y="2225159"/>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5B5F71"/>
                </a:solidFill>
                <a:latin typeface="Segoe UI" panose="020B0502040204020203" pitchFamily="34" charset="0"/>
                <a:ea typeface="Instrument Sans Semi Bold" pitchFamily="34" charset="-122"/>
                <a:cs typeface="Segoe UI" panose="020B0502040204020203" pitchFamily="34" charset="0"/>
              </a:rPr>
              <a:t>Vol de Données Sensibles</a:t>
            </a:r>
            <a:endParaRPr lang="en-US" sz="2200" dirty="0">
              <a:latin typeface="Segoe UI" panose="020B0502040204020203" pitchFamily="34" charset="0"/>
              <a:cs typeface="Segoe UI" panose="020B0502040204020203" pitchFamily="34" charset="0"/>
            </a:endParaRPr>
          </a:p>
        </p:txBody>
      </p:sp>
      <p:sp>
        <p:nvSpPr>
          <p:cNvPr id="7" name="Text 4"/>
          <p:cNvSpPr/>
          <p:nvPr/>
        </p:nvSpPr>
        <p:spPr>
          <a:xfrm>
            <a:off x="7017306" y="3069908"/>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L'attaquant peut obtenir des informations confidentielles comme les mots de passe, les numéros de carte de crédit ou les données personnelles.</a:t>
            </a:r>
            <a:endParaRPr lang="en-US" sz="1750" dirty="0">
              <a:latin typeface="Segoe UI" panose="020B0502040204020203" pitchFamily="34" charset="0"/>
              <a:cs typeface="Segoe UI" panose="020B0502040204020203" pitchFamily="34" charset="0"/>
            </a:endParaRPr>
          </a:p>
        </p:txBody>
      </p:sp>
      <p:sp>
        <p:nvSpPr>
          <p:cNvPr id="8" name="Shape 5"/>
          <p:cNvSpPr/>
          <p:nvPr/>
        </p:nvSpPr>
        <p:spPr>
          <a:xfrm>
            <a:off x="10171867" y="2225159"/>
            <a:ext cx="510302" cy="510302"/>
          </a:xfrm>
          <a:prstGeom prst="roundRect">
            <a:avLst>
              <a:gd name="adj" fmla="val 18669"/>
            </a:avLst>
          </a:prstGeom>
          <a:solidFill>
            <a:srgbClr val="E2E3E9"/>
          </a:solidFill>
          <a:ln w="7620">
            <a:solidFill>
              <a:srgbClr val="C8C9CF"/>
            </a:solidFill>
            <a:prstDash val="solid"/>
          </a:ln>
        </p:spPr>
      </p:sp>
      <p:sp>
        <p:nvSpPr>
          <p:cNvPr id="9" name="Text 6"/>
          <p:cNvSpPr/>
          <p:nvPr/>
        </p:nvSpPr>
        <p:spPr>
          <a:xfrm>
            <a:off x="10332244" y="2310170"/>
            <a:ext cx="189548"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Segoe UI" panose="020B0502040204020203" pitchFamily="34" charset="0"/>
                <a:ea typeface="Instrument Sans Semi Bold" pitchFamily="34" charset="-122"/>
                <a:cs typeface="Segoe UI" panose="020B0502040204020203" pitchFamily="34" charset="0"/>
              </a:rPr>
              <a:t>2</a:t>
            </a:r>
            <a:endParaRPr lang="en-US" sz="2650" dirty="0">
              <a:latin typeface="Segoe UI" panose="020B0502040204020203" pitchFamily="34" charset="0"/>
              <a:cs typeface="Segoe UI" panose="020B0502040204020203" pitchFamily="34" charset="0"/>
            </a:endParaRPr>
          </a:p>
        </p:txBody>
      </p:sp>
      <p:sp>
        <p:nvSpPr>
          <p:cNvPr id="10" name="Text 7"/>
          <p:cNvSpPr/>
          <p:nvPr/>
        </p:nvSpPr>
        <p:spPr>
          <a:xfrm>
            <a:off x="10908983" y="2225159"/>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5B5F71"/>
                </a:solidFill>
                <a:latin typeface="Segoe UI" panose="020B0502040204020203" pitchFamily="34" charset="0"/>
                <a:ea typeface="Instrument Sans Semi Bold" pitchFamily="34" charset="-122"/>
                <a:cs typeface="Segoe UI" panose="020B0502040204020203" pitchFamily="34" charset="0"/>
              </a:rPr>
              <a:t>Modifications Non Autorisées</a:t>
            </a:r>
            <a:endParaRPr lang="en-US" sz="2200" dirty="0">
              <a:latin typeface="Segoe UI" panose="020B0502040204020203" pitchFamily="34" charset="0"/>
              <a:cs typeface="Segoe UI" panose="020B0502040204020203" pitchFamily="34" charset="0"/>
            </a:endParaRPr>
          </a:p>
        </p:txBody>
      </p:sp>
      <p:sp>
        <p:nvSpPr>
          <p:cNvPr id="11" name="Text 8"/>
          <p:cNvSpPr/>
          <p:nvPr/>
        </p:nvSpPr>
        <p:spPr>
          <a:xfrm>
            <a:off x="10908983" y="3069908"/>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L'attaquant peut modifier des paramètres de l'application, effectuer des transactions financières ou supprimer des données importantes.</a:t>
            </a:r>
            <a:endParaRPr lang="en-US" sz="1750" dirty="0">
              <a:latin typeface="Segoe UI" panose="020B0502040204020203" pitchFamily="34" charset="0"/>
              <a:cs typeface="Segoe UI" panose="020B0502040204020203" pitchFamily="34" charset="0"/>
            </a:endParaRPr>
          </a:p>
        </p:txBody>
      </p:sp>
      <p:sp>
        <p:nvSpPr>
          <p:cNvPr id="12" name="Shape 9"/>
          <p:cNvSpPr/>
          <p:nvPr/>
        </p:nvSpPr>
        <p:spPr>
          <a:xfrm>
            <a:off x="6280190" y="5729288"/>
            <a:ext cx="510302" cy="510302"/>
          </a:xfrm>
          <a:prstGeom prst="roundRect">
            <a:avLst>
              <a:gd name="adj" fmla="val 18669"/>
            </a:avLst>
          </a:prstGeom>
          <a:solidFill>
            <a:srgbClr val="E2E3E9"/>
          </a:solidFill>
          <a:ln w="7620">
            <a:solidFill>
              <a:srgbClr val="C8C9CF"/>
            </a:solidFill>
            <a:prstDash val="solid"/>
          </a:ln>
        </p:spPr>
      </p:sp>
      <p:sp>
        <p:nvSpPr>
          <p:cNvPr id="13" name="Text 10"/>
          <p:cNvSpPr/>
          <p:nvPr/>
        </p:nvSpPr>
        <p:spPr>
          <a:xfrm>
            <a:off x="6436757" y="5814298"/>
            <a:ext cx="197048"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Segoe UI" panose="020B0502040204020203" pitchFamily="34" charset="0"/>
                <a:ea typeface="Instrument Sans Semi Bold" pitchFamily="34" charset="-122"/>
                <a:cs typeface="Segoe UI" panose="020B0502040204020203" pitchFamily="34" charset="0"/>
              </a:rPr>
              <a:t>3</a:t>
            </a:r>
            <a:endParaRPr lang="en-US" sz="2650" dirty="0">
              <a:latin typeface="Segoe UI" panose="020B0502040204020203" pitchFamily="34" charset="0"/>
              <a:cs typeface="Segoe UI" panose="020B0502040204020203" pitchFamily="34" charset="0"/>
            </a:endParaRPr>
          </a:p>
        </p:txBody>
      </p:sp>
      <p:sp>
        <p:nvSpPr>
          <p:cNvPr id="14" name="Text 11"/>
          <p:cNvSpPr/>
          <p:nvPr/>
        </p:nvSpPr>
        <p:spPr>
          <a:xfrm>
            <a:off x="7017306" y="5729288"/>
            <a:ext cx="439995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Segoe UI" panose="020B0502040204020203" pitchFamily="34" charset="0"/>
                <a:ea typeface="Instrument Sans Semi Bold" pitchFamily="34" charset="-122"/>
                <a:cs typeface="Segoe UI" panose="020B0502040204020203" pitchFamily="34" charset="0"/>
              </a:rPr>
              <a:t>Prise de Contrôle de l'Application</a:t>
            </a:r>
            <a:endParaRPr lang="en-US" sz="2200" dirty="0">
              <a:latin typeface="Segoe UI" panose="020B0502040204020203" pitchFamily="34" charset="0"/>
              <a:cs typeface="Segoe UI" panose="020B0502040204020203" pitchFamily="34" charset="0"/>
            </a:endParaRPr>
          </a:p>
        </p:txBody>
      </p:sp>
      <p:sp>
        <p:nvSpPr>
          <p:cNvPr id="15" name="Text 12"/>
          <p:cNvSpPr/>
          <p:nvPr/>
        </p:nvSpPr>
        <p:spPr>
          <a:xfrm>
            <a:off x="7017306" y="6219706"/>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Dans certains cas, l'attaquant peut prendre le contrôle complet de l'application Web, permettant d'effectuer des actions malveillantes à volonté.</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58509"/>
            <a:ext cx="785943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Prise de Contrôle de Sessions</a:t>
            </a:r>
            <a:endParaRPr lang="en-US" sz="4450" dirty="0">
              <a:latin typeface="Segoe UI" panose="020B0502040204020203" pitchFamily="34" charset="0"/>
              <a:cs typeface="Segoe UI" panose="020B0502040204020203" pitchFamily="34" charset="0"/>
            </a:endParaRPr>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Scénario</a:t>
            </a:r>
            <a:endParaRPr lang="en-US" sz="2200" dirty="0">
              <a:latin typeface="Segoe UI" panose="020B0502040204020203" pitchFamily="34" charset="0"/>
              <a:cs typeface="Segoe UI" panose="020B0502040204020203" pitchFamily="34"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Un attaquant envoie un lien malveillant à un utilisateur connecté à une application Web. En cliquant sur le lien, l'utilisateur effectue une requête HTTP qui se traduit par la fermeture de sa session.</a:t>
            </a:r>
            <a:endParaRPr lang="en-US" sz="1750" dirty="0">
              <a:latin typeface="Segoe UI" panose="020B0502040204020203" pitchFamily="34" charset="0"/>
              <a:cs typeface="Segoe UI" panose="020B0502040204020203" pitchFamily="34" charset="0"/>
            </a:endParaRPr>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Conséquences</a:t>
            </a:r>
            <a:endParaRPr lang="en-US" sz="2200" dirty="0">
              <a:latin typeface="Segoe UI" panose="020B0502040204020203" pitchFamily="34" charset="0"/>
              <a:cs typeface="Segoe UI" panose="020B0502040204020203" pitchFamily="34" charset="0"/>
            </a:endParaRPr>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L'utilisateur est déconnecté de l'application Web, permettant à l'attaquant de se connecter avec les identifiants de l'utilisateur ou de modifier ses informations personnelles.</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58509"/>
            <a:ext cx="7137678"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Transactions Frauduleuses</a:t>
            </a:r>
            <a:endParaRPr lang="en-US" sz="4450" dirty="0">
              <a:latin typeface="Segoe UI" panose="020B0502040204020203" pitchFamily="34" charset="0"/>
              <a:cs typeface="Segoe UI" panose="020B0502040204020203" pitchFamily="34" charset="0"/>
            </a:endParaRPr>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Exemple</a:t>
            </a:r>
            <a:endParaRPr lang="en-US" sz="2200" dirty="0">
              <a:latin typeface="Segoe UI" panose="020B0502040204020203" pitchFamily="34" charset="0"/>
              <a:cs typeface="Segoe UI" panose="020B0502040204020203" pitchFamily="34"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Un attaquant envoie un lien malveillant à un utilisateur connecté à un site de e-commerce. En cliquant sur le lien, l'utilisateur effectue une requête HTTP qui déclenche un achat non autorisé.</a:t>
            </a:r>
            <a:endParaRPr lang="en-US" sz="1750" dirty="0">
              <a:latin typeface="Segoe UI" panose="020B0502040204020203" pitchFamily="34" charset="0"/>
              <a:cs typeface="Segoe UI" panose="020B0502040204020203" pitchFamily="34" charset="0"/>
            </a:endParaRPr>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Risques</a:t>
            </a:r>
            <a:endParaRPr lang="en-US" sz="2200" dirty="0">
              <a:latin typeface="Segoe UI" panose="020B0502040204020203" pitchFamily="34" charset="0"/>
              <a:cs typeface="Segoe UI" panose="020B0502040204020203" pitchFamily="34" charset="0"/>
            </a:endParaRPr>
          </a:p>
        </p:txBody>
      </p:sp>
      <p:sp>
        <p:nvSpPr>
          <p:cNvPr id="6" name="Text 4"/>
          <p:cNvSpPr/>
          <p:nvPr/>
        </p:nvSpPr>
        <p:spPr>
          <a:xfrm>
            <a:off x="7599521" y="42154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L'utilisateur est débité sans son consentement, et l'attaquant peut utiliser les informations de sa carte de crédit pour d'autres transactions frauduleuses.</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358509"/>
            <a:ext cx="811970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Différences entre CSRF et XSS</a:t>
            </a:r>
            <a:endParaRPr lang="en-US" sz="4450" dirty="0">
              <a:latin typeface="Segoe UI" panose="020B0502040204020203" pitchFamily="34" charset="0"/>
              <a:cs typeface="Segoe UI" panose="020B0502040204020203" pitchFamily="34" charset="0"/>
            </a:endParaRPr>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CSRF</a:t>
            </a:r>
            <a:endParaRPr lang="en-US" sz="2200" dirty="0">
              <a:latin typeface="Segoe UI" panose="020B0502040204020203" pitchFamily="34" charset="0"/>
              <a:cs typeface="Segoe UI" panose="020B0502040204020203" pitchFamily="34"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L'attaquant exploite les requêtes HTTP envoyées par l'utilisateur authentifié vers l'application Web. Le code malveillant n'est pas exécuté dans le navigateur de l'utilisateur.</a:t>
            </a:r>
            <a:endParaRPr lang="en-US" sz="1750" dirty="0">
              <a:latin typeface="Segoe UI" panose="020B0502040204020203" pitchFamily="34" charset="0"/>
              <a:cs typeface="Segoe UI" panose="020B0502040204020203" pitchFamily="34" charset="0"/>
            </a:endParaRPr>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XSS</a:t>
            </a:r>
            <a:endParaRPr lang="en-US" sz="2200" dirty="0">
              <a:latin typeface="Segoe UI" panose="020B0502040204020203" pitchFamily="34" charset="0"/>
              <a:cs typeface="Segoe UI" panose="020B0502040204020203" pitchFamily="34" charset="0"/>
            </a:endParaRPr>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L'attaquant injecte du code malveillant dans le navigateur de l'utilisateur. Le code s'exécute dans le contexte du navigateur de l'utilisateur, permettant d'accéder à ses données et de modifier son comportement.</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11637"/>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Principales Protections contre le CSRF</a:t>
            </a:r>
            <a:endParaRPr lang="en-US" sz="4450" dirty="0">
              <a:latin typeface="Segoe UI" panose="020B0502040204020203" pitchFamily="34" charset="0"/>
              <a:cs typeface="Segoe UI" panose="020B0502040204020203" pitchFamily="34" charset="0"/>
            </a:endParaRPr>
          </a:p>
        </p:txBody>
      </p:sp>
      <p:sp>
        <p:nvSpPr>
          <p:cNvPr id="4" name="Shape 1"/>
          <p:cNvSpPr/>
          <p:nvPr/>
        </p:nvSpPr>
        <p:spPr>
          <a:xfrm>
            <a:off x="6280190" y="2469356"/>
            <a:ext cx="3664863" cy="2773799"/>
          </a:xfrm>
          <a:prstGeom prst="roundRect">
            <a:avLst>
              <a:gd name="adj" fmla="val 3435"/>
            </a:avLst>
          </a:prstGeom>
          <a:solidFill>
            <a:srgbClr val="E2E3E9"/>
          </a:solidFill>
          <a:ln w="7620">
            <a:solidFill>
              <a:srgbClr val="C8C9CF"/>
            </a:solidFill>
            <a:prstDash val="solid"/>
          </a:ln>
        </p:spPr>
      </p:sp>
      <p:sp>
        <p:nvSpPr>
          <p:cNvPr id="5" name="Text 2"/>
          <p:cNvSpPr/>
          <p:nvPr/>
        </p:nvSpPr>
        <p:spPr>
          <a:xfrm>
            <a:off x="6514624" y="27037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Segoe UI" panose="020B0502040204020203" pitchFamily="34" charset="0"/>
                <a:ea typeface="Instrument Sans Semi Bold" pitchFamily="34" charset="-122"/>
                <a:cs typeface="Segoe UI" panose="020B0502040204020203" pitchFamily="34" charset="0"/>
              </a:rPr>
              <a:t>Jetons CSRF</a:t>
            </a:r>
            <a:endParaRPr lang="en-US" sz="2200" dirty="0">
              <a:latin typeface="Segoe UI" panose="020B0502040204020203" pitchFamily="34" charset="0"/>
              <a:cs typeface="Segoe UI" panose="020B0502040204020203" pitchFamily="34" charset="0"/>
            </a:endParaRPr>
          </a:p>
        </p:txBody>
      </p:sp>
      <p:sp>
        <p:nvSpPr>
          <p:cNvPr id="6" name="Text 3"/>
          <p:cNvSpPr/>
          <p:nvPr/>
        </p:nvSpPr>
        <p:spPr>
          <a:xfrm>
            <a:off x="6514624" y="3194209"/>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Un jeton unique est généré pour chaque requête HTTP et vérifié côté serveur pour garantir que la requête provient d'une source valide.</a:t>
            </a:r>
            <a:endParaRPr lang="en-US" sz="1750" dirty="0">
              <a:latin typeface="Segoe UI" panose="020B0502040204020203" pitchFamily="34" charset="0"/>
              <a:cs typeface="Segoe UI" panose="020B0502040204020203" pitchFamily="34" charset="0"/>
            </a:endParaRPr>
          </a:p>
        </p:txBody>
      </p:sp>
      <p:sp>
        <p:nvSpPr>
          <p:cNvPr id="7" name="Shape 4"/>
          <p:cNvSpPr/>
          <p:nvPr/>
        </p:nvSpPr>
        <p:spPr>
          <a:xfrm>
            <a:off x="10171867" y="2469356"/>
            <a:ext cx="3664863" cy="2773799"/>
          </a:xfrm>
          <a:prstGeom prst="roundRect">
            <a:avLst>
              <a:gd name="adj" fmla="val 3435"/>
            </a:avLst>
          </a:prstGeom>
          <a:solidFill>
            <a:srgbClr val="E2E3E9"/>
          </a:solidFill>
          <a:ln w="7620">
            <a:solidFill>
              <a:srgbClr val="C8C9CF"/>
            </a:solidFill>
            <a:prstDash val="solid"/>
          </a:ln>
        </p:spPr>
      </p:sp>
      <p:sp>
        <p:nvSpPr>
          <p:cNvPr id="8" name="Text 5"/>
          <p:cNvSpPr/>
          <p:nvPr/>
        </p:nvSpPr>
        <p:spPr>
          <a:xfrm>
            <a:off x="10406301" y="2703790"/>
            <a:ext cx="3195995" cy="708660"/>
          </a:xfrm>
          <a:prstGeom prst="rect">
            <a:avLst/>
          </a:prstGeom>
          <a:noFill/>
          <a:ln/>
        </p:spPr>
        <p:txBody>
          <a:bodyPr wrap="square" lIns="0" tIns="0" rIns="0" bIns="0" rtlCol="0" anchor="t"/>
          <a:lstStyle/>
          <a:p>
            <a:pPr marL="0" indent="0">
              <a:lnSpc>
                <a:spcPts val="2750"/>
              </a:lnSpc>
              <a:buNone/>
            </a:pPr>
            <a:r>
              <a:rPr lang="en-US" sz="2200" dirty="0">
                <a:solidFill>
                  <a:srgbClr val="5B5F71"/>
                </a:solidFill>
                <a:latin typeface="Segoe UI" panose="020B0502040204020203" pitchFamily="34" charset="0"/>
                <a:ea typeface="Instrument Sans Semi Bold" pitchFamily="34" charset="-122"/>
                <a:cs typeface="Segoe UI" panose="020B0502040204020203" pitchFamily="34" charset="0"/>
              </a:rPr>
              <a:t>Vérification des Origines</a:t>
            </a:r>
            <a:endParaRPr lang="en-US" sz="2200" dirty="0">
              <a:latin typeface="Segoe UI" panose="020B0502040204020203" pitchFamily="34" charset="0"/>
              <a:cs typeface="Segoe UI" panose="020B0502040204020203" pitchFamily="34" charset="0"/>
            </a:endParaRPr>
          </a:p>
        </p:txBody>
      </p:sp>
      <p:sp>
        <p:nvSpPr>
          <p:cNvPr id="9" name="Text 6"/>
          <p:cNvSpPr/>
          <p:nvPr/>
        </p:nvSpPr>
        <p:spPr>
          <a:xfrm>
            <a:off x="10406301" y="3548539"/>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L'application Web vérifie l'origine de la requête HTTP pour s'assurer qu'elle provient d'un domaine autorisé.</a:t>
            </a:r>
            <a:endParaRPr lang="en-US" sz="1750" dirty="0">
              <a:latin typeface="Segoe UI" panose="020B0502040204020203" pitchFamily="34" charset="0"/>
              <a:cs typeface="Segoe UI" panose="020B0502040204020203" pitchFamily="34" charset="0"/>
            </a:endParaRPr>
          </a:p>
        </p:txBody>
      </p:sp>
      <p:sp>
        <p:nvSpPr>
          <p:cNvPr id="10" name="Shape 7"/>
          <p:cNvSpPr/>
          <p:nvPr/>
        </p:nvSpPr>
        <p:spPr>
          <a:xfrm>
            <a:off x="6280190" y="5469969"/>
            <a:ext cx="7556421" cy="2047994"/>
          </a:xfrm>
          <a:prstGeom prst="roundRect">
            <a:avLst>
              <a:gd name="adj" fmla="val 4652"/>
            </a:avLst>
          </a:prstGeom>
          <a:solidFill>
            <a:srgbClr val="E2E3E9"/>
          </a:solidFill>
          <a:ln w="7620">
            <a:solidFill>
              <a:srgbClr val="C8C9CF"/>
            </a:solidFill>
            <a:prstDash val="solid"/>
          </a:ln>
        </p:spPr>
      </p:sp>
      <p:sp>
        <p:nvSpPr>
          <p:cNvPr id="11" name="Text 8"/>
          <p:cNvSpPr/>
          <p:nvPr/>
        </p:nvSpPr>
        <p:spPr>
          <a:xfrm>
            <a:off x="6514624" y="570440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Segoe UI" panose="020B0502040204020203" pitchFamily="34" charset="0"/>
                <a:ea typeface="Instrument Sans Semi Bold" pitchFamily="34" charset="-122"/>
                <a:cs typeface="Segoe UI" panose="020B0502040204020203" pitchFamily="34" charset="0"/>
              </a:rPr>
              <a:t>Attribut SameSite</a:t>
            </a:r>
            <a:endParaRPr lang="en-US" sz="2200" dirty="0">
              <a:latin typeface="Segoe UI" panose="020B0502040204020203" pitchFamily="34" charset="0"/>
              <a:cs typeface="Segoe UI" panose="020B0502040204020203" pitchFamily="34" charset="0"/>
            </a:endParaRPr>
          </a:p>
        </p:txBody>
      </p:sp>
      <p:sp>
        <p:nvSpPr>
          <p:cNvPr id="12" name="Text 9"/>
          <p:cNvSpPr/>
          <p:nvPr/>
        </p:nvSpPr>
        <p:spPr>
          <a:xfrm>
            <a:off x="6514624" y="6194822"/>
            <a:ext cx="7087553"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L'attribut SameSite est utilisé pour contrôler l'envoi de cookies avec les requêtes HTTP cross-site, limitant ainsi la possibilité pour les attaquants de voler les cookies.</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53996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Jetons CSRF</a:t>
            </a:r>
            <a:endParaRPr lang="en-US" sz="4450" dirty="0">
              <a:latin typeface="Segoe UI" panose="020B0502040204020203" pitchFamily="34" charset="0"/>
              <a:cs typeface="Segoe UI" panose="020B0502040204020203" pitchFamily="34" charset="0"/>
            </a:endParaRPr>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Fonctionnement</a:t>
            </a:r>
            <a:endParaRPr lang="en-US" sz="2200" dirty="0">
              <a:latin typeface="Segoe UI" panose="020B0502040204020203" pitchFamily="34" charset="0"/>
              <a:cs typeface="Segoe UI" panose="020B0502040204020203" pitchFamily="34" charset="0"/>
            </a:endParaRPr>
          </a:p>
        </p:txBody>
      </p:sp>
      <p:sp>
        <p:nvSpPr>
          <p:cNvPr id="4" name="Text 2"/>
          <p:cNvSpPr/>
          <p:nvPr/>
        </p:nvSpPr>
        <p:spPr>
          <a:xfrm>
            <a:off x="793790"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Lors de la connexion de l'utilisateur, un jeton CSRF unique est généré et stocké dans la session de l'utilisateur. Ce jeton est ensuite inclus dans chaque requête HTTP suivante.</a:t>
            </a:r>
            <a:endParaRPr lang="en-US" sz="1750" dirty="0">
              <a:latin typeface="Segoe UI" panose="020B0502040204020203" pitchFamily="34" charset="0"/>
              <a:cs typeface="Segoe UI" panose="020B0502040204020203" pitchFamily="34" charset="0"/>
            </a:endParaRPr>
          </a:p>
        </p:txBody>
      </p:sp>
      <p:sp>
        <p:nvSpPr>
          <p:cNvPr id="5" name="Text 3"/>
          <p:cNvSpPr/>
          <p:nvPr/>
        </p:nvSpPr>
        <p:spPr>
          <a:xfrm>
            <a:off x="7599521"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Vérification</a:t>
            </a:r>
            <a:endParaRPr lang="en-US" sz="2200" dirty="0">
              <a:latin typeface="Segoe UI" panose="020B0502040204020203" pitchFamily="34" charset="0"/>
              <a:cs typeface="Segoe UI" panose="020B0502040204020203" pitchFamily="34" charset="0"/>
            </a:endParaRPr>
          </a:p>
        </p:txBody>
      </p:sp>
      <p:sp>
        <p:nvSpPr>
          <p:cNvPr id="6" name="Text 4"/>
          <p:cNvSpPr/>
          <p:nvPr/>
        </p:nvSpPr>
        <p:spPr>
          <a:xfrm>
            <a:off x="7599521"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Le serveur vérifie la présence et la validité du jeton CSRF avant d'exécuter la requête. Si le jeton est manquant ou invalide, la requête est rejetée.</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358509"/>
            <a:ext cx="1211008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Segoe UI" panose="020B0502040204020203" pitchFamily="34" charset="0"/>
                <a:ea typeface="Instrument Sans Semi Bold" pitchFamily="34" charset="-122"/>
                <a:cs typeface="Segoe UI" panose="020B0502040204020203" pitchFamily="34" charset="0"/>
              </a:rPr>
              <a:t>Vérification des Origines et Attribut SameSite</a:t>
            </a:r>
            <a:endParaRPr lang="en-US" sz="4450" dirty="0">
              <a:latin typeface="Segoe UI" panose="020B0502040204020203" pitchFamily="34" charset="0"/>
              <a:cs typeface="Segoe UI" panose="020B0502040204020203" pitchFamily="34" charset="0"/>
            </a:endParaRPr>
          </a:p>
        </p:txBody>
      </p:sp>
      <p:sp>
        <p:nvSpPr>
          <p:cNvPr id="3" name="Text 1"/>
          <p:cNvSpPr/>
          <p:nvPr/>
        </p:nvSpPr>
        <p:spPr>
          <a:xfrm>
            <a:off x="793790" y="3634264"/>
            <a:ext cx="3259693"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Vérification des Origines</a:t>
            </a:r>
            <a:endParaRPr lang="en-US" sz="2200" dirty="0">
              <a:latin typeface="Segoe UI" panose="020B0502040204020203" pitchFamily="34" charset="0"/>
              <a:cs typeface="Segoe UI" panose="020B0502040204020203" pitchFamily="34" charset="0"/>
            </a:endParaRPr>
          </a:p>
        </p:txBody>
      </p:sp>
      <p:sp>
        <p:nvSpPr>
          <p:cNvPr id="4" name="Text 2"/>
          <p:cNvSpPr/>
          <p:nvPr/>
        </p:nvSpPr>
        <p:spPr>
          <a:xfrm>
            <a:off x="793790" y="42154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L'application Web vérifie que l'origine de la requête HTTP est autorisée. Si l'origine est différente de celle attendue, la requête est rejetée.</a:t>
            </a:r>
            <a:endParaRPr lang="en-US" sz="1750" dirty="0">
              <a:latin typeface="Segoe UI" panose="020B0502040204020203" pitchFamily="34" charset="0"/>
              <a:cs typeface="Segoe UI" panose="020B0502040204020203" pitchFamily="34" charset="0"/>
            </a:endParaRPr>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Segoe UI" panose="020B0502040204020203" pitchFamily="34" charset="0"/>
                <a:ea typeface="Instrument Sans Semi Bold" pitchFamily="34" charset="-122"/>
                <a:cs typeface="Segoe UI" panose="020B0502040204020203" pitchFamily="34" charset="0"/>
              </a:rPr>
              <a:t>Attribut SameSite</a:t>
            </a:r>
            <a:endParaRPr lang="en-US" sz="2200" dirty="0">
              <a:latin typeface="Segoe UI" panose="020B0502040204020203" pitchFamily="34" charset="0"/>
              <a:cs typeface="Segoe UI" panose="020B0502040204020203" pitchFamily="34" charset="0"/>
            </a:endParaRPr>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Segoe UI" panose="020B0502040204020203" pitchFamily="34" charset="0"/>
                <a:ea typeface="Instrument Sans Medium" pitchFamily="34" charset="-122"/>
                <a:cs typeface="Segoe UI" panose="020B0502040204020203" pitchFamily="34" charset="0"/>
              </a:rPr>
              <a:t>L'attribut SameSite contrôle l'envoi de cookies avec les requêtes HTTP cross-site. La valeur SameSite=Strict empêche les cookies d'être envoyés avec les requêtes cross-site.</a:t>
            </a:r>
            <a:endParaRPr lang="en-US" sz="1750" dirty="0">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Personnalisé</PresentationFormat>
  <Paragraphs>63</Paragraphs>
  <Slides>10</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Instrument Sans Medium</vt:lpstr>
      <vt:lpstr>Instrument Sans Bold</vt:lpstr>
      <vt:lpstr>Instrument Sans Semi Bold</vt:lpstr>
      <vt:lpstr>Segoe UI</vt:lpstr>
      <vt:lpstr>Arial</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Amorim Dos Santos Joaquim Milian</cp:lastModifiedBy>
  <cp:revision>5</cp:revision>
  <dcterms:created xsi:type="dcterms:W3CDTF">2025-02-06T15:13:15Z</dcterms:created>
  <dcterms:modified xsi:type="dcterms:W3CDTF">2025-02-13T13:26:50Z</dcterms:modified>
</cp:coreProperties>
</file>