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57" r:id="rId4"/>
    <p:sldId id="258" r:id="rId5"/>
    <p:sldId id="259" r:id="rId6"/>
    <p:sldId id="261" r:id="rId7"/>
    <p:sldId id="262" r:id="rId8"/>
    <p:sldId id="265" r:id="rId9"/>
    <p:sldId id="263" r:id="rId10"/>
    <p:sldId id="264"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24" autoAdjust="0"/>
    <p:restoredTop sz="94660"/>
  </p:normalViewPr>
  <p:slideViewPr>
    <p:cSldViewPr>
      <p:cViewPr varScale="1">
        <p:scale>
          <a:sx n="109" d="100"/>
          <a:sy n="109" d="100"/>
        </p:scale>
        <p:origin x="18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9DC3E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9DC3E6"/>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9DC3E6"/>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201155"/>
            <a:ext cx="12192000" cy="657225"/>
          </a:xfrm>
          <a:custGeom>
            <a:avLst/>
            <a:gdLst/>
            <a:ahLst/>
            <a:cxnLst/>
            <a:rect l="l" t="t" r="r" b="b"/>
            <a:pathLst>
              <a:path w="12192000" h="657225">
                <a:moveTo>
                  <a:pt x="12192000" y="0"/>
                </a:moveTo>
                <a:lnTo>
                  <a:pt x="0" y="0"/>
                </a:lnTo>
                <a:lnTo>
                  <a:pt x="0" y="656844"/>
                </a:lnTo>
                <a:lnTo>
                  <a:pt x="12192000" y="656844"/>
                </a:lnTo>
                <a:lnTo>
                  <a:pt x="12192000" y="0"/>
                </a:lnTo>
                <a:close/>
              </a:path>
            </a:pathLst>
          </a:custGeom>
          <a:solidFill>
            <a:srgbClr val="9DC3E6"/>
          </a:solidFill>
        </p:spPr>
        <p:txBody>
          <a:bodyPr wrap="square" lIns="0" tIns="0" rIns="0" bIns="0" rtlCol="0"/>
          <a:lstStyle/>
          <a:p>
            <a:endParaRPr/>
          </a:p>
        </p:txBody>
      </p:sp>
      <p:sp>
        <p:nvSpPr>
          <p:cNvPr id="17" name="bg object 17"/>
          <p:cNvSpPr/>
          <p:nvPr/>
        </p:nvSpPr>
        <p:spPr>
          <a:xfrm>
            <a:off x="0" y="6201155"/>
            <a:ext cx="12192000" cy="657225"/>
          </a:xfrm>
          <a:custGeom>
            <a:avLst/>
            <a:gdLst/>
            <a:ahLst/>
            <a:cxnLst/>
            <a:rect l="l" t="t" r="r" b="b"/>
            <a:pathLst>
              <a:path w="12192000" h="657225">
                <a:moveTo>
                  <a:pt x="0" y="656844"/>
                </a:moveTo>
                <a:lnTo>
                  <a:pt x="12192000" y="656844"/>
                </a:lnTo>
                <a:lnTo>
                  <a:pt x="12192000" y="0"/>
                </a:lnTo>
                <a:lnTo>
                  <a:pt x="0" y="0"/>
                </a:lnTo>
                <a:lnTo>
                  <a:pt x="0" y="656844"/>
                </a:lnTo>
                <a:close/>
              </a:path>
            </a:pathLst>
          </a:custGeom>
          <a:ln w="12700">
            <a:solidFill>
              <a:srgbClr val="9DC3E6"/>
            </a:solidFill>
          </a:ln>
        </p:spPr>
        <p:txBody>
          <a:bodyPr wrap="square" lIns="0" tIns="0" rIns="0" bIns="0" rtlCol="0"/>
          <a:lstStyle/>
          <a:p>
            <a:endParaRPr/>
          </a:p>
        </p:txBody>
      </p:sp>
      <p:sp>
        <p:nvSpPr>
          <p:cNvPr id="2" name="Holder 2"/>
          <p:cNvSpPr>
            <a:spLocks noGrp="1"/>
          </p:cNvSpPr>
          <p:nvPr>
            <p:ph type="title"/>
          </p:nvPr>
        </p:nvSpPr>
        <p:spPr>
          <a:xfrm>
            <a:off x="322579" y="208229"/>
            <a:ext cx="11546840" cy="391795"/>
          </a:xfrm>
          <a:prstGeom prst="rect">
            <a:avLst/>
          </a:prstGeom>
        </p:spPr>
        <p:txBody>
          <a:bodyPr wrap="square" lIns="0" tIns="0" rIns="0" bIns="0">
            <a:spAutoFit/>
          </a:bodyPr>
          <a:lstStyle>
            <a:lvl1pPr>
              <a:defRPr sz="2400" b="0" i="0">
                <a:solidFill>
                  <a:srgbClr val="9DC3E6"/>
                </a:solidFill>
                <a:latin typeface="Times New Roman"/>
                <a:cs typeface="Times New Roman"/>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www.predpol.com/" TargetMode="External"/><Relationship Id="rId2" Type="http://schemas.openxmlformats.org/officeDocument/2006/relationships/hyperlink" Target="https://vaak.co/" TargetMode="External"/><Relationship Id="rId1" Type="http://schemas.openxmlformats.org/officeDocument/2006/relationships/slideLayout" Target="../slideLayouts/slideLayout5.xml"/><Relationship Id="rId6" Type="http://schemas.openxmlformats.org/officeDocument/2006/relationships/hyperlink" Target="https://github.com/ultralytics/ultralytics/issues/189" TargetMode="External"/><Relationship Id="rId5" Type="http://schemas.openxmlformats.org/officeDocument/2006/relationships/hyperlink" Target="https://www.stereolabs.com/blog/performance-of-yolo-v5-v7-and-v8/" TargetMode="External"/><Relationship Id="rId4" Type="http://schemas.openxmlformats.org/officeDocument/2006/relationships/hyperlink" Target="https://doi.org/10.1080/1025581021502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76500" y="4800600"/>
            <a:ext cx="7239000" cy="289823"/>
          </a:xfrm>
          <a:prstGeom prst="rect">
            <a:avLst/>
          </a:prstGeom>
        </p:spPr>
        <p:txBody>
          <a:bodyPr vert="horz" wrap="square" lIns="0" tIns="12700" rIns="0" bIns="0" rtlCol="0">
            <a:spAutoFit/>
          </a:bodyPr>
          <a:lstStyle/>
          <a:p>
            <a:pPr marL="135890" algn="ctr">
              <a:lnSpc>
                <a:spcPct val="100000"/>
              </a:lnSpc>
              <a:spcBef>
                <a:spcPts val="100"/>
              </a:spcBef>
            </a:pPr>
            <a:r>
              <a:rPr lang="en-IN" sz="1800" b="1" spc="-5" dirty="0">
                <a:latin typeface="Times New Roman"/>
                <a:cs typeface="Times New Roman"/>
              </a:rPr>
              <a:t>By: </a:t>
            </a:r>
            <a:r>
              <a:rPr sz="1800" spc="-5" dirty="0">
                <a:latin typeface="Times New Roman"/>
                <a:cs typeface="Times New Roman"/>
              </a:rPr>
              <a:t>Abhij</a:t>
            </a:r>
            <a:r>
              <a:rPr sz="1800" spc="5" dirty="0">
                <a:latin typeface="Times New Roman"/>
                <a:cs typeface="Times New Roman"/>
              </a:rPr>
              <a:t>i</a:t>
            </a:r>
            <a:r>
              <a:rPr sz="1800" dirty="0">
                <a:latin typeface="Times New Roman"/>
                <a:cs typeface="Times New Roman"/>
              </a:rPr>
              <a:t>th</a:t>
            </a:r>
            <a:r>
              <a:rPr sz="1800" spc="-110" dirty="0">
                <a:latin typeface="Times New Roman"/>
                <a:cs typeface="Times New Roman"/>
              </a:rPr>
              <a:t> </a:t>
            </a:r>
            <a:r>
              <a:rPr sz="1800" spc="-5" dirty="0">
                <a:latin typeface="Times New Roman"/>
                <a:cs typeface="Times New Roman"/>
              </a:rPr>
              <a:t>Aji</a:t>
            </a:r>
            <a:r>
              <a:rPr sz="1800" spc="5" dirty="0">
                <a:latin typeface="Times New Roman"/>
                <a:cs typeface="Times New Roman"/>
              </a:rPr>
              <a:t>t</a:t>
            </a:r>
            <a:r>
              <a:rPr sz="1800" spc="-5" dirty="0">
                <a:latin typeface="Times New Roman"/>
                <a:cs typeface="Times New Roman"/>
              </a:rPr>
              <a:t>h</a:t>
            </a:r>
            <a:r>
              <a:rPr lang="en-IN" sz="1800" spc="-5" dirty="0">
                <a:latin typeface="Times New Roman"/>
                <a:cs typeface="Times New Roman"/>
              </a:rPr>
              <a:t>, </a:t>
            </a:r>
            <a:r>
              <a:rPr lang="en-IN" dirty="0">
                <a:latin typeface="Times New Roman"/>
                <a:cs typeface="Times New Roman"/>
              </a:rPr>
              <a:t>Harsha Srinivas, </a:t>
            </a:r>
            <a:r>
              <a:rPr sz="1800" dirty="0">
                <a:latin typeface="Times New Roman"/>
                <a:cs typeface="Times New Roman"/>
              </a:rPr>
              <a:t>Gnyana</a:t>
            </a:r>
            <a:r>
              <a:rPr sz="1800" spc="-100" dirty="0">
                <a:latin typeface="Times New Roman"/>
                <a:cs typeface="Times New Roman"/>
              </a:rPr>
              <a:t> </a:t>
            </a:r>
            <a:r>
              <a:rPr sz="1800" spc="-30" dirty="0">
                <a:latin typeface="Times New Roman"/>
                <a:cs typeface="Times New Roman"/>
              </a:rPr>
              <a:t>Varshini</a:t>
            </a:r>
            <a:r>
              <a:rPr lang="en-IN" dirty="0">
                <a:latin typeface="Times New Roman"/>
                <a:cs typeface="Times New Roman"/>
              </a:rPr>
              <a:t>, </a:t>
            </a:r>
            <a:r>
              <a:rPr sz="1800" spc="-65" dirty="0">
                <a:latin typeface="Times New Roman"/>
                <a:cs typeface="Times New Roman"/>
              </a:rPr>
              <a:t>T.</a:t>
            </a:r>
            <a:r>
              <a:rPr sz="1800" spc="-40" dirty="0">
                <a:latin typeface="Times New Roman"/>
                <a:cs typeface="Times New Roman"/>
              </a:rPr>
              <a:t> </a:t>
            </a:r>
            <a:r>
              <a:rPr sz="1800" dirty="0">
                <a:latin typeface="Times New Roman"/>
                <a:cs typeface="Times New Roman"/>
              </a:rPr>
              <a:t>Lekhya</a:t>
            </a:r>
          </a:p>
        </p:txBody>
      </p:sp>
      <p:sp>
        <p:nvSpPr>
          <p:cNvPr id="3" name="TextBox 2">
            <a:extLst>
              <a:ext uri="{FF2B5EF4-FFF2-40B4-BE49-F238E27FC236}">
                <a16:creationId xmlns:a16="http://schemas.microsoft.com/office/drawing/2014/main" id="{38A19CC7-BE6D-34AE-BA9C-02F409951B44}"/>
              </a:ext>
            </a:extLst>
          </p:cNvPr>
          <p:cNvSpPr txBox="1"/>
          <p:nvPr/>
        </p:nvSpPr>
        <p:spPr>
          <a:xfrm>
            <a:off x="2609850" y="2133600"/>
            <a:ext cx="6972300" cy="954107"/>
          </a:xfrm>
          <a:prstGeom prst="rect">
            <a:avLst/>
          </a:prstGeom>
          <a:noFill/>
        </p:spPr>
        <p:txBody>
          <a:bodyPr wrap="square" rtlCol="0">
            <a:spAutoFit/>
          </a:bodyPr>
          <a:lstStyle/>
          <a:p>
            <a:pPr algn="ctr"/>
            <a:r>
              <a:rPr lang="en-IN" sz="2800" dirty="0">
                <a:solidFill>
                  <a:schemeClr val="tx2">
                    <a:lumMod val="40000"/>
                    <a:lumOff val="60000"/>
                  </a:schemeClr>
                </a:solidFill>
                <a:latin typeface="Times New Roman" panose="02020603050405020304" pitchFamily="18" charset="0"/>
                <a:cs typeface="Times New Roman" panose="02020603050405020304" pitchFamily="18" charset="0"/>
              </a:rPr>
              <a:t>Advancements in Theft Detection and proposed solution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DDB1F6B-5860-B7D2-BBEE-5295D7DC1A62}"/>
              </a:ext>
            </a:extLst>
          </p:cNvPr>
          <p:cNvSpPr txBox="1">
            <a:spLocks/>
          </p:cNvSpPr>
          <p:nvPr/>
        </p:nvSpPr>
        <p:spPr>
          <a:xfrm>
            <a:off x="322578" y="208229"/>
            <a:ext cx="5240021" cy="382156"/>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2400" kern="0" dirty="0">
                <a:solidFill>
                  <a:schemeClr val="tx2">
                    <a:lumMod val="40000"/>
                    <a:lumOff val="60000"/>
                  </a:schemeClr>
                </a:solidFill>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45CDDCB5-2B1B-F273-F044-29AAA8E18F01}"/>
              </a:ext>
            </a:extLst>
          </p:cNvPr>
          <p:cNvSpPr txBox="1"/>
          <p:nvPr/>
        </p:nvSpPr>
        <p:spPr>
          <a:xfrm>
            <a:off x="322578" y="990600"/>
            <a:ext cx="11488422" cy="452431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J. </a:t>
            </a:r>
            <a:r>
              <a:rPr lang="en-IN" dirty="0" err="1">
                <a:latin typeface="Times New Roman" panose="02020603050405020304" pitchFamily="18" charset="0"/>
                <a:cs typeface="Times New Roman" panose="02020603050405020304" pitchFamily="18" charset="0"/>
              </a:rPr>
              <a:t>Bahri</a:t>
            </a:r>
            <a:r>
              <a:rPr lang="en-IN" dirty="0">
                <a:latin typeface="Times New Roman" panose="02020603050405020304" pitchFamily="18" charset="0"/>
                <a:cs typeface="Times New Roman" panose="02020603050405020304" pitchFamily="18" charset="0"/>
              </a:rPr>
              <a:t> and R. Garg, "Suspicious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Detection Using Man Machine Model with Integration of Virtual Reality," 2021 5th International Conference on Information Systems and Computer Networks (ISCON), Mathura, India, 2021, pp. 1-7,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10.1109/ISCON52037.2021.9702309.</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 Savitha, S. Aashish Ramana and K. Jain, "Advanced Security Systems for Home Surveillance," 2022 Fourth International Conference on Cognitive Computing and Information Processing (CCIP), Bengaluru, India, 2022, pp. 1-5,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10.1109/CCIP57447.2022.10058683.</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2"/>
              </a:rPr>
              <a:t>https://vaak.co/</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3"/>
              </a:rPr>
              <a:t>https://www.predpol.com/</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Hoi-Ming Chi &amp; Okan K. </a:t>
            </a:r>
            <a:r>
              <a:rPr lang="en-US" b="0" i="0" dirty="0" err="1">
                <a:solidFill>
                  <a:srgbClr val="333333"/>
                </a:solidFill>
                <a:effectLst/>
                <a:latin typeface="Times New Roman" panose="02020603050405020304" pitchFamily="18" charset="0"/>
                <a:cs typeface="Times New Roman" panose="02020603050405020304" pitchFamily="18" charset="0"/>
              </a:rPr>
              <a:t>Ersoy</a:t>
            </a:r>
            <a:r>
              <a:rPr lang="en-US" b="0" i="0" dirty="0">
                <a:solidFill>
                  <a:srgbClr val="333333"/>
                </a:solidFill>
                <a:effectLst/>
                <a:latin typeface="Times New Roman" panose="02020603050405020304" pitchFamily="18" charset="0"/>
                <a:cs typeface="Times New Roman" panose="02020603050405020304" pitchFamily="18" charset="0"/>
              </a:rPr>
              <a:t> (2002) Support Vector Machine Decision Trees with Rare Event Detection, International Journal of Smart Engineering System Design, 4:4, 225-242, DOI: </a:t>
            </a:r>
            <a:r>
              <a:rPr lang="en-US" b="0" i="0" u="sng" dirty="0">
                <a:solidFill>
                  <a:srgbClr val="333333"/>
                </a:solidFill>
                <a:effectLst/>
                <a:latin typeface="Times New Roman" panose="02020603050405020304" pitchFamily="18" charset="0"/>
                <a:cs typeface="Times New Roman" panose="02020603050405020304" pitchFamily="18" charset="0"/>
                <a:hlinkClick r:id="rId4"/>
              </a:rPr>
              <a:t>10.1080/10255810215022</a:t>
            </a:r>
            <a:r>
              <a:rPr lang="en-US" b="0" i="0" u="sng" dirty="0">
                <a:solidFill>
                  <a:srgbClr val="333333"/>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Bao, Tianlong, Saleem </a:t>
            </a:r>
            <a:r>
              <a:rPr lang="en-IN" b="0" i="0" dirty="0" err="1">
                <a:solidFill>
                  <a:srgbClr val="222222"/>
                </a:solidFill>
                <a:effectLst/>
                <a:latin typeface="Times New Roman" panose="02020603050405020304" pitchFamily="18" charset="0"/>
                <a:cs typeface="Times New Roman" panose="02020603050405020304" pitchFamily="18" charset="0"/>
              </a:rPr>
              <a:t>Karmoshi</a:t>
            </a:r>
            <a:r>
              <a:rPr lang="en-IN" b="0" i="0" dirty="0">
                <a:solidFill>
                  <a:srgbClr val="222222"/>
                </a:solidFill>
                <a:effectLst/>
                <a:latin typeface="Times New Roman" panose="02020603050405020304" pitchFamily="18" charset="0"/>
                <a:cs typeface="Times New Roman" panose="02020603050405020304" pitchFamily="18" charset="0"/>
              </a:rPr>
              <a:t>, Chunhui Ding, and Ming Zhu. "Abnormal event detection and localization in crowded scenes based on </a:t>
            </a:r>
            <a:r>
              <a:rPr lang="en-IN" b="0" i="0" dirty="0" err="1">
                <a:solidFill>
                  <a:srgbClr val="222222"/>
                </a:solidFill>
                <a:effectLst/>
                <a:latin typeface="Times New Roman" panose="02020603050405020304" pitchFamily="18" charset="0"/>
                <a:cs typeface="Times New Roman" panose="02020603050405020304" pitchFamily="18" charset="0"/>
              </a:rPr>
              <a:t>PCANet</a:t>
            </a:r>
            <a:r>
              <a:rPr lang="en-IN" b="0" i="0" dirty="0">
                <a:solidFill>
                  <a:srgbClr val="222222"/>
                </a:solidFill>
                <a:effectLst/>
                <a:latin typeface="Times New Roman" panose="02020603050405020304" pitchFamily="18" charset="0"/>
                <a:cs typeface="Times New Roman" panose="02020603050405020304" pitchFamily="18" charset="0"/>
              </a:rPr>
              <a:t>." </a:t>
            </a:r>
            <a:r>
              <a:rPr lang="en-IN" b="0" i="1" dirty="0">
                <a:solidFill>
                  <a:srgbClr val="222222"/>
                </a:solidFill>
                <a:effectLst/>
                <a:latin typeface="Times New Roman" panose="02020603050405020304" pitchFamily="18" charset="0"/>
                <a:cs typeface="Times New Roman" panose="02020603050405020304" pitchFamily="18" charset="0"/>
              </a:rPr>
              <a:t>Multimedia Tools and Applications</a:t>
            </a:r>
            <a:r>
              <a:rPr lang="en-IN" b="0" i="0" dirty="0">
                <a:solidFill>
                  <a:srgbClr val="222222"/>
                </a:solidFill>
                <a:effectLst/>
                <a:latin typeface="Times New Roman" panose="02020603050405020304" pitchFamily="18" charset="0"/>
                <a:cs typeface="Times New Roman" panose="02020603050405020304" pitchFamily="18" charset="0"/>
              </a:rPr>
              <a:t> 76 (2017): 23213-23224.</a:t>
            </a:r>
            <a:endParaRPr lang="en-US" u="sng"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Fang, Z., Fei, F., Fang, Y., Lee, C., Xiong, N., Shu, L. and Chen, S., 2016. Abnormal event detection in crowded scenes based on deep learning. </a:t>
            </a:r>
            <a:r>
              <a:rPr lang="en-US" b="0" i="1" dirty="0">
                <a:solidFill>
                  <a:srgbClr val="222222"/>
                </a:solidFill>
                <a:effectLst/>
                <a:latin typeface="Times New Roman" panose="02020603050405020304" pitchFamily="18" charset="0"/>
                <a:cs typeface="Times New Roman" panose="02020603050405020304" pitchFamily="18" charset="0"/>
              </a:rPr>
              <a:t>Multimedia Tools and Applications</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1" dirty="0">
                <a:solidFill>
                  <a:srgbClr val="222222"/>
                </a:solidFill>
                <a:effectLst/>
                <a:latin typeface="Times New Roman" panose="02020603050405020304" pitchFamily="18" charset="0"/>
                <a:cs typeface="Times New Roman" panose="02020603050405020304" pitchFamily="18" charset="0"/>
              </a:rPr>
              <a:t>75</a:t>
            </a:r>
            <a:r>
              <a:rPr lang="en-US" b="0" i="0" dirty="0">
                <a:solidFill>
                  <a:srgbClr val="222222"/>
                </a:solidFill>
                <a:effectLst/>
                <a:latin typeface="Times New Roman" panose="02020603050405020304" pitchFamily="18" charset="0"/>
                <a:cs typeface="Times New Roman" panose="02020603050405020304" pitchFamily="18" charset="0"/>
              </a:rPr>
              <a:t>, pp.14617-14639.</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5"/>
              </a:rPr>
              <a:t>https://www.stereolabs.com/blog/performance-of-yolo-v5-v7-and-v8/</a:t>
            </a: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6"/>
              </a:rPr>
              <a:t>https://github.com/ultralytics/ultralytics/issues/189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683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743200"/>
            <a:ext cx="121920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6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2FEC269-DCC6-6972-B414-4CFFF62A18C8}"/>
              </a:ext>
            </a:extLst>
          </p:cNvPr>
          <p:cNvSpPr txBox="1">
            <a:spLocks/>
          </p:cNvSpPr>
          <p:nvPr/>
        </p:nvSpPr>
        <p:spPr>
          <a:xfrm>
            <a:off x="322579" y="208229"/>
            <a:ext cx="3224530" cy="382156"/>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2400" kern="0" dirty="0">
                <a:solidFill>
                  <a:schemeClr val="tx2">
                    <a:lumMod val="40000"/>
                    <a:lumOff val="60000"/>
                  </a:schemeClr>
                </a:solidFill>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49B6DD5A-428C-076C-5214-62805354BB6E}"/>
              </a:ext>
            </a:extLst>
          </p:cNvPr>
          <p:cNvSpPr txBox="1"/>
          <p:nvPr/>
        </p:nvSpPr>
        <p:spPr>
          <a:xfrm>
            <a:off x="322579" y="990600"/>
            <a:ext cx="11640821" cy="4031873"/>
          </a:xfrm>
          <a:prstGeom prst="rect">
            <a:avLst/>
          </a:prstGeom>
          <a:noFill/>
        </p:spPr>
        <p:txBody>
          <a:bodyPr wrap="square">
            <a:spAutoFit/>
          </a:bodyPr>
          <a:lstStyle/>
          <a:p>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Video or CCTV surveillance plays an important role in the security of any place whether it is residential areas, industries, public spaces like shopping malls, museums, railway stations, banks, airports etc.</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will help in preventing theft and damage to manufactured goods and products as well as prevention and analysis of any type of </a:t>
            </a:r>
            <a:r>
              <a:rPr lang="en-US" sz="1600" dirty="0" smtClean="0">
                <a:latin typeface="Times New Roman" panose="02020603050405020304" pitchFamily="18" charset="0"/>
                <a:cs typeface="Times New Roman" panose="02020603050405020304" pitchFamily="18" charset="0"/>
              </a:rPr>
              <a:t>crime. </a:t>
            </a:r>
          </a:p>
          <a:p>
            <a:pPr marL="285750" indent="-285750">
              <a:buFont typeface="Arial" panose="020B0604020202020204" pitchFamily="34" charset="0"/>
              <a:buChar char="•"/>
            </a:pPr>
            <a:r>
              <a:rPr lang="en-US" sz="1600" kern="0" dirty="0" smtClean="0">
                <a:solidFill>
                  <a:sysClr val="windowText" lastClr="000000"/>
                </a:solidFill>
                <a:latin typeface="Times New Roman" panose="02020603050405020304" pitchFamily="18" charset="0"/>
                <a:cs typeface="Times New Roman" panose="02020603050405020304" pitchFamily="18" charset="0"/>
              </a:rPr>
              <a:t>It </a:t>
            </a:r>
            <a:r>
              <a:rPr lang="en-US" sz="1600" kern="0" dirty="0">
                <a:solidFill>
                  <a:sysClr val="windowText" lastClr="000000"/>
                </a:solidFill>
                <a:latin typeface="Times New Roman" panose="02020603050405020304" pitchFamily="18" charset="0"/>
                <a:cs typeface="Times New Roman" panose="02020603050405020304" pitchFamily="18" charset="0"/>
              </a:rPr>
              <a:t>has been proven that CCTV surveillance is one of the most important tools for security and one of the most effective method to prevent dangerous event that can cause damage.</a:t>
            </a:r>
          </a:p>
          <a:p>
            <a:pPr marL="285750" indent="-285750">
              <a:buFont typeface="Arial" panose="020B0604020202020204" pitchFamily="34" charset="0"/>
              <a:buChar char="•"/>
            </a:pPr>
            <a:r>
              <a:rPr lang="en-US" sz="1600" kern="0" dirty="0">
                <a:solidFill>
                  <a:sysClr val="windowText" lastClr="000000"/>
                </a:solidFill>
                <a:latin typeface="Times New Roman" panose="02020603050405020304" pitchFamily="18" charset="0"/>
                <a:cs typeface="Times New Roman" panose="02020603050405020304" pitchFamily="18" charset="0"/>
              </a:rPr>
              <a:t>Offline method evaluation: Most of the CCTV systems that exist work on this principle of r</a:t>
            </a:r>
            <a:r>
              <a:rPr lang="en-US" sz="1600" dirty="0">
                <a:latin typeface="Times New Roman" panose="02020603050405020304" pitchFamily="18" charset="0"/>
                <a:cs typeface="Times New Roman" panose="02020603050405020304" pitchFamily="18" charset="0"/>
              </a:rPr>
              <a:t>ecording and storing it in some central cloud, if any mishap happened they refer to it and evaluate the evidence to catch the culprit.</a:t>
            </a:r>
            <a:endParaRPr lang="en-US" sz="1600"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kern="0" dirty="0">
                <a:solidFill>
                  <a:sysClr val="windowText" lastClr="000000"/>
                </a:solidFill>
                <a:latin typeface="Times New Roman" panose="02020603050405020304" pitchFamily="18" charset="0"/>
                <a:cs typeface="Times New Roman" panose="02020603050405020304" pitchFamily="18" charset="0"/>
              </a:rPr>
              <a:t>Another way is monitoring lively through camera feed and security personnel. The limitations here are mental or visual fatigue as they have to keep on monitoring the screen hence reduced the overall accuracy.</a:t>
            </a:r>
          </a:p>
          <a:p>
            <a:pPr marL="285750" indent="-285750">
              <a:buFont typeface="Arial" panose="020B0604020202020204" pitchFamily="34" charset="0"/>
              <a:buChar char="•"/>
            </a:pPr>
            <a:r>
              <a:rPr lang="en-US" sz="1600" kern="0" dirty="0">
                <a:solidFill>
                  <a:sysClr val="windowText" lastClr="000000"/>
                </a:solidFill>
                <a:latin typeface="Times New Roman" panose="02020603050405020304" pitchFamily="18" charset="0"/>
                <a:cs typeface="Times New Roman" panose="02020603050405020304" pitchFamily="18" charset="0"/>
              </a:rPr>
              <a:t>Regression analysis: Estimating relationship between a dependent and one or more independent variables.</a:t>
            </a:r>
          </a:p>
          <a:p>
            <a:pPr marL="285750" indent="-285750">
              <a:buFont typeface="Arial" panose="020B0604020202020204" pitchFamily="34" charset="0"/>
              <a:buChar char="•"/>
            </a:pPr>
            <a:r>
              <a:rPr lang="en-US" sz="1600" kern="0" dirty="0">
                <a:solidFill>
                  <a:sysClr val="windowText" lastClr="000000"/>
                </a:solidFill>
                <a:latin typeface="Times New Roman" panose="02020603050405020304" pitchFamily="18" charset="0"/>
                <a:cs typeface="Times New Roman" panose="02020603050405020304" pitchFamily="18" charset="0"/>
              </a:rPr>
              <a:t>One-way variance analysis: It is used to determine whether there are statistically significant difference between the means of 3 or more independent groups. It is also called as ANOVA.</a:t>
            </a:r>
          </a:p>
          <a:p>
            <a:pPr marL="285750" indent="-285750">
              <a:buFont typeface="Arial" panose="020B0604020202020204" pitchFamily="34" charset="0"/>
              <a:buChar char="•"/>
            </a:pPr>
            <a:r>
              <a:rPr lang="en-US" sz="1600" kern="0" dirty="0">
                <a:solidFill>
                  <a:sysClr val="windowText" lastClr="000000"/>
                </a:solidFill>
                <a:latin typeface="Times New Roman" panose="02020603050405020304" pitchFamily="18" charset="0"/>
                <a:cs typeface="Times New Roman" panose="02020603050405020304" pitchFamily="18" charset="0"/>
              </a:rPr>
              <a:t>Correlation evaluation: It is used to identify potential patterns or relationships between variables that may indicate fraud or theft.</a:t>
            </a:r>
          </a:p>
          <a:p>
            <a:pPr marL="285750" indent="-285750">
              <a:buFont typeface="Arial" panose="020B0604020202020204" pitchFamily="34" charset="0"/>
              <a:buChar char="•"/>
            </a:pPr>
            <a:r>
              <a:rPr lang="en-US" sz="1600" kern="0" dirty="0">
                <a:solidFill>
                  <a:sysClr val="windowText" lastClr="000000"/>
                </a:solidFill>
                <a:latin typeface="Times New Roman" panose="02020603050405020304" pitchFamily="18" charset="0"/>
                <a:cs typeface="Times New Roman" panose="02020603050405020304" pitchFamily="18" charset="0"/>
              </a:rPr>
              <a:t>Currently most of the CCTV or video surveillance is based on the offline evaluation after the occurrence of events like robbery, murder and other types of crime.</a:t>
            </a:r>
          </a:p>
        </p:txBody>
      </p:sp>
    </p:spTree>
    <p:extLst>
      <p:ext uri="{BB962C8B-B14F-4D97-AF65-F5344CB8AC3E}">
        <p14:creationId xmlns:p14="http://schemas.microsoft.com/office/powerpoint/2010/main" val="45574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579" y="208229"/>
            <a:ext cx="3224530" cy="391795"/>
          </a:xfrm>
          <a:prstGeom prst="rect">
            <a:avLst/>
          </a:prstGeom>
        </p:spPr>
        <p:txBody>
          <a:bodyPr vert="horz" wrap="square" lIns="0" tIns="12700" rIns="0" bIns="0" rtlCol="0">
            <a:spAutoFit/>
          </a:bodyPr>
          <a:lstStyle/>
          <a:p>
            <a:pPr marL="12700">
              <a:lnSpc>
                <a:spcPct val="100000"/>
              </a:lnSpc>
              <a:spcBef>
                <a:spcPts val="100"/>
              </a:spcBef>
            </a:pPr>
            <a:r>
              <a:rPr dirty="0"/>
              <a:t>Existing</a:t>
            </a:r>
            <a:r>
              <a:rPr spc="-70" dirty="0"/>
              <a:t> </a:t>
            </a:r>
            <a:r>
              <a:rPr dirty="0"/>
              <a:t>Market</a:t>
            </a:r>
            <a:r>
              <a:rPr spc="-55" dirty="0"/>
              <a:t> </a:t>
            </a:r>
            <a:r>
              <a:rPr dirty="0"/>
              <a:t>Solutions</a:t>
            </a:r>
          </a:p>
        </p:txBody>
      </p:sp>
      <p:sp>
        <p:nvSpPr>
          <p:cNvPr id="3" name="object 3"/>
          <p:cNvSpPr txBox="1"/>
          <p:nvPr/>
        </p:nvSpPr>
        <p:spPr>
          <a:xfrm>
            <a:off x="322579" y="1064552"/>
            <a:ext cx="11362055" cy="756920"/>
          </a:xfrm>
          <a:prstGeom prst="rect">
            <a:avLst/>
          </a:prstGeom>
        </p:spPr>
        <p:txBody>
          <a:bodyPr vert="horz" wrap="square" lIns="0" tIns="12700" rIns="0" bIns="0" rtlCol="0">
            <a:spAutoFit/>
          </a:bodyPr>
          <a:lstStyle/>
          <a:p>
            <a:pPr marL="12700" marR="78740">
              <a:lnSpc>
                <a:spcPct val="100000"/>
              </a:lnSpc>
              <a:spcBef>
                <a:spcPts val="100"/>
              </a:spcBef>
            </a:pPr>
            <a:r>
              <a:rPr sz="1200" spc="-5" dirty="0">
                <a:latin typeface="Times New Roman"/>
                <a:cs typeface="Times New Roman"/>
              </a:rPr>
              <a:t>Researching</a:t>
            </a:r>
            <a:r>
              <a:rPr sz="1200" spc="45" dirty="0">
                <a:latin typeface="Times New Roman"/>
                <a:cs typeface="Times New Roman"/>
              </a:rPr>
              <a:t> </a:t>
            </a:r>
            <a:r>
              <a:rPr sz="1200" dirty="0">
                <a:latin typeface="Times New Roman"/>
                <a:cs typeface="Times New Roman"/>
              </a:rPr>
              <a:t>upon</a:t>
            </a:r>
            <a:r>
              <a:rPr sz="1200" spc="10" dirty="0">
                <a:latin typeface="Times New Roman"/>
                <a:cs typeface="Times New Roman"/>
              </a:rPr>
              <a:t> </a:t>
            </a:r>
            <a:r>
              <a:rPr sz="1200" spc="-5" dirty="0">
                <a:latin typeface="Times New Roman"/>
                <a:cs typeface="Times New Roman"/>
              </a:rPr>
              <a:t>current</a:t>
            </a:r>
            <a:r>
              <a:rPr sz="1200" spc="35" dirty="0">
                <a:latin typeface="Times New Roman"/>
                <a:cs typeface="Times New Roman"/>
              </a:rPr>
              <a:t> </a:t>
            </a:r>
            <a:r>
              <a:rPr sz="1200" spc="-5" dirty="0">
                <a:latin typeface="Times New Roman"/>
                <a:cs typeface="Times New Roman"/>
              </a:rPr>
              <a:t>market</a:t>
            </a:r>
            <a:r>
              <a:rPr sz="1200" spc="35" dirty="0">
                <a:latin typeface="Times New Roman"/>
                <a:cs typeface="Times New Roman"/>
              </a:rPr>
              <a:t> </a:t>
            </a:r>
            <a:r>
              <a:rPr sz="1200" dirty="0">
                <a:latin typeface="Times New Roman"/>
                <a:cs typeface="Times New Roman"/>
              </a:rPr>
              <a:t>solutions</a:t>
            </a:r>
            <a:r>
              <a:rPr sz="1200" spc="10" dirty="0">
                <a:latin typeface="Times New Roman"/>
                <a:cs typeface="Times New Roman"/>
              </a:rPr>
              <a:t> </a:t>
            </a:r>
            <a:r>
              <a:rPr sz="1200" spc="-5" dirty="0">
                <a:latin typeface="Times New Roman"/>
                <a:cs typeface="Times New Roman"/>
              </a:rPr>
              <a:t>we</a:t>
            </a:r>
            <a:r>
              <a:rPr sz="1200" spc="10" dirty="0">
                <a:latin typeface="Times New Roman"/>
                <a:cs typeface="Times New Roman"/>
              </a:rPr>
              <a:t> </a:t>
            </a:r>
            <a:r>
              <a:rPr sz="1200" dirty="0">
                <a:latin typeface="Times New Roman"/>
                <a:cs typeface="Times New Roman"/>
              </a:rPr>
              <a:t>come</a:t>
            </a:r>
            <a:r>
              <a:rPr sz="1200" spc="15" dirty="0">
                <a:latin typeface="Times New Roman"/>
                <a:cs typeface="Times New Roman"/>
              </a:rPr>
              <a:t> </a:t>
            </a:r>
            <a:r>
              <a:rPr sz="1200" dirty="0">
                <a:latin typeface="Times New Roman"/>
                <a:cs typeface="Times New Roman"/>
              </a:rPr>
              <a:t>upon</a:t>
            </a:r>
            <a:r>
              <a:rPr sz="1200" spc="10" dirty="0">
                <a:latin typeface="Times New Roman"/>
                <a:cs typeface="Times New Roman"/>
              </a:rPr>
              <a:t> </a:t>
            </a:r>
            <a:r>
              <a:rPr sz="1200" spc="-5" dirty="0">
                <a:latin typeface="Times New Roman"/>
                <a:cs typeface="Times New Roman"/>
              </a:rPr>
              <a:t>majorly</a:t>
            </a:r>
            <a:r>
              <a:rPr sz="1200" spc="30" dirty="0">
                <a:latin typeface="Times New Roman"/>
                <a:cs typeface="Times New Roman"/>
              </a:rPr>
              <a:t> </a:t>
            </a:r>
            <a:r>
              <a:rPr sz="1200" spc="-5" dirty="0">
                <a:latin typeface="Times New Roman"/>
                <a:cs typeface="Times New Roman"/>
              </a:rPr>
              <a:t>two</a:t>
            </a:r>
            <a:r>
              <a:rPr sz="1200" spc="10" dirty="0">
                <a:latin typeface="Times New Roman"/>
                <a:cs typeface="Times New Roman"/>
              </a:rPr>
              <a:t> </a:t>
            </a:r>
            <a:r>
              <a:rPr sz="1200" spc="-10" dirty="0">
                <a:latin typeface="Times New Roman"/>
                <a:cs typeface="Times New Roman"/>
              </a:rPr>
              <a:t>types</a:t>
            </a:r>
            <a:r>
              <a:rPr sz="1200" spc="40" dirty="0">
                <a:latin typeface="Times New Roman"/>
                <a:cs typeface="Times New Roman"/>
              </a:rPr>
              <a:t> </a:t>
            </a:r>
            <a:r>
              <a:rPr sz="1200" dirty="0">
                <a:latin typeface="Times New Roman"/>
                <a:cs typeface="Times New Roman"/>
              </a:rPr>
              <a:t>of</a:t>
            </a:r>
            <a:r>
              <a:rPr sz="1200" spc="15" dirty="0">
                <a:latin typeface="Times New Roman"/>
                <a:cs typeface="Times New Roman"/>
              </a:rPr>
              <a:t> </a:t>
            </a:r>
            <a:r>
              <a:rPr sz="1200" spc="-5" dirty="0">
                <a:latin typeface="Times New Roman"/>
                <a:cs typeface="Times New Roman"/>
              </a:rPr>
              <a:t>classifications</a:t>
            </a:r>
            <a:r>
              <a:rPr sz="1200" spc="30" dirty="0">
                <a:latin typeface="Times New Roman"/>
                <a:cs typeface="Times New Roman"/>
              </a:rPr>
              <a:t> </a:t>
            </a:r>
            <a:r>
              <a:rPr sz="1200" dirty="0">
                <a:latin typeface="Times New Roman"/>
                <a:cs typeface="Times New Roman"/>
              </a:rPr>
              <a:t>of</a:t>
            </a:r>
            <a:r>
              <a:rPr sz="1200" spc="1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organization</a:t>
            </a:r>
            <a:r>
              <a:rPr sz="1200" spc="45" dirty="0">
                <a:latin typeface="Times New Roman"/>
                <a:cs typeface="Times New Roman"/>
              </a:rPr>
              <a:t> </a:t>
            </a:r>
            <a:r>
              <a:rPr sz="1200" spc="-5" dirty="0">
                <a:latin typeface="Times New Roman"/>
                <a:cs typeface="Times New Roman"/>
              </a:rPr>
              <a:t>services</a:t>
            </a:r>
            <a:r>
              <a:rPr sz="1200" spc="30"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10" dirty="0">
                <a:latin typeface="Times New Roman"/>
                <a:cs typeface="Times New Roman"/>
              </a:rPr>
              <a:t>theft</a:t>
            </a:r>
            <a:r>
              <a:rPr sz="1200" spc="20" dirty="0">
                <a:latin typeface="Times New Roman"/>
                <a:cs typeface="Times New Roman"/>
              </a:rPr>
              <a:t> </a:t>
            </a:r>
            <a:r>
              <a:rPr sz="1200" spc="-5" dirty="0">
                <a:latin typeface="Times New Roman"/>
                <a:cs typeface="Times New Roman"/>
              </a:rPr>
              <a:t>detection.</a:t>
            </a:r>
            <a:r>
              <a:rPr sz="1200" spc="2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services</a:t>
            </a:r>
            <a:r>
              <a:rPr sz="1200" spc="30" dirty="0">
                <a:latin typeface="Times New Roman"/>
                <a:cs typeface="Times New Roman"/>
              </a:rPr>
              <a:t> </a:t>
            </a:r>
            <a:r>
              <a:rPr sz="1200" dirty="0">
                <a:latin typeface="Times New Roman"/>
                <a:cs typeface="Times New Roman"/>
              </a:rPr>
              <a:t>of</a:t>
            </a:r>
            <a:r>
              <a:rPr sz="1200" spc="15" dirty="0">
                <a:latin typeface="Times New Roman"/>
                <a:cs typeface="Times New Roman"/>
              </a:rPr>
              <a:t> </a:t>
            </a:r>
            <a:r>
              <a:rPr sz="1200" spc="-5" dirty="0">
                <a:latin typeface="Times New Roman"/>
                <a:cs typeface="Times New Roman"/>
              </a:rPr>
              <a:t>higher</a:t>
            </a:r>
            <a:r>
              <a:rPr sz="1200" spc="25" dirty="0">
                <a:latin typeface="Times New Roman"/>
                <a:cs typeface="Times New Roman"/>
              </a:rPr>
              <a:t> </a:t>
            </a:r>
            <a:r>
              <a:rPr sz="1200" spc="-5" dirty="0">
                <a:latin typeface="Times New Roman"/>
                <a:cs typeface="Times New Roman"/>
              </a:rPr>
              <a:t>quality</a:t>
            </a:r>
            <a:r>
              <a:rPr sz="1200" spc="20" dirty="0">
                <a:latin typeface="Times New Roman"/>
                <a:cs typeface="Times New Roman"/>
              </a:rPr>
              <a:t> </a:t>
            </a:r>
            <a:r>
              <a:rPr sz="1200" spc="-5" dirty="0">
                <a:latin typeface="Times New Roman"/>
                <a:cs typeface="Times New Roman"/>
              </a:rPr>
              <a:t>cover</a:t>
            </a:r>
            <a:r>
              <a:rPr sz="1200" spc="25" dirty="0">
                <a:latin typeface="Times New Roman"/>
                <a:cs typeface="Times New Roman"/>
              </a:rPr>
              <a:t> </a:t>
            </a:r>
            <a:r>
              <a:rPr sz="1200" spc="-5" dirty="0">
                <a:latin typeface="Times New Roman"/>
                <a:cs typeface="Times New Roman"/>
              </a:rPr>
              <a:t>higher </a:t>
            </a:r>
            <a:r>
              <a:rPr sz="1200" spc="-285" dirty="0">
                <a:latin typeface="Times New Roman"/>
                <a:cs typeface="Times New Roman"/>
              </a:rPr>
              <a:t> </a:t>
            </a:r>
            <a:r>
              <a:rPr sz="1200" dirty="0">
                <a:latin typeface="Times New Roman"/>
                <a:cs typeface="Times New Roman"/>
              </a:rPr>
              <a:t>number of</a:t>
            </a:r>
            <a:r>
              <a:rPr sz="1200" spc="5" dirty="0">
                <a:latin typeface="Times New Roman"/>
                <a:cs typeface="Times New Roman"/>
              </a:rPr>
              <a:t> </a:t>
            </a:r>
            <a:r>
              <a:rPr sz="1200" spc="-5" dirty="0">
                <a:latin typeface="Times New Roman"/>
                <a:cs typeface="Times New Roman"/>
              </a:rPr>
              <a:t>cases</a:t>
            </a:r>
            <a:r>
              <a:rPr sz="1200" spc="10" dirty="0">
                <a:latin typeface="Times New Roman"/>
                <a:cs typeface="Times New Roman"/>
              </a:rPr>
              <a:t> </a:t>
            </a:r>
            <a:r>
              <a:rPr sz="1200" dirty="0">
                <a:latin typeface="Times New Roman"/>
                <a:cs typeface="Times New Roman"/>
              </a:rPr>
              <a:t>while</a:t>
            </a:r>
            <a:r>
              <a:rPr sz="1200" spc="5" dirty="0">
                <a:latin typeface="Times New Roman"/>
                <a:cs typeface="Times New Roman"/>
              </a:rPr>
              <a:t> </a:t>
            </a:r>
            <a:r>
              <a:rPr sz="1200" spc="-5" dirty="0">
                <a:latin typeface="Times New Roman"/>
                <a:cs typeface="Times New Roman"/>
              </a:rPr>
              <a:t>training</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machine</a:t>
            </a:r>
            <a:r>
              <a:rPr sz="1200" spc="30" dirty="0">
                <a:latin typeface="Times New Roman"/>
                <a:cs typeface="Times New Roman"/>
              </a:rPr>
              <a:t> </a:t>
            </a:r>
            <a:r>
              <a:rPr sz="1200" spc="-5" dirty="0">
                <a:latin typeface="Times New Roman"/>
                <a:cs typeface="Times New Roman"/>
              </a:rPr>
              <a:t>learning</a:t>
            </a:r>
            <a:r>
              <a:rPr sz="1200" spc="25" dirty="0">
                <a:latin typeface="Times New Roman"/>
                <a:cs typeface="Times New Roman"/>
              </a:rPr>
              <a:t> </a:t>
            </a:r>
            <a:r>
              <a:rPr sz="1200" spc="-5" dirty="0">
                <a:latin typeface="Times New Roman"/>
                <a:cs typeface="Times New Roman"/>
              </a:rPr>
              <a:t>models</a:t>
            </a:r>
            <a:r>
              <a:rPr sz="1200" spc="10" dirty="0">
                <a:latin typeface="Times New Roman"/>
                <a:cs typeface="Times New Roman"/>
              </a:rPr>
              <a:t> </a:t>
            </a:r>
            <a:r>
              <a:rPr sz="1200" spc="-5" dirty="0">
                <a:latin typeface="Times New Roman"/>
                <a:cs typeface="Times New Roman"/>
              </a:rPr>
              <a:t>such</a:t>
            </a:r>
            <a:r>
              <a:rPr sz="1200" dirty="0">
                <a:latin typeface="Times New Roman"/>
                <a:cs typeface="Times New Roman"/>
              </a:rPr>
              <a:t> </a:t>
            </a:r>
            <a:r>
              <a:rPr sz="1200" spc="-5" dirty="0">
                <a:latin typeface="Times New Roman"/>
                <a:cs typeface="Times New Roman"/>
              </a:rPr>
              <a:t>as:</a:t>
            </a:r>
            <a:endParaRPr sz="1200" dirty="0">
              <a:latin typeface="Times New Roman"/>
              <a:cs typeface="Times New Roman"/>
            </a:endParaRPr>
          </a:p>
          <a:p>
            <a:pPr marL="184785" marR="5080" indent="-172720">
              <a:lnSpc>
                <a:spcPct val="100000"/>
              </a:lnSpc>
              <a:buFont typeface="Arial MT"/>
              <a:buChar char="•"/>
              <a:tabLst>
                <a:tab pos="185420" algn="l"/>
              </a:tabLst>
            </a:pPr>
            <a:r>
              <a:rPr sz="1200" b="1" spc="-5" dirty="0">
                <a:latin typeface="Times New Roman"/>
                <a:cs typeface="Times New Roman"/>
              </a:rPr>
              <a:t>Neural</a:t>
            </a:r>
            <a:r>
              <a:rPr sz="1200" b="1" spc="15" dirty="0">
                <a:latin typeface="Times New Roman"/>
                <a:cs typeface="Times New Roman"/>
              </a:rPr>
              <a:t> </a:t>
            </a:r>
            <a:r>
              <a:rPr sz="1200" b="1" spc="-5" dirty="0">
                <a:latin typeface="Times New Roman"/>
                <a:cs typeface="Times New Roman"/>
              </a:rPr>
              <a:t>Networks</a:t>
            </a:r>
            <a:r>
              <a:rPr sz="1200" b="1" dirty="0">
                <a:latin typeface="Times New Roman"/>
                <a:cs typeface="Times New Roman"/>
              </a:rPr>
              <a:t> :</a:t>
            </a:r>
            <a:r>
              <a:rPr sz="1200" b="1" spc="15" dirty="0">
                <a:latin typeface="Times New Roman"/>
                <a:cs typeface="Times New Roman"/>
              </a:rPr>
              <a:t> </a:t>
            </a:r>
            <a:r>
              <a:rPr sz="1200" spc="-15" dirty="0">
                <a:latin typeface="Times New Roman"/>
                <a:cs typeface="Times New Roman"/>
              </a:rPr>
              <a:t>It</a:t>
            </a:r>
            <a:r>
              <a:rPr sz="1200" spc="35"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dirty="0">
                <a:latin typeface="Times New Roman"/>
                <a:cs typeface="Times New Roman"/>
              </a:rPr>
              <a:t>a</a:t>
            </a:r>
            <a:r>
              <a:rPr sz="1200" spc="10" dirty="0">
                <a:latin typeface="Times New Roman"/>
                <a:cs typeface="Times New Roman"/>
              </a:rPr>
              <a:t> </a:t>
            </a:r>
            <a:r>
              <a:rPr sz="1200" spc="-10" dirty="0">
                <a:latin typeface="Times New Roman"/>
                <a:cs typeface="Times New Roman"/>
              </a:rPr>
              <a:t>type</a:t>
            </a:r>
            <a:r>
              <a:rPr sz="1200" spc="50" dirty="0">
                <a:latin typeface="Times New Roman"/>
                <a:cs typeface="Times New Roman"/>
              </a:rPr>
              <a:t> </a:t>
            </a:r>
            <a:r>
              <a:rPr sz="1200" dirty="0">
                <a:latin typeface="Times New Roman"/>
                <a:cs typeface="Times New Roman"/>
              </a:rPr>
              <a:t>of</a:t>
            </a:r>
            <a:r>
              <a:rPr sz="1200" spc="15" dirty="0">
                <a:latin typeface="Times New Roman"/>
                <a:cs typeface="Times New Roman"/>
              </a:rPr>
              <a:t> </a:t>
            </a:r>
            <a:r>
              <a:rPr sz="1200" spc="-5" dirty="0">
                <a:latin typeface="Times New Roman"/>
                <a:cs typeface="Times New Roman"/>
              </a:rPr>
              <a:t>machine</a:t>
            </a:r>
            <a:r>
              <a:rPr sz="1200" spc="30" dirty="0">
                <a:latin typeface="Times New Roman"/>
                <a:cs typeface="Times New Roman"/>
              </a:rPr>
              <a:t> </a:t>
            </a:r>
            <a:r>
              <a:rPr sz="1200" spc="-5" dirty="0">
                <a:latin typeface="Times New Roman"/>
                <a:cs typeface="Times New Roman"/>
              </a:rPr>
              <a:t>learning</a:t>
            </a:r>
            <a:r>
              <a:rPr sz="1200" spc="40" dirty="0">
                <a:latin typeface="Times New Roman"/>
                <a:cs typeface="Times New Roman"/>
              </a:rPr>
              <a:t> </a:t>
            </a:r>
            <a:r>
              <a:rPr sz="1200" spc="-5" dirty="0">
                <a:latin typeface="Times New Roman"/>
                <a:cs typeface="Times New Roman"/>
              </a:rPr>
              <a:t>algorithm</a:t>
            </a:r>
            <a:r>
              <a:rPr sz="1200" spc="35" dirty="0">
                <a:latin typeface="Times New Roman"/>
                <a:cs typeface="Times New Roman"/>
              </a:rPr>
              <a:t> </a:t>
            </a:r>
            <a:r>
              <a:rPr sz="1200" dirty="0">
                <a:latin typeface="Times New Roman"/>
                <a:cs typeface="Times New Roman"/>
              </a:rPr>
              <a:t>that</a:t>
            </a:r>
            <a:r>
              <a:rPr sz="1200" spc="20"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spc="-5" dirty="0">
                <a:latin typeface="Times New Roman"/>
                <a:cs typeface="Times New Roman"/>
              </a:rPr>
              <a:t>inspired</a:t>
            </a:r>
            <a:r>
              <a:rPr sz="1200" spc="20" dirty="0">
                <a:latin typeface="Times New Roman"/>
                <a:cs typeface="Times New Roman"/>
              </a:rPr>
              <a:t> </a:t>
            </a:r>
            <a:r>
              <a:rPr sz="1200" dirty="0">
                <a:latin typeface="Times New Roman"/>
                <a:cs typeface="Times New Roman"/>
              </a:rPr>
              <a:t>by</a:t>
            </a:r>
            <a:r>
              <a:rPr sz="1200" spc="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dirty="0">
                <a:latin typeface="Times New Roman"/>
                <a:cs typeface="Times New Roman"/>
              </a:rPr>
              <a:t>human</a:t>
            </a:r>
            <a:r>
              <a:rPr sz="1200" spc="10" dirty="0">
                <a:latin typeface="Times New Roman"/>
                <a:cs typeface="Times New Roman"/>
              </a:rPr>
              <a:t> </a:t>
            </a:r>
            <a:r>
              <a:rPr sz="1200" spc="-5" dirty="0">
                <a:latin typeface="Times New Roman"/>
                <a:cs typeface="Times New Roman"/>
              </a:rPr>
              <a:t>brain.</a:t>
            </a:r>
            <a:r>
              <a:rPr sz="1200" spc="20" dirty="0">
                <a:latin typeface="Times New Roman"/>
                <a:cs typeface="Times New Roman"/>
              </a:rPr>
              <a:t> </a:t>
            </a:r>
            <a:r>
              <a:rPr sz="1200" spc="-15" dirty="0">
                <a:latin typeface="Times New Roman"/>
                <a:cs typeface="Times New Roman"/>
              </a:rPr>
              <a:t>It</a:t>
            </a:r>
            <a:r>
              <a:rPr sz="1200" spc="35" dirty="0">
                <a:latin typeface="Times New Roman"/>
                <a:cs typeface="Times New Roman"/>
              </a:rPr>
              <a:t> </a:t>
            </a:r>
            <a:r>
              <a:rPr sz="1200" spc="-5" dirty="0">
                <a:latin typeface="Times New Roman"/>
                <a:cs typeface="Times New Roman"/>
              </a:rPr>
              <a:t>is</a:t>
            </a:r>
            <a:r>
              <a:rPr sz="1200" spc="10" dirty="0">
                <a:latin typeface="Times New Roman"/>
                <a:cs typeface="Times New Roman"/>
              </a:rPr>
              <a:t> </a:t>
            </a:r>
            <a:r>
              <a:rPr sz="1200" spc="-5" dirty="0">
                <a:latin typeface="Times New Roman"/>
                <a:cs typeface="Times New Roman"/>
              </a:rPr>
              <a:t>made</a:t>
            </a:r>
            <a:r>
              <a:rPr sz="1200" spc="25" dirty="0">
                <a:latin typeface="Times New Roman"/>
                <a:cs typeface="Times New Roman"/>
              </a:rPr>
              <a:t> </a:t>
            </a:r>
            <a:r>
              <a:rPr sz="1200" dirty="0">
                <a:latin typeface="Times New Roman"/>
                <a:cs typeface="Times New Roman"/>
              </a:rPr>
              <a:t>up</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a</a:t>
            </a:r>
            <a:r>
              <a:rPr sz="1200" spc="15" dirty="0">
                <a:latin typeface="Times New Roman"/>
                <a:cs typeface="Times New Roman"/>
              </a:rPr>
              <a:t> </a:t>
            </a:r>
            <a:r>
              <a:rPr sz="1200" spc="-5" dirty="0">
                <a:latin typeface="Times New Roman"/>
                <a:cs typeface="Times New Roman"/>
              </a:rPr>
              <a:t>network</a:t>
            </a:r>
            <a:r>
              <a:rPr sz="1200" spc="1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interconnected</a:t>
            </a:r>
            <a:r>
              <a:rPr sz="1200" spc="100" dirty="0">
                <a:latin typeface="Times New Roman"/>
                <a:cs typeface="Times New Roman"/>
              </a:rPr>
              <a:t> </a:t>
            </a:r>
            <a:r>
              <a:rPr sz="1200" spc="-5" dirty="0">
                <a:latin typeface="Times New Roman"/>
                <a:cs typeface="Times New Roman"/>
              </a:rPr>
              <a:t>nodes,</a:t>
            </a:r>
            <a:r>
              <a:rPr sz="1200" spc="10" dirty="0">
                <a:latin typeface="Times New Roman"/>
                <a:cs typeface="Times New Roman"/>
              </a:rPr>
              <a:t> </a:t>
            </a:r>
            <a:r>
              <a:rPr sz="1200" dirty="0">
                <a:latin typeface="Times New Roman"/>
                <a:cs typeface="Times New Roman"/>
              </a:rPr>
              <a:t>or</a:t>
            </a:r>
            <a:r>
              <a:rPr sz="1200" spc="10" dirty="0">
                <a:latin typeface="Times New Roman"/>
                <a:cs typeface="Times New Roman"/>
              </a:rPr>
              <a:t> </a:t>
            </a:r>
            <a:r>
              <a:rPr sz="1200" spc="-5" dirty="0">
                <a:latin typeface="Times New Roman"/>
                <a:cs typeface="Times New Roman"/>
              </a:rPr>
              <a:t>neurons,</a:t>
            </a:r>
            <a:r>
              <a:rPr sz="1200" spc="10" dirty="0">
                <a:latin typeface="Times New Roman"/>
                <a:cs typeface="Times New Roman"/>
              </a:rPr>
              <a:t> </a:t>
            </a:r>
            <a:r>
              <a:rPr sz="1200" spc="-5" dirty="0">
                <a:latin typeface="Times New Roman"/>
                <a:cs typeface="Times New Roman"/>
              </a:rPr>
              <a:t>that</a:t>
            </a:r>
            <a:r>
              <a:rPr sz="1200" spc="20" dirty="0">
                <a:latin typeface="Times New Roman"/>
                <a:cs typeface="Times New Roman"/>
              </a:rPr>
              <a:t> </a:t>
            </a:r>
            <a:r>
              <a:rPr sz="1200" spc="-5" dirty="0">
                <a:latin typeface="Times New Roman"/>
                <a:cs typeface="Times New Roman"/>
              </a:rPr>
              <a:t>are</a:t>
            </a:r>
            <a:r>
              <a:rPr sz="1200" spc="20" dirty="0">
                <a:latin typeface="Times New Roman"/>
                <a:cs typeface="Times New Roman"/>
              </a:rPr>
              <a:t> </a:t>
            </a:r>
            <a:r>
              <a:rPr sz="1200" spc="-5" dirty="0">
                <a:latin typeface="Times New Roman"/>
                <a:cs typeface="Times New Roman"/>
              </a:rPr>
              <a:t>able</a:t>
            </a:r>
            <a:r>
              <a:rPr sz="1200" spc="30"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learn </a:t>
            </a:r>
            <a:r>
              <a:rPr sz="1200" spc="-285"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spc="-5" dirty="0">
                <a:latin typeface="Times New Roman"/>
                <a:cs typeface="Times New Roman"/>
              </a:rPr>
              <a:t>adapt</a:t>
            </a:r>
            <a:r>
              <a:rPr sz="1200" spc="20" dirty="0">
                <a:latin typeface="Times New Roman"/>
                <a:cs typeface="Times New Roman"/>
              </a:rPr>
              <a:t> </a:t>
            </a:r>
            <a:r>
              <a:rPr sz="1200" dirty="0">
                <a:latin typeface="Times New Roman"/>
                <a:cs typeface="Times New Roman"/>
              </a:rPr>
              <a:t>to</a:t>
            </a:r>
            <a:r>
              <a:rPr sz="1200" spc="20" dirty="0">
                <a:latin typeface="Times New Roman"/>
                <a:cs typeface="Times New Roman"/>
              </a:rPr>
              <a:t> </a:t>
            </a:r>
            <a:r>
              <a:rPr sz="1200" spc="-5" dirty="0">
                <a:latin typeface="Times New Roman"/>
                <a:cs typeface="Times New Roman"/>
              </a:rPr>
              <a:t>new</a:t>
            </a:r>
            <a:r>
              <a:rPr sz="1200" spc="5" dirty="0">
                <a:latin typeface="Times New Roman"/>
                <a:cs typeface="Times New Roman"/>
              </a:rPr>
              <a:t> </a:t>
            </a:r>
            <a:r>
              <a:rPr sz="1200" spc="-5" dirty="0">
                <a:latin typeface="Times New Roman"/>
                <a:cs typeface="Times New Roman"/>
              </a:rPr>
              <a:t>data.</a:t>
            </a:r>
            <a:r>
              <a:rPr sz="1200" spc="10" dirty="0">
                <a:latin typeface="Times New Roman"/>
                <a:cs typeface="Times New Roman"/>
              </a:rPr>
              <a:t> </a:t>
            </a:r>
            <a:r>
              <a:rPr sz="1200" spc="-5" dirty="0">
                <a:latin typeface="Times New Roman"/>
                <a:cs typeface="Times New Roman"/>
              </a:rPr>
              <a:t>They</a:t>
            </a:r>
            <a:r>
              <a:rPr sz="1200" spc="20" dirty="0">
                <a:latin typeface="Times New Roman"/>
                <a:cs typeface="Times New Roman"/>
              </a:rPr>
              <a:t> </a:t>
            </a:r>
            <a:r>
              <a:rPr sz="1200" spc="-5" dirty="0">
                <a:latin typeface="Times New Roman"/>
                <a:cs typeface="Times New Roman"/>
              </a:rPr>
              <a:t>are</a:t>
            </a:r>
            <a:r>
              <a:rPr sz="1200" spc="20" dirty="0">
                <a:latin typeface="Times New Roman"/>
                <a:cs typeface="Times New Roman"/>
              </a:rPr>
              <a:t> </a:t>
            </a:r>
            <a:r>
              <a:rPr sz="1200" dirty="0">
                <a:latin typeface="Times New Roman"/>
                <a:cs typeface="Times New Roman"/>
              </a:rPr>
              <a:t>expensive</a:t>
            </a:r>
            <a:r>
              <a:rPr sz="1200" spc="10" dirty="0">
                <a:latin typeface="Times New Roman"/>
                <a:cs typeface="Times New Roman"/>
              </a:rPr>
              <a:t> </a:t>
            </a:r>
            <a:r>
              <a:rPr sz="1200" dirty="0">
                <a:latin typeface="Times New Roman"/>
                <a:cs typeface="Times New Roman"/>
              </a:rPr>
              <a:t>to</a:t>
            </a:r>
            <a:r>
              <a:rPr sz="1200" spc="20" dirty="0">
                <a:latin typeface="Times New Roman"/>
                <a:cs typeface="Times New Roman"/>
              </a:rPr>
              <a:t> </a:t>
            </a:r>
            <a:r>
              <a:rPr sz="1200" spc="-5" dirty="0">
                <a:latin typeface="Times New Roman"/>
                <a:cs typeface="Times New Roman"/>
              </a:rPr>
              <a:t>develop</a:t>
            </a:r>
            <a:r>
              <a:rPr sz="1200" spc="20" dirty="0">
                <a:latin typeface="Times New Roman"/>
                <a:cs typeface="Times New Roman"/>
              </a:rPr>
              <a:t> </a:t>
            </a:r>
            <a:r>
              <a:rPr sz="1200" spc="-5" dirty="0">
                <a:latin typeface="Times New Roman"/>
                <a:cs typeface="Times New Roman"/>
              </a:rPr>
              <a:t>and</a:t>
            </a:r>
            <a:r>
              <a:rPr sz="1200" spc="20" dirty="0">
                <a:latin typeface="Times New Roman"/>
                <a:cs typeface="Times New Roman"/>
              </a:rPr>
              <a:t> </a:t>
            </a:r>
            <a:r>
              <a:rPr sz="1200" spc="-5" dirty="0">
                <a:latin typeface="Times New Roman"/>
                <a:cs typeface="Times New Roman"/>
              </a:rPr>
              <a:t>train</a:t>
            </a:r>
            <a:r>
              <a:rPr sz="1200" spc="15" dirty="0">
                <a:latin typeface="Times New Roman"/>
                <a:cs typeface="Times New Roman"/>
              </a:rPr>
              <a:t> </a:t>
            </a:r>
            <a:r>
              <a:rPr sz="1200" spc="-5" dirty="0">
                <a:latin typeface="Times New Roman"/>
                <a:cs typeface="Times New Roman"/>
              </a:rPr>
              <a:t>often</a:t>
            </a:r>
            <a:r>
              <a:rPr sz="1200" spc="30" dirty="0">
                <a:latin typeface="Times New Roman"/>
                <a:cs typeface="Times New Roman"/>
              </a:rPr>
              <a:t> </a:t>
            </a:r>
            <a:r>
              <a:rPr sz="1200" spc="-5" dirty="0">
                <a:latin typeface="Times New Roman"/>
                <a:cs typeface="Times New Roman"/>
              </a:rPr>
              <a:t>requiring</a:t>
            </a:r>
            <a:r>
              <a:rPr sz="1200" spc="20" dirty="0">
                <a:latin typeface="Times New Roman"/>
                <a:cs typeface="Times New Roman"/>
              </a:rPr>
              <a:t> </a:t>
            </a:r>
            <a:r>
              <a:rPr sz="1200" spc="-5" dirty="0">
                <a:latin typeface="Times New Roman"/>
                <a:cs typeface="Times New Roman"/>
              </a:rPr>
              <a:t>high</a:t>
            </a:r>
            <a:r>
              <a:rPr sz="1200" spc="30" dirty="0">
                <a:latin typeface="Times New Roman"/>
                <a:cs typeface="Times New Roman"/>
              </a:rPr>
              <a:t> </a:t>
            </a:r>
            <a:r>
              <a:rPr sz="1200" spc="-5" dirty="0">
                <a:latin typeface="Times New Roman"/>
                <a:cs typeface="Times New Roman"/>
              </a:rPr>
              <a:t>amount</a:t>
            </a:r>
            <a:r>
              <a:rPr sz="1200" spc="1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good</a:t>
            </a:r>
            <a:r>
              <a:rPr sz="1200" spc="20" dirty="0">
                <a:latin typeface="Times New Roman"/>
                <a:cs typeface="Times New Roman"/>
              </a:rPr>
              <a:t> </a:t>
            </a:r>
            <a:r>
              <a:rPr sz="1200" spc="-5" dirty="0">
                <a:latin typeface="Times New Roman"/>
                <a:cs typeface="Times New Roman"/>
              </a:rPr>
              <a:t>training</a:t>
            </a:r>
            <a:r>
              <a:rPr sz="1200" spc="20" dirty="0">
                <a:latin typeface="Times New Roman"/>
                <a:cs typeface="Times New Roman"/>
              </a:rPr>
              <a:t> </a:t>
            </a:r>
            <a:r>
              <a:rPr sz="1200" spc="-5" dirty="0">
                <a:latin typeface="Times New Roman"/>
                <a:cs typeface="Times New Roman"/>
              </a:rPr>
              <a:t>data</a:t>
            </a:r>
            <a:r>
              <a:rPr sz="1200" spc="25" dirty="0">
                <a:latin typeface="Times New Roman"/>
                <a:cs typeface="Times New Roman"/>
              </a:rPr>
              <a:t> </a:t>
            </a:r>
            <a:r>
              <a:rPr sz="1200" spc="-5" dirty="0">
                <a:latin typeface="Times New Roman"/>
                <a:cs typeface="Times New Roman"/>
              </a:rPr>
              <a:t>and</a:t>
            </a:r>
            <a:r>
              <a:rPr sz="1200" spc="20" dirty="0">
                <a:latin typeface="Times New Roman"/>
                <a:cs typeface="Times New Roman"/>
              </a:rPr>
              <a:t> </a:t>
            </a:r>
            <a:r>
              <a:rPr sz="1200" spc="-5" dirty="0">
                <a:latin typeface="Times New Roman"/>
                <a:cs typeface="Times New Roman"/>
              </a:rPr>
              <a:t>are</a:t>
            </a:r>
            <a:r>
              <a:rPr sz="1200" spc="20" dirty="0">
                <a:latin typeface="Times New Roman"/>
                <a:cs typeface="Times New Roman"/>
              </a:rPr>
              <a:t> </a:t>
            </a:r>
            <a:r>
              <a:rPr sz="1200" spc="-5" dirty="0">
                <a:latin typeface="Times New Roman"/>
                <a:cs typeface="Times New Roman"/>
              </a:rPr>
              <a:t>harder</a:t>
            </a:r>
            <a:r>
              <a:rPr sz="1200" spc="2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interpret</a:t>
            </a:r>
            <a:r>
              <a:rPr sz="1200" spc="45" dirty="0">
                <a:latin typeface="Times New Roman"/>
                <a:cs typeface="Times New Roman"/>
              </a:rPr>
              <a:t> </a:t>
            </a:r>
            <a:r>
              <a:rPr sz="1200" dirty="0">
                <a:latin typeface="Times New Roman"/>
                <a:cs typeface="Times New Roman"/>
              </a:rPr>
              <a:t>on</a:t>
            </a:r>
            <a:r>
              <a:rPr sz="1200" spc="10" dirty="0">
                <a:latin typeface="Times New Roman"/>
                <a:cs typeface="Times New Roman"/>
              </a:rPr>
              <a:t> </a:t>
            </a:r>
            <a:r>
              <a:rPr sz="1200" dirty="0">
                <a:latin typeface="Times New Roman"/>
                <a:cs typeface="Times New Roman"/>
              </a:rPr>
              <a:t>why</a:t>
            </a:r>
            <a:r>
              <a:rPr sz="1200" spc="40" dirty="0">
                <a:latin typeface="Times New Roman"/>
                <a:cs typeface="Times New Roman"/>
              </a:rPr>
              <a:t> </a:t>
            </a:r>
            <a:r>
              <a:rPr sz="1200" spc="-5" dirty="0">
                <a:latin typeface="Times New Roman"/>
                <a:cs typeface="Times New Roman"/>
              </a:rPr>
              <a:t>they</a:t>
            </a:r>
            <a:r>
              <a:rPr sz="1200" spc="15" dirty="0">
                <a:latin typeface="Times New Roman"/>
                <a:cs typeface="Times New Roman"/>
              </a:rPr>
              <a:t> </a:t>
            </a:r>
            <a:r>
              <a:rPr sz="1200" spc="-5" dirty="0">
                <a:latin typeface="Times New Roman"/>
                <a:cs typeface="Times New Roman"/>
              </a:rPr>
              <a:t>made</a:t>
            </a:r>
            <a:r>
              <a:rPr sz="1200" spc="15" dirty="0">
                <a:latin typeface="Times New Roman"/>
                <a:cs typeface="Times New Roman"/>
              </a:rPr>
              <a:t> </a:t>
            </a:r>
            <a:r>
              <a:rPr sz="1200" dirty="0">
                <a:latin typeface="Times New Roman"/>
                <a:cs typeface="Times New Roman"/>
              </a:rPr>
              <a:t>a</a:t>
            </a:r>
            <a:r>
              <a:rPr sz="1200" spc="15" dirty="0">
                <a:latin typeface="Times New Roman"/>
                <a:cs typeface="Times New Roman"/>
              </a:rPr>
              <a:t> </a:t>
            </a:r>
            <a:r>
              <a:rPr sz="1200" spc="-5" dirty="0">
                <a:latin typeface="Times New Roman"/>
                <a:cs typeface="Times New Roman"/>
              </a:rPr>
              <a:t>particular</a:t>
            </a:r>
            <a:r>
              <a:rPr sz="1200" spc="50" dirty="0">
                <a:latin typeface="Times New Roman"/>
                <a:cs typeface="Times New Roman"/>
              </a:rPr>
              <a:t> </a:t>
            </a:r>
            <a:r>
              <a:rPr sz="1200" spc="-5" dirty="0">
                <a:latin typeface="Times New Roman"/>
                <a:cs typeface="Times New Roman"/>
              </a:rPr>
              <a:t>decision.</a:t>
            </a:r>
            <a:endParaRPr sz="1200" dirty="0">
              <a:latin typeface="Times New Roman"/>
              <a:cs typeface="Times New Roman"/>
            </a:endParaRPr>
          </a:p>
        </p:txBody>
      </p:sp>
      <p:pic>
        <p:nvPicPr>
          <p:cNvPr id="4" name="object 4"/>
          <p:cNvPicPr/>
          <p:nvPr/>
        </p:nvPicPr>
        <p:blipFill>
          <a:blip r:embed="rId2" cstate="print"/>
          <a:stretch>
            <a:fillRect/>
          </a:stretch>
        </p:blipFill>
        <p:spPr>
          <a:xfrm>
            <a:off x="2514600" y="2286000"/>
            <a:ext cx="7398862" cy="1853321"/>
          </a:xfrm>
          <a:prstGeom prst="rect">
            <a:avLst/>
          </a:prstGeom>
        </p:spPr>
      </p:pic>
      <p:sp>
        <p:nvSpPr>
          <p:cNvPr id="5" name="object 5"/>
          <p:cNvSpPr txBox="1"/>
          <p:nvPr/>
        </p:nvSpPr>
        <p:spPr>
          <a:xfrm>
            <a:off x="330809" y="4724400"/>
            <a:ext cx="11528425" cy="939800"/>
          </a:xfrm>
          <a:prstGeom prst="rect">
            <a:avLst/>
          </a:prstGeom>
        </p:spPr>
        <p:txBody>
          <a:bodyPr vert="horz" wrap="square" lIns="0" tIns="12700" rIns="0" bIns="0" rtlCol="0">
            <a:spAutoFit/>
          </a:bodyPr>
          <a:lstStyle/>
          <a:p>
            <a:pPr marL="184785" marR="5080" indent="-172720">
              <a:lnSpc>
                <a:spcPct val="100000"/>
              </a:lnSpc>
              <a:spcBef>
                <a:spcPts val="100"/>
              </a:spcBef>
              <a:buFont typeface="Arial MT"/>
              <a:buChar char="•"/>
              <a:tabLst>
                <a:tab pos="185420" algn="l"/>
              </a:tabLst>
            </a:pPr>
            <a:r>
              <a:rPr sz="1200" b="1" spc="-5" dirty="0">
                <a:latin typeface="Times New Roman"/>
                <a:cs typeface="Times New Roman"/>
              </a:rPr>
              <a:t>Decision </a:t>
            </a:r>
            <a:r>
              <a:rPr sz="1200" b="1" spc="-25" dirty="0">
                <a:latin typeface="Times New Roman"/>
                <a:cs typeface="Times New Roman"/>
              </a:rPr>
              <a:t>Trees</a:t>
            </a:r>
            <a:r>
              <a:rPr sz="1200" b="1" spc="20" dirty="0">
                <a:latin typeface="Times New Roman"/>
                <a:cs typeface="Times New Roman"/>
              </a:rPr>
              <a:t> </a:t>
            </a:r>
            <a:r>
              <a:rPr sz="1200" b="1" spc="-5" dirty="0">
                <a:latin typeface="Times New Roman"/>
                <a:cs typeface="Times New Roman"/>
              </a:rPr>
              <a:t>and</a:t>
            </a:r>
            <a:r>
              <a:rPr sz="1200" b="1" spc="-20" dirty="0">
                <a:latin typeface="Times New Roman"/>
                <a:cs typeface="Times New Roman"/>
              </a:rPr>
              <a:t> </a:t>
            </a:r>
            <a:r>
              <a:rPr sz="1200" b="1" dirty="0">
                <a:latin typeface="Times New Roman"/>
                <a:cs typeface="Times New Roman"/>
              </a:rPr>
              <a:t>Random</a:t>
            </a:r>
            <a:r>
              <a:rPr sz="1200" b="1" spc="-10" dirty="0">
                <a:latin typeface="Times New Roman"/>
                <a:cs typeface="Times New Roman"/>
              </a:rPr>
              <a:t> Forests</a:t>
            </a:r>
            <a:r>
              <a:rPr sz="1200" b="1" spc="40" dirty="0">
                <a:latin typeface="Times New Roman"/>
                <a:cs typeface="Times New Roman"/>
              </a:rPr>
              <a:t> </a:t>
            </a:r>
            <a:r>
              <a:rPr sz="1200" b="1" dirty="0">
                <a:latin typeface="Times New Roman"/>
                <a:cs typeface="Times New Roman"/>
              </a:rPr>
              <a:t>:</a:t>
            </a:r>
            <a:r>
              <a:rPr sz="1200" b="1" spc="15" dirty="0">
                <a:latin typeface="Times New Roman"/>
                <a:cs typeface="Times New Roman"/>
              </a:rPr>
              <a:t> </a:t>
            </a:r>
            <a:r>
              <a:rPr sz="1200" spc="-15" dirty="0">
                <a:latin typeface="Times New Roman"/>
                <a:cs typeface="Times New Roman"/>
              </a:rPr>
              <a:t>It</a:t>
            </a:r>
            <a:r>
              <a:rPr sz="1200" spc="40" dirty="0">
                <a:latin typeface="Times New Roman"/>
                <a:cs typeface="Times New Roman"/>
              </a:rPr>
              <a:t> </a:t>
            </a:r>
            <a:r>
              <a:rPr sz="1200" spc="-5" dirty="0">
                <a:latin typeface="Times New Roman"/>
                <a:cs typeface="Times New Roman"/>
              </a:rPr>
              <a:t>is</a:t>
            </a:r>
            <a:r>
              <a:rPr sz="1200" dirty="0">
                <a:latin typeface="Times New Roman"/>
                <a:cs typeface="Times New Roman"/>
              </a:rPr>
              <a:t> a</a:t>
            </a:r>
            <a:r>
              <a:rPr sz="1200" spc="15" dirty="0">
                <a:latin typeface="Times New Roman"/>
                <a:cs typeface="Times New Roman"/>
              </a:rPr>
              <a:t> </a:t>
            </a:r>
            <a:r>
              <a:rPr sz="1200" spc="-5" dirty="0">
                <a:latin typeface="Times New Roman"/>
                <a:cs typeface="Times New Roman"/>
              </a:rPr>
              <a:t>supervised</a:t>
            </a:r>
            <a:r>
              <a:rPr sz="1200" spc="20" dirty="0">
                <a:latin typeface="Times New Roman"/>
                <a:cs typeface="Times New Roman"/>
              </a:rPr>
              <a:t> </a:t>
            </a:r>
            <a:r>
              <a:rPr sz="1200" spc="-5" dirty="0">
                <a:latin typeface="Times New Roman"/>
                <a:cs typeface="Times New Roman"/>
              </a:rPr>
              <a:t>machine</a:t>
            </a:r>
            <a:r>
              <a:rPr sz="1200" spc="35" dirty="0">
                <a:latin typeface="Times New Roman"/>
                <a:cs typeface="Times New Roman"/>
              </a:rPr>
              <a:t> </a:t>
            </a:r>
            <a:r>
              <a:rPr sz="1200" spc="-5" dirty="0">
                <a:latin typeface="Times New Roman"/>
                <a:cs typeface="Times New Roman"/>
              </a:rPr>
              <a:t>learning</a:t>
            </a:r>
            <a:r>
              <a:rPr sz="1200" spc="30" dirty="0">
                <a:latin typeface="Times New Roman"/>
                <a:cs typeface="Times New Roman"/>
              </a:rPr>
              <a:t> </a:t>
            </a:r>
            <a:r>
              <a:rPr sz="1200" spc="-5" dirty="0">
                <a:latin typeface="Times New Roman"/>
                <a:cs typeface="Times New Roman"/>
              </a:rPr>
              <a:t>algorithm</a:t>
            </a:r>
            <a:r>
              <a:rPr sz="1200" spc="45" dirty="0">
                <a:latin typeface="Times New Roman"/>
                <a:cs typeface="Times New Roman"/>
              </a:rPr>
              <a:t> </a:t>
            </a:r>
            <a:r>
              <a:rPr sz="1200" dirty="0">
                <a:latin typeface="Times New Roman"/>
                <a:cs typeface="Times New Roman"/>
              </a:rPr>
              <a:t>that</a:t>
            </a:r>
            <a:r>
              <a:rPr sz="1200" spc="20" dirty="0">
                <a:latin typeface="Times New Roman"/>
                <a:cs typeface="Times New Roman"/>
              </a:rPr>
              <a:t> </a:t>
            </a:r>
            <a:r>
              <a:rPr sz="1200" spc="-5" dirty="0">
                <a:latin typeface="Times New Roman"/>
                <a:cs typeface="Times New Roman"/>
              </a:rPr>
              <a:t>can</a:t>
            </a:r>
            <a:r>
              <a:rPr sz="1200" spc="20" dirty="0">
                <a:latin typeface="Times New Roman"/>
                <a:cs typeface="Times New Roman"/>
              </a:rPr>
              <a:t> </a:t>
            </a:r>
            <a:r>
              <a:rPr sz="1200" dirty="0">
                <a:latin typeface="Times New Roman"/>
                <a:cs typeface="Times New Roman"/>
              </a:rPr>
              <a:t>be</a:t>
            </a:r>
            <a:r>
              <a:rPr sz="1200" spc="10" dirty="0">
                <a:latin typeface="Times New Roman"/>
                <a:cs typeface="Times New Roman"/>
              </a:rPr>
              <a:t> </a:t>
            </a:r>
            <a:r>
              <a:rPr sz="1200" spc="-5" dirty="0">
                <a:latin typeface="Times New Roman"/>
                <a:cs typeface="Times New Roman"/>
              </a:rPr>
              <a:t>used</a:t>
            </a:r>
            <a:r>
              <a:rPr sz="1200" spc="10"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5" dirty="0">
                <a:latin typeface="Times New Roman"/>
                <a:cs typeface="Times New Roman"/>
              </a:rPr>
              <a:t>make</a:t>
            </a:r>
            <a:r>
              <a:rPr sz="1200" spc="20" dirty="0">
                <a:latin typeface="Times New Roman"/>
                <a:cs typeface="Times New Roman"/>
              </a:rPr>
              <a:t> </a:t>
            </a:r>
            <a:r>
              <a:rPr sz="1200" spc="-5" dirty="0">
                <a:latin typeface="Times New Roman"/>
                <a:cs typeface="Times New Roman"/>
              </a:rPr>
              <a:t>predictions</a:t>
            </a:r>
            <a:r>
              <a:rPr sz="1200" spc="35" dirty="0">
                <a:latin typeface="Times New Roman"/>
                <a:cs typeface="Times New Roman"/>
              </a:rPr>
              <a:t> </a:t>
            </a:r>
            <a:r>
              <a:rPr sz="1200" dirty="0">
                <a:latin typeface="Times New Roman"/>
                <a:cs typeface="Times New Roman"/>
              </a:rPr>
              <a:t>or</a:t>
            </a:r>
            <a:r>
              <a:rPr sz="1200" spc="10" dirty="0">
                <a:latin typeface="Times New Roman"/>
                <a:cs typeface="Times New Roman"/>
              </a:rPr>
              <a:t> </a:t>
            </a:r>
            <a:r>
              <a:rPr sz="1200" spc="-5" dirty="0">
                <a:latin typeface="Times New Roman"/>
                <a:cs typeface="Times New Roman"/>
              </a:rPr>
              <a:t>decisions</a:t>
            </a:r>
            <a:r>
              <a:rPr sz="1200" spc="20" dirty="0">
                <a:latin typeface="Times New Roman"/>
                <a:cs typeface="Times New Roman"/>
              </a:rPr>
              <a:t> </a:t>
            </a:r>
            <a:r>
              <a:rPr sz="1200" spc="-5" dirty="0">
                <a:latin typeface="Times New Roman"/>
                <a:cs typeface="Times New Roman"/>
              </a:rPr>
              <a:t>based</a:t>
            </a:r>
            <a:r>
              <a:rPr sz="1200" spc="15" dirty="0">
                <a:latin typeface="Times New Roman"/>
                <a:cs typeface="Times New Roman"/>
              </a:rPr>
              <a:t> </a:t>
            </a:r>
            <a:r>
              <a:rPr sz="1200" dirty="0">
                <a:latin typeface="Times New Roman"/>
                <a:cs typeface="Times New Roman"/>
              </a:rPr>
              <a:t>on</a:t>
            </a:r>
            <a:r>
              <a:rPr sz="1200" spc="10" dirty="0">
                <a:latin typeface="Times New Roman"/>
                <a:cs typeface="Times New Roman"/>
              </a:rPr>
              <a:t> </a:t>
            </a:r>
            <a:r>
              <a:rPr sz="1200" dirty="0">
                <a:latin typeface="Times New Roman"/>
                <a:cs typeface="Times New Roman"/>
              </a:rPr>
              <a:t>a</a:t>
            </a:r>
            <a:r>
              <a:rPr sz="1200" spc="15" dirty="0">
                <a:latin typeface="Times New Roman"/>
                <a:cs typeface="Times New Roman"/>
              </a:rPr>
              <a:t> </a:t>
            </a:r>
            <a:r>
              <a:rPr sz="1200" spc="-5" dirty="0">
                <a:latin typeface="Times New Roman"/>
                <a:cs typeface="Times New Roman"/>
              </a:rPr>
              <a:t>set</a:t>
            </a:r>
            <a:r>
              <a:rPr sz="1200" spc="1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data.</a:t>
            </a:r>
            <a:r>
              <a:rPr sz="1200" spc="30" dirty="0">
                <a:latin typeface="Times New Roman"/>
                <a:cs typeface="Times New Roman"/>
              </a:rPr>
              <a:t> </a:t>
            </a:r>
            <a:r>
              <a:rPr sz="1200" spc="-5" dirty="0">
                <a:latin typeface="Times New Roman"/>
                <a:cs typeface="Times New Roman"/>
              </a:rPr>
              <a:t>Decision</a:t>
            </a:r>
            <a:r>
              <a:rPr sz="1200" spc="20" dirty="0">
                <a:latin typeface="Times New Roman"/>
                <a:cs typeface="Times New Roman"/>
              </a:rPr>
              <a:t> </a:t>
            </a:r>
            <a:r>
              <a:rPr sz="1200" spc="5" dirty="0">
                <a:latin typeface="Times New Roman"/>
                <a:cs typeface="Times New Roman"/>
              </a:rPr>
              <a:t>trees</a:t>
            </a:r>
            <a:r>
              <a:rPr sz="1200" spc="15" dirty="0">
                <a:latin typeface="Times New Roman"/>
                <a:cs typeface="Times New Roman"/>
              </a:rPr>
              <a:t> </a:t>
            </a:r>
            <a:r>
              <a:rPr sz="1200" spc="-5" dirty="0">
                <a:latin typeface="Times New Roman"/>
                <a:cs typeface="Times New Roman"/>
              </a:rPr>
              <a:t>are</a:t>
            </a:r>
            <a:r>
              <a:rPr sz="1200" spc="20" dirty="0">
                <a:latin typeface="Times New Roman"/>
                <a:cs typeface="Times New Roman"/>
              </a:rPr>
              <a:t> </a:t>
            </a:r>
            <a:r>
              <a:rPr sz="1200" dirty="0">
                <a:latin typeface="Times New Roman"/>
                <a:cs typeface="Times New Roman"/>
              </a:rPr>
              <a:t>made</a:t>
            </a:r>
            <a:r>
              <a:rPr sz="1200" spc="25" dirty="0">
                <a:latin typeface="Times New Roman"/>
                <a:cs typeface="Times New Roman"/>
              </a:rPr>
              <a:t> </a:t>
            </a:r>
            <a:r>
              <a:rPr sz="1200" dirty="0">
                <a:latin typeface="Times New Roman"/>
                <a:cs typeface="Times New Roman"/>
              </a:rPr>
              <a:t>up </a:t>
            </a:r>
            <a:r>
              <a:rPr sz="1200" spc="-285" dirty="0">
                <a:latin typeface="Times New Roman"/>
                <a:cs typeface="Times New Roman"/>
              </a:rPr>
              <a:t> </a:t>
            </a:r>
            <a:r>
              <a:rPr sz="1200" dirty="0">
                <a:latin typeface="Times New Roman"/>
                <a:cs typeface="Times New Roman"/>
              </a:rPr>
              <a:t>of a</a:t>
            </a:r>
            <a:r>
              <a:rPr sz="1200" spc="5" dirty="0">
                <a:latin typeface="Times New Roman"/>
                <a:cs typeface="Times New Roman"/>
              </a:rPr>
              <a:t> </a:t>
            </a:r>
            <a:r>
              <a:rPr sz="1200" spc="-5" dirty="0">
                <a:latin typeface="Times New Roman"/>
                <a:cs typeface="Times New Roman"/>
              </a:rPr>
              <a:t>series</a:t>
            </a:r>
            <a:r>
              <a:rPr sz="1200" spc="1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nodes,</a:t>
            </a:r>
            <a:r>
              <a:rPr sz="1200" spc="5" dirty="0">
                <a:latin typeface="Times New Roman"/>
                <a:cs typeface="Times New Roman"/>
              </a:rPr>
              <a:t> </a:t>
            </a:r>
            <a:r>
              <a:rPr sz="1200" spc="-5" dirty="0">
                <a:latin typeface="Times New Roman"/>
                <a:cs typeface="Times New Roman"/>
              </a:rPr>
              <a:t>each</a:t>
            </a:r>
            <a:r>
              <a:rPr sz="1200" spc="2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which</a:t>
            </a:r>
            <a:r>
              <a:rPr sz="1200" spc="5" dirty="0">
                <a:latin typeface="Times New Roman"/>
                <a:cs typeface="Times New Roman"/>
              </a:rPr>
              <a:t> </a:t>
            </a:r>
            <a:r>
              <a:rPr sz="1200" spc="-5" dirty="0">
                <a:latin typeface="Times New Roman"/>
                <a:cs typeface="Times New Roman"/>
              </a:rPr>
              <a:t>represents</a:t>
            </a:r>
            <a:r>
              <a:rPr sz="1200" spc="40" dirty="0">
                <a:latin typeface="Times New Roman"/>
                <a:cs typeface="Times New Roman"/>
              </a:rPr>
              <a:t> </a:t>
            </a:r>
            <a:r>
              <a:rPr sz="1200" dirty="0">
                <a:latin typeface="Times New Roman"/>
                <a:cs typeface="Times New Roman"/>
              </a:rPr>
              <a:t>a </a:t>
            </a:r>
            <a:r>
              <a:rPr sz="1200" spc="-5" dirty="0">
                <a:latin typeface="Times New Roman"/>
                <a:cs typeface="Times New Roman"/>
              </a:rPr>
              <a:t>decision</a:t>
            </a:r>
            <a:r>
              <a:rPr sz="1200" spc="25" dirty="0">
                <a:latin typeface="Times New Roman"/>
                <a:cs typeface="Times New Roman"/>
              </a:rPr>
              <a:t> </a:t>
            </a:r>
            <a:r>
              <a:rPr sz="1200" dirty="0">
                <a:latin typeface="Times New Roman"/>
                <a:cs typeface="Times New Roman"/>
              </a:rPr>
              <a:t>or</a:t>
            </a:r>
            <a:r>
              <a:rPr sz="1200" spc="5" dirty="0">
                <a:latin typeface="Times New Roman"/>
                <a:cs typeface="Times New Roman"/>
              </a:rPr>
              <a:t> </a:t>
            </a:r>
            <a:r>
              <a:rPr sz="1200" spc="-5" dirty="0">
                <a:latin typeface="Times New Roman"/>
                <a:cs typeface="Times New Roman"/>
              </a:rPr>
              <a:t>question.</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branches</a:t>
            </a:r>
            <a:r>
              <a:rPr sz="1200" spc="2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tree</a:t>
            </a:r>
            <a:r>
              <a:rPr sz="1200" spc="20" dirty="0">
                <a:latin typeface="Times New Roman"/>
                <a:cs typeface="Times New Roman"/>
              </a:rPr>
              <a:t> </a:t>
            </a:r>
            <a:r>
              <a:rPr sz="1200" spc="-5" dirty="0">
                <a:latin typeface="Times New Roman"/>
                <a:cs typeface="Times New Roman"/>
              </a:rPr>
              <a:t>represent</a:t>
            </a:r>
            <a:r>
              <a:rPr sz="1200" spc="3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possible</a:t>
            </a:r>
            <a:r>
              <a:rPr sz="1200" spc="10" dirty="0">
                <a:latin typeface="Times New Roman"/>
                <a:cs typeface="Times New Roman"/>
              </a:rPr>
              <a:t> </a:t>
            </a:r>
            <a:r>
              <a:rPr sz="1200" dirty="0">
                <a:latin typeface="Times New Roman"/>
                <a:cs typeface="Times New Roman"/>
              </a:rPr>
              <a:t>answers</a:t>
            </a:r>
            <a:r>
              <a:rPr sz="1200" spc="5" dirty="0">
                <a:latin typeface="Times New Roman"/>
                <a:cs typeface="Times New Roman"/>
              </a:rPr>
              <a:t> </a:t>
            </a:r>
            <a:r>
              <a:rPr sz="1200" dirty="0">
                <a:latin typeface="Times New Roman"/>
                <a:cs typeface="Times New Roman"/>
              </a:rPr>
              <a:t>to</a:t>
            </a:r>
            <a:r>
              <a:rPr sz="1200" spc="1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question,</a:t>
            </a:r>
            <a:r>
              <a:rPr sz="1200" spc="15"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leaves</a:t>
            </a:r>
            <a:r>
              <a:rPr sz="1200" spc="2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tree</a:t>
            </a:r>
            <a:r>
              <a:rPr sz="1200" spc="20" dirty="0">
                <a:latin typeface="Times New Roman"/>
                <a:cs typeface="Times New Roman"/>
              </a:rPr>
              <a:t> </a:t>
            </a:r>
            <a:r>
              <a:rPr sz="1200" spc="-5" dirty="0">
                <a:latin typeface="Times New Roman"/>
                <a:cs typeface="Times New Roman"/>
              </a:rPr>
              <a:t>represent</a:t>
            </a:r>
            <a:r>
              <a:rPr sz="1200" spc="40" dirty="0">
                <a:latin typeface="Times New Roman"/>
                <a:cs typeface="Times New Roman"/>
              </a:rPr>
              <a:t> </a:t>
            </a:r>
            <a:r>
              <a:rPr sz="1200" dirty="0">
                <a:latin typeface="Times New Roman"/>
                <a:cs typeface="Times New Roman"/>
              </a:rPr>
              <a:t>the </a:t>
            </a:r>
            <a:r>
              <a:rPr sz="1200" spc="5" dirty="0">
                <a:latin typeface="Times New Roman"/>
                <a:cs typeface="Times New Roman"/>
              </a:rPr>
              <a:t> </a:t>
            </a:r>
            <a:r>
              <a:rPr sz="1200" dirty="0">
                <a:latin typeface="Times New Roman"/>
                <a:cs typeface="Times New Roman"/>
              </a:rPr>
              <a:t>possible</a:t>
            </a:r>
            <a:r>
              <a:rPr sz="1200" spc="5" dirty="0">
                <a:latin typeface="Times New Roman"/>
                <a:cs typeface="Times New Roman"/>
              </a:rPr>
              <a:t> </a:t>
            </a:r>
            <a:r>
              <a:rPr sz="1200" spc="-5" dirty="0">
                <a:latin typeface="Times New Roman"/>
                <a:cs typeface="Times New Roman"/>
              </a:rPr>
              <a:t>outcomes.</a:t>
            </a:r>
            <a:r>
              <a:rPr sz="1200" spc="15" dirty="0">
                <a:latin typeface="Times New Roman"/>
                <a:cs typeface="Times New Roman"/>
              </a:rPr>
              <a:t> </a:t>
            </a:r>
            <a:r>
              <a:rPr sz="1200" spc="-5" dirty="0">
                <a:latin typeface="Times New Roman"/>
                <a:cs typeface="Times New Roman"/>
              </a:rPr>
              <a:t>Random</a:t>
            </a:r>
            <a:r>
              <a:rPr sz="1200" spc="15" dirty="0">
                <a:latin typeface="Times New Roman"/>
                <a:cs typeface="Times New Roman"/>
              </a:rPr>
              <a:t> </a:t>
            </a:r>
            <a:r>
              <a:rPr sz="1200" spc="-5" dirty="0">
                <a:latin typeface="Times New Roman"/>
                <a:cs typeface="Times New Roman"/>
              </a:rPr>
              <a:t>forests</a:t>
            </a:r>
            <a:r>
              <a:rPr sz="1200" spc="15" dirty="0">
                <a:latin typeface="Times New Roman"/>
                <a:cs typeface="Times New Roman"/>
              </a:rPr>
              <a:t> </a:t>
            </a:r>
            <a:r>
              <a:rPr sz="1200" spc="-5" dirty="0">
                <a:latin typeface="Times New Roman"/>
                <a:cs typeface="Times New Roman"/>
              </a:rPr>
              <a:t>is </a:t>
            </a:r>
            <a:r>
              <a:rPr sz="1200" dirty="0">
                <a:latin typeface="Times New Roman"/>
                <a:cs typeface="Times New Roman"/>
              </a:rPr>
              <a:t>a</a:t>
            </a:r>
            <a:r>
              <a:rPr sz="1200" spc="15" dirty="0">
                <a:latin typeface="Times New Roman"/>
                <a:cs typeface="Times New Roman"/>
              </a:rPr>
              <a:t> </a:t>
            </a:r>
            <a:r>
              <a:rPr sz="1200" spc="-5" dirty="0">
                <a:latin typeface="Times New Roman"/>
                <a:cs typeface="Times New Roman"/>
              </a:rPr>
              <a:t>collection</a:t>
            </a:r>
            <a:r>
              <a:rPr sz="1200" spc="3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spc="-5" dirty="0">
                <a:latin typeface="Times New Roman"/>
                <a:cs typeface="Times New Roman"/>
              </a:rPr>
              <a:t>decision</a:t>
            </a:r>
            <a:r>
              <a:rPr sz="1200" spc="25" dirty="0">
                <a:latin typeface="Times New Roman"/>
                <a:cs typeface="Times New Roman"/>
              </a:rPr>
              <a:t> </a:t>
            </a:r>
            <a:r>
              <a:rPr sz="1200" spc="-5" dirty="0">
                <a:latin typeface="Times New Roman"/>
                <a:cs typeface="Times New Roman"/>
              </a:rPr>
              <a:t>trees</a:t>
            </a:r>
            <a:r>
              <a:rPr sz="1200" spc="20" dirty="0">
                <a:latin typeface="Times New Roman"/>
                <a:cs typeface="Times New Roman"/>
              </a:rPr>
              <a:t> </a:t>
            </a:r>
            <a:r>
              <a:rPr sz="1200" spc="-5" dirty="0">
                <a:latin typeface="Times New Roman"/>
                <a:cs typeface="Times New Roman"/>
              </a:rPr>
              <a:t>whose</a:t>
            </a:r>
            <a:r>
              <a:rPr sz="1200" spc="5" dirty="0">
                <a:latin typeface="Times New Roman"/>
                <a:cs typeface="Times New Roman"/>
              </a:rPr>
              <a:t> </a:t>
            </a:r>
            <a:r>
              <a:rPr sz="1200" dirty="0">
                <a:latin typeface="Times New Roman"/>
                <a:cs typeface="Times New Roman"/>
              </a:rPr>
              <a:t>output</a:t>
            </a:r>
            <a:r>
              <a:rPr sz="1200" spc="5" dirty="0">
                <a:latin typeface="Times New Roman"/>
                <a:cs typeface="Times New Roman"/>
              </a:rPr>
              <a:t> </a:t>
            </a:r>
            <a:r>
              <a:rPr sz="1200" spc="-5" dirty="0">
                <a:latin typeface="Times New Roman"/>
                <a:cs typeface="Times New Roman"/>
              </a:rPr>
              <a:t>depends</a:t>
            </a:r>
            <a:r>
              <a:rPr sz="1200" spc="15" dirty="0">
                <a:latin typeface="Times New Roman"/>
                <a:cs typeface="Times New Roman"/>
              </a:rPr>
              <a:t> </a:t>
            </a:r>
            <a:r>
              <a:rPr sz="1200" dirty="0">
                <a:latin typeface="Times New Roman"/>
                <a:cs typeface="Times New Roman"/>
              </a:rPr>
              <a:t>on</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collective</a:t>
            </a:r>
            <a:r>
              <a:rPr sz="1200" spc="50" dirty="0">
                <a:latin typeface="Times New Roman"/>
                <a:cs typeface="Times New Roman"/>
              </a:rPr>
              <a:t> </a:t>
            </a:r>
            <a:r>
              <a:rPr sz="1200" spc="-5" dirty="0">
                <a:latin typeface="Times New Roman"/>
                <a:cs typeface="Times New Roman"/>
              </a:rPr>
              <a:t>average</a:t>
            </a:r>
            <a:r>
              <a:rPr sz="1200" spc="45" dirty="0">
                <a:latin typeface="Times New Roman"/>
                <a:cs typeface="Times New Roman"/>
              </a:rPr>
              <a:t> </a:t>
            </a:r>
            <a:r>
              <a:rPr sz="1200" dirty="0">
                <a:latin typeface="Times New Roman"/>
                <a:cs typeface="Times New Roman"/>
              </a:rPr>
              <a:t>or</a:t>
            </a:r>
            <a:r>
              <a:rPr sz="1200" spc="5" dirty="0">
                <a:latin typeface="Times New Roman"/>
                <a:cs typeface="Times New Roman"/>
              </a:rPr>
              <a:t> </a:t>
            </a:r>
            <a:r>
              <a:rPr sz="1200" spc="-5" dirty="0">
                <a:latin typeface="Times New Roman"/>
                <a:cs typeface="Times New Roman"/>
              </a:rPr>
              <a:t>decision</a:t>
            </a:r>
            <a:r>
              <a:rPr sz="1200" spc="30"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trees</a:t>
            </a:r>
            <a:r>
              <a:rPr sz="1200" spc="25" dirty="0">
                <a:latin typeface="Times New Roman"/>
                <a:cs typeface="Times New Roman"/>
              </a:rPr>
              <a:t> </a:t>
            </a:r>
            <a:r>
              <a:rPr sz="1200" spc="5" dirty="0">
                <a:latin typeface="Times New Roman"/>
                <a:cs typeface="Times New Roman"/>
              </a:rPr>
              <a:t>within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forest.</a:t>
            </a:r>
            <a:r>
              <a:rPr sz="1200" dirty="0">
                <a:latin typeface="Times New Roman"/>
                <a:cs typeface="Times New Roman"/>
              </a:rPr>
              <a:t> </a:t>
            </a:r>
            <a:r>
              <a:rPr sz="1200" spc="-5" dirty="0">
                <a:latin typeface="Times New Roman"/>
                <a:cs typeface="Times New Roman"/>
              </a:rPr>
              <a:t>They</a:t>
            </a:r>
            <a:r>
              <a:rPr sz="1200" spc="15" dirty="0">
                <a:latin typeface="Times New Roman"/>
                <a:cs typeface="Times New Roman"/>
              </a:rPr>
              <a:t> </a:t>
            </a:r>
            <a:r>
              <a:rPr sz="1200" dirty="0">
                <a:latin typeface="Times New Roman"/>
                <a:cs typeface="Times New Roman"/>
              </a:rPr>
              <a:t>both</a:t>
            </a:r>
            <a:r>
              <a:rPr sz="1200" spc="5" dirty="0">
                <a:latin typeface="Times New Roman"/>
                <a:cs typeface="Times New Roman"/>
              </a:rPr>
              <a:t> </a:t>
            </a:r>
            <a:r>
              <a:rPr sz="1200" spc="-5" dirty="0">
                <a:latin typeface="Times New Roman"/>
                <a:cs typeface="Times New Roman"/>
              </a:rPr>
              <a:t>are</a:t>
            </a:r>
            <a:r>
              <a:rPr sz="1200" spc="20" dirty="0">
                <a:latin typeface="Times New Roman"/>
                <a:cs typeface="Times New Roman"/>
              </a:rPr>
              <a:t> </a:t>
            </a:r>
            <a:r>
              <a:rPr sz="1200" spc="-5" dirty="0">
                <a:latin typeface="Times New Roman"/>
                <a:cs typeface="Times New Roman"/>
              </a:rPr>
              <a:t>easy</a:t>
            </a:r>
            <a:r>
              <a:rPr sz="1200" spc="25" dirty="0">
                <a:latin typeface="Times New Roman"/>
                <a:cs typeface="Times New Roman"/>
              </a:rPr>
              <a:t> </a:t>
            </a:r>
            <a:r>
              <a:rPr sz="1200" dirty="0">
                <a:latin typeface="Times New Roman"/>
                <a:cs typeface="Times New Roman"/>
              </a:rPr>
              <a:t>to </a:t>
            </a:r>
            <a:r>
              <a:rPr sz="1200" spc="5" dirty="0">
                <a:latin typeface="Times New Roman"/>
                <a:cs typeface="Times New Roman"/>
              </a:rPr>
              <a:t> </a:t>
            </a:r>
            <a:r>
              <a:rPr sz="1200" spc="-5" dirty="0">
                <a:latin typeface="Times New Roman"/>
                <a:cs typeface="Times New Roman"/>
              </a:rPr>
              <a:t>interpret</a:t>
            </a:r>
            <a:r>
              <a:rPr sz="1200" spc="40" dirty="0">
                <a:latin typeface="Times New Roman"/>
                <a:cs typeface="Times New Roman"/>
              </a:rPr>
              <a:t> </a:t>
            </a:r>
            <a:r>
              <a:rPr sz="1200" dirty="0">
                <a:latin typeface="Times New Roman"/>
                <a:cs typeface="Times New Roman"/>
              </a:rPr>
              <a:t>but</a:t>
            </a:r>
            <a:r>
              <a:rPr sz="1200" spc="5" dirty="0">
                <a:latin typeface="Times New Roman"/>
                <a:cs typeface="Times New Roman"/>
              </a:rPr>
              <a:t> </a:t>
            </a:r>
            <a:r>
              <a:rPr sz="1200" spc="-5" dirty="0">
                <a:latin typeface="Times New Roman"/>
                <a:cs typeface="Times New Roman"/>
              </a:rPr>
              <a:t>decision</a:t>
            </a:r>
            <a:r>
              <a:rPr sz="1200" spc="20" dirty="0">
                <a:latin typeface="Times New Roman"/>
                <a:cs typeface="Times New Roman"/>
              </a:rPr>
              <a:t> </a:t>
            </a:r>
            <a:r>
              <a:rPr sz="1200" spc="-5" dirty="0">
                <a:latin typeface="Times New Roman"/>
                <a:cs typeface="Times New Roman"/>
              </a:rPr>
              <a:t>trees</a:t>
            </a:r>
            <a:r>
              <a:rPr sz="1200" spc="25" dirty="0">
                <a:latin typeface="Times New Roman"/>
                <a:cs typeface="Times New Roman"/>
              </a:rPr>
              <a:t> </a:t>
            </a:r>
            <a:r>
              <a:rPr sz="1200" spc="-5" dirty="0">
                <a:latin typeface="Times New Roman"/>
                <a:cs typeface="Times New Roman"/>
              </a:rPr>
              <a:t>usually</a:t>
            </a:r>
            <a:r>
              <a:rPr sz="1200" spc="5" dirty="0">
                <a:latin typeface="Times New Roman"/>
                <a:cs typeface="Times New Roman"/>
              </a:rPr>
              <a:t> </a:t>
            </a:r>
            <a:r>
              <a:rPr sz="1200" spc="-5" dirty="0">
                <a:latin typeface="Times New Roman"/>
                <a:cs typeface="Times New Roman"/>
              </a:rPr>
              <a:t>can</a:t>
            </a:r>
            <a:r>
              <a:rPr sz="1200" spc="25" dirty="0">
                <a:latin typeface="Times New Roman"/>
                <a:cs typeface="Times New Roman"/>
              </a:rPr>
              <a:t> </a:t>
            </a:r>
            <a:r>
              <a:rPr sz="1200" dirty="0">
                <a:latin typeface="Times New Roman"/>
                <a:cs typeface="Times New Roman"/>
              </a:rPr>
              <a:t>be</a:t>
            </a:r>
            <a:r>
              <a:rPr sz="1200" spc="10" dirty="0">
                <a:latin typeface="Times New Roman"/>
                <a:cs typeface="Times New Roman"/>
              </a:rPr>
              <a:t> </a:t>
            </a:r>
            <a:r>
              <a:rPr sz="1200" spc="-5" dirty="0">
                <a:latin typeface="Times New Roman"/>
                <a:cs typeface="Times New Roman"/>
              </a:rPr>
              <a:t>biased</a:t>
            </a:r>
            <a:r>
              <a:rPr sz="1200" spc="20" dirty="0">
                <a:latin typeface="Times New Roman"/>
                <a:cs typeface="Times New Roman"/>
              </a:rPr>
              <a:t> </a:t>
            </a:r>
            <a:r>
              <a:rPr sz="1200" spc="-5" dirty="0">
                <a:latin typeface="Times New Roman"/>
                <a:cs typeface="Times New Roman"/>
              </a:rPr>
              <a:t>based</a:t>
            </a:r>
            <a:r>
              <a:rPr sz="1200" spc="15" dirty="0">
                <a:latin typeface="Times New Roman"/>
                <a:cs typeface="Times New Roman"/>
              </a:rPr>
              <a:t> </a:t>
            </a:r>
            <a:r>
              <a:rPr sz="1200" dirty="0">
                <a:latin typeface="Times New Roman"/>
                <a:cs typeface="Times New Roman"/>
              </a:rPr>
              <a:t>on</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training</a:t>
            </a:r>
            <a:r>
              <a:rPr sz="1200" spc="15" dirty="0">
                <a:latin typeface="Times New Roman"/>
                <a:cs typeface="Times New Roman"/>
              </a:rPr>
              <a:t> </a:t>
            </a:r>
            <a:r>
              <a:rPr sz="1200" spc="-5" dirty="0">
                <a:latin typeface="Times New Roman"/>
                <a:cs typeface="Times New Roman"/>
              </a:rPr>
              <a:t>dataset</a:t>
            </a:r>
            <a:r>
              <a:rPr sz="1200" spc="45" dirty="0">
                <a:latin typeface="Times New Roman"/>
                <a:cs typeface="Times New Roman"/>
              </a:rPr>
              <a:t> </a:t>
            </a:r>
            <a:r>
              <a:rPr sz="1200" spc="-5" dirty="0">
                <a:latin typeface="Times New Roman"/>
                <a:cs typeface="Times New Roman"/>
              </a:rPr>
              <a:t>whereas</a:t>
            </a:r>
            <a:r>
              <a:rPr sz="1200" spc="25" dirty="0">
                <a:latin typeface="Times New Roman"/>
                <a:cs typeface="Times New Roman"/>
              </a:rPr>
              <a:t> </a:t>
            </a:r>
            <a:r>
              <a:rPr sz="1200" spc="-5" dirty="0">
                <a:latin typeface="Times New Roman"/>
                <a:cs typeface="Times New Roman"/>
              </a:rPr>
              <a:t>random</a:t>
            </a:r>
            <a:r>
              <a:rPr sz="1200" spc="20" dirty="0">
                <a:latin typeface="Times New Roman"/>
                <a:cs typeface="Times New Roman"/>
              </a:rPr>
              <a:t> </a:t>
            </a:r>
            <a:r>
              <a:rPr sz="1200" spc="-5" dirty="0">
                <a:latin typeface="Times New Roman"/>
                <a:cs typeface="Times New Roman"/>
              </a:rPr>
              <a:t>forests</a:t>
            </a:r>
            <a:r>
              <a:rPr sz="1200" spc="15" dirty="0">
                <a:latin typeface="Times New Roman"/>
                <a:cs typeface="Times New Roman"/>
              </a:rPr>
              <a:t> </a:t>
            </a:r>
            <a:r>
              <a:rPr sz="1200" spc="-5" dirty="0">
                <a:latin typeface="Times New Roman"/>
                <a:cs typeface="Times New Roman"/>
              </a:rPr>
              <a:t>are</a:t>
            </a:r>
            <a:r>
              <a:rPr sz="1200" spc="20" dirty="0">
                <a:latin typeface="Times New Roman"/>
                <a:cs typeface="Times New Roman"/>
              </a:rPr>
              <a:t> </a:t>
            </a:r>
            <a:r>
              <a:rPr sz="1200" dirty="0">
                <a:latin typeface="Times New Roman"/>
                <a:cs typeface="Times New Roman"/>
              </a:rPr>
              <a:t>not</a:t>
            </a:r>
            <a:r>
              <a:rPr sz="1200" spc="5" dirty="0">
                <a:latin typeface="Times New Roman"/>
                <a:cs typeface="Times New Roman"/>
              </a:rPr>
              <a:t> </a:t>
            </a:r>
            <a:r>
              <a:rPr sz="1200" dirty="0">
                <a:latin typeface="Times New Roman"/>
                <a:cs typeface="Times New Roman"/>
              </a:rPr>
              <a:t>which</a:t>
            </a:r>
            <a:r>
              <a:rPr sz="1200" spc="10" dirty="0">
                <a:latin typeface="Times New Roman"/>
                <a:cs typeface="Times New Roman"/>
              </a:rPr>
              <a:t> </a:t>
            </a:r>
            <a:r>
              <a:rPr sz="1200" spc="-5" dirty="0">
                <a:latin typeface="Times New Roman"/>
                <a:cs typeface="Times New Roman"/>
              </a:rPr>
              <a:t>comes</a:t>
            </a:r>
            <a:r>
              <a:rPr sz="1200" spc="15" dirty="0">
                <a:latin typeface="Times New Roman"/>
                <a:cs typeface="Times New Roman"/>
              </a:rPr>
              <a:t> </a:t>
            </a:r>
            <a:r>
              <a:rPr sz="1200" spc="5" dirty="0">
                <a:latin typeface="Times New Roman"/>
                <a:cs typeface="Times New Roman"/>
              </a:rPr>
              <a:t>with </a:t>
            </a:r>
            <a:r>
              <a:rPr sz="1200" dirty="0">
                <a:latin typeface="Times New Roman"/>
                <a:cs typeface="Times New Roman"/>
              </a:rPr>
              <a:t>a</a:t>
            </a:r>
            <a:r>
              <a:rPr sz="1200" spc="15" dirty="0">
                <a:latin typeface="Times New Roman"/>
                <a:cs typeface="Times New Roman"/>
              </a:rPr>
              <a:t> </a:t>
            </a:r>
            <a:r>
              <a:rPr sz="1200" spc="-10" dirty="0">
                <a:latin typeface="Times New Roman"/>
                <a:cs typeface="Times New Roman"/>
              </a:rPr>
              <a:t>tradeoff</a:t>
            </a:r>
            <a:r>
              <a:rPr sz="1200" spc="35" dirty="0">
                <a:latin typeface="Times New Roman"/>
                <a:cs typeface="Times New Roman"/>
              </a:rPr>
              <a:t> </a:t>
            </a:r>
            <a:r>
              <a:rPr sz="1200" dirty="0">
                <a:latin typeface="Times New Roman"/>
                <a:cs typeface="Times New Roman"/>
              </a:rPr>
              <a:t>that</a:t>
            </a:r>
            <a:r>
              <a:rPr sz="1200" spc="20" dirty="0">
                <a:latin typeface="Times New Roman"/>
                <a:cs typeface="Times New Roman"/>
              </a:rPr>
              <a:t> </a:t>
            </a:r>
            <a:r>
              <a:rPr sz="1200" spc="-5" dirty="0">
                <a:latin typeface="Times New Roman"/>
                <a:cs typeface="Times New Roman"/>
              </a:rPr>
              <a:t>decision</a:t>
            </a:r>
            <a:r>
              <a:rPr sz="1200" spc="15" dirty="0">
                <a:latin typeface="Times New Roman"/>
                <a:cs typeface="Times New Roman"/>
              </a:rPr>
              <a:t> </a:t>
            </a:r>
            <a:r>
              <a:rPr sz="1200" spc="-5" dirty="0">
                <a:latin typeface="Times New Roman"/>
                <a:cs typeface="Times New Roman"/>
              </a:rPr>
              <a:t>trees</a:t>
            </a:r>
            <a:r>
              <a:rPr sz="1200" spc="25" dirty="0">
                <a:latin typeface="Times New Roman"/>
                <a:cs typeface="Times New Roman"/>
              </a:rPr>
              <a:t> </a:t>
            </a:r>
            <a:r>
              <a:rPr sz="1200" spc="-5" dirty="0">
                <a:latin typeface="Times New Roman"/>
                <a:cs typeface="Times New Roman"/>
              </a:rPr>
              <a:t>are</a:t>
            </a:r>
            <a:r>
              <a:rPr sz="1200" spc="20" dirty="0">
                <a:latin typeface="Times New Roman"/>
                <a:cs typeface="Times New Roman"/>
              </a:rPr>
              <a:t> </a:t>
            </a:r>
            <a:r>
              <a:rPr sz="1200" spc="-5" dirty="0">
                <a:latin typeface="Times New Roman"/>
                <a:cs typeface="Times New Roman"/>
              </a:rPr>
              <a:t>quicker</a:t>
            </a:r>
            <a:r>
              <a:rPr sz="1200" spc="20"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5" dirty="0">
                <a:latin typeface="Times New Roman"/>
                <a:cs typeface="Times New Roman"/>
              </a:rPr>
              <a:t>train </a:t>
            </a:r>
            <a:r>
              <a:rPr sz="1200" dirty="0">
                <a:latin typeface="Times New Roman"/>
                <a:cs typeface="Times New Roman"/>
              </a:rPr>
              <a:t> </a:t>
            </a:r>
            <a:r>
              <a:rPr sz="1200" spc="-5" dirty="0">
                <a:latin typeface="Times New Roman"/>
                <a:cs typeface="Times New Roman"/>
              </a:rPr>
              <a:t>compared</a:t>
            </a:r>
            <a:r>
              <a:rPr sz="1200" spc="25" dirty="0">
                <a:latin typeface="Times New Roman"/>
                <a:cs typeface="Times New Roman"/>
              </a:rPr>
              <a:t> </a:t>
            </a:r>
            <a:r>
              <a:rPr sz="1200" dirty="0">
                <a:latin typeface="Times New Roman"/>
                <a:cs typeface="Times New Roman"/>
              </a:rPr>
              <a:t>to </a:t>
            </a:r>
            <a:r>
              <a:rPr sz="1200" spc="-5" dirty="0">
                <a:latin typeface="Times New Roman"/>
                <a:cs typeface="Times New Roman"/>
              </a:rPr>
              <a:t>random</a:t>
            </a:r>
            <a:r>
              <a:rPr sz="1200" spc="10" dirty="0">
                <a:latin typeface="Times New Roman"/>
                <a:cs typeface="Times New Roman"/>
              </a:rPr>
              <a:t> </a:t>
            </a:r>
            <a:r>
              <a:rPr sz="1200" spc="-5" dirty="0">
                <a:latin typeface="Times New Roman"/>
                <a:cs typeface="Times New Roman"/>
              </a:rPr>
              <a:t>forests.</a:t>
            </a:r>
            <a:endParaRPr sz="12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97444" y="203034"/>
            <a:ext cx="4342284" cy="2130974"/>
          </a:xfrm>
          <a:prstGeom prst="rect">
            <a:avLst/>
          </a:prstGeom>
        </p:spPr>
      </p:pic>
      <p:sp>
        <p:nvSpPr>
          <p:cNvPr id="3" name="object 3"/>
          <p:cNvSpPr txBox="1"/>
          <p:nvPr/>
        </p:nvSpPr>
        <p:spPr>
          <a:xfrm>
            <a:off x="330809" y="2672588"/>
            <a:ext cx="11480165" cy="940435"/>
          </a:xfrm>
          <a:prstGeom prst="rect">
            <a:avLst/>
          </a:prstGeom>
        </p:spPr>
        <p:txBody>
          <a:bodyPr vert="horz" wrap="square" lIns="0" tIns="12700" rIns="0" bIns="0" rtlCol="0">
            <a:spAutoFit/>
          </a:bodyPr>
          <a:lstStyle/>
          <a:p>
            <a:pPr marL="184785" marR="5080" indent="-172720">
              <a:lnSpc>
                <a:spcPct val="100000"/>
              </a:lnSpc>
              <a:spcBef>
                <a:spcPts val="100"/>
              </a:spcBef>
              <a:buFont typeface="Arial MT"/>
              <a:buChar char="•"/>
              <a:tabLst>
                <a:tab pos="185420" algn="l"/>
              </a:tabLst>
            </a:pPr>
            <a:r>
              <a:rPr sz="1200" b="1" spc="-5" dirty="0">
                <a:latin typeface="Times New Roman"/>
                <a:cs typeface="Times New Roman"/>
              </a:rPr>
              <a:t>Support</a:t>
            </a:r>
            <a:r>
              <a:rPr sz="1200" b="1" spc="-50" dirty="0">
                <a:latin typeface="Times New Roman"/>
                <a:cs typeface="Times New Roman"/>
              </a:rPr>
              <a:t> </a:t>
            </a:r>
            <a:r>
              <a:rPr sz="1200" b="1" spc="-25" dirty="0">
                <a:latin typeface="Times New Roman"/>
                <a:cs typeface="Times New Roman"/>
              </a:rPr>
              <a:t>Vector</a:t>
            </a:r>
            <a:r>
              <a:rPr sz="1200" b="1" spc="10" dirty="0">
                <a:latin typeface="Times New Roman"/>
                <a:cs typeface="Times New Roman"/>
              </a:rPr>
              <a:t> </a:t>
            </a:r>
            <a:r>
              <a:rPr sz="1200" b="1" spc="-5" dirty="0">
                <a:latin typeface="Times New Roman"/>
                <a:cs typeface="Times New Roman"/>
              </a:rPr>
              <a:t>Machine</a:t>
            </a:r>
            <a:r>
              <a:rPr sz="1200" b="1" spc="15" dirty="0">
                <a:latin typeface="Times New Roman"/>
                <a:cs typeface="Times New Roman"/>
              </a:rPr>
              <a:t> </a:t>
            </a:r>
            <a:r>
              <a:rPr sz="1200" b="1" spc="-5" dirty="0">
                <a:latin typeface="Times New Roman"/>
                <a:cs typeface="Times New Roman"/>
              </a:rPr>
              <a:t>(SVM)</a:t>
            </a:r>
            <a:r>
              <a:rPr sz="1200" b="1" spc="10" dirty="0">
                <a:latin typeface="Times New Roman"/>
                <a:cs typeface="Times New Roman"/>
              </a:rPr>
              <a:t> </a:t>
            </a:r>
            <a:r>
              <a:rPr sz="1200" b="1" spc="-5" dirty="0">
                <a:latin typeface="Times New Roman"/>
                <a:cs typeface="Times New Roman"/>
              </a:rPr>
              <a:t>and</a:t>
            </a:r>
            <a:r>
              <a:rPr sz="1200" b="1" dirty="0">
                <a:latin typeface="Times New Roman"/>
                <a:cs typeface="Times New Roman"/>
              </a:rPr>
              <a:t> </a:t>
            </a:r>
            <a:r>
              <a:rPr sz="1200" b="1" spc="-5" dirty="0">
                <a:latin typeface="Times New Roman"/>
                <a:cs typeface="Times New Roman"/>
              </a:rPr>
              <a:t>Principal</a:t>
            </a:r>
            <a:r>
              <a:rPr sz="1200" b="1" spc="40" dirty="0">
                <a:latin typeface="Times New Roman"/>
                <a:cs typeface="Times New Roman"/>
              </a:rPr>
              <a:t> </a:t>
            </a:r>
            <a:r>
              <a:rPr sz="1200" b="1" spc="-5" dirty="0">
                <a:latin typeface="Times New Roman"/>
                <a:cs typeface="Times New Roman"/>
              </a:rPr>
              <a:t>Component</a:t>
            </a:r>
            <a:r>
              <a:rPr sz="1200" b="1" spc="-75" dirty="0">
                <a:latin typeface="Times New Roman"/>
                <a:cs typeface="Times New Roman"/>
              </a:rPr>
              <a:t> </a:t>
            </a:r>
            <a:r>
              <a:rPr sz="1200" b="1" spc="-5" dirty="0">
                <a:latin typeface="Times New Roman"/>
                <a:cs typeface="Times New Roman"/>
              </a:rPr>
              <a:t>Analysis</a:t>
            </a:r>
            <a:r>
              <a:rPr sz="1200" b="1" spc="-15" dirty="0">
                <a:latin typeface="Times New Roman"/>
                <a:cs typeface="Times New Roman"/>
              </a:rPr>
              <a:t> </a:t>
            </a:r>
            <a:r>
              <a:rPr sz="1200" b="1" spc="-10" dirty="0">
                <a:latin typeface="Times New Roman"/>
                <a:cs typeface="Times New Roman"/>
              </a:rPr>
              <a:t>(PCA)</a:t>
            </a:r>
            <a:r>
              <a:rPr sz="1200" b="1" spc="55" dirty="0">
                <a:latin typeface="Times New Roman"/>
                <a:cs typeface="Times New Roman"/>
              </a:rPr>
              <a:t> </a:t>
            </a:r>
            <a:r>
              <a:rPr sz="1200" b="1" dirty="0">
                <a:latin typeface="Times New Roman"/>
                <a:cs typeface="Times New Roman"/>
              </a:rPr>
              <a:t>:</a:t>
            </a:r>
            <a:r>
              <a:rPr sz="1200" b="1" spc="20" dirty="0">
                <a:latin typeface="Times New Roman"/>
                <a:cs typeface="Times New Roman"/>
              </a:rPr>
              <a:t> </a:t>
            </a:r>
            <a:r>
              <a:rPr sz="1200" spc="-5" dirty="0">
                <a:latin typeface="Times New Roman"/>
                <a:cs typeface="Times New Roman"/>
              </a:rPr>
              <a:t>SVMs</a:t>
            </a:r>
            <a:r>
              <a:rPr sz="1200" spc="-20" dirty="0">
                <a:latin typeface="Times New Roman"/>
                <a:cs typeface="Times New Roman"/>
              </a:rPr>
              <a:t> </a:t>
            </a:r>
            <a:r>
              <a:rPr sz="1200" spc="-5" dirty="0">
                <a:latin typeface="Times New Roman"/>
                <a:cs typeface="Times New Roman"/>
              </a:rPr>
              <a:t>are</a:t>
            </a:r>
            <a:r>
              <a:rPr sz="1200" spc="25"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10" dirty="0">
                <a:latin typeface="Times New Roman"/>
                <a:cs typeface="Times New Roman"/>
              </a:rPr>
              <a:t>type</a:t>
            </a:r>
            <a:r>
              <a:rPr sz="1200" spc="55" dirty="0">
                <a:latin typeface="Times New Roman"/>
                <a:cs typeface="Times New Roman"/>
              </a:rPr>
              <a:t> </a:t>
            </a:r>
            <a:r>
              <a:rPr sz="1200" dirty="0">
                <a:latin typeface="Times New Roman"/>
                <a:cs typeface="Times New Roman"/>
              </a:rPr>
              <a:t>of</a:t>
            </a:r>
            <a:r>
              <a:rPr sz="1200" spc="15" dirty="0">
                <a:latin typeface="Times New Roman"/>
                <a:cs typeface="Times New Roman"/>
              </a:rPr>
              <a:t> </a:t>
            </a:r>
            <a:r>
              <a:rPr sz="1200" spc="-5" dirty="0">
                <a:latin typeface="Times New Roman"/>
                <a:cs typeface="Times New Roman"/>
              </a:rPr>
              <a:t>supervised</a:t>
            </a:r>
            <a:r>
              <a:rPr sz="1200" spc="20" dirty="0">
                <a:latin typeface="Times New Roman"/>
                <a:cs typeface="Times New Roman"/>
              </a:rPr>
              <a:t> </a:t>
            </a:r>
            <a:r>
              <a:rPr sz="1200" spc="-5" dirty="0">
                <a:latin typeface="Times New Roman"/>
                <a:cs typeface="Times New Roman"/>
              </a:rPr>
              <a:t>machine</a:t>
            </a:r>
            <a:r>
              <a:rPr sz="1200" spc="30" dirty="0">
                <a:latin typeface="Times New Roman"/>
                <a:cs typeface="Times New Roman"/>
              </a:rPr>
              <a:t> </a:t>
            </a:r>
            <a:r>
              <a:rPr sz="1200" spc="-5" dirty="0">
                <a:latin typeface="Times New Roman"/>
                <a:cs typeface="Times New Roman"/>
              </a:rPr>
              <a:t>learning</a:t>
            </a:r>
            <a:r>
              <a:rPr sz="1200" spc="45" dirty="0">
                <a:latin typeface="Times New Roman"/>
                <a:cs typeface="Times New Roman"/>
              </a:rPr>
              <a:t> </a:t>
            </a:r>
            <a:r>
              <a:rPr sz="1200" spc="-5" dirty="0">
                <a:latin typeface="Times New Roman"/>
                <a:cs typeface="Times New Roman"/>
              </a:rPr>
              <a:t>algorithm</a:t>
            </a:r>
            <a:r>
              <a:rPr sz="1200" spc="35" dirty="0">
                <a:latin typeface="Times New Roman"/>
                <a:cs typeface="Times New Roman"/>
              </a:rPr>
              <a:t> </a:t>
            </a:r>
            <a:r>
              <a:rPr sz="1200" dirty="0">
                <a:latin typeface="Times New Roman"/>
                <a:cs typeface="Times New Roman"/>
              </a:rPr>
              <a:t>that</a:t>
            </a:r>
            <a:r>
              <a:rPr sz="1200" spc="20" dirty="0">
                <a:latin typeface="Times New Roman"/>
                <a:cs typeface="Times New Roman"/>
              </a:rPr>
              <a:t> </a:t>
            </a:r>
            <a:r>
              <a:rPr sz="1200" spc="-5" dirty="0">
                <a:latin typeface="Times New Roman"/>
                <a:cs typeface="Times New Roman"/>
              </a:rPr>
              <a:t>can</a:t>
            </a:r>
            <a:r>
              <a:rPr sz="1200" spc="30" dirty="0">
                <a:latin typeface="Times New Roman"/>
                <a:cs typeface="Times New Roman"/>
              </a:rPr>
              <a:t> </a:t>
            </a:r>
            <a:r>
              <a:rPr sz="1200" dirty="0">
                <a:latin typeface="Times New Roman"/>
                <a:cs typeface="Times New Roman"/>
              </a:rPr>
              <a:t>be</a:t>
            </a:r>
            <a:r>
              <a:rPr sz="1200" spc="15" dirty="0">
                <a:latin typeface="Times New Roman"/>
                <a:cs typeface="Times New Roman"/>
              </a:rPr>
              <a:t> </a:t>
            </a:r>
            <a:r>
              <a:rPr sz="1200" spc="-5" dirty="0">
                <a:latin typeface="Times New Roman"/>
                <a:cs typeface="Times New Roman"/>
              </a:rPr>
              <a:t>used</a:t>
            </a:r>
            <a:r>
              <a:rPr sz="1200" spc="10" dirty="0">
                <a:latin typeface="Times New Roman"/>
                <a:cs typeface="Times New Roman"/>
              </a:rPr>
              <a:t> </a:t>
            </a:r>
            <a:r>
              <a:rPr sz="1200" dirty="0">
                <a:latin typeface="Times New Roman"/>
                <a:cs typeface="Times New Roman"/>
              </a:rPr>
              <a:t>for</a:t>
            </a:r>
            <a:r>
              <a:rPr sz="1200" spc="10" dirty="0">
                <a:latin typeface="Times New Roman"/>
                <a:cs typeface="Times New Roman"/>
              </a:rPr>
              <a:t> </a:t>
            </a:r>
            <a:r>
              <a:rPr sz="1200" spc="-5" dirty="0">
                <a:latin typeface="Times New Roman"/>
                <a:cs typeface="Times New Roman"/>
              </a:rPr>
              <a:t>classification</a:t>
            </a:r>
            <a:r>
              <a:rPr sz="1200" spc="45" dirty="0">
                <a:latin typeface="Times New Roman"/>
                <a:cs typeface="Times New Roman"/>
              </a:rPr>
              <a:t>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regression</a:t>
            </a:r>
            <a:r>
              <a:rPr sz="1200" spc="25" dirty="0">
                <a:latin typeface="Times New Roman"/>
                <a:cs typeface="Times New Roman"/>
              </a:rPr>
              <a:t> </a:t>
            </a:r>
            <a:r>
              <a:rPr sz="1200" spc="-5" dirty="0">
                <a:latin typeface="Times New Roman"/>
                <a:cs typeface="Times New Roman"/>
              </a:rPr>
              <a:t>tasks.</a:t>
            </a:r>
            <a:r>
              <a:rPr sz="1200" spc="10" dirty="0">
                <a:latin typeface="Times New Roman"/>
                <a:cs typeface="Times New Roman"/>
              </a:rPr>
              <a:t> </a:t>
            </a:r>
            <a:r>
              <a:rPr sz="1200" spc="-5" dirty="0">
                <a:latin typeface="Times New Roman"/>
                <a:cs typeface="Times New Roman"/>
              </a:rPr>
              <a:t>SVMs</a:t>
            </a:r>
            <a:r>
              <a:rPr sz="1200" spc="-10" dirty="0">
                <a:latin typeface="Times New Roman"/>
                <a:cs typeface="Times New Roman"/>
              </a:rPr>
              <a:t> </a:t>
            </a:r>
            <a:r>
              <a:rPr sz="1200" spc="-5" dirty="0">
                <a:latin typeface="Times New Roman"/>
                <a:cs typeface="Times New Roman"/>
              </a:rPr>
              <a:t>work</a:t>
            </a:r>
            <a:r>
              <a:rPr sz="1200" spc="5" dirty="0">
                <a:latin typeface="Times New Roman"/>
                <a:cs typeface="Times New Roman"/>
              </a:rPr>
              <a:t> </a:t>
            </a:r>
            <a:r>
              <a:rPr sz="1200" dirty="0">
                <a:latin typeface="Times New Roman"/>
                <a:cs typeface="Times New Roman"/>
              </a:rPr>
              <a:t>by</a:t>
            </a:r>
            <a:r>
              <a:rPr sz="1200" spc="5" dirty="0">
                <a:latin typeface="Times New Roman"/>
                <a:cs typeface="Times New Roman"/>
              </a:rPr>
              <a:t> </a:t>
            </a:r>
            <a:r>
              <a:rPr sz="1200" dirty="0">
                <a:latin typeface="Times New Roman"/>
                <a:cs typeface="Times New Roman"/>
              </a:rPr>
              <a:t>finding</a:t>
            </a:r>
            <a:r>
              <a:rPr sz="1200" spc="5" dirty="0">
                <a:latin typeface="Times New Roman"/>
                <a:cs typeface="Times New Roman"/>
              </a:rPr>
              <a:t> </a:t>
            </a:r>
            <a:r>
              <a:rPr sz="1200" dirty="0">
                <a:latin typeface="Times New Roman"/>
                <a:cs typeface="Times New Roman"/>
              </a:rPr>
              <a:t>a</a:t>
            </a:r>
            <a:r>
              <a:rPr sz="1200" spc="15" dirty="0">
                <a:latin typeface="Times New Roman"/>
                <a:cs typeface="Times New Roman"/>
              </a:rPr>
              <a:t> </a:t>
            </a:r>
            <a:r>
              <a:rPr sz="1200" spc="-5" dirty="0">
                <a:latin typeface="Times New Roman"/>
                <a:cs typeface="Times New Roman"/>
              </a:rPr>
              <a:t>hyperplane</a:t>
            </a:r>
            <a:r>
              <a:rPr sz="1200" spc="55" dirty="0">
                <a:latin typeface="Times New Roman"/>
                <a:cs typeface="Times New Roman"/>
              </a:rPr>
              <a:t> </a:t>
            </a:r>
            <a:r>
              <a:rPr sz="1200" dirty="0">
                <a:latin typeface="Times New Roman"/>
                <a:cs typeface="Times New Roman"/>
              </a:rPr>
              <a:t>that</a:t>
            </a:r>
            <a:r>
              <a:rPr sz="1200" spc="20" dirty="0">
                <a:latin typeface="Times New Roman"/>
                <a:cs typeface="Times New Roman"/>
              </a:rPr>
              <a:t> </a:t>
            </a:r>
            <a:r>
              <a:rPr sz="1200" spc="-5" dirty="0">
                <a:latin typeface="Times New Roman"/>
                <a:cs typeface="Times New Roman"/>
              </a:rPr>
              <a:t>separates</a:t>
            </a:r>
            <a:r>
              <a:rPr sz="1200" spc="3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data</a:t>
            </a:r>
            <a:r>
              <a:rPr sz="1200" spc="10" dirty="0">
                <a:latin typeface="Times New Roman"/>
                <a:cs typeface="Times New Roman"/>
              </a:rPr>
              <a:t> </a:t>
            </a:r>
            <a:r>
              <a:rPr sz="1200" dirty="0">
                <a:latin typeface="Times New Roman"/>
                <a:cs typeface="Times New Roman"/>
              </a:rPr>
              <a:t>into</a:t>
            </a:r>
            <a:r>
              <a:rPr sz="1200" spc="20" dirty="0">
                <a:latin typeface="Times New Roman"/>
                <a:cs typeface="Times New Roman"/>
              </a:rPr>
              <a:t> </a:t>
            </a:r>
            <a:r>
              <a:rPr sz="1200" spc="-5" dirty="0">
                <a:latin typeface="Times New Roman"/>
                <a:cs typeface="Times New Roman"/>
              </a:rPr>
              <a:t>two</a:t>
            </a:r>
            <a:r>
              <a:rPr sz="1200" spc="5" dirty="0">
                <a:latin typeface="Times New Roman"/>
                <a:cs typeface="Times New Roman"/>
              </a:rPr>
              <a:t> </a:t>
            </a:r>
            <a:r>
              <a:rPr sz="1200" spc="-5" dirty="0">
                <a:latin typeface="Times New Roman"/>
                <a:cs typeface="Times New Roman"/>
              </a:rPr>
              <a:t>classes.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hyperplane</a:t>
            </a:r>
            <a:r>
              <a:rPr sz="1200" spc="60"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spc="-5" dirty="0">
                <a:latin typeface="Times New Roman"/>
                <a:cs typeface="Times New Roman"/>
              </a:rPr>
              <a:t>chosen</a:t>
            </a:r>
            <a:r>
              <a:rPr sz="1200" spc="20" dirty="0">
                <a:latin typeface="Times New Roman"/>
                <a:cs typeface="Times New Roman"/>
              </a:rPr>
              <a:t> </a:t>
            </a:r>
            <a:r>
              <a:rPr sz="1200" spc="-5" dirty="0">
                <a:latin typeface="Times New Roman"/>
                <a:cs typeface="Times New Roman"/>
              </a:rPr>
              <a:t>such</a:t>
            </a:r>
            <a:r>
              <a:rPr sz="1200" spc="5" dirty="0">
                <a:latin typeface="Times New Roman"/>
                <a:cs typeface="Times New Roman"/>
              </a:rPr>
              <a:t> that</a:t>
            </a:r>
            <a:r>
              <a:rPr sz="1200" spc="20" dirty="0">
                <a:latin typeface="Times New Roman"/>
                <a:cs typeface="Times New Roman"/>
              </a:rPr>
              <a:t> </a:t>
            </a:r>
            <a:r>
              <a:rPr sz="1200" dirty="0">
                <a:latin typeface="Times New Roman"/>
                <a:cs typeface="Times New Roman"/>
              </a:rPr>
              <a:t>it</a:t>
            </a:r>
            <a:r>
              <a:rPr sz="1200" spc="15" dirty="0">
                <a:latin typeface="Times New Roman"/>
                <a:cs typeface="Times New Roman"/>
              </a:rPr>
              <a:t> </a:t>
            </a:r>
            <a:r>
              <a:rPr sz="1200" dirty="0">
                <a:latin typeface="Times New Roman"/>
                <a:cs typeface="Times New Roman"/>
              </a:rPr>
              <a:t>maximizes</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10" dirty="0">
                <a:latin typeface="Times New Roman"/>
                <a:cs typeface="Times New Roman"/>
              </a:rPr>
              <a:t>margin</a:t>
            </a:r>
            <a:r>
              <a:rPr sz="1200" spc="35" dirty="0">
                <a:latin typeface="Times New Roman"/>
                <a:cs typeface="Times New Roman"/>
              </a:rPr>
              <a:t> </a:t>
            </a:r>
            <a:r>
              <a:rPr sz="1200" spc="-5" dirty="0">
                <a:latin typeface="Times New Roman"/>
                <a:cs typeface="Times New Roman"/>
              </a:rPr>
              <a:t>between</a:t>
            </a:r>
            <a:r>
              <a:rPr sz="1200" spc="3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two</a:t>
            </a:r>
            <a:r>
              <a:rPr sz="1200" spc="5" dirty="0">
                <a:latin typeface="Times New Roman"/>
                <a:cs typeface="Times New Roman"/>
              </a:rPr>
              <a:t> </a:t>
            </a:r>
            <a:r>
              <a:rPr sz="1200" spc="-5" dirty="0">
                <a:latin typeface="Times New Roman"/>
                <a:cs typeface="Times New Roman"/>
              </a:rPr>
              <a:t>classes.</a:t>
            </a:r>
            <a:r>
              <a:rPr sz="1200" spc="35" dirty="0">
                <a:latin typeface="Times New Roman"/>
                <a:cs typeface="Times New Roman"/>
              </a:rPr>
              <a:t> </a:t>
            </a:r>
            <a:r>
              <a:rPr sz="1200" spc="-5" dirty="0">
                <a:latin typeface="Times New Roman"/>
                <a:cs typeface="Times New Roman"/>
              </a:rPr>
              <a:t>PCA </a:t>
            </a:r>
            <a:r>
              <a:rPr sz="1200" spc="-285" dirty="0">
                <a:latin typeface="Times New Roman"/>
                <a:cs typeface="Times New Roman"/>
              </a:rPr>
              <a:t> </a:t>
            </a:r>
            <a:r>
              <a:rPr sz="1200" dirty="0">
                <a:latin typeface="Times New Roman"/>
                <a:cs typeface="Times New Roman"/>
              </a:rPr>
              <a:t>on</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other</a:t>
            </a:r>
            <a:r>
              <a:rPr sz="1200" spc="5" dirty="0">
                <a:latin typeface="Times New Roman"/>
                <a:cs typeface="Times New Roman"/>
              </a:rPr>
              <a:t> </a:t>
            </a:r>
            <a:r>
              <a:rPr sz="1200" spc="-5" dirty="0">
                <a:latin typeface="Times New Roman"/>
                <a:cs typeface="Times New Roman"/>
              </a:rPr>
              <a:t>hand</a:t>
            </a:r>
            <a:r>
              <a:rPr sz="1200" spc="15" dirty="0">
                <a:latin typeface="Times New Roman"/>
                <a:cs typeface="Times New Roman"/>
              </a:rPr>
              <a:t> </a:t>
            </a:r>
            <a:r>
              <a:rPr sz="1200" spc="-5" dirty="0">
                <a:latin typeface="Times New Roman"/>
                <a:cs typeface="Times New Roman"/>
              </a:rPr>
              <a:t>is</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5" dirty="0">
                <a:latin typeface="Times New Roman"/>
                <a:cs typeface="Times New Roman"/>
              </a:rPr>
              <a:t>dimensionality</a:t>
            </a:r>
            <a:r>
              <a:rPr sz="1200" spc="30" dirty="0">
                <a:latin typeface="Times New Roman"/>
                <a:cs typeface="Times New Roman"/>
              </a:rPr>
              <a:t> </a:t>
            </a:r>
            <a:r>
              <a:rPr sz="1200" spc="-5" dirty="0">
                <a:latin typeface="Times New Roman"/>
                <a:cs typeface="Times New Roman"/>
              </a:rPr>
              <a:t>reduction</a:t>
            </a:r>
            <a:r>
              <a:rPr sz="1200" spc="25" dirty="0">
                <a:latin typeface="Times New Roman"/>
                <a:cs typeface="Times New Roman"/>
              </a:rPr>
              <a:t> </a:t>
            </a:r>
            <a:r>
              <a:rPr sz="1200" spc="-5" dirty="0">
                <a:latin typeface="Times New Roman"/>
                <a:cs typeface="Times New Roman"/>
              </a:rPr>
              <a:t>technique</a:t>
            </a:r>
            <a:r>
              <a:rPr sz="1200" spc="35" dirty="0">
                <a:latin typeface="Times New Roman"/>
                <a:cs typeface="Times New Roman"/>
              </a:rPr>
              <a:t> </a:t>
            </a:r>
            <a:r>
              <a:rPr sz="1200" dirty="0">
                <a:latin typeface="Times New Roman"/>
                <a:cs typeface="Times New Roman"/>
              </a:rPr>
              <a:t>that</a:t>
            </a:r>
            <a:r>
              <a:rPr sz="1200" spc="20" dirty="0">
                <a:latin typeface="Times New Roman"/>
                <a:cs typeface="Times New Roman"/>
              </a:rPr>
              <a:t> </a:t>
            </a:r>
            <a:r>
              <a:rPr sz="1200" spc="-5" dirty="0">
                <a:latin typeface="Times New Roman"/>
                <a:cs typeface="Times New Roman"/>
              </a:rPr>
              <a:t>can</a:t>
            </a:r>
            <a:r>
              <a:rPr sz="1200" spc="25" dirty="0">
                <a:latin typeface="Times New Roman"/>
                <a:cs typeface="Times New Roman"/>
              </a:rPr>
              <a:t> </a:t>
            </a:r>
            <a:r>
              <a:rPr sz="1200" dirty="0">
                <a:latin typeface="Times New Roman"/>
                <a:cs typeface="Times New Roman"/>
              </a:rPr>
              <a:t>be</a:t>
            </a:r>
            <a:r>
              <a:rPr sz="1200" spc="10" dirty="0">
                <a:latin typeface="Times New Roman"/>
                <a:cs typeface="Times New Roman"/>
              </a:rPr>
              <a:t> </a:t>
            </a:r>
            <a:r>
              <a:rPr sz="1200" spc="-5" dirty="0">
                <a:latin typeface="Times New Roman"/>
                <a:cs typeface="Times New Roman"/>
              </a:rPr>
              <a:t>used</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reduce</a:t>
            </a:r>
            <a:r>
              <a:rPr sz="1200" spc="4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number</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spc="-5" dirty="0">
                <a:latin typeface="Times New Roman"/>
                <a:cs typeface="Times New Roman"/>
              </a:rPr>
              <a:t>features</a:t>
            </a:r>
            <a:r>
              <a:rPr sz="1200" spc="40" dirty="0">
                <a:latin typeface="Times New Roman"/>
                <a:cs typeface="Times New Roman"/>
              </a:rPr>
              <a:t> </a:t>
            </a:r>
            <a:r>
              <a:rPr sz="1200" dirty="0">
                <a:latin typeface="Times New Roman"/>
                <a:cs typeface="Times New Roman"/>
              </a:rPr>
              <a:t>in</a:t>
            </a:r>
            <a:r>
              <a:rPr sz="1200" spc="10" dirty="0">
                <a:latin typeface="Times New Roman"/>
                <a:cs typeface="Times New Roman"/>
              </a:rPr>
              <a:t> </a:t>
            </a:r>
            <a:r>
              <a:rPr sz="1200" dirty="0">
                <a:latin typeface="Times New Roman"/>
                <a:cs typeface="Times New Roman"/>
              </a:rPr>
              <a:t>a</a:t>
            </a:r>
            <a:r>
              <a:rPr sz="1200" spc="10" dirty="0">
                <a:latin typeface="Times New Roman"/>
                <a:cs typeface="Times New Roman"/>
              </a:rPr>
              <a:t> </a:t>
            </a:r>
            <a:r>
              <a:rPr sz="1200" spc="-5" dirty="0">
                <a:latin typeface="Times New Roman"/>
                <a:cs typeface="Times New Roman"/>
              </a:rPr>
              <a:t>dataset.</a:t>
            </a:r>
            <a:r>
              <a:rPr sz="1200" spc="30" dirty="0">
                <a:latin typeface="Times New Roman"/>
                <a:cs typeface="Times New Roman"/>
              </a:rPr>
              <a:t> </a:t>
            </a:r>
            <a:r>
              <a:rPr sz="1200" spc="-5" dirty="0">
                <a:latin typeface="Times New Roman"/>
                <a:cs typeface="Times New Roman"/>
              </a:rPr>
              <a:t>PCA</a:t>
            </a:r>
            <a:r>
              <a:rPr sz="1200" spc="-85" dirty="0">
                <a:latin typeface="Times New Roman"/>
                <a:cs typeface="Times New Roman"/>
              </a:rPr>
              <a:t> </a:t>
            </a:r>
            <a:r>
              <a:rPr sz="1200" spc="-5" dirty="0">
                <a:latin typeface="Times New Roman"/>
                <a:cs typeface="Times New Roman"/>
              </a:rPr>
              <a:t>works</a:t>
            </a:r>
            <a:r>
              <a:rPr sz="1200" spc="5" dirty="0">
                <a:latin typeface="Times New Roman"/>
                <a:cs typeface="Times New Roman"/>
              </a:rPr>
              <a:t> </a:t>
            </a:r>
            <a:r>
              <a:rPr sz="1200" dirty="0">
                <a:latin typeface="Times New Roman"/>
                <a:cs typeface="Times New Roman"/>
              </a:rPr>
              <a:t>by</a:t>
            </a:r>
            <a:r>
              <a:rPr sz="1200" spc="5" dirty="0">
                <a:latin typeface="Times New Roman"/>
                <a:cs typeface="Times New Roman"/>
              </a:rPr>
              <a:t> </a:t>
            </a:r>
            <a:r>
              <a:rPr sz="1200" dirty="0">
                <a:latin typeface="Times New Roman"/>
                <a:cs typeface="Times New Roman"/>
              </a:rPr>
              <a:t>finding</a:t>
            </a:r>
            <a:r>
              <a:rPr sz="1200" spc="15" dirty="0">
                <a:latin typeface="Times New Roman"/>
                <a:cs typeface="Times New Roman"/>
              </a:rPr>
              <a:t> </a:t>
            </a:r>
            <a:r>
              <a:rPr sz="1200" dirty="0">
                <a:latin typeface="Times New Roman"/>
                <a:cs typeface="Times New Roman"/>
              </a:rPr>
              <a:t>a</a:t>
            </a:r>
            <a:r>
              <a:rPr sz="1200" spc="5" dirty="0">
                <a:latin typeface="Times New Roman"/>
                <a:cs typeface="Times New Roman"/>
              </a:rPr>
              <a:t> set</a:t>
            </a:r>
            <a:r>
              <a:rPr sz="1200" spc="1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spc="-5" dirty="0">
                <a:latin typeface="Times New Roman"/>
                <a:cs typeface="Times New Roman"/>
              </a:rPr>
              <a:t>orthogonal</a:t>
            </a:r>
            <a:r>
              <a:rPr sz="1200" spc="40" dirty="0">
                <a:latin typeface="Times New Roman"/>
                <a:cs typeface="Times New Roman"/>
              </a:rPr>
              <a:t> </a:t>
            </a:r>
            <a:r>
              <a:rPr sz="1200" dirty="0">
                <a:latin typeface="Times New Roman"/>
                <a:cs typeface="Times New Roman"/>
              </a:rPr>
              <a:t>axes</a:t>
            </a:r>
            <a:r>
              <a:rPr sz="1200" spc="5" dirty="0">
                <a:latin typeface="Times New Roman"/>
                <a:cs typeface="Times New Roman"/>
              </a:rPr>
              <a:t> </a:t>
            </a:r>
            <a:r>
              <a:rPr sz="1200" dirty="0">
                <a:latin typeface="Times New Roman"/>
                <a:cs typeface="Times New Roman"/>
              </a:rPr>
              <a:t>that</a:t>
            </a:r>
            <a:r>
              <a:rPr sz="1200" spc="20" dirty="0">
                <a:latin typeface="Times New Roman"/>
                <a:cs typeface="Times New Roman"/>
              </a:rPr>
              <a:t> </a:t>
            </a:r>
            <a:r>
              <a:rPr sz="1200" spc="-5" dirty="0">
                <a:latin typeface="Times New Roman"/>
                <a:cs typeface="Times New Roman"/>
              </a:rPr>
              <a:t>capture</a:t>
            </a:r>
            <a:r>
              <a:rPr sz="1200" spc="30" dirty="0">
                <a:latin typeface="Times New Roman"/>
                <a:cs typeface="Times New Roman"/>
              </a:rPr>
              <a:t> </a:t>
            </a:r>
            <a:r>
              <a:rPr sz="1200" dirty="0">
                <a:latin typeface="Times New Roman"/>
                <a:cs typeface="Times New Roman"/>
              </a:rPr>
              <a:t>the </a:t>
            </a:r>
            <a:r>
              <a:rPr sz="1200" spc="5" dirty="0">
                <a:latin typeface="Times New Roman"/>
                <a:cs typeface="Times New Roman"/>
              </a:rPr>
              <a:t> </a:t>
            </a:r>
            <a:r>
              <a:rPr sz="1200" dirty="0">
                <a:latin typeface="Times New Roman"/>
                <a:cs typeface="Times New Roman"/>
              </a:rPr>
              <a:t>most </a:t>
            </a:r>
            <a:r>
              <a:rPr sz="1200" spc="-5" dirty="0">
                <a:latin typeface="Times New Roman"/>
                <a:cs typeface="Times New Roman"/>
              </a:rPr>
              <a:t>variance</a:t>
            </a:r>
            <a:r>
              <a:rPr sz="1200" spc="30" dirty="0">
                <a:latin typeface="Times New Roman"/>
                <a:cs typeface="Times New Roman"/>
              </a:rPr>
              <a:t> </a:t>
            </a:r>
            <a:r>
              <a:rPr sz="1200" dirty="0">
                <a:latin typeface="Times New Roman"/>
                <a:cs typeface="Times New Roman"/>
              </a:rPr>
              <a:t>in</a:t>
            </a:r>
            <a:r>
              <a:rPr sz="1200" spc="15" dirty="0">
                <a:latin typeface="Times New Roman"/>
                <a:cs typeface="Times New Roman"/>
              </a:rPr>
              <a:t> </a:t>
            </a:r>
            <a:r>
              <a:rPr sz="1200" dirty="0">
                <a:latin typeface="Times New Roman"/>
                <a:cs typeface="Times New Roman"/>
              </a:rPr>
              <a:t>the </a:t>
            </a:r>
            <a:r>
              <a:rPr sz="1200" spc="-5" dirty="0">
                <a:latin typeface="Times New Roman"/>
                <a:cs typeface="Times New Roman"/>
              </a:rPr>
              <a:t>data.</a:t>
            </a:r>
            <a:r>
              <a:rPr sz="1200" spc="25" dirty="0">
                <a:latin typeface="Times New Roman"/>
                <a:cs typeface="Times New Roman"/>
              </a:rPr>
              <a:t> </a:t>
            </a:r>
            <a:r>
              <a:rPr sz="1200" dirty="0">
                <a:latin typeface="Times New Roman"/>
                <a:cs typeface="Times New Roman"/>
              </a:rPr>
              <a:t>PCA</a:t>
            </a:r>
            <a:r>
              <a:rPr sz="1200" spc="-85" dirty="0">
                <a:latin typeface="Times New Roman"/>
                <a:cs typeface="Times New Roman"/>
              </a:rPr>
              <a:t> </a:t>
            </a:r>
            <a:r>
              <a:rPr sz="1200" spc="-10" dirty="0">
                <a:latin typeface="Times New Roman"/>
                <a:cs typeface="Times New Roman"/>
              </a:rPr>
              <a:t>can</a:t>
            </a:r>
            <a:r>
              <a:rPr sz="1200" spc="25" dirty="0">
                <a:latin typeface="Times New Roman"/>
                <a:cs typeface="Times New Roman"/>
              </a:rPr>
              <a:t> </a:t>
            </a:r>
            <a:r>
              <a:rPr sz="1200" dirty="0">
                <a:latin typeface="Times New Roman"/>
                <a:cs typeface="Times New Roman"/>
              </a:rPr>
              <a:t>be</a:t>
            </a:r>
            <a:r>
              <a:rPr sz="1200" spc="5" dirty="0">
                <a:latin typeface="Times New Roman"/>
                <a:cs typeface="Times New Roman"/>
              </a:rPr>
              <a:t> </a:t>
            </a:r>
            <a:r>
              <a:rPr sz="1200" spc="-5" dirty="0">
                <a:latin typeface="Times New Roman"/>
                <a:cs typeface="Times New Roman"/>
              </a:rPr>
              <a:t>used</a:t>
            </a:r>
            <a:r>
              <a:rPr sz="1200" spc="5" dirty="0">
                <a:latin typeface="Times New Roman"/>
                <a:cs typeface="Times New Roman"/>
              </a:rPr>
              <a:t> </a:t>
            </a:r>
            <a:r>
              <a:rPr sz="1200" dirty="0">
                <a:latin typeface="Times New Roman"/>
                <a:cs typeface="Times New Roman"/>
              </a:rPr>
              <a:t>to </a:t>
            </a:r>
            <a:r>
              <a:rPr sz="1200" spc="-5" dirty="0">
                <a:latin typeface="Times New Roman"/>
                <a:cs typeface="Times New Roman"/>
              </a:rPr>
              <a:t>remove</a:t>
            </a:r>
            <a:r>
              <a:rPr sz="1200" spc="20" dirty="0">
                <a:latin typeface="Times New Roman"/>
                <a:cs typeface="Times New Roman"/>
              </a:rPr>
              <a:t> </a:t>
            </a:r>
            <a:r>
              <a:rPr sz="1200" dirty="0">
                <a:latin typeface="Times New Roman"/>
                <a:cs typeface="Times New Roman"/>
              </a:rPr>
              <a:t>noise</a:t>
            </a:r>
            <a:r>
              <a:rPr sz="1200" spc="5"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dataset</a:t>
            </a:r>
            <a:r>
              <a:rPr sz="1200" spc="25" dirty="0">
                <a:latin typeface="Times New Roman"/>
                <a:cs typeface="Times New Roman"/>
              </a:rPr>
              <a:t> </a:t>
            </a:r>
            <a:r>
              <a:rPr sz="1200" dirty="0">
                <a:latin typeface="Times New Roman"/>
                <a:cs typeface="Times New Roman"/>
              </a:rPr>
              <a:t>but</a:t>
            </a:r>
            <a:r>
              <a:rPr sz="1200" spc="5" dirty="0">
                <a:latin typeface="Times New Roman"/>
                <a:cs typeface="Times New Roman"/>
              </a:rPr>
              <a:t> </a:t>
            </a:r>
            <a:r>
              <a:rPr sz="1200" spc="-10" dirty="0">
                <a:latin typeface="Times New Roman"/>
                <a:cs typeface="Times New Roman"/>
              </a:rPr>
              <a:t>can</a:t>
            </a:r>
            <a:r>
              <a:rPr sz="1200" spc="25" dirty="0">
                <a:latin typeface="Times New Roman"/>
                <a:cs typeface="Times New Roman"/>
              </a:rPr>
              <a:t> </a:t>
            </a:r>
            <a:r>
              <a:rPr sz="1200" spc="-5" dirty="0">
                <a:latin typeface="Times New Roman"/>
                <a:cs typeface="Times New Roman"/>
              </a:rPr>
              <a:t>also</a:t>
            </a:r>
            <a:r>
              <a:rPr sz="1200" spc="5" dirty="0">
                <a:latin typeface="Times New Roman"/>
                <a:cs typeface="Times New Roman"/>
              </a:rPr>
              <a:t> </a:t>
            </a:r>
            <a:r>
              <a:rPr sz="1200" dirty="0">
                <a:latin typeface="Times New Roman"/>
                <a:cs typeface="Times New Roman"/>
              </a:rPr>
              <a:t>lose</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dirty="0">
                <a:latin typeface="Times New Roman"/>
                <a:cs typeface="Times New Roman"/>
              </a:rPr>
              <a:t>lot</a:t>
            </a:r>
            <a:r>
              <a:rPr sz="1200" spc="1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features</a:t>
            </a:r>
            <a:r>
              <a:rPr sz="1200" spc="40" dirty="0">
                <a:latin typeface="Times New Roman"/>
                <a:cs typeface="Times New Roman"/>
              </a:rPr>
              <a:t> </a:t>
            </a:r>
            <a:r>
              <a:rPr sz="1200" spc="-5" dirty="0">
                <a:latin typeface="Times New Roman"/>
                <a:cs typeface="Times New Roman"/>
              </a:rPr>
              <a:t>which</a:t>
            </a:r>
            <a:r>
              <a:rPr sz="1200" spc="5" dirty="0">
                <a:latin typeface="Times New Roman"/>
                <a:cs typeface="Times New Roman"/>
              </a:rPr>
              <a:t> </a:t>
            </a:r>
            <a:r>
              <a:rPr sz="1200" spc="-5" dirty="0">
                <a:latin typeface="Times New Roman"/>
                <a:cs typeface="Times New Roman"/>
              </a:rPr>
              <a:t>may</a:t>
            </a:r>
            <a:r>
              <a:rPr sz="1200" spc="10" dirty="0">
                <a:latin typeface="Times New Roman"/>
                <a:cs typeface="Times New Roman"/>
              </a:rPr>
              <a:t> </a:t>
            </a:r>
            <a:r>
              <a:rPr sz="1200" dirty="0">
                <a:latin typeface="Times New Roman"/>
                <a:cs typeface="Times New Roman"/>
              </a:rPr>
              <a:t>be</a:t>
            </a:r>
            <a:r>
              <a:rPr sz="1200" spc="5" dirty="0">
                <a:latin typeface="Times New Roman"/>
                <a:cs typeface="Times New Roman"/>
              </a:rPr>
              <a:t> </a:t>
            </a:r>
            <a:r>
              <a:rPr sz="1200" spc="-5" dirty="0">
                <a:latin typeface="Times New Roman"/>
                <a:cs typeface="Times New Roman"/>
              </a:rPr>
              <a:t>necessary</a:t>
            </a:r>
            <a:r>
              <a:rPr sz="1200" spc="25" dirty="0">
                <a:latin typeface="Times New Roman"/>
                <a:cs typeface="Times New Roman"/>
              </a:rPr>
              <a:t> </a:t>
            </a:r>
            <a:r>
              <a:rPr sz="1200" spc="-5" dirty="0">
                <a:latin typeface="Times New Roman"/>
                <a:cs typeface="Times New Roman"/>
              </a:rPr>
              <a:t>whereas</a:t>
            </a:r>
            <a:r>
              <a:rPr sz="1200" spc="25" dirty="0">
                <a:latin typeface="Times New Roman"/>
                <a:cs typeface="Times New Roman"/>
              </a:rPr>
              <a:t> </a:t>
            </a:r>
            <a:r>
              <a:rPr sz="1200" dirty="0">
                <a:latin typeface="Times New Roman"/>
                <a:cs typeface="Times New Roman"/>
              </a:rPr>
              <a:t>SVMs</a:t>
            </a:r>
            <a:r>
              <a:rPr sz="1200" spc="-25" dirty="0">
                <a:latin typeface="Times New Roman"/>
                <a:cs typeface="Times New Roman"/>
              </a:rPr>
              <a:t> </a:t>
            </a:r>
            <a:r>
              <a:rPr sz="1200" spc="-5" dirty="0">
                <a:latin typeface="Times New Roman"/>
                <a:cs typeface="Times New Roman"/>
              </a:rPr>
              <a:t>are</a:t>
            </a:r>
            <a:r>
              <a:rPr sz="1200" spc="20" dirty="0">
                <a:latin typeface="Times New Roman"/>
                <a:cs typeface="Times New Roman"/>
              </a:rPr>
              <a:t> </a:t>
            </a:r>
            <a:r>
              <a:rPr sz="1200" dirty="0">
                <a:latin typeface="Times New Roman"/>
                <a:cs typeface="Times New Roman"/>
              </a:rPr>
              <a:t>useful</a:t>
            </a:r>
            <a:r>
              <a:rPr sz="1200" spc="1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split</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dataset</a:t>
            </a:r>
            <a:r>
              <a:rPr sz="1200" spc="25" dirty="0">
                <a:latin typeface="Times New Roman"/>
                <a:cs typeface="Times New Roman"/>
              </a:rPr>
              <a:t> </a:t>
            </a:r>
            <a:r>
              <a:rPr sz="1200" dirty="0">
                <a:latin typeface="Times New Roman"/>
                <a:cs typeface="Times New Roman"/>
              </a:rPr>
              <a:t>into </a:t>
            </a:r>
            <a:r>
              <a:rPr sz="1200" spc="5" dirty="0">
                <a:latin typeface="Times New Roman"/>
                <a:cs typeface="Times New Roman"/>
              </a:rPr>
              <a:t> </a:t>
            </a:r>
            <a:r>
              <a:rPr sz="1200" spc="-10" dirty="0">
                <a:latin typeface="Times New Roman"/>
                <a:cs typeface="Times New Roman"/>
              </a:rPr>
              <a:t>different</a:t>
            </a:r>
            <a:r>
              <a:rPr sz="1200" spc="35" dirty="0">
                <a:latin typeface="Times New Roman"/>
                <a:cs typeface="Times New Roman"/>
              </a:rPr>
              <a:t> </a:t>
            </a:r>
            <a:r>
              <a:rPr sz="1200" spc="-5" dirty="0">
                <a:latin typeface="Times New Roman"/>
                <a:cs typeface="Times New Roman"/>
              </a:rPr>
              <a:t>classes</a:t>
            </a:r>
            <a:r>
              <a:rPr sz="1200" spc="10" dirty="0">
                <a:latin typeface="Times New Roman"/>
                <a:cs typeface="Times New Roman"/>
              </a:rPr>
              <a:t> </a:t>
            </a:r>
            <a:r>
              <a:rPr sz="1200" dirty="0">
                <a:latin typeface="Times New Roman"/>
                <a:cs typeface="Times New Roman"/>
              </a:rPr>
              <a:t>but </a:t>
            </a:r>
            <a:r>
              <a:rPr sz="1200" spc="-5" dirty="0">
                <a:latin typeface="Times New Roman"/>
                <a:cs typeface="Times New Roman"/>
              </a:rPr>
              <a:t>can</a:t>
            </a:r>
            <a:r>
              <a:rPr sz="1200" spc="20" dirty="0">
                <a:latin typeface="Times New Roman"/>
                <a:cs typeface="Times New Roman"/>
              </a:rPr>
              <a:t> </a:t>
            </a:r>
            <a:r>
              <a:rPr sz="1200" dirty="0">
                <a:latin typeface="Times New Roman"/>
                <a:cs typeface="Times New Roman"/>
              </a:rPr>
              <a:t>be</a:t>
            </a:r>
            <a:r>
              <a:rPr sz="1200" spc="5" dirty="0">
                <a:latin typeface="Times New Roman"/>
                <a:cs typeface="Times New Roman"/>
              </a:rPr>
              <a:t> </a:t>
            </a:r>
            <a:r>
              <a:rPr sz="1200" spc="-5" dirty="0">
                <a:latin typeface="Times New Roman"/>
                <a:cs typeface="Times New Roman"/>
              </a:rPr>
              <a:t>hard</a:t>
            </a:r>
            <a:r>
              <a:rPr sz="1200" spc="5" dirty="0">
                <a:latin typeface="Times New Roman"/>
                <a:cs typeface="Times New Roman"/>
              </a:rPr>
              <a:t> </a:t>
            </a:r>
            <a:r>
              <a:rPr sz="1200" dirty="0">
                <a:latin typeface="Times New Roman"/>
                <a:cs typeface="Times New Roman"/>
              </a:rPr>
              <a:t>to </a:t>
            </a:r>
            <a:r>
              <a:rPr sz="1200" spc="-5" dirty="0">
                <a:latin typeface="Times New Roman"/>
                <a:cs typeface="Times New Roman"/>
              </a:rPr>
              <a:t>interpret</a:t>
            </a:r>
            <a:r>
              <a:rPr sz="1200" spc="35"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train.</a:t>
            </a:r>
            <a:endParaRPr sz="1200" dirty="0">
              <a:latin typeface="Times New Roman"/>
              <a:cs typeface="Times New Roman"/>
            </a:endParaRPr>
          </a:p>
        </p:txBody>
      </p:sp>
      <p:pic>
        <p:nvPicPr>
          <p:cNvPr id="4" name="object 4"/>
          <p:cNvPicPr/>
          <p:nvPr/>
        </p:nvPicPr>
        <p:blipFill>
          <a:blip r:embed="rId3" cstate="print"/>
          <a:stretch>
            <a:fillRect/>
          </a:stretch>
        </p:blipFill>
        <p:spPr>
          <a:xfrm>
            <a:off x="2194531" y="4018833"/>
            <a:ext cx="3157017" cy="1963611"/>
          </a:xfrm>
          <a:prstGeom prst="rect">
            <a:avLst/>
          </a:prstGeom>
        </p:spPr>
      </p:pic>
      <p:pic>
        <p:nvPicPr>
          <p:cNvPr id="5" name="object 5"/>
          <p:cNvPicPr/>
          <p:nvPr/>
        </p:nvPicPr>
        <p:blipFill>
          <a:blip r:embed="rId4" cstate="print"/>
          <a:stretch>
            <a:fillRect/>
          </a:stretch>
        </p:blipFill>
        <p:spPr>
          <a:xfrm>
            <a:off x="6358128" y="4022916"/>
            <a:ext cx="3036903" cy="19982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02407" y="1296924"/>
            <a:ext cx="6571488" cy="1895855"/>
          </a:xfrm>
          <a:prstGeom prst="rect">
            <a:avLst/>
          </a:prstGeom>
        </p:spPr>
      </p:pic>
      <p:sp>
        <p:nvSpPr>
          <p:cNvPr id="3" name="object 3"/>
          <p:cNvSpPr txBox="1"/>
          <p:nvPr/>
        </p:nvSpPr>
        <p:spPr>
          <a:xfrm>
            <a:off x="330809" y="360934"/>
            <a:ext cx="11450320" cy="757555"/>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Here</a:t>
            </a:r>
            <a:r>
              <a:rPr sz="1200" spc="15" dirty="0">
                <a:latin typeface="Times New Roman"/>
                <a:cs typeface="Times New Roman"/>
              </a:rPr>
              <a:t> </a:t>
            </a:r>
            <a:r>
              <a:rPr sz="1200" spc="-5" dirty="0">
                <a:latin typeface="Times New Roman"/>
                <a:cs typeface="Times New Roman"/>
              </a:rPr>
              <a:t>are</a:t>
            </a:r>
            <a:r>
              <a:rPr sz="1200" spc="20" dirty="0">
                <a:latin typeface="Times New Roman"/>
                <a:cs typeface="Times New Roman"/>
              </a:rPr>
              <a:t> </a:t>
            </a:r>
            <a:r>
              <a:rPr sz="1200" spc="-5" dirty="0">
                <a:latin typeface="Times New Roman"/>
                <a:cs typeface="Times New Roman"/>
              </a:rPr>
              <a:t>two</a:t>
            </a:r>
            <a:r>
              <a:rPr sz="1200" spc="10" dirty="0">
                <a:latin typeface="Times New Roman"/>
                <a:cs typeface="Times New Roman"/>
              </a:rPr>
              <a:t> </a:t>
            </a:r>
            <a:r>
              <a:rPr sz="1200" spc="-5" dirty="0">
                <a:latin typeface="Times New Roman"/>
                <a:cs typeface="Times New Roman"/>
              </a:rPr>
              <a:t>examples</a:t>
            </a:r>
            <a:r>
              <a:rPr sz="1200" spc="1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organizations</a:t>
            </a:r>
            <a:r>
              <a:rPr sz="1200" spc="40" dirty="0">
                <a:latin typeface="Times New Roman"/>
                <a:cs typeface="Times New Roman"/>
              </a:rPr>
              <a:t> </a:t>
            </a:r>
            <a:r>
              <a:rPr sz="1200" spc="-5" dirty="0">
                <a:latin typeface="Times New Roman"/>
                <a:cs typeface="Times New Roman"/>
              </a:rPr>
              <a:t>architecture</a:t>
            </a:r>
            <a:r>
              <a:rPr sz="1200" spc="60" dirty="0">
                <a:latin typeface="Times New Roman"/>
                <a:cs typeface="Times New Roman"/>
              </a:rPr>
              <a:t> </a:t>
            </a:r>
            <a:r>
              <a:rPr sz="1200" dirty="0">
                <a:latin typeface="Times New Roman"/>
                <a:cs typeface="Times New Roman"/>
              </a:rPr>
              <a:t>in</a:t>
            </a:r>
            <a:r>
              <a:rPr sz="1200" spc="10"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theft</a:t>
            </a:r>
            <a:r>
              <a:rPr sz="1200" spc="10" dirty="0">
                <a:latin typeface="Times New Roman"/>
                <a:cs typeface="Times New Roman"/>
              </a:rPr>
              <a:t> </a:t>
            </a:r>
            <a:r>
              <a:rPr sz="1200" spc="-5" dirty="0">
                <a:latin typeface="Times New Roman"/>
                <a:cs typeface="Times New Roman"/>
              </a:rPr>
              <a:t>detection</a:t>
            </a:r>
            <a:r>
              <a:rPr sz="1200" spc="45" dirty="0">
                <a:latin typeface="Times New Roman"/>
                <a:cs typeface="Times New Roman"/>
              </a:rPr>
              <a:t> </a:t>
            </a:r>
            <a:r>
              <a:rPr sz="1200" spc="-5" dirty="0">
                <a:latin typeface="Times New Roman"/>
                <a:cs typeface="Times New Roman"/>
              </a:rPr>
              <a:t>sector</a:t>
            </a:r>
            <a:r>
              <a:rPr sz="1200" spc="25" dirty="0">
                <a:latin typeface="Times New Roman"/>
                <a:cs typeface="Times New Roman"/>
              </a:rPr>
              <a:t> </a:t>
            </a:r>
            <a:r>
              <a:rPr sz="1200" dirty="0">
                <a:latin typeface="Times New Roman"/>
                <a:cs typeface="Times New Roman"/>
              </a:rPr>
              <a:t>using</a:t>
            </a:r>
            <a:r>
              <a:rPr sz="1200" spc="-5" dirty="0">
                <a:latin typeface="Times New Roman"/>
                <a:cs typeface="Times New Roman"/>
              </a:rPr>
              <a:t> real</a:t>
            </a:r>
            <a:r>
              <a:rPr sz="1200" spc="35" dirty="0">
                <a:latin typeface="Times New Roman"/>
                <a:cs typeface="Times New Roman"/>
              </a:rPr>
              <a:t> </a:t>
            </a:r>
            <a:r>
              <a:rPr sz="1200" dirty="0">
                <a:latin typeface="Times New Roman"/>
                <a:cs typeface="Times New Roman"/>
              </a:rPr>
              <a:t>time</a:t>
            </a:r>
            <a:r>
              <a:rPr sz="1200" spc="25" dirty="0">
                <a:latin typeface="Times New Roman"/>
                <a:cs typeface="Times New Roman"/>
              </a:rPr>
              <a:t> </a:t>
            </a:r>
            <a:r>
              <a:rPr sz="1200" spc="-5" dirty="0">
                <a:latin typeface="Times New Roman"/>
                <a:cs typeface="Times New Roman"/>
              </a:rPr>
              <a:t>CCTV</a:t>
            </a:r>
            <a:r>
              <a:rPr sz="1200" spc="-30" dirty="0">
                <a:latin typeface="Times New Roman"/>
                <a:cs typeface="Times New Roman"/>
              </a:rPr>
              <a:t> </a:t>
            </a:r>
            <a:r>
              <a:rPr sz="1200" spc="-5" dirty="0">
                <a:latin typeface="Times New Roman"/>
                <a:cs typeface="Times New Roman"/>
              </a:rPr>
              <a:t>Footage:</a:t>
            </a:r>
            <a:endParaRPr sz="1200">
              <a:latin typeface="Times New Roman"/>
              <a:cs typeface="Times New Roman"/>
            </a:endParaRPr>
          </a:p>
          <a:p>
            <a:pPr marL="184785" marR="5080" indent="-172720">
              <a:lnSpc>
                <a:spcPct val="100000"/>
              </a:lnSpc>
              <a:buFont typeface="Arial MT"/>
              <a:buChar char="•"/>
              <a:tabLst>
                <a:tab pos="185420" algn="l"/>
              </a:tabLst>
            </a:pPr>
            <a:r>
              <a:rPr sz="1200" b="1" spc="-20" dirty="0">
                <a:latin typeface="Times New Roman"/>
                <a:cs typeface="Times New Roman"/>
              </a:rPr>
              <a:t>VaakEye</a:t>
            </a:r>
            <a:r>
              <a:rPr sz="1200" b="1" spc="-10" dirty="0">
                <a:latin typeface="Times New Roman"/>
                <a:cs typeface="Times New Roman"/>
              </a:rPr>
              <a:t> </a:t>
            </a:r>
            <a:r>
              <a:rPr sz="1200" b="1" dirty="0">
                <a:latin typeface="Times New Roman"/>
                <a:cs typeface="Times New Roman"/>
              </a:rPr>
              <a:t>:</a:t>
            </a:r>
            <a:r>
              <a:rPr sz="1200" b="1" spc="15" dirty="0">
                <a:latin typeface="Times New Roman"/>
                <a:cs typeface="Times New Roman"/>
              </a:rPr>
              <a:t> </a:t>
            </a:r>
            <a:r>
              <a:rPr sz="1200" spc="-5" dirty="0">
                <a:latin typeface="Times New Roman"/>
                <a:cs typeface="Times New Roman"/>
              </a:rPr>
              <a:t>This</a:t>
            </a:r>
            <a:r>
              <a:rPr sz="1200" spc="10" dirty="0">
                <a:latin typeface="Times New Roman"/>
                <a:cs typeface="Times New Roman"/>
              </a:rPr>
              <a:t> </a:t>
            </a:r>
            <a:r>
              <a:rPr sz="1200" spc="-5" dirty="0">
                <a:latin typeface="Times New Roman"/>
                <a:cs typeface="Times New Roman"/>
              </a:rPr>
              <a:t>organization</a:t>
            </a:r>
            <a:r>
              <a:rPr sz="1200" spc="45" dirty="0">
                <a:latin typeface="Times New Roman"/>
                <a:cs typeface="Times New Roman"/>
              </a:rPr>
              <a:t> </a:t>
            </a:r>
            <a:r>
              <a:rPr sz="1200" spc="-5" dirty="0">
                <a:latin typeface="Times New Roman"/>
                <a:cs typeface="Times New Roman"/>
              </a:rPr>
              <a:t>provides</a:t>
            </a:r>
            <a:r>
              <a:rPr sz="1200" spc="15" dirty="0">
                <a:latin typeface="Times New Roman"/>
                <a:cs typeface="Times New Roman"/>
              </a:rPr>
              <a:t> </a:t>
            </a:r>
            <a:r>
              <a:rPr sz="1200" spc="-5" dirty="0">
                <a:latin typeface="Times New Roman"/>
                <a:cs typeface="Times New Roman"/>
              </a:rPr>
              <a:t>services</a:t>
            </a:r>
            <a:r>
              <a:rPr sz="1200" spc="30" dirty="0">
                <a:latin typeface="Times New Roman"/>
                <a:cs typeface="Times New Roman"/>
              </a:rPr>
              <a:t> </a:t>
            </a:r>
            <a:r>
              <a:rPr sz="1200" dirty="0">
                <a:latin typeface="Times New Roman"/>
                <a:cs typeface="Times New Roman"/>
              </a:rPr>
              <a:t>in</a:t>
            </a:r>
            <a:r>
              <a:rPr sz="1200" spc="10"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security</a:t>
            </a:r>
            <a:r>
              <a:rPr sz="1200" spc="25" dirty="0">
                <a:latin typeface="Times New Roman"/>
                <a:cs typeface="Times New Roman"/>
              </a:rPr>
              <a:t> </a:t>
            </a:r>
            <a:r>
              <a:rPr sz="1200" spc="-5" dirty="0">
                <a:latin typeface="Times New Roman"/>
                <a:cs typeface="Times New Roman"/>
              </a:rPr>
              <a:t>sector</a:t>
            </a:r>
            <a:r>
              <a:rPr sz="1200" spc="15"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dirty="0">
                <a:latin typeface="Times New Roman"/>
                <a:cs typeface="Times New Roman"/>
              </a:rPr>
              <a:t>major</a:t>
            </a:r>
            <a:r>
              <a:rPr sz="1200" spc="10" dirty="0">
                <a:latin typeface="Times New Roman"/>
                <a:cs typeface="Times New Roman"/>
              </a:rPr>
              <a:t> </a:t>
            </a:r>
            <a:r>
              <a:rPr sz="1200" spc="-5" dirty="0">
                <a:latin typeface="Times New Roman"/>
                <a:cs typeface="Times New Roman"/>
              </a:rPr>
              <a:t>reason</a:t>
            </a:r>
            <a:r>
              <a:rPr sz="1200" spc="30" dirty="0">
                <a:latin typeface="Times New Roman"/>
                <a:cs typeface="Times New Roman"/>
              </a:rPr>
              <a:t> </a:t>
            </a:r>
            <a:r>
              <a:rPr sz="1200" spc="-5" dirty="0">
                <a:latin typeface="Times New Roman"/>
                <a:cs typeface="Times New Roman"/>
              </a:rPr>
              <a:t>for</a:t>
            </a:r>
            <a:r>
              <a:rPr sz="1200" dirty="0">
                <a:latin typeface="Times New Roman"/>
                <a:cs typeface="Times New Roman"/>
              </a:rPr>
              <a:t> the</a:t>
            </a:r>
            <a:r>
              <a:rPr sz="1200" spc="10" dirty="0">
                <a:latin typeface="Times New Roman"/>
                <a:cs typeface="Times New Roman"/>
              </a:rPr>
              <a:t> </a:t>
            </a:r>
            <a:r>
              <a:rPr sz="1200" spc="-5" dirty="0">
                <a:latin typeface="Times New Roman"/>
                <a:cs typeface="Times New Roman"/>
              </a:rPr>
              <a:t>success</a:t>
            </a:r>
            <a:r>
              <a:rPr sz="1200" spc="1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their</a:t>
            </a:r>
            <a:r>
              <a:rPr sz="1200" spc="15" dirty="0">
                <a:latin typeface="Times New Roman"/>
                <a:cs typeface="Times New Roman"/>
              </a:rPr>
              <a:t> </a:t>
            </a:r>
            <a:r>
              <a:rPr sz="1200" spc="-5" dirty="0">
                <a:latin typeface="Times New Roman"/>
                <a:cs typeface="Times New Roman"/>
              </a:rPr>
              <a:t>theft</a:t>
            </a:r>
            <a:r>
              <a:rPr sz="1200" spc="20" dirty="0">
                <a:latin typeface="Times New Roman"/>
                <a:cs typeface="Times New Roman"/>
              </a:rPr>
              <a:t> </a:t>
            </a:r>
            <a:r>
              <a:rPr sz="1200" spc="-5" dirty="0">
                <a:latin typeface="Times New Roman"/>
                <a:cs typeface="Times New Roman"/>
              </a:rPr>
              <a:t>detection</a:t>
            </a:r>
            <a:r>
              <a:rPr sz="1200" spc="45" dirty="0">
                <a:latin typeface="Times New Roman"/>
                <a:cs typeface="Times New Roman"/>
              </a:rPr>
              <a:t> </a:t>
            </a:r>
            <a:r>
              <a:rPr sz="1200" dirty="0">
                <a:latin typeface="Times New Roman"/>
                <a:cs typeface="Times New Roman"/>
              </a:rPr>
              <a:t>service</a:t>
            </a:r>
            <a:r>
              <a:rPr sz="1200" spc="35" dirty="0">
                <a:latin typeface="Times New Roman"/>
                <a:cs typeface="Times New Roman"/>
              </a:rPr>
              <a:t> </a:t>
            </a:r>
            <a:r>
              <a:rPr sz="1200" dirty="0">
                <a:latin typeface="Times New Roman"/>
                <a:cs typeface="Times New Roman"/>
              </a:rPr>
              <a:t>is </a:t>
            </a:r>
            <a:r>
              <a:rPr sz="1200" spc="-5" dirty="0">
                <a:latin typeface="Times New Roman"/>
                <a:cs typeface="Times New Roman"/>
              </a:rPr>
              <a:t>training</a:t>
            </a:r>
            <a:r>
              <a:rPr sz="1200" spc="30"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model</a:t>
            </a:r>
            <a:r>
              <a:rPr sz="1200" spc="15" dirty="0">
                <a:latin typeface="Times New Roman"/>
                <a:cs typeface="Times New Roman"/>
              </a:rPr>
              <a:t> </a:t>
            </a:r>
            <a:r>
              <a:rPr sz="1200" spc="-5" dirty="0">
                <a:latin typeface="Times New Roman"/>
                <a:cs typeface="Times New Roman"/>
              </a:rPr>
              <a:t>with</a:t>
            </a:r>
            <a:r>
              <a:rPr sz="1200" spc="10" dirty="0">
                <a:latin typeface="Times New Roman"/>
                <a:cs typeface="Times New Roman"/>
              </a:rPr>
              <a:t> </a:t>
            </a:r>
            <a:r>
              <a:rPr sz="1200" dirty="0">
                <a:latin typeface="Times New Roman"/>
                <a:cs typeface="Times New Roman"/>
              </a:rPr>
              <a:t>a</a:t>
            </a:r>
            <a:r>
              <a:rPr sz="1200" spc="15" dirty="0">
                <a:latin typeface="Times New Roman"/>
                <a:cs typeface="Times New Roman"/>
              </a:rPr>
              <a:t> </a:t>
            </a:r>
            <a:r>
              <a:rPr sz="1200" spc="-5" dirty="0">
                <a:latin typeface="Times New Roman"/>
                <a:cs typeface="Times New Roman"/>
              </a:rPr>
              <a:t>wide</a:t>
            </a:r>
            <a:r>
              <a:rPr sz="1200" spc="5" dirty="0">
                <a:latin typeface="Times New Roman"/>
                <a:cs typeface="Times New Roman"/>
              </a:rPr>
              <a:t> </a:t>
            </a:r>
            <a:r>
              <a:rPr sz="1200" spc="-5" dirty="0">
                <a:latin typeface="Times New Roman"/>
                <a:cs typeface="Times New Roman"/>
              </a:rPr>
              <a:t>amount</a:t>
            </a:r>
            <a:r>
              <a:rPr sz="1200" spc="10" dirty="0">
                <a:latin typeface="Times New Roman"/>
                <a:cs typeface="Times New Roman"/>
              </a:rPr>
              <a:t> </a:t>
            </a:r>
            <a:r>
              <a:rPr sz="1200" dirty="0">
                <a:latin typeface="Times New Roman"/>
                <a:cs typeface="Times New Roman"/>
              </a:rPr>
              <a:t>of </a:t>
            </a:r>
            <a:r>
              <a:rPr sz="1200" spc="5" dirty="0">
                <a:latin typeface="Times New Roman"/>
                <a:cs typeface="Times New Roman"/>
              </a:rPr>
              <a:t> </a:t>
            </a:r>
            <a:r>
              <a:rPr sz="1200" spc="-5" dirty="0">
                <a:latin typeface="Times New Roman"/>
                <a:cs typeface="Times New Roman"/>
              </a:rPr>
              <a:t>events</a:t>
            </a:r>
            <a:r>
              <a:rPr sz="1200" spc="20" dirty="0">
                <a:latin typeface="Times New Roman"/>
                <a:cs typeface="Times New Roman"/>
              </a:rPr>
              <a:t> </a:t>
            </a:r>
            <a:r>
              <a:rPr sz="1200" dirty="0">
                <a:latin typeface="Times New Roman"/>
                <a:cs typeface="Times New Roman"/>
              </a:rPr>
              <a:t>(120</a:t>
            </a:r>
            <a:r>
              <a:rPr sz="1200" spc="15" dirty="0">
                <a:latin typeface="Times New Roman"/>
                <a:cs typeface="Times New Roman"/>
              </a:rPr>
              <a:t> </a:t>
            </a:r>
            <a:r>
              <a:rPr sz="1200" spc="-5" dirty="0">
                <a:latin typeface="Times New Roman"/>
                <a:cs typeface="Times New Roman"/>
              </a:rPr>
              <a:t>event</a:t>
            </a:r>
            <a:r>
              <a:rPr sz="1200" spc="20" dirty="0">
                <a:latin typeface="Times New Roman"/>
                <a:cs typeface="Times New Roman"/>
              </a:rPr>
              <a:t> </a:t>
            </a:r>
            <a:r>
              <a:rPr sz="1200" spc="-5" dirty="0">
                <a:latin typeface="Times New Roman"/>
                <a:cs typeface="Times New Roman"/>
              </a:rPr>
              <a:t>cases)</a:t>
            </a:r>
            <a:r>
              <a:rPr sz="1200" spc="30" dirty="0">
                <a:latin typeface="Times New Roman"/>
                <a:cs typeface="Times New Roman"/>
              </a:rPr>
              <a:t> </a:t>
            </a:r>
            <a:r>
              <a:rPr sz="1200" spc="-5" dirty="0">
                <a:latin typeface="Times New Roman"/>
                <a:cs typeface="Times New Roman"/>
              </a:rPr>
              <a:t>giving</a:t>
            </a:r>
            <a:r>
              <a:rPr sz="1200" spc="20" dirty="0">
                <a:latin typeface="Times New Roman"/>
                <a:cs typeface="Times New Roman"/>
              </a:rPr>
              <a:t> </a:t>
            </a:r>
            <a:r>
              <a:rPr sz="1200" spc="-5" dirty="0">
                <a:latin typeface="Times New Roman"/>
                <a:cs typeface="Times New Roman"/>
              </a:rPr>
              <a:t>high</a:t>
            </a:r>
            <a:r>
              <a:rPr sz="1200" spc="20" dirty="0">
                <a:latin typeface="Times New Roman"/>
                <a:cs typeface="Times New Roman"/>
              </a:rPr>
              <a:t> </a:t>
            </a:r>
            <a:r>
              <a:rPr sz="1200" spc="-5" dirty="0">
                <a:latin typeface="Times New Roman"/>
                <a:cs typeface="Times New Roman"/>
              </a:rPr>
              <a:t>levels</a:t>
            </a:r>
            <a:r>
              <a:rPr sz="1200" spc="35" dirty="0">
                <a:latin typeface="Times New Roman"/>
                <a:cs typeface="Times New Roman"/>
              </a:rPr>
              <a:t> </a:t>
            </a:r>
            <a:r>
              <a:rPr sz="1200" dirty="0">
                <a:latin typeface="Times New Roman"/>
                <a:cs typeface="Times New Roman"/>
              </a:rPr>
              <a:t>of</a:t>
            </a:r>
            <a:r>
              <a:rPr sz="1200" spc="15" dirty="0">
                <a:latin typeface="Times New Roman"/>
                <a:cs typeface="Times New Roman"/>
              </a:rPr>
              <a:t> </a:t>
            </a:r>
            <a:r>
              <a:rPr sz="1200" spc="-5" dirty="0">
                <a:latin typeface="Times New Roman"/>
                <a:cs typeface="Times New Roman"/>
              </a:rPr>
              <a:t>accuracy</a:t>
            </a:r>
            <a:r>
              <a:rPr sz="1200" spc="40" dirty="0">
                <a:latin typeface="Times New Roman"/>
                <a:cs typeface="Times New Roman"/>
              </a:rPr>
              <a:t> </a:t>
            </a:r>
            <a:r>
              <a:rPr sz="1200" dirty="0">
                <a:latin typeface="Times New Roman"/>
                <a:cs typeface="Times New Roman"/>
              </a:rPr>
              <a:t>in</a:t>
            </a:r>
            <a:r>
              <a:rPr sz="1200" spc="20" dirty="0">
                <a:latin typeface="Times New Roman"/>
                <a:cs typeface="Times New Roman"/>
              </a:rPr>
              <a:t> </a:t>
            </a:r>
            <a:r>
              <a:rPr sz="1200" dirty="0">
                <a:latin typeface="Times New Roman"/>
                <a:cs typeface="Times New Roman"/>
              </a:rPr>
              <a:t>finding</a:t>
            </a:r>
            <a:r>
              <a:rPr sz="1200" spc="10" dirty="0">
                <a:latin typeface="Times New Roman"/>
                <a:cs typeface="Times New Roman"/>
              </a:rPr>
              <a:t> </a:t>
            </a:r>
            <a:r>
              <a:rPr sz="1200" spc="-5" dirty="0">
                <a:latin typeface="Times New Roman"/>
                <a:cs typeface="Times New Roman"/>
              </a:rPr>
              <a:t>suspicious</a:t>
            </a:r>
            <a:r>
              <a:rPr sz="1200" spc="10" dirty="0">
                <a:latin typeface="Times New Roman"/>
                <a:cs typeface="Times New Roman"/>
              </a:rPr>
              <a:t> </a:t>
            </a:r>
            <a:r>
              <a:rPr sz="1200" spc="-5" dirty="0">
                <a:latin typeface="Times New Roman"/>
                <a:cs typeface="Times New Roman"/>
              </a:rPr>
              <a:t>individuals</a:t>
            </a:r>
            <a:r>
              <a:rPr sz="1200" spc="20" dirty="0">
                <a:latin typeface="Times New Roman"/>
                <a:cs typeface="Times New Roman"/>
              </a:rPr>
              <a:t> </a:t>
            </a:r>
            <a:r>
              <a:rPr sz="1200" dirty="0">
                <a:latin typeface="Times New Roman"/>
                <a:cs typeface="Times New Roman"/>
              </a:rPr>
              <a:t>who</a:t>
            </a:r>
            <a:r>
              <a:rPr sz="1200" spc="10" dirty="0">
                <a:latin typeface="Times New Roman"/>
                <a:cs typeface="Times New Roman"/>
              </a:rPr>
              <a:t> </a:t>
            </a:r>
            <a:r>
              <a:rPr sz="1200" spc="-5" dirty="0">
                <a:latin typeface="Times New Roman"/>
                <a:cs typeface="Times New Roman"/>
              </a:rPr>
              <a:t>would</a:t>
            </a:r>
            <a:r>
              <a:rPr sz="1200" spc="10" dirty="0">
                <a:latin typeface="Times New Roman"/>
                <a:cs typeface="Times New Roman"/>
              </a:rPr>
              <a:t> </a:t>
            </a:r>
            <a:r>
              <a:rPr sz="1200" dirty="0">
                <a:latin typeface="Times New Roman"/>
                <a:cs typeface="Times New Roman"/>
              </a:rPr>
              <a:t>commit</a:t>
            </a:r>
            <a:r>
              <a:rPr sz="1200" spc="20" dirty="0">
                <a:latin typeface="Times New Roman"/>
                <a:cs typeface="Times New Roman"/>
              </a:rPr>
              <a:t> </a:t>
            </a:r>
            <a:r>
              <a:rPr sz="1200" dirty="0">
                <a:latin typeface="Times New Roman"/>
                <a:cs typeface="Times New Roman"/>
              </a:rPr>
              <a:t>a</a:t>
            </a:r>
            <a:r>
              <a:rPr sz="1200" spc="15" dirty="0">
                <a:latin typeface="Times New Roman"/>
                <a:cs typeface="Times New Roman"/>
              </a:rPr>
              <a:t> </a:t>
            </a:r>
            <a:r>
              <a:rPr sz="1200" spc="-5" dirty="0">
                <a:latin typeface="Times New Roman"/>
                <a:cs typeface="Times New Roman"/>
              </a:rPr>
              <a:t>crime.</a:t>
            </a:r>
            <a:r>
              <a:rPr sz="1200" spc="10" dirty="0">
                <a:latin typeface="Times New Roman"/>
                <a:cs typeface="Times New Roman"/>
              </a:rPr>
              <a:t> </a:t>
            </a:r>
            <a:r>
              <a:rPr sz="1200" spc="-5" dirty="0">
                <a:latin typeface="Times New Roman"/>
                <a:cs typeface="Times New Roman"/>
              </a:rPr>
              <a:t>They</a:t>
            </a:r>
            <a:r>
              <a:rPr sz="1200" spc="25" dirty="0">
                <a:latin typeface="Times New Roman"/>
                <a:cs typeface="Times New Roman"/>
              </a:rPr>
              <a:t> </a:t>
            </a:r>
            <a:r>
              <a:rPr sz="1200" spc="-5" dirty="0">
                <a:latin typeface="Times New Roman"/>
                <a:cs typeface="Times New Roman"/>
              </a:rPr>
              <a:t>also</a:t>
            </a:r>
            <a:r>
              <a:rPr sz="1200" spc="60" dirty="0">
                <a:latin typeface="Times New Roman"/>
                <a:cs typeface="Times New Roman"/>
              </a:rPr>
              <a:t> </a:t>
            </a:r>
            <a:r>
              <a:rPr sz="1200" spc="-5" dirty="0">
                <a:latin typeface="Times New Roman"/>
                <a:cs typeface="Times New Roman"/>
              </a:rPr>
              <a:t>leverage</a:t>
            </a:r>
            <a:r>
              <a:rPr sz="1200" spc="50" dirty="0">
                <a:latin typeface="Times New Roman"/>
                <a:cs typeface="Times New Roman"/>
              </a:rPr>
              <a:t> </a:t>
            </a:r>
            <a:r>
              <a:rPr sz="1200" spc="-5" dirty="0">
                <a:latin typeface="Times New Roman"/>
                <a:cs typeface="Times New Roman"/>
              </a:rPr>
              <a:t>cloud</a:t>
            </a:r>
            <a:r>
              <a:rPr sz="1200" spc="20" dirty="0">
                <a:latin typeface="Times New Roman"/>
                <a:cs typeface="Times New Roman"/>
              </a:rPr>
              <a:t> </a:t>
            </a:r>
            <a:r>
              <a:rPr sz="1200" spc="-5" dirty="0">
                <a:latin typeface="Times New Roman"/>
                <a:cs typeface="Times New Roman"/>
              </a:rPr>
              <a:t>services</a:t>
            </a:r>
            <a:r>
              <a:rPr sz="1200" spc="3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5" dirty="0">
                <a:latin typeface="Times New Roman"/>
                <a:cs typeface="Times New Roman"/>
              </a:rPr>
              <a:t>give</a:t>
            </a:r>
            <a:r>
              <a:rPr sz="1200" spc="30" dirty="0">
                <a:latin typeface="Times New Roman"/>
                <a:cs typeface="Times New Roman"/>
              </a:rPr>
              <a:t> </a:t>
            </a:r>
            <a:r>
              <a:rPr sz="1200" spc="-5" dirty="0">
                <a:latin typeface="Times New Roman"/>
                <a:cs typeface="Times New Roman"/>
              </a:rPr>
              <a:t>higher</a:t>
            </a:r>
            <a:r>
              <a:rPr sz="1200" spc="25" dirty="0">
                <a:latin typeface="Times New Roman"/>
                <a:cs typeface="Times New Roman"/>
              </a:rPr>
              <a:t> </a:t>
            </a:r>
            <a:r>
              <a:rPr sz="1200" spc="-5" dirty="0">
                <a:latin typeface="Times New Roman"/>
                <a:cs typeface="Times New Roman"/>
              </a:rPr>
              <a:t>computing</a:t>
            </a:r>
            <a:r>
              <a:rPr sz="1200" spc="35" dirty="0">
                <a:latin typeface="Times New Roman"/>
                <a:cs typeface="Times New Roman"/>
              </a:rPr>
              <a:t> </a:t>
            </a:r>
            <a:r>
              <a:rPr sz="1200" spc="-5" dirty="0">
                <a:latin typeface="Times New Roman"/>
                <a:cs typeface="Times New Roman"/>
              </a:rPr>
              <a:t>power </a:t>
            </a:r>
            <a:r>
              <a:rPr sz="1200" spc="-285" dirty="0">
                <a:latin typeface="Times New Roman"/>
                <a:cs typeface="Times New Roman"/>
              </a:rPr>
              <a:t> </a:t>
            </a:r>
            <a:r>
              <a:rPr sz="1200" dirty="0">
                <a:latin typeface="Times New Roman"/>
                <a:cs typeface="Times New Roman"/>
              </a:rPr>
              <a:t>to</a:t>
            </a:r>
            <a:r>
              <a:rPr sz="1200" spc="-5" dirty="0">
                <a:latin typeface="Times New Roman"/>
                <a:cs typeface="Times New Roman"/>
              </a:rPr>
              <a:t> use</a:t>
            </a:r>
            <a:r>
              <a:rPr sz="1200" dirty="0">
                <a:latin typeface="Times New Roman"/>
                <a:cs typeface="Times New Roman"/>
              </a:rPr>
              <a:t> the</a:t>
            </a:r>
            <a:r>
              <a:rPr sz="1200" spc="5" dirty="0">
                <a:latin typeface="Times New Roman"/>
                <a:cs typeface="Times New Roman"/>
              </a:rPr>
              <a:t> </a:t>
            </a:r>
            <a:r>
              <a:rPr sz="1200" dirty="0">
                <a:latin typeface="Times New Roman"/>
                <a:cs typeface="Times New Roman"/>
              </a:rPr>
              <a:t>models</a:t>
            </a:r>
            <a:r>
              <a:rPr sz="1200" spc="1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dirty="0">
                <a:latin typeface="Times New Roman"/>
                <a:cs typeface="Times New Roman"/>
              </a:rPr>
              <a:t>provide their</a:t>
            </a:r>
            <a:r>
              <a:rPr sz="1200" spc="5" dirty="0">
                <a:latin typeface="Times New Roman"/>
                <a:cs typeface="Times New Roman"/>
              </a:rPr>
              <a:t> </a:t>
            </a:r>
            <a:r>
              <a:rPr sz="1200" spc="-5" dirty="0">
                <a:latin typeface="Times New Roman"/>
                <a:cs typeface="Times New Roman"/>
              </a:rPr>
              <a:t>service</a:t>
            </a:r>
            <a:r>
              <a:rPr sz="1200" spc="30" dirty="0">
                <a:latin typeface="Times New Roman"/>
                <a:cs typeface="Times New Roman"/>
              </a:rPr>
              <a:t> </a:t>
            </a:r>
            <a:r>
              <a:rPr sz="1200" dirty="0">
                <a:latin typeface="Times New Roman"/>
                <a:cs typeface="Times New Roman"/>
              </a:rPr>
              <a:t>to </a:t>
            </a:r>
            <a:r>
              <a:rPr sz="1200" spc="-10" dirty="0">
                <a:latin typeface="Times New Roman"/>
                <a:cs typeface="Times New Roman"/>
              </a:rPr>
              <a:t>larger</a:t>
            </a:r>
            <a:r>
              <a:rPr sz="1200" spc="30" dirty="0">
                <a:latin typeface="Times New Roman"/>
                <a:cs typeface="Times New Roman"/>
              </a:rPr>
              <a:t> </a:t>
            </a:r>
            <a:r>
              <a:rPr sz="1200" dirty="0">
                <a:latin typeface="Times New Roman"/>
                <a:cs typeface="Times New Roman"/>
              </a:rPr>
              <a:t>number</a:t>
            </a:r>
            <a:r>
              <a:rPr sz="1200" spc="15" dirty="0">
                <a:latin typeface="Times New Roman"/>
                <a:cs typeface="Times New Roman"/>
              </a:rPr>
              <a:t> </a:t>
            </a:r>
            <a:r>
              <a:rPr sz="1200" dirty="0">
                <a:latin typeface="Times New Roman"/>
                <a:cs typeface="Times New Roman"/>
              </a:rPr>
              <a:t>of </a:t>
            </a:r>
            <a:r>
              <a:rPr sz="1200" spc="-5" dirty="0">
                <a:latin typeface="Times New Roman"/>
                <a:cs typeface="Times New Roman"/>
              </a:rPr>
              <a:t>clients.</a:t>
            </a:r>
            <a:endParaRPr sz="1200">
              <a:latin typeface="Times New Roman"/>
              <a:cs typeface="Times New Roman"/>
            </a:endParaRPr>
          </a:p>
        </p:txBody>
      </p:sp>
      <p:sp>
        <p:nvSpPr>
          <p:cNvPr id="4" name="object 4"/>
          <p:cNvSpPr txBox="1"/>
          <p:nvPr/>
        </p:nvSpPr>
        <p:spPr>
          <a:xfrm>
            <a:off x="330809" y="3355975"/>
            <a:ext cx="11247755" cy="757555"/>
          </a:xfrm>
          <a:prstGeom prst="rect">
            <a:avLst/>
          </a:prstGeom>
        </p:spPr>
        <p:txBody>
          <a:bodyPr vert="horz" wrap="square" lIns="0" tIns="12700" rIns="0" bIns="0" rtlCol="0">
            <a:spAutoFit/>
          </a:bodyPr>
          <a:lstStyle/>
          <a:p>
            <a:pPr marL="184785" marR="5080" indent="-172720">
              <a:lnSpc>
                <a:spcPct val="100000"/>
              </a:lnSpc>
              <a:spcBef>
                <a:spcPts val="100"/>
              </a:spcBef>
              <a:buFont typeface="Arial MT"/>
              <a:buChar char="•"/>
              <a:tabLst>
                <a:tab pos="185420" algn="l"/>
              </a:tabLst>
            </a:pPr>
            <a:r>
              <a:rPr sz="1200" b="1" spc="-10" dirty="0">
                <a:latin typeface="Times New Roman"/>
                <a:cs typeface="Times New Roman"/>
              </a:rPr>
              <a:t>PredPol</a:t>
            </a:r>
            <a:r>
              <a:rPr sz="1200" b="1" spc="50" dirty="0">
                <a:latin typeface="Times New Roman"/>
                <a:cs typeface="Times New Roman"/>
              </a:rPr>
              <a:t> </a:t>
            </a:r>
            <a:r>
              <a:rPr sz="1200" b="1" dirty="0">
                <a:latin typeface="Times New Roman"/>
                <a:cs typeface="Times New Roman"/>
              </a:rPr>
              <a:t>:</a:t>
            </a:r>
            <a:r>
              <a:rPr sz="1200" b="1" spc="5" dirty="0">
                <a:latin typeface="Times New Roman"/>
                <a:cs typeface="Times New Roman"/>
              </a:rPr>
              <a:t> </a:t>
            </a:r>
            <a:r>
              <a:rPr sz="1200" dirty="0">
                <a:latin typeface="Times New Roman"/>
                <a:cs typeface="Times New Roman"/>
              </a:rPr>
              <a:t>This</a:t>
            </a:r>
            <a:r>
              <a:rPr sz="1200" spc="5" dirty="0">
                <a:latin typeface="Times New Roman"/>
                <a:cs typeface="Times New Roman"/>
              </a:rPr>
              <a:t> </a:t>
            </a:r>
            <a:r>
              <a:rPr sz="1200" spc="-5" dirty="0">
                <a:latin typeface="Times New Roman"/>
                <a:cs typeface="Times New Roman"/>
              </a:rPr>
              <a:t>organization</a:t>
            </a:r>
            <a:r>
              <a:rPr sz="1200" spc="55" dirty="0">
                <a:latin typeface="Times New Roman"/>
                <a:cs typeface="Times New Roman"/>
              </a:rPr>
              <a:t> </a:t>
            </a:r>
            <a:r>
              <a:rPr sz="1200" spc="-5" dirty="0">
                <a:latin typeface="Times New Roman"/>
                <a:cs typeface="Times New Roman"/>
              </a:rPr>
              <a:t>provides</a:t>
            </a:r>
            <a:r>
              <a:rPr sz="1200" spc="20" dirty="0">
                <a:latin typeface="Times New Roman"/>
                <a:cs typeface="Times New Roman"/>
              </a:rPr>
              <a:t> </a:t>
            </a:r>
            <a:r>
              <a:rPr sz="1200" spc="-5" dirty="0">
                <a:latin typeface="Times New Roman"/>
                <a:cs typeface="Times New Roman"/>
              </a:rPr>
              <a:t>software</a:t>
            </a:r>
            <a:r>
              <a:rPr sz="1200" spc="5" dirty="0">
                <a:latin typeface="Times New Roman"/>
                <a:cs typeface="Times New Roman"/>
              </a:rPr>
              <a:t> </a:t>
            </a:r>
            <a:r>
              <a:rPr sz="1200" spc="-5" dirty="0">
                <a:latin typeface="Times New Roman"/>
                <a:cs typeface="Times New Roman"/>
              </a:rPr>
              <a:t>services</a:t>
            </a:r>
            <a:r>
              <a:rPr sz="1200" spc="30"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police</a:t>
            </a:r>
            <a:r>
              <a:rPr sz="1200" spc="25" dirty="0">
                <a:latin typeface="Times New Roman"/>
                <a:cs typeface="Times New Roman"/>
              </a:rPr>
              <a:t> </a:t>
            </a:r>
            <a:r>
              <a:rPr sz="1200" spc="-5" dirty="0">
                <a:latin typeface="Times New Roman"/>
                <a:cs typeface="Times New Roman"/>
              </a:rPr>
              <a:t>security</a:t>
            </a:r>
            <a:r>
              <a:rPr sz="1200" spc="25" dirty="0">
                <a:latin typeface="Times New Roman"/>
                <a:cs typeface="Times New Roman"/>
              </a:rPr>
              <a:t> </a:t>
            </a:r>
            <a:r>
              <a:rPr sz="1200" spc="-5" dirty="0">
                <a:latin typeface="Times New Roman"/>
                <a:cs typeface="Times New Roman"/>
              </a:rPr>
              <a:t>sector</a:t>
            </a:r>
            <a:r>
              <a:rPr sz="1200" spc="15" dirty="0">
                <a:latin typeface="Times New Roman"/>
                <a:cs typeface="Times New Roman"/>
              </a:rPr>
              <a:t> </a:t>
            </a:r>
            <a:r>
              <a:rPr sz="1200" dirty="0">
                <a:latin typeface="Times New Roman"/>
                <a:cs typeface="Times New Roman"/>
              </a:rPr>
              <a:t>for</a:t>
            </a:r>
            <a:r>
              <a:rPr sz="1200" spc="5" dirty="0">
                <a:latin typeface="Times New Roman"/>
                <a:cs typeface="Times New Roman"/>
              </a:rPr>
              <a:t> </a:t>
            </a:r>
            <a:r>
              <a:rPr sz="1200" spc="-5" dirty="0">
                <a:latin typeface="Times New Roman"/>
                <a:cs typeface="Times New Roman"/>
              </a:rPr>
              <a:t>crime</a:t>
            </a:r>
            <a:r>
              <a:rPr sz="1200" spc="25" dirty="0">
                <a:latin typeface="Times New Roman"/>
                <a:cs typeface="Times New Roman"/>
              </a:rPr>
              <a:t> </a:t>
            </a:r>
            <a:r>
              <a:rPr sz="1200" spc="-5" dirty="0">
                <a:latin typeface="Times New Roman"/>
                <a:cs typeface="Times New Roman"/>
              </a:rPr>
              <a:t>detection</a:t>
            </a:r>
            <a:r>
              <a:rPr sz="1200" spc="40"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dirty="0">
                <a:latin typeface="Times New Roman"/>
                <a:cs typeface="Times New Roman"/>
              </a:rPr>
              <a:t>major</a:t>
            </a:r>
            <a:r>
              <a:rPr sz="1200" spc="10" dirty="0">
                <a:latin typeface="Times New Roman"/>
                <a:cs typeface="Times New Roman"/>
              </a:rPr>
              <a:t> </a:t>
            </a:r>
            <a:r>
              <a:rPr sz="1200" spc="-5" dirty="0">
                <a:latin typeface="Times New Roman"/>
                <a:cs typeface="Times New Roman"/>
              </a:rPr>
              <a:t>reason</a:t>
            </a:r>
            <a:r>
              <a:rPr sz="1200" spc="30" dirty="0">
                <a:latin typeface="Times New Roman"/>
                <a:cs typeface="Times New Roman"/>
              </a:rPr>
              <a:t> </a:t>
            </a:r>
            <a:r>
              <a:rPr sz="1200" dirty="0">
                <a:latin typeface="Times New Roman"/>
                <a:cs typeface="Times New Roman"/>
              </a:rPr>
              <a:t>for</a:t>
            </a:r>
            <a:r>
              <a:rPr sz="1200" spc="-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dirty="0">
                <a:latin typeface="Times New Roman"/>
                <a:cs typeface="Times New Roman"/>
              </a:rPr>
              <a:t>downfall</a:t>
            </a:r>
            <a:r>
              <a:rPr sz="1200" spc="20" dirty="0">
                <a:latin typeface="Times New Roman"/>
                <a:cs typeface="Times New Roman"/>
              </a:rPr>
              <a:t> </a:t>
            </a:r>
            <a:r>
              <a:rPr sz="1200" spc="-5" dirty="0">
                <a:latin typeface="Times New Roman"/>
                <a:cs typeface="Times New Roman"/>
              </a:rPr>
              <a:t>was</a:t>
            </a:r>
            <a:r>
              <a:rPr sz="1200" spc="1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fact</a:t>
            </a:r>
            <a:r>
              <a:rPr sz="1200" spc="30" dirty="0">
                <a:latin typeface="Times New Roman"/>
                <a:cs typeface="Times New Roman"/>
              </a:rPr>
              <a:t> </a:t>
            </a:r>
            <a:r>
              <a:rPr sz="1200" dirty="0">
                <a:latin typeface="Times New Roman"/>
                <a:cs typeface="Times New Roman"/>
              </a:rPr>
              <a:t>that</a:t>
            </a:r>
            <a:r>
              <a:rPr sz="1200" spc="20" dirty="0">
                <a:latin typeface="Times New Roman"/>
                <a:cs typeface="Times New Roman"/>
              </a:rPr>
              <a:t> </a:t>
            </a:r>
            <a:r>
              <a:rPr sz="1200" dirty="0">
                <a:latin typeface="Times New Roman"/>
                <a:cs typeface="Times New Roman"/>
              </a:rPr>
              <a:t>their</a:t>
            </a:r>
            <a:r>
              <a:rPr sz="1200" spc="15" dirty="0">
                <a:latin typeface="Times New Roman"/>
                <a:cs typeface="Times New Roman"/>
              </a:rPr>
              <a:t> </a:t>
            </a:r>
            <a:r>
              <a:rPr sz="1200" spc="-5" dirty="0">
                <a:latin typeface="Times New Roman"/>
                <a:cs typeface="Times New Roman"/>
              </a:rPr>
              <a:t>predictions</a:t>
            </a:r>
            <a:r>
              <a:rPr sz="1200" spc="30" dirty="0">
                <a:latin typeface="Times New Roman"/>
                <a:cs typeface="Times New Roman"/>
              </a:rPr>
              <a:t> </a:t>
            </a:r>
            <a:r>
              <a:rPr sz="1200" spc="-5" dirty="0">
                <a:latin typeface="Times New Roman"/>
                <a:cs typeface="Times New Roman"/>
              </a:rPr>
              <a:t>were </a:t>
            </a:r>
            <a:r>
              <a:rPr sz="1200" spc="-285" dirty="0">
                <a:latin typeface="Times New Roman"/>
                <a:cs typeface="Times New Roman"/>
              </a:rPr>
              <a:t> </a:t>
            </a:r>
            <a:r>
              <a:rPr sz="1200" dirty="0">
                <a:latin typeface="Times New Roman"/>
                <a:cs typeface="Times New Roman"/>
              </a:rPr>
              <a:t>nothing</a:t>
            </a:r>
            <a:r>
              <a:rPr sz="1200" spc="5" dirty="0">
                <a:latin typeface="Times New Roman"/>
                <a:cs typeface="Times New Roman"/>
              </a:rPr>
              <a:t> </a:t>
            </a:r>
            <a:r>
              <a:rPr sz="1200" dirty="0">
                <a:latin typeface="Times New Roman"/>
                <a:cs typeface="Times New Roman"/>
              </a:rPr>
              <a:t>more</a:t>
            </a:r>
            <a:r>
              <a:rPr sz="1200" spc="10" dirty="0">
                <a:latin typeface="Times New Roman"/>
                <a:cs typeface="Times New Roman"/>
              </a:rPr>
              <a:t> </a:t>
            </a:r>
            <a:r>
              <a:rPr sz="1200" spc="-5" dirty="0">
                <a:latin typeface="Times New Roman"/>
                <a:cs typeface="Times New Roman"/>
              </a:rPr>
              <a:t>than</a:t>
            </a:r>
            <a:r>
              <a:rPr sz="1200" spc="15" dirty="0">
                <a:latin typeface="Times New Roman"/>
                <a:cs typeface="Times New Roman"/>
              </a:rPr>
              <a:t> </a:t>
            </a:r>
            <a:r>
              <a:rPr sz="1200" dirty="0">
                <a:latin typeface="Times New Roman"/>
                <a:cs typeface="Times New Roman"/>
              </a:rPr>
              <a:t>a</a:t>
            </a:r>
            <a:r>
              <a:rPr sz="1200" spc="10" dirty="0">
                <a:latin typeface="Times New Roman"/>
                <a:cs typeface="Times New Roman"/>
              </a:rPr>
              <a:t> </a:t>
            </a:r>
            <a:r>
              <a:rPr sz="1200" spc="-5" dirty="0">
                <a:latin typeface="Times New Roman"/>
                <a:cs typeface="Times New Roman"/>
              </a:rPr>
              <a:t>random</a:t>
            </a:r>
            <a:r>
              <a:rPr sz="1200" spc="15" dirty="0">
                <a:latin typeface="Times New Roman"/>
                <a:cs typeface="Times New Roman"/>
              </a:rPr>
              <a:t> </a:t>
            </a:r>
            <a:r>
              <a:rPr sz="1200" spc="-5" dirty="0">
                <a:latin typeface="Times New Roman"/>
                <a:cs typeface="Times New Roman"/>
              </a:rPr>
              <a:t>chance.</a:t>
            </a:r>
            <a:r>
              <a:rPr sz="1200" spc="35" dirty="0">
                <a:latin typeface="Times New Roman"/>
                <a:cs typeface="Times New Roman"/>
              </a:rPr>
              <a:t> </a:t>
            </a:r>
            <a:r>
              <a:rPr sz="1200" spc="-5" dirty="0">
                <a:latin typeface="Times New Roman"/>
                <a:cs typeface="Times New Roman"/>
              </a:rPr>
              <a:t>Their</a:t>
            </a:r>
            <a:r>
              <a:rPr sz="1200" spc="30" dirty="0">
                <a:latin typeface="Times New Roman"/>
                <a:cs typeface="Times New Roman"/>
              </a:rPr>
              <a:t> </a:t>
            </a:r>
            <a:r>
              <a:rPr sz="1200" spc="-5" dirty="0">
                <a:latin typeface="Times New Roman"/>
                <a:cs typeface="Times New Roman"/>
              </a:rPr>
              <a:t>models</a:t>
            </a:r>
            <a:r>
              <a:rPr sz="1200" spc="10" dirty="0">
                <a:latin typeface="Times New Roman"/>
                <a:cs typeface="Times New Roman"/>
              </a:rPr>
              <a:t> </a:t>
            </a:r>
            <a:r>
              <a:rPr sz="1200" spc="-5" dirty="0">
                <a:latin typeface="Times New Roman"/>
                <a:cs typeface="Times New Roman"/>
              </a:rPr>
              <a:t>are</a:t>
            </a:r>
            <a:r>
              <a:rPr sz="1200" spc="25" dirty="0">
                <a:latin typeface="Times New Roman"/>
                <a:cs typeface="Times New Roman"/>
              </a:rPr>
              <a:t> </a:t>
            </a:r>
            <a:r>
              <a:rPr sz="1200" spc="-5" dirty="0">
                <a:latin typeface="Times New Roman"/>
                <a:cs typeface="Times New Roman"/>
              </a:rPr>
              <a:t>trained</a:t>
            </a:r>
            <a:r>
              <a:rPr sz="1200" spc="35" dirty="0">
                <a:latin typeface="Times New Roman"/>
                <a:cs typeface="Times New Roman"/>
              </a:rPr>
              <a:t> </a:t>
            </a:r>
            <a:r>
              <a:rPr sz="1200" dirty="0">
                <a:latin typeface="Times New Roman"/>
                <a:cs typeface="Times New Roman"/>
              </a:rPr>
              <a:t>on</a:t>
            </a:r>
            <a:r>
              <a:rPr sz="1200" spc="10" dirty="0">
                <a:latin typeface="Times New Roman"/>
                <a:cs typeface="Times New Roman"/>
              </a:rPr>
              <a:t> </a:t>
            </a:r>
            <a:r>
              <a:rPr sz="1200" spc="-5" dirty="0">
                <a:latin typeface="Times New Roman"/>
                <a:cs typeface="Times New Roman"/>
              </a:rPr>
              <a:t>historic</a:t>
            </a:r>
            <a:r>
              <a:rPr sz="1200" spc="15" dirty="0">
                <a:latin typeface="Times New Roman"/>
                <a:cs typeface="Times New Roman"/>
              </a:rPr>
              <a:t> </a:t>
            </a:r>
            <a:r>
              <a:rPr sz="1200" spc="-5" dirty="0">
                <a:latin typeface="Times New Roman"/>
                <a:cs typeface="Times New Roman"/>
              </a:rPr>
              <a:t>crime</a:t>
            </a:r>
            <a:r>
              <a:rPr sz="1200" spc="25" dirty="0">
                <a:latin typeface="Times New Roman"/>
                <a:cs typeface="Times New Roman"/>
              </a:rPr>
              <a:t> </a:t>
            </a:r>
            <a:r>
              <a:rPr sz="1200" spc="-5" dirty="0">
                <a:latin typeface="Times New Roman"/>
                <a:cs typeface="Times New Roman"/>
              </a:rPr>
              <a:t>data</a:t>
            </a:r>
            <a:r>
              <a:rPr sz="1200" spc="25" dirty="0">
                <a:latin typeface="Times New Roman"/>
                <a:cs typeface="Times New Roman"/>
              </a:rPr>
              <a:t> </a:t>
            </a:r>
            <a:r>
              <a:rPr sz="1200" spc="-5" dirty="0">
                <a:latin typeface="Times New Roman"/>
                <a:cs typeface="Times New Roman"/>
              </a:rPr>
              <a:t>and</a:t>
            </a:r>
            <a:r>
              <a:rPr sz="1200" spc="20"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crime</a:t>
            </a:r>
            <a:r>
              <a:rPr sz="1200" spc="25" dirty="0">
                <a:latin typeface="Times New Roman"/>
                <a:cs typeface="Times New Roman"/>
              </a:rPr>
              <a:t> </a:t>
            </a:r>
            <a:r>
              <a:rPr sz="1200" spc="-5" dirty="0">
                <a:latin typeface="Times New Roman"/>
                <a:cs typeface="Times New Roman"/>
              </a:rPr>
              <a:t>sector</a:t>
            </a:r>
            <a:r>
              <a:rPr sz="1200" spc="25" dirty="0">
                <a:latin typeface="Times New Roman"/>
                <a:cs typeface="Times New Roman"/>
              </a:rPr>
              <a:t> </a:t>
            </a:r>
            <a:r>
              <a:rPr sz="1200" dirty="0">
                <a:latin typeface="Times New Roman"/>
                <a:cs typeface="Times New Roman"/>
              </a:rPr>
              <a:t>is a</a:t>
            </a:r>
            <a:r>
              <a:rPr sz="1200" spc="15" dirty="0">
                <a:latin typeface="Times New Roman"/>
                <a:cs typeface="Times New Roman"/>
              </a:rPr>
              <a:t> </a:t>
            </a:r>
            <a:r>
              <a:rPr sz="1200" spc="-5" dirty="0">
                <a:latin typeface="Times New Roman"/>
                <a:cs typeface="Times New Roman"/>
              </a:rPr>
              <a:t>landscape</a:t>
            </a:r>
            <a:r>
              <a:rPr sz="1200" spc="35" dirty="0">
                <a:latin typeface="Times New Roman"/>
                <a:cs typeface="Times New Roman"/>
              </a:rPr>
              <a:t> </a:t>
            </a:r>
            <a:r>
              <a:rPr sz="1200" spc="-5" dirty="0">
                <a:latin typeface="Times New Roman"/>
                <a:cs typeface="Times New Roman"/>
              </a:rPr>
              <a:t>that</a:t>
            </a:r>
            <a:r>
              <a:rPr sz="1200" spc="20" dirty="0">
                <a:latin typeface="Times New Roman"/>
                <a:cs typeface="Times New Roman"/>
              </a:rPr>
              <a:t> </a:t>
            </a:r>
            <a:r>
              <a:rPr sz="1200" dirty="0">
                <a:latin typeface="Times New Roman"/>
                <a:cs typeface="Times New Roman"/>
              </a:rPr>
              <a:t>keeps</a:t>
            </a:r>
            <a:r>
              <a:rPr sz="1200" spc="20" dirty="0">
                <a:latin typeface="Times New Roman"/>
                <a:cs typeface="Times New Roman"/>
              </a:rPr>
              <a:t> </a:t>
            </a:r>
            <a:r>
              <a:rPr sz="1200" spc="-5" dirty="0">
                <a:latin typeface="Times New Roman"/>
                <a:cs typeface="Times New Roman"/>
              </a:rPr>
              <a:t>changing</a:t>
            </a:r>
            <a:r>
              <a:rPr sz="1200" spc="45" dirty="0">
                <a:latin typeface="Times New Roman"/>
                <a:cs typeface="Times New Roman"/>
              </a:rPr>
              <a:t> </a:t>
            </a:r>
            <a:r>
              <a:rPr sz="1200" spc="-5" dirty="0">
                <a:latin typeface="Times New Roman"/>
                <a:cs typeface="Times New Roman"/>
              </a:rPr>
              <a:t>throughout</a:t>
            </a:r>
            <a:r>
              <a:rPr sz="1200" spc="15" dirty="0">
                <a:latin typeface="Times New Roman"/>
                <a:cs typeface="Times New Roman"/>
              </a:rPr>
              <a:t> </a:t>
            </a:r>
            <a:r>
              <a:rPr sz="1200" dirty="0">
                <a:latin typeface="Times New Roman"/>
                <a:cs typeface="Times New Roman"/>
              </a:rPr>
              <a:t>time</a:t>
            </a:r>
            <a:r>
              <a:rPr sz="1200" spc="25" dirty="0">
                <a:latin typeface="Times New Roman"/>
                <a:cs typeface="Times New Roman"/>
              </a:rPr>
              <a:t> </a:t>
            </a:r>
            <a:r>
              <a:rPr sz="1200" spc="-5" dirty="0">
                <a:latin typeface="Times New Roman"/>
                <a:cs typeface="Times New Roman"/>
              </a:rPr>
              <a:t>so their</a:t>
            </a:r>
            <a:r>
              <a:rPr sz="1200" spc="15" dirty="0">
                <a:latin typeface="Times New Roman"/>
                <a:cs typeface="Times New Roman"/>
              </a:rPr>
              <a:t> </a:t>
            </a:r>
            <a:r>
              <a:rPr sz="1200" spc="-5" dirty="0">
                <a:latin typeface="Times New Roman"/>
                <a:cs typeface="Times New Roman"/>
              </a:rPr>
              <a:t>models</a:t>
            </a:r>
            <a:r>
              <a:rPr sz="1200" spc="25" dirty="0">
                <a:latin typeface="Times New Roman"/>
                <a:cs typeface="Times New Roman"/>
              </a:rPr>
              <a:t> </a:t>
            </a:r>
            <a:r>
              <a:rPr sz="1200" spc="-10" dirty="0">
                <a:latin typeface="Times New Roman"/>
                <a:cs typeface="Times New Roman"/>
              </a:rPr>
              <a:t>weren’t </a:t>
            </a:r>
            <a:r>
              <a:rPr sz="1200" spc="-5" dirty="0">
                <a:latin typeface="Times New Roman"/>
                <a:cs typeface="Times New Roman"/>
              </a:rPr>
              <a:t> able</a:t>
            </a:r>
            <a:r>
              <a:rPr sz="1200" spc="2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keep</a:t>
            </a:r>
            <a:r>
              <a:rPr sz="1200" spc="15" dirty="0">
                <a:latin typeface="Times New Roman"/>
                <a:cs typeface="Times New Roman"/>
              </a:rPr>
              <a:t> </a:t>
            </a:r>
            <a:r>
              <a:rPr sz="1200" spc="-5" dirty="0">
                <a:latin typeface="Times New Roman"/>
                <a:cs typeface="Times New Roman"/>
              </a:rPr>
              <a:t>track</a:t>
            </a:r>
            <a:r>
              <a:rPr sz="1200" spc="30"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various</a:t>
            </a:r>
            <a:r>
              <a:rPr sz="1200" spc="15" dirty="0">
                <a:latin typeface="Times New Roman"/>
                <a:cs typeface="Times New Roman"/>
              </a:rPr>
              <a:t> </a:t>
            </a:r>
            <a:r>
              <a:rPr sz="1200" dirty="0">
                <a:latin typeface="Times New Roman"/>
                <a:cs typeface="Times New Roman"/>
              </a:rPr>
              <a:t>kinds</a:t>
            </a:r>
            <a:r>
              <a:rPr sz="1200" spc="-5" dirty="0">
                <a:latin typeface="Times New Roman"/>
                <a:cs typeface="Times New Roman"/>
              </a:rPr>
              <a:t> </a:t>
            </a:r>
            <a:r>
              <a:rPr sz="1200" dirty="0">
                <a:latin typeface="Times New Roman"/>
                <a:cs typeface="Times New Roman"/>
              </a:rPr>
              <a:t>of</a:t>
            </a:r>
            <a:r>
              <a:rPr sz="1200" spc="15" dirty="0">
                <a:latin typeface="Times New Roman"/>
                <a:cs typeface="Times New Roman"/>
              </a:rPr>
              <a:t> </a:t>
            </a:r>
            <a:r>
              <a:rPr sz="1200" spc="-5" dirty="0">
                <a:latin typeface="Times New Roman"/>
                <a:cs typeface="Times New Roman"/>
              </a:rPr>
              <a:t>new</a:t>
            </a:r>
            <a:r>
              <a:rPr sz="1200" spc="5" dirty="0">
                <a:latin typeface="Times New Roman"/>
                <a:cs typeface="Times New Roman"/>
              </a:rPr>
              <a:t> </a:t>
            </a:r>
            <a:r>
              <a:rPr sz="1200" spc="-5" dirty="0">
                <a:latin typeface="Times New Roman"/>
                <a:cs typeface="Times New Roman"/>
              </a:rPr>
              <a:t>events</a:t>
            </a:r>
            <a:r>
              <a:rPr sz="1200" spc="30"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spc="-5" dirty="0">
                <a:latin typeface="Times New Roman"/>
                <a:cs typeface="Times New Roman"/>
              </a:rPr>
              <a:t>crime.</a:t>
            </a:r>
            <a:r>
              <a:rPr sz="1200" spc="10" dirty="0">
                <a:latin typeface="Times New Roman"/>
                <a:cs typeface="Times New Roman"/>
              </a:rPr>
              <a:t> </a:t>
            </a:r>
            <a:r>
              <a:rPr sz="1200" spc="-5" dirty="0">
                <a:latin typeface="Times New Roman"/>
                <a:cs typeface="Times New Roman"/>
              </a:rPr>
              <a:t>Their</a:t>
            </a:r>
            <a:r>
              <a:rPr sz="1200" spc="25" dirty="0">
                <a:latin typeface="Times New Roman"/>
                <a:cs typeface="Times New Roman"/>
              </a:rPr>
              <a:t> </a:t>
            </a:r>
            <a:r>
              <a:rPr sz="1200" dirty="0">
                <a:latin typeface="Times New Roman"/>
                <a:cs typeface="Times New Roman"/>
              </a:rPr>
              <a:t>model</a:t>
            </a:r>
            <a:r>
              <a:rPr sz="1200" spc="15" dirty="0">
                <a:latin typeface="Times New Roman"/>
                <a:cs typeface="Times New Roman"/>
              </a:rPr>
              <a:t> </a:t>
            </a:r>
            <a:r>
              <a:rPr sz="1200" spc="-5" dirty="0">
                <a:latin typeface="Times New Roman"/>
                <a:cs typeface="Times New Roman"/>
              </a:rPr>
              <a:t>gave</a:t>
            </a:r>
            <a:r>
              <a:rPr sz="1200" spc="25" dirty="0">
                <a:latin typeface="Times New Roman"/>
                <a:cs typeface="Times New Roman"/>
              </a:rPr>
              <a:t> </a:t>
            </a:r>
            <a:r>
              <a:rPr sz="1200" dirty="0">
                <a:latin typeface="Times New Roman"/>
                <a:cs typeface="Times New Roman"/>
              </a:rPr>
              <a:t>lots</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spc="-5" dirty="0">
                <a:latin typeface="Times New Roman"/>
                <a:cs typeface="Times New Roman"/>
              </a:rPr>
              <a:t>false</a:t>
            </a:r>
            <a:r>
              <a:rPr sz="1200" spc="25" dirty="0">
                <a:latin typeface="Times New Roman"/>
                <a:cs typeface="Times New Roman"/>
              </a:rPr>
              <a:t> </a:t>
            </a:r>
            <a:r>
              <a:rPr sz="1200" spc="-5" dirty="0">
                <a:latin typeface="Times New Roman"/>
                <a:cs typeface="Times New Roman"/>
              </a:rPr>
              <a:t>positives</a:t>
            </a:r>
            <a:r>
              <a:rPr sz="1200" spc="10" dirty="0">
                <a:latin typeface="Times New Roman"/>
                <a:cs typeface="Times New Roman"/>
              </a:rPr>
              <a:t> </a:t>
            </a:r>
            <a:r>
              <a:rPr sz="1200" spc="-5" dirty="0">
                <a:latin typeface="Times New Roman"/>
                <a:cs typeface="Times New Roman"/>
              </a:rPr>
              <a:t>indicating</a:t>
            </a:r>
            <a:r>
              <a:rPr sz="1200" spc="25" dirty="0">
                <a:latin typeface="Times New Roman"/>
                <a:cs typeface="Times New Roman"/>
              </a:rPr>
              <a:t> </a:t>
            </a:r>
            <a:r>
              <a:rPr sz="1200" spc="-5" dirty="0">
                <a:latin typeface="Times New Roman"/>
                <a:cs typeface="Times New Roman"/>
              </a:rPr>
              <a:t>wrong</a:t>
            </a:r>
            <a:r>
              <a:rPr sz="1200" spc="15" dirty="0">
                <a:latin typeface="Times New Roman"/>
                <a:cs typeface="Times New Roman"/>
              </a:rPr>
              <a:t> </a:t>
            </a:r>
            <a:r>
              <a:rPr sz="1200" dirty="0">
                <a:latin typeface="Times New Roman"/>
                <a:cs typeface="Times New Roman"/>
              </a:rPr>
              <a:t>predictions</a:t>
            </a:r>
            <a:r>
              <a:rPr sz="1200" spc="20" dirty="0">
                <a:latin typeface="Times New Roman"/>
                <a:cs typeface="Times New Roman"/>
              </a:rPr>
              <a:t> </a:t>
            </a:r>
            <a:r>
              <a:rPr sz="1200" dirty="0">
                <a:latin typeface="Times New Roman"/>
                <a:cs typeface="Times New Roman"/>
              </a:rPr>
              <a:t>due</a:t>
            </a:r>
            <a:r>
              <a:rPr sz="1200" spc="10"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poor</a:t>
            </a:r>
            <a:r>
              <a:rPr sz="1200" spc="10" dirty="0">
                <a:latin typeface="Times New Roman"/>
                <a:cs typeface="Times New Roman"/>
              </a:rPr>
              <a:t> </a:t>
            </a:r>
            <a:r>
              <a:rPr sz="1200" spc="-5" dirty="0">
                <a:latin typeface="Times New Roman"/>
                <a:cs typeface="Times New Roman"/>
              </a:rPr>
              <a:t>parameter</a:t>
            </a:r>
            <a:r>
              <a:rPr sz="1200" spc="50" dirty="0">
                <a:latin typeface="Times New Roman"/>
                <a:cs typeface="Times New Roman"/>
              </a:rPr>
              <a:t> </a:t>
            </a:r>
            <a:r>
              <a:rPr sz="1200" spc="-5" dirty="0">
                <a:latin typeface="Times New Roman"/>
                <a:cs typeface="Times New Roman"/>
              </a:rPr>
              <a:t>tuning.</a:t>
            </a:r>
            <a:r>
              <a:rPr sz="1200" spc="-10" dirty="0">
                <a:latin typeface="Times New Roman"/>
                <a:cs typeface="Times New Roman"/>
              </a:rPr>
              <a:t> </a:t>
            </a:r>
            <a:r>
              <a:rPr sz="1200" spc="-5" dirty="0">
                <a:latin typeface="Times New Roman"/>
                <a:cs typeface="Times New Roman"/>
              </a:rPr>
              <a:t>Their</a:t>
            </a:r>
            <a:r>
              <a:rPr sz="1200" spc="25" dirty="0">
                <a:latin typeface="Times New Roman"/>
                <a:cs typeface="Times New Roman"/>
              </a:rPr>
              <a:t> </a:t>
            </a:r>
            <a:r>
              <a:rPr sz="1200" dirty="0">
                <a:latin typeface="Times New Roman"/>
                <a:cs typeface="Times New Roman"/>
              </a:rPr>
              <a:t>model</a:t>
            </a:r>
            <a:r>
              <a:rPr sz="1200" spc="15" dirty="0">
                <a:latin typeface="Times New Roman"/>
                <a:cs typeface="Times New Roman"/>
              </a:rPr>
              <a:t> </a:t>
            </a:r>
            <a:r>
              <a:rPr sz="1200" spc="-5" dirty="0">
                <a:latin typeface="Times New Roman"/>
                <a:cs typeface="Times New Roman"/>
              </a:rPr>
              <a:t>was</a:t>
            </a:r>
            <a:r>
              <a:rPr sz="1200" spc="10" dirty="0">
                <a:latin typeface="Times New Roman"/>
                <a:cs typeface="Times New Roman"/>
              </a:rPr>
              <a:t> </a:t>
            </a:r>
            <a:r>
              <a:rPr sz="1200" dirty="0">
                <a:latin typeface="Times New Roman"/>
                <a:cs typeface="Times New Roman"/>
              </a:rPr>
              <a:t>not </a:t>
            </a:r>
            <a:r>
              <a:rPr sz="1200" spc="5" dirty="0">
                <a:latin typeface="Times New Roman"/>
                <a:cs typeface="Times New Roman"/>
              </a:rPr>
              <a:t> </a:t>
            </a:r>
            <a:r>
              <a:rPr sz="1200" spc="-5" dirty="0">
                <a:latin typeface="Times New Roman"/>
                <a:cs typeface="Times New Roman"/>
              </a:rPr>
              <a:t>validated</a:t>
            </a:r>
            <a:r>
              <a:rPr sz="1200" spc="30" dirty="0">
                <a:latin typeface="Times New Roman"/>
                <a:cs typeface="Times New Roman"/>
              </a:rPr>
              <a:t> </a:t>
            </a:r>
            <a:r>
              <a:rPr sz="1200" dirty="0">
                <a:latin typeface="Times New Roman"/>
                <a:cs typeface="Times New Roman"/>
              </a:rPr>
              <a:t>on </a:t>
            </a:r>
            <a:r>
              <a:rPr sz="1200" spc="-10" dirty="0">
                <a:latin typeface="Times New Roman"/>
                <a:cs typeface="Times New Roman"/>
              </a:rPr>
              <a:t>larger</a:t>
            </a:r>
            <a:r>
              <a:rPr sz="1200" spc="30" dirty="0">
                <a:latin typeface="Times New Roman"/>
                <a:cs typeface="Times New Roman"/>
              </a:rPr>
              <a:t> </a:t>
            </a:r>
            <a:r>
              <a:rPr sz="1200" spc="-5" dirty="0">
                <a:latin typeface="Times New Roman"/>
                <a:cs typeface="Times New Roman"/>
              </a:rPr>
              <a:t>crime</a:t>
            </a:r>
            <a:r>
              <a:rPr sz="1200" spc="30" dirty="0">
                <a:latin typeface="Times New Roman"/>
                <a:cs typeface="Times New Roman"/>
              </a:rPr>
              <a:t> </a:t>
            </a:r>
            <a:r>
              <a:rPr sz="1200" spc="-5" dirty="0">
                <a:latin typeface="Times New Roman"/>
                <a:cs typeface="Times New Roman"/>
              </a:rPr>
              <a:t>datasets</a:t>
            </a:r>
            <a:r>
              <a:rPr sz="1200" spc="10" dirty="0">
                <a:latin typeface="Times New Roman"/>
                <a:cs typeface="Times New Roman"/>
              </a:rPr>
              <a:t> </a:t>
            </a:r>
            <a:r>
              <a:rPr sz="1200" spc="-5" dirty="0">
                <a:latin typeface="Times New Roman"/>
                <a:cs typeface="Times New Roman"/>
              </a:rPr>
              <a:t>which</a:t>
            </a:r>
            <a:r>
              <a:rPr sz="1200" spc="10" dirty="0">
                <a:latin typeface="Times New Roman"/>
                <a:cs typeface="Times New Roman"/>
              </a:rPr>
              <a:t> </a:t>
            </a:r>
            <a:r>
              <a:rPr sz="1200" spc="-5" dirty="0">
                <a:latin typeface="Times New Roman"/>
                <a:cs typeface="Times New Roman"/>
              </a:rPr>
              <a:t>is</a:t>
            </a:r>
            <a:r>
              <a:rPr sz="1200" dirty="0">
                <a:latin typeface="Times New Roman"/>
                <a:cs typeface="Times New Roman"/>
              </a:rPr>
              <a:t> also a</a:t>
            </a:r>
            <a:r>
              <a:rPr sz="1200" spc="5" dirty="0">
                <a:latin typeface="Times New Roman"/>
                <a:cs typeface="Times New Roman"/>
              </a:rPr>
              <a:t> </a:t>
            </a:r>
            <a:r>
              <a:rPr sz="1200" spc="-5" dirty="0">
                <a:latin typeface="Times New Roman"/>
                <a:cs typeface="Times New Roman"/>
              </a:rPr>
              <a:t>reason</a:t>
            </a:r>
            <a:r>
              <a:rPr sz="1200" spc="10" dirty="0">
                <a:latin typeface="Times New Roman"/>
                <a:cs typeface="Times New Roman"/>
              </a:rPr>
              <a:t> </a:t>
            </a:r>
            <a:r>
              <a:rPr sz="1200" dirty="0">
                <a:latin typeface="Times New Roman"/>
                <a:cs typeface="Times New Roman"/>
              </a:rPr>
              <a:t>for their</a:t>
            </a:r>
            <a:r>
              <a:rPr sz="1200" spc="5" dirty="0">
                <a:latin typeface="Times New Roman"/>
                <a:cs typeface="Times New Roman"/>
              </a:rPr>
              <a:t> </a:t>
            </a:r>
            <a:r>
              <a:rPr sz="1200" dirty="0">
                <a:latin typeface="Times New Roman"/>
                <a:cs typeface="Times New Roman"/>
              </a:rPr>
              <a:t>model</a:t>
            </a:r>
            <a:r>
              <a:rPr sz="1200" spc="1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dirty="0">
                <a:latin typeface="Times New Roman"/>
                <a:cs typeface="Times New Roman"/>
              </a:rPr>
              <a:t>be</a:t>
            </a:r>
            <a:r>
              <a:rPr sz="1200" spc="-5" dirty="0">
                <a:latin typeface="Times New Roman"/>
                <a:cs typeface="Times New Roman"/>
              </a:rPr>
              <a:t> inaccurate.</a:t>
            </a:r>
            <a:endParaRPr sz="1200">
              <a:latin typeface="Times New Roman"/>
              <a:cs typeface="Times New Roman"/>
            </a:endParaRPr>
          </a:p>
        </p:txBody>
      </p:sp>
      <p:pic>
        <p:nvPicPr>
          <p:cNvPr id="5" name="object 5"/>
          <p:cNvPicPr/>
          <p:nvPr/>
        </p:nvPicPr>
        <p:blipFill>
          <a:blip r:embed="rId3" cstate="print"/>
          <a:stretch>
            <a:fillRect/>
          </a:stretch>
        </p:blipFill>
        <p:spPr>
          <a:xfrm>
            <a:off x="3022092" y="4291584"/>
            <a:ext cx="5533644" cy="13426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2EEF5CA-0DD8-57CE-C6B2-54777AA120BE}"/>
              </a:ext>
            </a:extLst>
          </p:cNvPr>
          <p:cNvSpPr txBox="1">
            <a:spLocks/>
          </p:cNvSpPr>
          <p:nvPr/>
        </p:nvSpPr>
        <p:spPr>
          <a:xfrm>
            <a:off x="322578" y="208229"/>
            <a:ext cx="4020822" cy="382156"/>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2400" kern="0" dirty="0">
                <a:solidFill>
                  <a:schemeClr val="tx2">
                    <a:lumMod val="40000"/>
                    <a:lumOff val="60000"/>
                  </a:schemeClr>
                </a:solidFill>
                <a:latin typeface="Times New Roman" panose="02020603050405020304" pitchFamily="18" charset="0"/>
                <a:cs typeface="Times New Roman" panose="02020603050405020304" pitchFamily="18" charset="0"/>
              </a:rPr>
              <a:t>Most Popularly Used Solution</a:t>
            </a:r>
          </a:p>
        </p:txBody>
      </p:sp>
      <p:sp>
        <p:nvSpPr>
          <p:cNvPr id="5" name="TextBox 4">
            <a:extLst>
              <a:ext uri="{FF2B5EF4-FFF2-40B4-BE49-F238E27FC236}">
                <a16:creationId xmlns:a16="http://schemas.microsoft.com/office/drawing/2014/main" id="{C3CCBD2C-69D1-87BD-7A8A-72B8B373255D}"/>
              </a:ext>
            </a:extLst>
          </p:cNvPr>
          <p:cNvSpPr txBox="1"/>
          <p:nvPr/>
        </p:nvSpPr>
        <p:spPr>
          <a:xfrm>
            <a:off x="322578" y="866692"/>
            <a:ext cx="11336022" cy="461665"/>
          </a:xfrm>
          <a:prstGeom prst="rect">
            <a:avLst/>
          </a:prstGeom>
          <a:noFill/>
        </p:spPr>
        <p:txBody>
          <a:bodyPr wrap="square" rtlCol="0">
            <a:spAutoFit/>
          </a:bodyPr>
          <a:lstStyle/>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The most popularly used solution is convolutional neural networks which is a </a:t>
            </a:r>
            <a:r>
              <a:rPr lang="en-US" sz="1200" dirty="0">
                <a:latin typeface="Times New Roman" panose="02020603050405020304" pitchFamily="18" charset="0"/>
                <a:cs typeface="Times New Roman" panose="02020603050405020304" pitchFamily="18" charset="0"/>
              </a:rPr>
              <a:t>deep learning algorithm which is commonly used for image recognition and computer vision.</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They are designed to mimic the visual processing of the human brain which is used for threat and intruders detection and also for locating the intruder.</a:t>
            </a:r>
          </a:p>
        </p:txBody>
      </p:sp>
      <p:pic>
        <p:nvPicPr>
          <p:cNvPr id="6" name="Picture 5">
            <a:extLst>
              <a:ext uri="{FF2B5EF4-FFF2-40B4-BE49-F238E27FC236}">
                <a16:creationId xmlns:a16="http://schemas.microsoft.com/office/drawing/2014/main" id="{06B396EC-3080-4BE5-8986-3D340CB460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3994" y="1388078"/>
            <a:ext cx="6753190" cy="2471679"/>
          </a:xfrm>
          <a:prstGeom prst="rect">
            <a:avLst/>
          </a:prstGeom>
        </p:spPr>
      </p:pic>
      <p:sp>
        <p:nvSpPr>
          <p:cNvPr id="8" name="TextBox 4">
            <a:extLst>
              <a:ext uri="{FF2B5EF4-FFF2-40B4-BE49-F238E27FC236}">
                <a16:creationId xmlns:a16="http://schemas.microsoft.com/office/drawing/2014/main" id="{9C09F70D-3F15-57C9-225B-66D0E863CCA1}"/>
              </a:ext>
            </a:extLst>
          </p:cNvPr>
          <p:cNvSpPr txBox="1"/>
          <p:nvPr/>
        </p:nvSpPr>
        <p:spPr>
          <a:xfrm>
            <a:off x="322578" y="3919479"/>
            <a:ext cx="11488422" cy="175432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Convolution:</a:t>
            </a:r>
            <a:r>
              <a:rPr lang="en-US" sz="1200" dirty="0">
                <a:latin typeface="Times New Roman" panose="02020603050405020304" pitchFamily="18" charset="0"/>
                <a:cs typeface="Times New Roman" panose="02020603050405020304" pitchFamily="18" charset="0"/>
              </a:rPr>
              <a:t> It is the core part of CNN which applies filters (kernels) to the input image which helps in capturing patterns and features like edges , corners , textures by sliding the filters over the images.</a:t>
            </a: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Pooling:</a:t>
            </a:r>
            <a:r>
              <a:rPr lang="en-US" sz="1200" dirty="0">
                <a:latin typeface="Times New Roman" panose="02020603050405020304" pitchFamily="18" charset="0"/>
                <a:cs typeface="Times New Roman" panose="02020603050405020304" pitchFamily="18" charset="0"/>
              </a:rPr>
              <a:t> Pooling is done to reduce the spatial dimensions of the features. Max pooling selects maximum value from each local region of the feature map.</a:t>
            </a: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Layers:</a:t>
            </a:r>
            <a:r>
              <a:rPr lang="en-US" sz="1200" dirty="0">
                <a:latin typeface="Times New Roman" panose="02020603050405020304" pitchFamily="18" charset="0"/>
                <a:cs typeface="Times New Roman" panose="02020603050405020304" pitchFamily="18" charset="0"/>
              </a:rPr>
              <a:t> CNN’s have many convolutional and pooling layers where convolutional layers learn about the complex features and pooling layers reduces the spatial dimensions.</a:t>
            </a: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Fully Connected Layers: </a:t>
            </a:r>
            <a:r>
              <a:rPr lang="en-US" sz="1200" dirty="0">
                <a:latin typeface="Times New Roman" panose="02020603050405020304" pitchFamily="18" charset="0"/>
                <a:cs typeface="Times New Roman" panose="02020603050405020304" pitchFamily="18" charset="0"/>
              </a:rPr>
              <a:t>These help in making the predictions based on the extracted features.</a:t>
            </a: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Activation Functions:</a:t>
            </a:r>
            <a:r>
              <a:rPr lang="en-US" sz="1200" dirty="0">
                <a:latin typeface="Times New Roman" panose="02020603050405020304" pitchFamily="18" charset="0"/>
                <a:cs typeface="Times New Roman" panose="02020603050405020304" pitchFamily="18" charset="0"/>
              </a:rPr>
              <a:t> Here the functions such as ReLU(Rectified Linear Unit) are incorporated by the CNN’s.</a:t>
            </a: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Training:</a:t>
            </a:r>
            <a:r>
              <a:rPr lang="en-US" sz="1200" dirty="0">
                <a:latin typeface="Times New Roman" panose="02020603050405020304" pitchFamily="18" charset="0"/>
                <a:cs typeface="Times New Roman" panose="02020603050405020304" pitchFamily="18" charset="0"/>
              </a:rPr>
              <a:t> CNN’s are trained using large labeled datasets.During the training the network learns to adjust the weights of the filters and connection through process called backpropagation. Backpropagation calculates the gradients of the network predictions and adjusts the weights to minimize the error between the predicted and actual outputs.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can use faster R-CNN algorithm that is modified for fast learning and feature detection.</a:t>
            </a:r>
          </a:p>
        </p:txBody>
      </p:sp>
    </p:spTree>
    <p:extLst>
      <p:ext uri="{BB962C8B-B14F-4D97-AF65-F5344CB8AC3E}">
        <p14:creationId xmlns:p14="http://schemas.microsoft.com/office/powerpoint/2010/main" val="238847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E0A09CD-37AA-C7D3-3AA6-0338CB5B6289}"/>
              </a:ext>
            </a:extLst>
          </p:cNvPr>
          <p:cNvSpPr txBox="1">
            <a:spLocks/>
          </p:cNvSpPr>
          <p:nvPr/>
        </p:nvSpPr>
        <p:spPr>
          <a:xfrm>
            <a:off x="322579" y="208229"/>
            <a:ext cx="3224530" cy="382156"/>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2400" kern="0" dirty="0">
                <a:solidFill>
                  <a:schemeClr val="tx2">
                    <a:lumMod val="40000"/>
                    <a:lumOff val="60000"/>
                  </a:schemeClr>
                </a:solidFill>
                <a:latin typeface="Times New Roman" panose="02020603050405020304" pitchFamily="18" charset="0"/>
                <a:cs typeface="Times New Roman" panose="02020603050405020304" pitchFamily="18" charset="0"/>
              </a:rPr>
              <a:t>Proposed Solution</a:t>
            </a:r>
          </a:p>
        </p:txBody>
      </p:sp>
      <p:pic>
        <p:nvPicPr>
          <p:cNvPr id="1028" name="Picture 4" descr="Performance Benchmark of YOLO v5, v7 and v8 – Stereolabs">
            <a:extLst>
              <a:ext uri="{FF2B5EF4-FFF2-40B4-BE49-F238E27FC236}">
                <a16:creationId xmlns:a16="http://schemas.microsoft.com/office/drawing/2014/main" id="{6A776AB9-F900-D695-C945-C9478E868A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579" y="1143000"/>
            <a:ext cx="5486400"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359F9B-4AC7-FDF8-75F0-220BD88B84C0}"/>
              </a:ext>
            </a:extLst>
          </p:cNvPr>
          <p:cNvSpPr txBox="1"/>
          <p:nvPr/>
        </p:nvSpPr>
        <p:spPr>
          <a:xfrm>
            <a:off x="5867400" y="751344"/>
            <a:ext cx="6002021" cy="535531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YOLOv8 is a popular computer vision framework used for object detection, classification and segmentation which uses a mixture of CNN models.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Our solution comprises of using the YOLOv8 model for detection of humans for the real time CCTV footage as YOLOv8 has higher mAP (mean average precision) values on the COCO (common objects in context) dataset compared to the previous YOLO version models.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YOLOv8 can be used for identifying the objects in interest for the event detection and then we can transfer the given bounded images in interest to a neural network.</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neural network has to be trained with a huge dataset as the successful solutions in todays market are the models trained with most of the cases in which a theft or crime can occur leading to higher positive predictions from the model.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On failed predictions we can retrain the model with the newly appended data to continuously improve it as a feedback system.</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82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OLOv8_structure_v1.6">
            <a:extLst>
              <a:ext uri="{FF2B5EF4-FFF2-40B4-BE49-F238E27FC236}">
                <a16:creationId xmlns:a16="http://schemas.microsoft.com/office/drawing/2014/main" id="{E0DF55FF-334C-FFDF-1DB0-E31F6A679D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754" y="838200"/>
            <a:ext cx="4940045" cy="51710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6638A28-D062-37CB-1679-E81A6DA26929}"/>
              </a:ext>
            </a:extLst>
          </p:cNvPr>
          <p:cNvSpPr txBox="1"/>
          <p:nvPr/>
        </p:nvSpPr>
        <p:spPr>
          <a:xfrm>
            <a:off x="5486399" y="914400"/>
            <a:ext cx="6553201" cy="507831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the given neural network we see Conv which includes steps such as conv2D which performs elementwise multiplication on 2D input data along with BatchNorm2D which normalizes the given 4D data with a </a:t>
            </a:r>
            <a:r>
              <a:rPr lang="en-IN" dirty="0" err="1">
                <a:latin typeface="Times New Roman" panose="02020603050405020304" pitchFamily="18" charset="0"/>
                <a:cs typeface="Times New Roman" panose="02020603050405020304" pitchFamily="18" charset="0"/>
              </a:rPr>
              <a:t>SiLU</a:t>
            </a:r>
            <a:r>
              <a:rPr lang="en-IN" dirty="0">
                <a:latin typeface="Times New Roman" panose="02020603050405020304" pitchFamily="18" charset="0"/>
                <a:cs typeface="Times New Roman" panose="02020603050405020304" pitchFamily="18" charset="0"/>
              </a:rPr>
              <a:t> (Sigmoid Linear Unit) Activation function.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SPPF (Spatial Pyramid Pooling Fast) is a faster variant of SPP layer which </a:t>
            </a:r>
            <a:r>
              <a:rPr lang="en-US" dirty="0">
                <a:latin typeface="Times New Roman" panose="02020603050405020304" pitchFamily="18" charset="0"/>
                <a:cs typeface="Times New Roman" panose="02020603050405020304" pitchFamily="18" charset="0"/>
              </a:rPr>
              <a:t>is essential for capturing context information at multiple scales by pooling features with different window sizes.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Bottleneck layer is a layer with fewer nodes/neurons than the layer above or below it which optimizes the network in space, time and calculation by reducing cost function and weight updates.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loss function uses Binary Cross Entropy (BCE) for measuring error in reconstruction by calculating log losses greater than or equal to -100. Distribution Focal Loss is for checking losses of noisy images and miscalculated classes along with Complete IOU loss for overlap area, distance and aspect ratio between ground truth box and centre point of the predicted box.</a:t>
            </a:r>
          </a:p>
        </p:txBody>
      </p:sp>
      <p:sp>
        <p:nvSpPr>
          <p:cNvPr id="3" name="object 2">
            <a:extLst>
              <a:ext uri="{FF2B5EF4-FFF2-40B4-BE49-F238E27FC236}">
                <a16:creationId xmlns:a16="http://schemas.microsoft.com/office/drawing/2014/main" id="{8189A08A-E65A-F3EA-017B-D004C168FE38}"/>
              </a:ext>
            </a:extLst>
          </p:cNvPr>
          <p:cNvSpPr txBox="1">
            <a:spLocks/>
          </p:cNvSpPr>
          <p:nvPr/>
        </p:nvSpPr>
        <p:spPr>
          <a:xfrm>
            <a:off x="322578" y="208229"/>
            <a:ext cx="4020822" cy="382156"/>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2400" kern="0" dirty="0">
                <a:solidFill>
                  <a:schemeClr val="tx2">
                    <a:lumMod val="40000"/>
                    <a:lumOff val="60000"/>
                  </a:schemeClr>
                </a:solidFill>
                <a:latin typeface="Times New Roman" panose="02020603050405020304" pitchFamily="18" charset="0"/>
                <a:cs typeface="Times New Roman" panose="02020603050405020304" pitchFamily="18" charset="0"/>
              </a:rPr>
              <a:t>YOLOv8 Architecture</a:t>
            </a:r>
          </a:p>
        </p:txBody>
      </p:sp>
    </p:spTree>
    <p:extLst>
      <p:ext uri="{BB962C8B-B14F-4D97-AF65-F5344CB8AC3E}">
        <p14:creationId xmlns:p14="http://schemas.microsoft.com/office/powerpoint/2010/main" val="131492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702384D-C207-917C-6F23-6F0C4F62F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9074902" cy="3919346"/>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2">
            <a:extLst>
              <a:ext uri="{FF2B5EF4-FFF2-40B4-BE49-F238E27FC236}">
                <a16:creationId xmlns:a16="http://schemas.microsoft.com/office/drawing/2014/main" id="{8D4F0884-5CE4-1DF0-6460-2F7EDF06428A}"/>
              </a:ext>
            </a:extLst>
          </p:cNvPr>
          <p:cNvSpPr txBox="1">
            <a:spLocks/>
          </p:cNvSpPr>
          <p:nvPr/>
        </p:nvSpPr>
        <p:spPr>
          <a:xfrm>
            <a:off x="322578" y="208229"/>
            <a:ext cx="5240021" cy="382156"/>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2400" kern="0" dirty="0">
                <a:solidFill>
                  <a:schemeClr val="tx2">
                    <a:lumMod val="40000"/>
                    <a:lumOff val="60000"/>
                  </a:schemeClr>
                </a:solidFill>
                <a:latin typeface="Times New Roman" panose="02020603050405020304" pitchFamily="18" charset="0"/>
                <a:cs typeface="Times New Roman" panose="02020603050405020304" pitchFamily="18" charset="0"/>
              </a:rPr>
              <a:t>High level Architecture of the Solution</a:t>
            </a:r>
          </a:p>
        </p:txBody>
      </p:sp>
    </p:spTree>
    <p:extLst>
      <p:ext uri="{BB962C8B-B14F-4D97-AF65-F5344CB8AC3E}">
        <p14:creationId xmlns:p14="http://schemas.microsoft.com/office/powerpoint/2010/main" val="3253950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TotalTime>
  <Words>1609</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MT</vt:lpstr>
      <vt:lpstr>Calibri</vt:lpstr>
      <vt:lpstr>Times New Roman</vt:lpstr>
      <vt:lpstr>Office Theme</vt:lpstr>
      <vt:lpstr>PowerPoint Presentation</vt:lpstr>
      <vt:lpstr>PowerPoint Presentation</vt:lpstr>
      <vt:lpstr>Existing Market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IIITDM</dc:creator>
  <cp:lastModifiedBy>IIITDM</cp:lastModifiedBy>
  <cp:revision>6</cp:revision>
  <dcterms:created xsi:type="dcterms:W3CDTF">2023-06-14T13:34:47Z</dcterms:created>
  <dcterms:modified xsi:type="dcterms:W3CDTF">2023-06-15T03:55:52Z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2023-05-30T00:00:00Z</vt:filetime>
  </property>
  <property fmtid="{D5CDD505-2E9C-101B-9397-08002B2CF9AE}" pid="3" name="Creator">
    <vt:lpwstr>Microsoft® PowerPoint® 2019</vt:lpwstr>
  </property>
  <property fmtid="{D5CDD505-2E9C-101B-9397-08002B2CF9AE}" pid="4" name="LastSaved">
    <vt:filetime>2023-06-14T00:00:00Z</vt:filetime>
  </property>
</Properties>
</file>