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lekhya" userId="31d6c3ed9c4fee26" providerId="LiveId" clId="{42532906-C223-414D-8B3C-47A321D0985C}"/>
    <pc:docChg chg="undo custSel addSld delSld modSld sldOrd">
      <pc:chgData name="anu lekhya" userId="31d6c3ed9c4fee26" providerId="LiveId" clId="{42532906-C223-414D-8B3C-47A321D0985C}" dt="2024-06-14T08:23:44.445" v="1431" actId="1076"/>
      <pc:docMkLst>
        <pc:docMk/>
      </pc:docMkLst>
      <pc:sldChg chg="modSp mod">
        <pc:chgData name="anu lekhya" userId="31d6c3ed9c4fee26" providerId="LiveId" clId="{42532906-C223-414D-8B3C-47A321D0985C}" dt="2024-05-22T04:45:30.244" v="7" actId="20577"/>
        <pc:sldMkLst>
          <pc:docMk/>
          <pc:sldMk cId="1665243241" sldId="257"/>
        </pc:sldMkLst>
        <pc:spChg chg="mod">
          <ac:chgData name="anu lekhya" userId="31d6c3ed9c4fee26" providerId="LiveId" clId="{42532906-C223-414D-8B3C-47A321D0985C}" dt="2024-05-22T04:45:30.244" v="7" actId="20577"/>
          <ac:spMkLst>
            <pc:docMk/>
            <pc:sldMk cId="1665243241" sldId="257"/>
            <ac:spMk id="5" creationId="{637CE94A-2F47-2636-F0CE-EBDF7BF6C909}"/>
          </ac:spMkLst>
        </pc:spChg>
      </pc:sldChg>
      <pc:sldChg chg="modSp mod">
        <pc:chgData name="anu lekhya" userId="31d6c3ed9c4fee26" providerId="LiveId" clId="{42532906-C223-414D-8B3C-47A321D0985C}" dt="2024-05-22T06:19:16.643" v="13" actId="1076"/>
        <pc:sldMkLst>
          <pc:docMk/>
          <pc:sldMk cId="3653400457" sldId="260"/>
        </pc:sldMkLst>
        <pc:spChg chg="mod">
          <ac:chgData name="anu lekhya" userId="31d6c3ed9c4fee26" providerId="LiveId" clId="{42532906-C223-414D-8B3C-47A321D0985C}" dt="2024-05-22T06:19:16.643" v="13" actId="1076"/>
          <ac:spMkLst>
            <pc:docMk/>
            <pc:sldMk cId="3653400457" sldId="260"/>
            <ac:spMk id="4" creationId="{D3559A0E-930F-DA78-B697-AB0564D389D7}"/>
          </ac:spMkLst>
        </pc:spChg>
      </pc:sldChg>
      <pc:sldChg chg="modSp mod">
        <pc:chgData name="anu lekhya" userId="31d6c3ed9c4fee26" providerId="LiveId" clId="{42532906-C223-414D-8B3C-47A321D0985C}" dt="2024-05-22T05:27:32.849" v="12" actId="20577"/>
        <pc:sldMkLst>
          <pc:docMk/>
          <pc:sldMk cId="3624399449" sldId="263"/>
        </pc:sldMkLst>
        <pc:spChg chg="mod">
          <ac:chgData name="anu lekhya" userId="31d6c3ed9c4fee26" providerId="LiveId" clId="{42532906-C223-414D-8B3C-47A321D0985C}" dt="2024-05-22T05:27:32.849" v="12" actId="20577"/>
          <ac:spMkLst>
            <pc:docMk/>
            <pc:sldMk cId="3624399449" sldId="263"/>
            <ac:spMk id="4" creationId="{D3559A0E-930F-DA78-B697-AB0564D389D7}"/>
          </ac:spMkLst>
        </pc:spChg>
      </pc:sldChg>
      <pc:sldChg chg="addSp delSp modSp add mod ord">
        <pc:chgData name="anu lekhya" userId="31d6c3ed9c4fee26" providerId="LiveId" clId="{42532906-C223-414D-8B3C-47A321D0985C}" dt="2024-05-22T09:07:00.002" v="110" actId="1076"/>
        <pc:sldMkLst>
          <pc:docMk/>
          <pc:sldMk cId="2643911416" sldId="264"/>
        </pc:sldMkLst>
        <pc:spChg chg="add mod">
          <ac:chgData name="anu lekhya" userId="31d6c3ed9c4fee26" providerId="LiveId" clId="{42532906-C223-414D-8B3C-47A321D0985C}" dt="2024-05-22T09:07:00.002" v="110" actId="1076"/>
          <ac:spMkLst>
            <pc:docMk/>
            <pc:sldMk cId="2643911416" sldId="264"/>
            <ac:spMk id="2" creationId="{6DCEC2AE-5FB5-5433-9F4C-827744C076F7}"/>
          </ac:spMkLst>
        </pc:spChg>
        <pc:spChg chg="del mod">
          <ac:chgData name="anu lekhya" userId="31d6c3ed9c4fee26" providerId="LiveId" clId="{42532906-C223-414D-8B3C-47A321D0985C}" dt="2024-05-22T09:00:20.750" v="20"/>
          <ac:spMkLst>
            <pc:docMk/>
            <pc:sldMk cId="2643911416" sldId="264"/>
            <ac:spMk id="5" creationId="{637CE94A-2F47-2636-F0CE-EBDF7BF6C909}"/>
          </ac:spMkLst>
        </pc:spChg>
        <pc:spChg chg="mod">
          <ac:chgData name="anu lekhya" userId="31d6c3ed9c4fee26" providerId="LiveId" clId="{42532906-C223-414D-8B3C-47A321D0985C}" dt="2024-05-22T09:02:01.554" v="83" actId="1076"/>
          <ac:spMkLst>
            <pc:docMk/>
            <pc:sldMk cId="2643911416" sldId="264"/>
            <ac:spMk id="7" creationId="{597C78F9-2DEA-79ED-EA4C-286CB2C5DCC7}"/>
          </ac:spMkLst>
        </pc:spChg>
        <pc:picChg chg="del">
          <ac:chgData name="anu lekhya" userId="31d6c3ed9c4fee26" providerId="LiveId" clId="{42532906-C223-414D-8B3C-47A321D0985C}" dt="2024-05-22T09:00:20.750" v="18" actId="478"/>
          <ac:picMkLst>
            <pc:docMk/>
            <pc:sldMk cId="2643911416" sldId="264"/>
            <ac:picMk id="8" creationId="{4C225376-9F48-6B53-6891-13F007E0C8A3}"/>
          </ac:picMkLst>
        </pc:picChg>
      </pc:sldChg>
      <pc:sldChg chg="modSp add mod">
        <pc:chgData name="anu lekhya" userId="31d6c3ed9c4fee26" providerId="LiveId" clId="{42532906-C223-414D-8B3C-47A321D0985C}" dt="2024-06-14T08:23:44.445" v="1431" actId="1076"/>
        <pc:sldMkLst>
          <pc:docMk/>
          <pc:sldMk cId="48406069" sldId="265"/>
        </pc:sldMkLst>
        <pc:spChg chg="mod">
          <ac:chgData name="anu lekhya" userId="31d6c3ed9c4fee26" providerId="LiveId" clId="{42532906-C223-414D-8B3C-47A321D0985C}" dt="2024-06-14T08:23:44.445" v="1431" actId="1076"/>
          <ac:spMkLst>
            <pc:docMk/>
            <pc:sldMk cId="48406069" sldId="265"/>
            <ac:spMk id="4" creationId="{D3559A0E-930F-DA78-B697-AB0564D389D7}"/>
          </ac:spMkLst>
        </pc:spChg>
        <pc:spChg chg="mod">
          <ac:chgData name="anu lekhya" userId="31d6c3ed9c4fee26" providerId="LiveId" clId="{42532906-C223-414D-8B3C-47A321D0985C}" dt="2024-06-14T08:23:40.090" v="1430" actId="1076"/>
          <ac:spMkLst>
            <pc:docMk/>
            <pc:sldMk cId="48406069" sldId="265"/>
            <ac:spMk id="7" creationId="{597C78F9-2DEA-79ED-EA4C-286CB2C5DCC7}"/>
          </ac:spMkLst>
        </pc:spChg>
      </pc:sldChg>
      <pc:sldChg chg="delSp modSp add del mod ord">
        <pc:chgData name="anu lekhya" userId="31d6c3ed9c4fee26" providerId="LiveId" clId="{42532906-C223-414D-8B3C-47A321D0985C}" dt="2024-05-22T09:05:09.093" v="109" actId="47"/>
        <pc:sldMkLst>
          <pc:docMk/>
          <pc:sldMk cId="485821653" sldId="265"/>
        </pc:sldMkLst>
        <pc:spChg chg="del">
          <ac:chgData name="anu lekhya" userId="31d6c3ed9c4fee26" providerId="LiveId" clId="{42532906-C223-414D-8B3C-47A321D0985C}" dt="2024-05-22T09:04:45.303" v="98" actId="478"/>
          <ac:spMkLst>
            <pc:docMk/>
            <pc:sldMk cId="485821653" sldId="265"/>
            <ac:spMk id="2" creationId="{6DCEC2AE-5FB5-5433-9F4C-827744C076F7}"/>
          </ac:spMkLst>
        </pc:spChg>
        <pc:spChg chg="mod">
          <ac:chgData name="anu lekhya" userId="31d6c3ed9c4fee26" providerId="LiveId" clId="{42532906-C223-414D-8B3C-47A321D0985C}" dt="2024-05-22T09:04:53.408" v="108" actId="20577"/>
          <ac:spMkLst>
            <pc:docMk/>
            <pc:sldMk cId="485821653" sldId="265"/>
            <ac:spMk id="7" creationId="{597C78F9-2DEA-79ED-EA4C-286CB2C5DC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9E05-D2FA-0367-33E2-8F06115E91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EAF999-FC9E-90FF-B3AC-C67346431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21A3C6-7487-8BDB-C7E0-6DB0951D01C2}"/>
              </a:ext>
            </a:extLst>
          </p:cNvPr>
          <p:cNvSpPr>
            <a:spLocks noGrp="1"/>
          </p:cNvSpPr>
          <p:nvPr>
            <p:ph type="dt" sz="half" idx="10"/>
          </p:nvPr>
        </p:nvSpPr>
        <p:spPr/>
        <p:txBody>
          <a:bodyPr/>
          <a:lstStyle/>
          <a:p>
            <a:fld id="{BA741078-8747-464C-82ED-A61745B4AC8C}" type="datetimeFigureOut">
              <a:rPr lang="en-US" smtClean="0"/>
              <a:t>14-Jun-24</a:t>
            </a:fld>
            <a:endParaRPr lang="en-US"/>
          </a:p>
        </p:txBody>
      </p:sp>
      <p:sp>
        <p:nvSpPr>
          <p:cNvPr id="5" name="Footer Placeholder 4">
            <a:extLst>
              <a:ext uri="{FF2B5EF4-FFF2-40B4-BE49-F238E27FC236}">
                <a16:creationId xmlns:a16="http://schemas.microsoft.com/office/drawing/2014/main" id="{9938ABFC-B294-FFAC-F7FC-63A1E6843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774F9-D89C-C268-7A43-2275935C33C2}"/>
              </a:ext>
            </a:extLst>
          </p:cNvPr>
          <p:cNvSpPr>
            <a:spLocks noGrp="1"/>
          </p:cNvSpPr>
          <p:nvPr>
            <p:ph type="sldNum" sz="quarter" idx="12"/>
          </p:nvPr>
        </p:nvSpPr>
        <p:spPr/>
        <p:txBody>
          <a:bodyPr/>
          <a:lstStyle/>
          <a:p>
            <a:fld id="{49CF1746-A161-4BEC-A37D-E08736AA7743}" type="slidenum">
              <a:rPr lang="en-US" smtClean="0"/>
              <a:t>‹#›</a:t>
            </a:fld>
            <a:endParaRPr lang="en-US"/>
          </a:p>
        </p:txBody>
      </p:sp>
    </p:spTree>
    <p:extLst>
      <p:ext uri="{BB962C8B-B14F-4D97-AF65-F5344CB8AC3E}">
        <p14:creationId xmlns:p14="http://schemas.microsoft.com/office/powerpoint/2010/main" val="261094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1BE6-A6CE-F43D-CAFA-6ECF8EFF63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1F9178-3B45-24B4-CEEB-8D25AA92B6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D5E69-A929-9D33-9227-03E20CD655D2}"/>
              </a:ext>
            </a:extLst>
          </p:cNvPr>
          <p:cNvSpPr>
            <a:spLocks noGrp="1"/>
          </p:cNvSpPr>
          <p:nvPr>
            <p:ph type="dt" sz="half" idx="10"/>
          </p:nvPr>
        </p:nvSpPr>
        <p:spPr/>
        <p:txBody>
          <a:bodyPr/>
          <a:lstStyle/>
          <a:p>
            <a:fld id="{BA741078-8747-464C-82ED-A61745B4AC8C}" type="datetimeFigureOut">
              <a:rPr lang="en-US" smtClean="0"/>
              <a:t>14-Jun-24</a:t>
            </a:fld>
            <a:endParaRPr lang="en-US"/>
          </a:p>
        </p:txBody>
      </p:sp>
      <p:sp>
        <p:nvSpPr>
          <p:cNvPr id="5" name="Footer Placeholder 4">
            <a:extLst>
              <a:ext uri="{FF2B5EF4-FFF2-40B4-BE49-F238E27FC236}">
                <a16:creationId xmlns:a16="http://schemas.microsoft.com/office/drawing/2014/main" id="{75E4D212-6629-CEB1-1381-1C80C5FED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3BDF0-3861-C82A-8898-8356F21D16EC}"/>
              </a:ext>
            </a:extLst>
          </p:cNvPr>
          <p:cNvSpPr>
            <a:spLocks noGrp="1"/>
          </p:cNvSpPr>
          <p:nvPr>
            <p:ph type="sldNum" sz="quarter" idx="12"/>
          </p:nvPr>
        </p:nvSpPr>
        <p:spPr/>
        <p:txBody>
          <a:bodyPr/>
          <a:lstStyle/>
          <a:p>
            <a:fld id="{49CF1746-A161-4BEC-A37D-E08736AA7743}" type="slidenum">
              <a:rPr lang="en-US" smtClean="0"/>
              <a:t>‹#›</a:t>
            </a:fld>
            <a:endParaRPr lang="en-US"/>
          </a:p>
        </p:txBody>
      </p:sp>
    </p:spTree>
    <p:extLst>
      <p:ext uri="{BB962C8B-B14F-4D97-AF65-F5344CB8AC3E}">
        <p14:creationId xmlns:p14="http://schemas.microsoft.com/office/powerpoint/2010/main" val="302929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4308B8-5DE1-05AB-BD3F-42CF94A287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2F8C56-D11E-2F04-96A6-7BB84B2EE6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275C6-4D2C-0B9E-71E5-5B9ABAB3B56E}"/>
              </a:ext>
            </a:extLst>
          </p:cNvPr>
          <p:cNvSpPr>
            <a:spLocks noGrp="1"/>
          </p:cNvSpPr>
          <p:nvPr>
            <p:ph type="dt" sz="half" idx="10"/>
          </p:nvPr>
        </p:nvSpPr>
        <p:spPr/>
        <p:txBody>
          <a:bodyPr/>
          <a:lstStyle/>
          <a:p>
            <a:fld id="{BA741078-8747-464C-82ED-A61745B4AC8C}" type="datetimeFigureOut">
              <a:rPr lang="en-US" smtClean="0"/>
              <a:t>14-Jun-24</a:t>
            </a:fld>
            <a:endParaRPr lang="en-US"/>
          </a:p>
        </p:txBody>
      </p:sp>
      <p:sp>
        <p:nvSpPr>
          <p:cNvPr id="5" name="Footer Placeholder 4">
            <a:extLst>
              <a:ext uri="{FF2B5EF4-FFF2-40B4-BE49-F238E27FC236}">
                <a16:creationId xmlns:a16="http://schemas.microsoft.com/office/drawing/2014/main" id="{845D2837-D39B-7AED-64FB-3BC094AF3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7E90A-7508-81A8-E0AF-DBE6FEC94872}"/>
              </a:ext>
            </a:extLst>
          </p:cNvPr>
          <p:cNvSpPr>
            <a:spLocks noGrp="1"/>
          </p:cNvSpPr>
          <p:nvPr>
            <p:ph type="sldNum" sz="quarter" idx="12"/>
          </p:nvPr>
        </p:nvSpPr>
        <p:spPr/>
        <p:txBody>
          <a:bodyPr/>
          <a:lstStyle/>
          <a:p>
            <a:fld id="{49CF1746-A161-4BEC-A37D-E08736AA7743}" type="slidenum">
              <a:rPr lang="en-US" smtClean="0"/>
              <a:t>‹#›</a:t>
            </a:fld>
            <a:endParaRPr lang="en-US"/>
          </a:p>
        </p:txBody>
      </p:sp>
    </p:spTree>
    <p:extLst>
      <p:ext uri="{BB962C8B-B14F-4D97-AF65-F5344CB8AC3E}">
        <p14:creationId xmlns:p14="http://schemas.microsoft.com/office/powerpoint/2010/main" val="398144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A9A5-BD41-6CC0-08E9-1549E3462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BA05F-DE0C-F610-0426-23C62A2383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7EE7F-A93A-A703-FAAF-C7A98AEF3DAB}"/>
              </a:ext>
            </a:extLst>
          </p:cNvPr>
          <p:cNvSpPr>
            <a:spLocks noGrp="1"/>
          </p:cNvSpPr>
          <p:nvPr>
            <p:ph type="dt" sz="half" idx="10"/>
          </p:nvPr>
        </p:nvSpPr>
        <p:spPr/>
        <p:txBody>
          <a:bodyPr/>
          <a:lstStyle/>
          <a:p>
            <a:fld id="{BA741078-8747-464C-82ED-A61745B4AC8C}" type="datetimeFigureOut">
              <a:rPr lang="en-US" smtClean="0"/>
              <a:t>14-Jun-24</a:t>
            </a:fld>
            <a:endParaRPr lang="en-US"/>
          </a:p>
        </p:txBody>
      </p:sp>
      <p:sp>
        <p:nvSpPr>
          <p:cNvPr id="5" name="Footer Placeholder 4">
            <a:extLst>
              <a:ext uri="{FF2B5EF4-FFF2-40B4-BE49-F238E27FC236}">
                <a16:creationId xmlns:a16="http://schemas.microsoft.com/office/drawing/2014/main" id="{F94F7212-E94B-D0A9-42FA-828E6E79A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29556-54B7-CB61-0DE4-D098AD75CF07}"/>
              </a:ext>
            </a:extLst>
          </p:cNvPr>
          <p:cNvSpPr>
            <a:spLocks noGrp="1"/>
          </p:cNvSpPr>
          <p:nvPr>
            <p:ph type="sldNum" sz="quarter" idx="12"/>
          </p:nvPr>
        </p:nvSpPr>
        <p:spPr/>
        <p:txBody>
          <a:bodyPr/>
          <a:lstStyle/>
          <a:p>
            <a:fld id="{49CF1746-A161-4BEC-A37D-E08736AA7743}" type="slidenum">
              <a:rPr lang="en-US" smtClean="0"/>
              <a:t>‹#›</a:t>
            </a:fld>
            <a:endParaRPr lang="en-US"/>
          </a:p>
        </p:txBody>
      </p:sp>
    </p:spTree>
    <p:extLst>
      <p:ext uri="{BB962C8B-B14F-4D97-AF65-F5344CB8AC3E}">
        <p14:creationId xmlns:p14="http://schemas.microsoft.com/office/powerpoint/2010/main" val="188464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A038-21BD-FCC9-D524-7B88A7EA70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1C7D44-F798-D069-E943-B167B3B95E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D83F28-52E7-6BDB-1FFE-3D7AFE8493F3}"/>
              </a:ext>
            </a:extLst>
          </p:cNvPr>
          <p:cNvSpPr>
            <a:spLocks noGrp="1"/>
          </p:cNvSpPr>
          <p:nvPr>
            <p:ph type="dt" sz="half" idx="10"/>
          </p:nvPr>
        </p:nvSpPr>
        <p:spPr/>
        <p:txBody>
          <a:bodyPr/>
          <a:lstStyle/>
          <a:p>
            <a:fld id="{BA741078-8747-464C-82ED-A61745B4AC8C}" type="datetimeFigureOut">
              <a:rPr lang="en-US" smtClean="0"/>
              <a:t>14-Jun-24</a:t>
            </a:fld>
            <a:endParaRPr lang="en-US"/>
          </a:p>
        </p:txBody>
      </p:sp>
      <p:sp>
        <p:nvSpPr>
          <p:cNvPr id="5" name="Footer Placeholder 4">
            <a:extLst>
              <a:ext uri="{FF2B5EF4-FFF2-40B4-BE49-F238E27FC236}">
                <a16:creationId xmlns:a16="http://schemas.microsoft.com/office/drawing/2014/main" id="{B47AF2FD-8329-977B-2ABA-9D438617A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5A864-1987-6304-5607-27DB272FAB27}"/>
              </a:ext>
            </a:extLst>
          </p:cNvPr>
          <p:cNvSpPr>
            <a:spLocks noGrp="1"/>
          </p:cNvSpPr>
          <p:nvPr>
            <p:ph type="sldNum" sz="quarter" idx="12"/>
          </p:nvPr>
        </p:nvSpPr>
        <p:spPr/>
        <p:txBody>
          <a:bodyPr/>
          <a:lstStyle/>
          <a:p>
            <a:fld id="{49CF1746-A161-4BEC-A37D-E08736AA7743}" type="slidenum">
              <a:rPr lang="en-US" smtClean="0"/>
              <a:t>‹#›</a:t>
            </a:fld>
            <a:endParaRPr lang="en-US"/>
          </a:p>
        </p:txBody>
      </p:sp>
    </p:spTree>
    <p:extLst>
      <p:ext uri="{BB962C8B-B14F-4D97-AF65-F5344CB8AC3E}">
        <p14:creationId xmlns:p14="http://schemas.microsoft.com/office/powerpoint/2010/main" val="32773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522D-1AE9-C425-295F-363F36DDE6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DD345B-F4DF-5DB6-05AB-151EAD54DB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71182D-BDC5-FC10-EC8B-A6A5E03B73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09DF79-9B19-2926-C1B6-EA0F664CCAD9}"/>
              </a:ext>
            </a:extLst>
          </p:cNvPr>
          <p:cNvSpPr>
            <a:spLocks noGrp="1"/>
          </p:cNvSpPr>
          <p:nvPr>
            <p:ph type="dt" sz="half" idx="10"/>
          </p:nvPr>
        </p:nvSpPr>
        <p:spPr/>
        <p:txBody>
          <a:bodyPr/>
          <a:lstStyle/>
          <a:p>
            <a:fld id="{BA741078-8747-464C-82ED-A61745B4AC8C}" type="datetimeFigureOut">
              <a:rPr lang="en-US" smtClean="0"/>
              <a:t>14-Jun-24</a:t>
            </a:fld>
            <a:endParaRPr lang="en-US"/>
          </a:p>
        </p:txBody>
      </p:sp>
      <p:sp>
        <p:nvSpPr>
          <p:cNvPr id="6" name="Footer Placeholder 5">
            <a:extLst>
              <a:ext uri="{FF2B5EF4-FFF2-40B4-BE49-F238E27FC236}">
                <a16:creationId xmlns:a16="http://schemas.microsoft.com/office/drawing/2014/main" id="{0A23EC33-484A-612A-7C70-A6A1D9BE2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FA0A51-A1A0-7478-65F5-83F4A57A0925}"/>
              </a:ext>
            </a:extLst>
          </p:cNvPr>
          <p:cNvSpPr>
            <a:spLocks noGrp="1"/>
          </p:cNvSpPr>
          <p:nvPr>
            <p:ph type="sldNum" sz="quarter" idx="12"/>
          </p:nvPr>
        </p:nvSpPr>
        <p:spPr/>
        <p:txBody>
          <a:bodyPr/>
          <a:lstStyle/>
          <a:p>
            <a:fld id="{49CF1746-A161-4BEC-A37D-E08736AA7743}" type="slidenum">
              <a:rPr lang="en-US" smtClean="0"/>
              <a:t>‹#›</a:t>
            </a:fld>
            <a:endParaRPr lang="en-US"/>
          </a:p>
        </p:txBody>
      </p:sp>
    </p:spTree>
    <p:extLst>
      <p:ext uri="{BB962C8B-B14F-4D97-AF65-F5344CB8AC3E}">
        <p14:creationId xmlns:p14="http://schemas.microsoft.com/office/powerpoint/2010/main" val="3149724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FE55-8297-0570-805A-E4298FEC87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CA371C-A4F1-DC23-AEE7-B7E86AAEE6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FBBAE6-C545-F971-0FF0-357E00C9E3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894E3A-1D0E-62C6-09D8-A2C75A4905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B098F6-10C3-093F-07C1-A2262F553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B8B7CD-8040-D6A7-F096-49276A7D771B}"/>
              </a:ext>
            </a:extLst>
          </p:cNvPr>
          <p:cNvSpPr>
            <a:spLocks noGrp="1"/>
          </p:cNvSpPr>
          <p:nvPr>
            <p:ph type="dt" sz="half" idx="10"/>
          </p:nvPr>
        </p:nvSpPr>
        <p:spPr/>
        <p:txBody>
          <a:bodyPr/>
          <a:lstStyle/>
          <a:p>
            <a:fld id="{BA741078-8747-464C-82ED-A61745B4AC8C}" type="datetimeFigureOut">
              <a:rPr lang="en-US" smtClean="0"/>
              <a:t>14-Jun-24</a:t>
            </a:fld>
            <a:endParaRPr lang="en-US"/>
          </a:p>
        </p:txBody>
      </p:sp>
      <p:sp>
        <p:nvSpPr>
          <p:cNvPr id="8" name="Footer Placeholder 7">
            <a:extLst>
              <a:ext uri="{FF2B5EF4-FFF2-40B4-BE49-F238E27FC236}">
                <a16:creationId xmlns:a16="http://schemas.microsoft.com/office/drawing/2014/main" id="{88594531-FE88-53DF-A210-E98A3FBC5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4BBB9-9D8B-C85F-FEE9-B4DE71E61FFE}"/>
              </a:ext>
            </a:extLst>
          </p:cNvPr>
          <p:cNvSpPr>
            <a:spLocks noGrp="1"/>
          </p:cNvSpPr>
          <p:nvPr>
            <p:ph type="sldNum" sz="quarter" idx="12"/>
          </p:nvPr>
        </p:nvSpPr>
        <p:spPr/>
        <p:txBody>
          <a:bodyPr/>
          <a:lstStyle/>
          <a:p>
            <a:fld id="{49CF1746-A161-4BEC-A37D-E08736AA7743}" type="slidenum">
              <a:rPr lang="en-US" smtClean="0"/>
              <a:t>‹#›</a:t>
            </a:fld>
            <a:endParaRPr lang="en-US"/>
          </a:p>
        </p:txBody>
      </p:sp>
    </p:spTree>
    <p:extLst>
      <p:ext uri="{BB962C8B-B14F-4D97-AF65-F5344CB8AC3E}">
        <p14:creationId xmlns:p14="http://schemas.microsoft.com/office/powerpoint/2010/main" val="107684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6778-83D1-9723-398A-C9E2ED7E92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4DA4D-5637-B6CE-2671-9E6EC5E97D7F}"/>
              </a:ext>
            </a:extLst>
          </p:cNvPr>
          <p:cNvSpPr>
            <a:spLocks noGrp="1"/>
          </p:cNvSpPr>
          <p:nvPr>
            <p:ph type="dt" sz="half" idx="10"/>
          </p:nvPr>
        </p:nvSpPr>
        <p:spPr/>
        <p:txBody>
          <a:bodyPr/>
          <a:lstStyle/>
          <a:p>
            <a:fld id="{BA741078-8747-464C-82ED-A61745B4AC8C}" type="datetimeFigureOut">
              <a:rPr lang="en-US" smtClean="0"/>
              <a:t>14-Jun-24</a:t>
            </a:fld>
            <a:endParaRPr lang="en-US"/>
          </a:p>
        </p:txBody>
      </p:sp>
      <p:sp>
        <p:nvSpPr>
          <p:cNvPr id="4" name="Footer Placeholder 3">
            <a:extLst>
              <a:ext uri="{FF2B5EF4-FFF2-40B4-BE49-F238E27FC236}">
                <a16:creationId xmlns:a16="http://schemas.microsoft.com/office/drawing/2014/main" id="{7DB9071B-32CD-AF2F-9D1B-1452DEDF91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4A489-328D-D443-2950-ED3914BD5398}"/>
              </a:ext>
            </a:extLst>
          </p:cNvPr>
          <p:cNvSpPr>
            <a:spLocks noGrp="1"/>
          </p:cNvSpPr>
          <p:nvPr>
            <p:ph type="sldNum" sz="quarter" idx="12"/>
          </p:nvPr>
        </p:nvSpPr>
        <p:spPr/>
        <p:txBody>
          <a:bodyPr/>
          <a:lstStyle/>
          <a:p>
            <a:fld id="{49CF1746-A161-4BEC-A37D-E08736AA7743}" type="slidenum">
              <a:rPr lang="en-US" smtClean="0"/>
              <a:t>‹#›</a:t>
            </a:fld>
            <a:endParaRPr lang="en-US"/>
          </a:p>
        </p:txBody>
      </p:sp>
    </p:spTree>
    <p:extLst>
      <p:ext uri="{BB962C8B-B14F-4D97-AF65-F5344CB8AC3E}">
        <p14:creationId xmlns:p14="http://schemas.microsoft.com/office/powerpoint/2010/main" val="68074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995D6-3B71-A9F0-65B4-295D280E00A7}"/>
              </a:ext>
            </a:extLst>
          </p:cNvPr>
          <p:cNvSpPr>
            <a:spLocks noGrp="1"/>
          </p:cNvSpPr>
          <p:nvPr>
            <p:ph type="dt" sz="half" idx="10"/>
          </p:nvPr>
        </p:nvSpPr>
        <p:spPr/>
        <p:txBody>
          <a:bodyPr/>
          <a:lstStyle/>
          <a:p>
            <a:fld id="{BA741078-8747-464C-82ED-A61745B4AC8C}" type="datetimeFigureOut">
              <a:rPr lang="en-US" smtClean="0"/>
              <a:t>14-Jun-24</a:t>
            </a:fld>
            <a:endParaRPr lang="en-US"/>
          </a:p>
        </p:txBody>
      </p:sp>
      <p:sp>
        <p:nvSpPr>
          <p:cNvPr id="3" name="Footer Placeholder 2">
            <a:extLst>
              <a:ext uri="{FF2B5EF4-FFF2-40B4-BE49-F238E27FC236}">
                <a16:creationId xmlns:a16="http://schemas.microsoft.com/office/drawing/2014/main" id="{0B6B5F66-7625-DB7E-738E-EE4AD46C05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202725-3253-5C34-2C38-BF92D73DC386}"/>
              </a:ext>
            </a:extLst>
          </p:cNvPr>
          <p:cNvSpPr>
            <a:spLocks noGrp="1"/>
          </p:cNvSpPr>
          <p:nvPr>
            <p:ph type="sldNum" sz="quarter" idx="12"/>
          </p:nvPr>
        </p:nvSpPr>
        <p:spPr/>
        <p:txBody>
          <a:bodyPr/>
          <a:lstStyle/>
          <a:p>
            <a:fld id="{49CF1746-A161-4BEC-A37D-E08736AA7743}" type="slidenum">
              <a:rPr lang="en-US" smtClean="0"/>
              <a:t>‹#›</a:t>
            </a:fld>
            <a:endParaRPr lang="en-US"/>
          </a:p>
        </p:txBody>
      </p:sp>
    </p:spTree>
    <p:extLst>
      <p:ext uri="{BB962C8B-B14F-4D97-AF65-F5344CB8AC3E}">
        <p14:creationId xmlns:p14="http://schemas.microsoft.com/office/powerpoint/2010/main" val="176270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ACCB-50AB-E912-30D8-BDD290033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1F12C5-3B01-E4B4-BAAA-7E2517B9CB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8E7B36-83E5-0C40-77AA-774868944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AFF00-C43C-97D9-6B35-FA61BCA537FA}"/>
              </a:ext>
            </a:extLst>
          </p:cNvPr>
          <p:cNvSpPr>
            <a:spLocks noGrp="1"/>
          </p:cNvSpPr>
          <p:nvPr>
            <p:ph type="dt" sz="half" idx="10"/>
          </p:nvPr>
        </p:nvSpPr>
        <p:spPr/>
        <p:txBody>
          <a:bodyPr/>
          <a:lstStyle/>
          <a:p>
            <a:fld id="{BA741078-8747-464C-82ED-A61745B4AC8C}" type="datetimeFigureOut">
              <a:rPr lang="en-US" smtClean="0"/>
              <a:t>14-Jun-24</a:t>
            </a:fld>
            <a:endParaRPr lang="en-US"/>
          </a:p>
        </p:txBody>
      </p:sp>
      <p:sp>
        <p:nvSpPr>
          <p:cNvPr id="6" name="Footer Placeholder 5">
            <a:extLst>
              <a:ext uri="{FF2B5EF4-FFF2-40B4-BE49-F238E27FC236}">
                <a16:creationId xmlns:a16="http://schemas.microsoft.com/office/drawing/2014/main" id="{C65FD3EF-3FB5-1525-9D69-347189932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05E431-71B7-B2AE-35A1-86B5426ED4D3}"/>
              </a:ext>
            </a:extLst>
          </p:cNvPr>
          <p:cNvSpPr>
            <a:spLocks noGrp="1"/>
          </p:cNvSpPr>
          <p:nvPr>
            <p:ph type="sldNum" sz="quarter" idx="12"/>
          </p:nvPr>
        </p:nvSpPr>
        <p:spPr/>
        <p:txBody>
          <a:bodyPr/>
          <a:lstStyle/>
          <a:p>
            <a:fld id="{49CF1746-A161-4BEC-A37D-E08736AA7743}" type="slidenum">
              <a:rPr lang="en-US" smtClean="0"/>
              <a:t>‹#›</a:t>
            </a:fld>
            <a:endParaRPr lang="en-US"/>
          </a:p>
        </p:txBody>
      </p:sp>
    </p:spTree>
    <p:extLst>
      <p:ext uri="{BB962C8B-B14F-4D97-AF65-F5344CB8AC3E}">
        <p14:creationId xmlns:p14="http://schemas.microsoft.com/office/powerpoint/2010/main" val="59109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EB58-DEDA-D75B-162A-FB39DC07E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4B6B93-E6B6-B5CC-F362-1B7662A06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922CF4-4878-E39D-B9CA-99E854ED2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94C060-1E39-8DFB-6978-11DFBCC83DD0}"/>
              </a:ext>
            </a:extLst>
          </p:cNvPr>
          <p:cNvSpPr>
            <a:spLocks noGrp="1"/>
          </p:cNvSpPr>
          <p:nvPr>
            <p:ph type="dt" sz="half" idx="10"/>
          </p:nvPr>
        </p:nvSpPr>
        <p:spPr/>
        <p:txBody>
          <a:bodyPr/>
          <a:lstStyle/>
          <a:p>
            <a:fld id="{BA741078-8747-464C-82ED-A61745B4AC8C}" type="datetimeFigureOut">
              <a:rPr lang="en-US" smtClean="0"/>
              <a:t>14-Jun-24</a:t>
            </a:fld>
            <a:endParaRPr lang="en-US"/>
          </a:p>
        </p:txBody>
      </p:sp>
      <p:sp>
        <p:nvSpPr>
          <p:cNvPr id="6" name="Footer Placeholder 5">
            <a:extLst>
              <a:ext uri="{FF2B5EF4-FFF2-40B4-BE49-F238E27FC236}">
                <a16:creationId xmlns:a16="http://schemas.microsoft.com/office/drawing/2014/main" id="{75C5FB1A-BB4C-10D7-292B-31DAA8A4E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5BE89-3B4A-8D87-0445-26C6E4CB82E1}"/>
              </a:ext>
            </a:extLst>
          </p:cNvPr>
          <p:cNvSpPr>
            <a:spLocks noGrp="1"/>
          </p:cNvSpPr>
          <p:nvPr>
            <p:ph type="sldNum" sz="quarter" idx="12"/>
          </p:nvPr>
        </p:nvSpPr>
        <p:spPr/>
        <p:txBody>
          <a:bodyPr/>
          <a:lstStyle/>
          <a:p>
            <a:fld id="{49CF1746-A161-4BEC-A37D-E08736AA7743}" type="slidenum">
              <a:rPr lang="en-US" smtClean="0"/>
              <a:t>‹#›</a:t>
            </a:fld>
            <a:endParaRPr lang="en-US"/>
          </a:p>
        </p:txBody>
      </p:sp>
    </p:spTree>
    <p:extLst>
      <p:ext uri="{BB962C8B-B14F-4D97-AF65-F5344CB8AC3E}">
        <p14:creationId xmlns:p14="http://schemas.microsoft.com/office/powerpoint/2010/main" val="238735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B94E9A-BD0A-9654-99A1-556EBBDC7C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E01364-CBC5-4408-0CCF-EF60BDFC7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5043A-60D4-EE51-2AEA-51F4C1309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41078-8747-464C-82ED-A61745B4AC8C}" type="datetimeFigureOut">
              <a:rPr lang="en-US" smtClean="0"/>
              <a:t>14-Jun-24</a:t>
            </a:fld>
            <a:endParaRPr lang="en-US"/>
          </a:p>
        </p:txBody>
      </p:sp>
      <p:sp>
        <p:nvSpPr>
          <p:cNvPr id="5" name="Footer Placeholder 4">
            <a:extLst>
              <a:ext uri="{FF2B5EF4-FFF2-40B4-BE49-F238E27FC236}">
                <a16:creationId xmlns:a16="http://schemas.microsoft.com/office/drawing/2014/main" id="{A348D2B6-2E0E-8402-DDE4-AACB5D70C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FC1872-6FF7-E341-42D8-A18450F1C2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F1746-A161-4BEC-A37D-E08736AA7743}" type="slidenum">
              <a:rPr lang="en-US" smtClean="0"/>
              <a:t>‹#›</a:t>
            </a:fld>
            <a:endParaRPr lang="en-US"/>
          </a:p>
        </p:txBody>
      </p:sp>
    </p:spTree>
    <p:extLst>
      <p:ext uri="{BB962C8B-B14F-4D97-AF65-F5344CB8AC3E}">
        <p14:creationId xmlns:p14="http://schemas.microsoft.com/office/powerpoint/2010/main" val="2877936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7C78F9-2DEA-79ED-EA4C-286CB2C5DCC7}"/>
              </a:ext>
            </a:extLst>
          </p:cNvPr>
          <p:cNvSpPr txBox="1"/>
          <p:nvPr/>
        </p:nvSpPr>
        <p:spPr>
          <a:xfrm>
            <a:off x="976818" y="2505670"/>
            <a:ext cx="10238363" cy="92333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                   LLM Agents</a:t>
            </a:r>
            <a:endParaRPr lang="en-US" sz="5400" dirty="0"/>
          </a:p>
        </p:txBody>
      </p:sp>
      <p:sp>
        <p:nvSpPr>
          <p:cNvPr id="2" name="TextBox 1">
            <a:extLst>
              <a:ext uri="{FF2B5EF4-FFF2-40B4-BE49-F238E27FC236}">
                <a16:creationId xmlns:a16="http://schemas.microsoft.com/office/drawing/2014/main" id="{6DCEC2AE-5FB5-5433-9F4C-827744C076F7}"/>
              </a:ext>
            </a:extLst>
          </p:cNvPr>
          <p:cNvSpPr txBox="1"/>
          <p:nvPr/>
        </p:nvSpPr>
        <p:spPr>
          <a:xfrm>
            <a:off x="7939797" y="5437762"/>
            <a:ext cx="327538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By: </a:t>
            </a:r>
            <a:r>
              <a:rPr lang="en-US" sz="2000" dirty="0" err="1">
                <a:latin typeface="Times New Roman" panose="02020603050405020304" pitchFamily="18" charset="0"/>
                <a:cs typeface="Times New Roman" panose="02020603050405020304" pitchFamily="18" charset="0"/>
              </a:rPr>
              <a:t>Tenneti</a:t>
            </a:r>
            <a:r>
              <a:rPr lang="en-US" sz="2000" dirty="0">
                <a:latin typeface="Times New Roman" panose="02020603050405020304" pitchFamily="18" charset="0"/>
                <a:cs typeface="Times New Roman" panose="02020603050405020304" pitchFamily="18" charset="0"/>
              </a:rPr>
              <a:t> Lekhya Sri Durga</a:t>
            </a:r>
          </a:p>
        </p:txBody>
      </p:sp>
    </p:spTree>
    <p:extLst>
      <p:ext uri="{BB962C8B-B14F-4D97-AF65-F5344CB8AC3E}">
        <p14:creationId xmlns:p14="http://schemas.microsoft.com/office/powerpoint/2010/main" val="264391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7CE94A-2F47-2636-F0CE-EBDF7BF6C909}"/>
              </a:ext>
            </a:extLst>
          </p:cNvPr>
          <p:cNvSpPr txBox="1"/>
          <p:nvPr/>
        </p:nvSpPr>
        <p:spPr>
          <a:xfrm>
            <a:off x="1240275" y="1673157"/>
            <a:ext cx="9944911" cy="26334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AI systems that utilize large language models (LLMs) as their core component to manage and direct the flow of actions.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 we can say that an agent communicates with the user and based on the users requirements it will respond by gathering information from various sources like APIs, databases and performs the task that is required.</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It acts as the brain of the system, coordinating between the various subsystems (tools, memory, planning) to generate a response or perform an action.</a:t>
            </a:r>
          </a:p>
          <a:p>
            <a:pPr marL="285750" indent="-285750">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97C78F9-2DEA-79ED-EA4C-286CB2C5DCC7}"/>
              </a:ext>
            </a:extLst>
          </p:cNvPr>
          <p:cNvSpPr txBox="1"/>
          <p:nvPr/>
        </p:nvSpPr>
        <p:spPr>
          <a:xfrm>
            <a:off x="1240275" y="826852"/>
            <a:ext cx="859438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Agents</a:t>
            </a:r>
            <a:endParaRPr lang="en-US" sz="3600" dirty="0"/>
          </a:p>
        </p:txBody>
      </p:sp>
      <p:pic>
        <p:nvPicPr>
          <p:cNvPr id="8" name="Picture 7">
            <a:extLst>
              <a:ext uri="{FF2B5EF4-FFF2-40B4-BE49-F238E27FC236}">
                <a16:creationId xmlns:a16="http://schemas.microsoft.com/office/drawing/2014/main" id="{4C225376-9F48-6B53-6891-13F007E0C8A3}"/>
              </a:ext>
            </a:extLst>
          </p:cNvPr>
          <p:cNvPicPr>
            <a:picLocks noChangeAspect="1"/>
          </p:cNvPicPr>
          <p:nvPr/>
        </p:nvPicPr>
        <p:blipFill>
          <a:blip r:embed="rId2"/>
          <a:stretch>
            <a:fillRect/>
          </a:stretch>
        </p:blipFill>
        <p:spPr>
          <a:xfrm>
            <a:off x="4064591" y="3966413"/>
            <a:ext cx="4062818" cy="2436859"/>
          </a:xfrm>
          <a:prstGeom prst="rect">
            <a:avLst/>
          </a:prstGeom>
        </p:spPr>
      </p:pic>
    </p:spTree>
    <p:extLst>
      <p:ext uri="{BB962C8B-B14F-4D97-AF65-F5344CB8AC3E}">
        <p14:creationId xmlns:p14="http://schemas.microsoft.com/office/powerpoint/2010/main" val="166524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7C78F9-2DEA-79ED-EA4C-286CB2C5DCC7}"/>
              </a:ext>
            </a:extLst>
          </p:cNvPr>
          <p:cNvSpPr txBox="1"/>
          <p:nvPr/>
        </p:nvSpPr>
        <p:spPr>
          <a:xfrm>
            <a:off x="1532104" y="262648"/>
            <a:ext cx="859438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Architecture of an Agent</a:t>
            </a:r>
            <a:endParaRPr lang="en-US" sz="3600" dirty="0"/>
          </a:p>
        </p:txBody>
      </p:sp>
      <p:pic>
        <p:nvPicPr>
          <p:cNvPr id="3" name="Picture 2">
            <a:extLst>
              <a:ext uri="{FF2B5EF4-FFF2-40B4-BE49-F238E27FC236}">
                <a16:creationId xmlns:a16="http://schemas.microsoft.com/office/drawing/2014/main" id="{971C43FA-F416-00A4-DC2A-43F9D579C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17" y="2144948"/>
            <a:ext cx="4669683" cy="2568103"/>
          </a:xfrm>
          <a:prstGeom prst="rect">
            <a:avLst/>
          </a:prstGeom>
        </p:spPr>
      </p:pic>
      <p:sp>
        <p:nvSpPr>
          <p:cNvPr id="4" name="TextBox 3">
            <a:extLst>
              <a:ext uri="{FF2B5EF4-FFF2-40B4-BE49-F238E27FC236}">
                <a16:creationId xmlns:a16="http://schemas.microsoft.com/office/drawing/2014/main" id="{D3559A0E-930F-DA78-B697-AB0564D389D7}"/>
              </a:ext>
            </a:extLst>
          </p:cNvPr>
          <p:cNvSpPr txBox="1"/>
          <p:nvPr/>
        </p:nvSpPr>
        <p:spPr>
          <a:xfrm>
            <a:off x="1046940" y="1191081"/>
            <a:ext cx="7135240" cy="5218736"/>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User Interaction:</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user initiates an interaction by making a request to the agent.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Example: The user asks, "Can you help me plan a trip to New York?“</a:t>
            </a:r>
          </a:p>
          <a:p>
            <a:pPr>
              <a:lnSpc>
                <a:spcPct val="150000"/>
              </a:lnSpc>
            </a:pPr>
            <a:r>
              <a:rPr lang="en-US" sz="1600" b="1" dirty="0">
                <a:latin typeface="Times New Roman" panose="02020603050405020304" pitchFamily="18" charset="0"/>
                <a:cs typeface="Times New Roman" panose="02020603050405020304" pitchFamily="18" charset="0"/>
              </a:rPr>
              <a:t>Request Processing:</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agent receives the user request and begins processing it.</a:t>
            </a:r>
          </a:p>
          <a:p>
            <a:pPr>
              <a:lnSpc>
                <a:spcPct val="150000"/>
              </a:lnSpc>
            </a:pPr>
            <a:r>
              <a:rPr lang="en-US" sz="1600" b="1" dirty="0">
                <a:latin typeface="Times New Roman" panose="02020603050405020304" pitchFamily="18" charset="0"/>
                <a:cs typeface="Times New Roman" panose="02020603050405020304" pitchFamily="18" charset="0"/>
              </a:rPr>
              <a:t>Planning:</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agent uses the planning component to break down the task into a sequence of actions and generates a plan or strategy to fulfill the request. </a:t>
            </a:r>
          </a:p>
          <a:p>
            <a:pPr>
              <a:lnSpc>
                <a:spcPct val="150000"/>
              </a:lnSpc>
            </a:pPr>
            <a:r>
              <a:rPr lang="en-US" sz="1600" dirty="0">
                <a:latin typeface="Times New Roman" panose="02020603050405020304" pitchFamily="18" charset="0"/>
                <a:cs typeface="Times New Roman" panose="02020603050405020304" pitchFamily="18" charset="0"/>
              </a:rPr>
              <a:t>Planning with feedback:</a:t>
            </a:r>
          </a:p>
          <a:p>
            <a:pPr>
              <a:lnSpc>
                <a:spcPct val="150000"/>
              </a:lnSpc>
            </a:pPr>
            <a:r>
              <a:rPr lang="en-US" sz="1600" dirty="0">
                <a:latin typeface="Times New Roman" panose="02020603050405020304" pitchFamily="18" charset="0"/>
                <a:cs typeface="Times New Roman" panose="02020603050405020304" pitchFamily="18" charset="0"/>
              </a:rPr>
              <a:t>The LLM agent engages in continuous planning based on feedback received during interactions with the user after providing a plan.</a:t>
            </a:r>
          </a:p>
          <a:p>
            <a:pPr>
              <a:lnSpc>
                <a:spcPct val="150000"/>
              </a:lnSpc>
            </a:pPr>
            <a:r>
              <a:rPr lang="en-US" sz="1600" dirty="0">
                <a:latin typeface="Times New Roman" panose="02020603050405020304" pitchFamily="18" charset="0"/>
                <a:cs typeface="Times New Roman" panose="02020603050405020304" pitchFamily="18" charset="0"/>
              </a:rPr>
              <a:t>Planning without feedback:</a:t>
            </a:r>
          </a:p>
          <a:p>
            <a:pPr>
              <a:lnSpc>
                <a:spcPct val="150000"/>
              </a:lnSpc>
            </a:pPr>
            <a:r>
              <a:rPr lang="en-US" sz="1600" dirty="0">
                <a:latin typeface="Times New Roman" panose="02020603050405020304" pitchFamily="18" charset="0"/>
                <a:cs typeface="Times New Roman" panose="02020603050405020304" pitchFamily="18" charset="0"/>
              </a:rPr>
              <a:t>The LLM agent operates without immediate feedback from the user. The plan solely depends on the initial query and available data sources.</a:t>
            </a:r>
          </a:p>
        </p:txBody>
      </p:sp>
    </p:spTree>
    <p:extLst>
      <p:ext uri="{BB962C8B-B14F-4D97-AF65-F5344CB8AC3E}">
        <p14:creationId xmlns:p14="http://schemas.microsoft.com/office/powerpoint/2010/main" val="118882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7C78F9-2DEA-79ED-EA4C-286CB2C5DCC7}"/>
              </a:ext>
            </a:extLst>
          </p:cNvPr>
          <p:cNvSpPr txBox="1"/>
          <p:nvPr/>
        </p:nvSpPr>
        <p:spPr>
          <a:xfrm>
            <a:off x="1532104" y="262648"/>
            <a:ext cx="8594389" cy="646331"/>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rPr>
              <a:t>                 Architecture of an Agent</a:t>
            </a:r>
            <a:endParaRPr lang="en-US" sz="3600" dirty="0"/>
          </a:p>
        </p:txBody>
      </p:sp>
      <p:pic>
        <p:nvPicPr>
          <p:cNvPr id="3" name="Picture 2">
            <a:extLst>
              <a:ext uri="{FF2B5EF4-FFF2-40B4-BE49-F238E27FC236}">
                <a16:creationId xmlns:a16="http://schemas.microsoft.com/office/drawing/2014/main" id="{971C43FA-F416-00A4-DC2A-43F9D579C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17" y="2144948"/>
            <a:ext cx="4669683" cy="2568103"/>
          </a:xfrm>
          <a:prstGeom prst="rect">
            <a:avLst/>
          </a:prstGeom>
        </p:spPr>
      </p:pic>
      <p:sp>
        <p:nvSpPr>
          <p:cNvPr id="4" name="TextBox 3">
            <a:extLst>
              <a:ext uri="{FF2B5EF4-FFF2-40B4-BE49-F238E27FC236}">
                <a16:creationId xmlns:a16="http://schemas.microsoft.com/office/drawing/2014/main" id="{D3559A0E-930F-DA78-B697-AB0564D389D7}"/>
              </a:ext>
            </a:extLst>
          </p:cNvPr>
          <p:cNvSpPr txBox="1"/>
          <p:nvPr/>
        </p:nvSpPr>
        <p:spPr>
          <a:xfrm>
            <a:off x="1046940" y="1191081"/>
            <a:ext cx="7135240" cy="4480073"/>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Tool Utilization:</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Based on the plan, the agent interacts with various tools to gather information or perform actions.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example, the agent might use a flight booking tool to find available flights to New York.</a:t>
            </a:r>
          </a:p>
          <a:p>
            <a:pPr>
              <a:lnSpc>
                <a:spcPct val="150000"/>
              </a:lnSpc>
            </a:pPr>
            <a:r>
              <a:rPr lang="en-US" sz="1600" b="1" dirty="0">
                <a:latin typeface="Times New Roman" panose="02020603050405020304" pitchFamily="18" charset="0"/>
                <a:cs typeface="Times New Roman" panose="02020603050405020304" pitchFamily="18" charset="0"/>
              </a:rPr>
              <a:t>Integrating Responses: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agent gathers responses from the tools.</a:t>
            </a:r>
          </a:p>
          <a:p>
            <a:pPr>
              <a:lnSpc>
                <a:spcPct val="150000"/>
              </a:lnSpc>
            </a:pPr>
            <a:r>
              <a:rPr lang="en-US" sz="1600" b="1" dirty="0">
                <a:latin typeface="Times New Roman" panose="02020603050405020304" pitchFamily="18" charset="0"/>
                <a:cs typeface="Times New Roman" panose="02020603050405020304" pitchFamily="18" charset="0"/>
              </a:rPr>
              <a:t>User Response: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agent formulates a final response to the user, based on the integrated data.</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then communicates this response back to the user.</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Example: "I found several flights to New York for your trip. Here are the options: [list of flights]. Would you like to proceed with booking one of them?"</a:t>
            </a:r>
          </a:p>
        </p:txBody>
      </p:sp>
    </p:spTree>
    <p:extLst>
      <p:ext uri="{BB962C8B-B14F-4D97-AF65-F5344CB8AC3E}">
        <p14:creationId xmlns:p14="http://schemas.microsoft.com/office/powerpoint/2010/main" val="239136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7C78F9-2DEA-79ED-EA4C-286CB2C5DCC7}"/>
              </a:ext>
            </a:extLst>
          </p:cNvPr>
          <p:cNvSpPr txBox="1"/>
          <p:nvPr/>
        </p:nvSpPr>
        <p:spPr>
          <a:xfrm>
            <a:off x="1532104" y="262648"/>
            <a:ext cx="859438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Types of LLM Agents</a:t>
            </a:r>
            <a:endParaRPr lang="en-US" sz="3600" dirty="0"/>
          </a:p>
        </p:txBody>
      </p:sp>
      <p:sp>
        <p:nvSpPr>
          <p:cNvPr id="4" name="TextBox 3">
            <a:extLst>
              <a:ext uri="{FF2B5EF4-FFF2-40B4-BE49-F238E27FC236}">
                <a16:creationId xmlns:a16="http://schemas.microsoft.com/office/drawing/2014/main" id="{D3559A0E-930F-DA78-B697-AB0564D389D7}"/>
              </a:ext>
            </a:extLst>
          </p:cNvPr>
          <p:cNvSpPr txBox="1"/>
          <p:nvPr/>
        </p:nvSpPr>
        <p:spPr>
          <a:xfrm>
            <a:off x="988575" y="1084077"/>
            <a:ext cx="10820804" cy="5957400"/>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Conversational Agents:</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agents are designed to engage in natural language conversations with users.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 E-commerce Shopping Assistant</a:t>
            </a:r>
          </a:p>
          <a:p>
            <a:pPr>
              <a:lnSpc>
                <a:spcPct val="150000"/>
              </a:lnSpc>
            </a:pPr>
            <a:r>
              <a:rPr lang="en-US" sz="1600" b="1" dirty="0">
                <a:latin typeface="Times New Roman" panose="02020603050405020304" pitchFamily="18" charset="0"/>
                <a:cs typeface="Times New Roman" panose="02020603050405020304" pitchFamily="18" charset="0"/>
              </a:rPr>
              <a:t>Task-Oriented Agents: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agents are focused on performing specific tasks or completing predefined objectives. They interact with users to understand their needs and then execute actions to fulfill those needs.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 Virtual Assistants</a:t>
            </a:r>
          </a:p>
          <a:p>
            <a:pPr>
              <a:lnSpc>
                <a:spcPct val="150000"/>
              </a:lnSpc>
            </a:pPr>
            <a:r>
              <a:rPr lang="en-US" sz="1600" b="1" dirty="0">
                <a:latin typeface="Times New Roman" panose="02020603050405020304" pitchFamily="18" charset="0"/>
                <a:cs typeface="Times New Roman" panose="02020603050405020304" pitchFamily="18" charset="0"/>
              </a:rPr>
              <a:t>Creative Agents: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agents are capable of generating original and creative content such as artwork, music, or writing. They may use LLMs to understand human preferences and artistic styles, enabling them to produce content that resonates with audiences.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 </a:t>
            </a:r>
            <a:r>
              <a:rPr lang="en-US" sz="1600" dirty="0" err="1">
                <a:latin typeface="Times New Roman" panose="02020603050405020304" pitchFamily="18" charset="0"/>
                <a:cs typeface="Times New Roman" panose="02020603050405020304" pitchFamily="18" charset="0"/>
              </a:rPr>
              <a:t>ArtiGen</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Collaborative Agents: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Collaborative agents work alongside humans to accomplish shared goals or tasks.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help in assisting by decision-making, generating reports, or providing insights.</a:t>
            </a:r>
          </a:p>
          <a:p>
            <a:pPr marL="285750" indent="-285750">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Ex:CoLabPro</a:t>
            </a: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400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7C78F9-2DEA-79ED-EA4C-286CB2C5DCC7}"/>
              </a:ext>
            </a:extLst>
          </p:cNvPr>
          <p:cNvSpPr txBox="1"/>
          <p:nvPr/>
        </p:nvSpPr>
        <p:spPr>
          <a:xfrm>
            <a:off x="1532104" y="262648"/>
            <a:ext cx="859438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Examples of LLM Agents</a:t>
            </a:r>
            <a:endParaRPr lang="en-US" sz="3600" dirty="0"/>
          </a:p>
        </p:txBody>
      </p:sp>
      <p:sp>
        <p:nvSpPr>
          <p:cNvPr id="4" name="TextBox 3">
            <a:extLst>
              <a:ext uri="{FF2B5EF4-FFF2-40B4-BE49-F238E27FC236}">
                <a16:creationId xmlns:a16="http://schemas.microsoft.com/office/drawing/2014/main" id="{D3559A0E-930F-DA78-B697-AB0564D389D7}"/>
              </a:ext>
            </a:extLst>
          </p:cNvPr>
          <p:cNvSpPr txBox="1"/>
          <p:nvPr/>
        </p:nvSpPr>
        <p:spPr>
          <a:xfrm>
            <a:off x="988575" y="908979"/>
            <a:ext cx="10820804" cy="5680401"/>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1) Financial Advisory Agent :</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agent helps users manage their finances, providing personalized advice on investments, budgeting, and financial planning.</a:t>
            </a:r>
          </a:p>
          <a:p>
            <a:pPr>
              <a:lnSpc>
                <a:spcPct val="150000"/>
              </a:lnSpc>
            </a:pPr>
            <a:r>
              <a:rPr lang="en-US" sz="1600" b="1" dirty="0">
                <a:latin typeface="Times New Roman" panose="02020603050405020304" pitchFamily="18" charset="0"/>
                <a:cs typeface="Times New Roman" panose="02020603050405020304" pitchFamily="18" charset="0"/>
              </a:rPr>
              <a:t>Workflow:</a:t>
            </a:r>
          </a:p>
          <a:p>
            <a:pPr>
              <a:lnSpc>
                <a:spcPct val="150000"/>
              </a:lnSpc>
            </a:pPr>
            <a:r>
              <a:rPr lang="en-US" sz="1600" b="1" dirty="0">
                <a:latin typeface="Times New Roman" panose="02020603050405020304" pitchFamily="18" charset="0"/>
                <a:cs typeface="Times New Roman" panose="02020603050405020304" pitchFamily="18" charset="0"/>
              </a:rPr>
              <a:t>User Request: </a:t>
            </a:r>
            <a:r>
              <a:rPr lang="en-US" sz="1600" dirty="0">
                <a:latin typeface="Times New Roman" panose="02020603050405020304" pitchFamily="18" charset="0"/>
                <a:cs typeface="Times New Roman" panose="02020603050405020304" pitchFamily="18" charset="0"/>
              </a:rPr>
              <a:t>"What's the best way to invest $10,000 given the current market conditions?"</a:t>
            </a:r>
          </a:p>
          <a:p>
            <a:pPr>
              <a:lnSpc>
                <a:spcPct val="150000"/>
              </a:lnSpc>
            </a:pPr>
            <a:r>
              <a:rPr lang="en-US" sz="1600" b="1" dirty="0">
                <a:latin typeface="Times New Roman" panose="02020603050405020304" pitchFamily="18" charset="0"/>
                <a:cs typeface="Times New Roman" panose="02020603050405020304" pitchFamily="18" charset="0"/>
              </a:rPr>
              <a:t>Agent:</a:t>
            </a:r>
            <a:r>
              <a:rPr lang="en-US" sz="1600" dirty="0">
                <a:latin typeface="Times New Roman" panose="02020603050405020304" pitchFamily="18" charset="0"/>
                <a:cs typeface="Times New Roman" panose="02020603050405020304" pitchFamily="18" charset="0"/>
              </a:rPr>
              <a:t> The agent understands the user's financial goals and risk tolerance.</a:t>
            </a:r>
          </a:p>
          <a:p>
            <a:pPr>
              <a:lnSpc>
                <a:spcPct val="150000"/>
              </a:lnSpc>
            </a:pPr>
            <a:r>
              <a:rPr lang="en-US" sz="1600" b="1" dirty="0">
                <a:latin typeface="Times New Roman" panose="02020603050405020304" pitchFamily="18" charset="0"/>
                <a:cs typeface="Times New Roman" panose="02020603050405020304" pitchFamily="18" charset="0"/>
              </a:rPr>
              <a:t>Planning</a:t>
            </a:r>
            <a:r>
              <a:rPr lang="en-US" sz="1600" dirty="0">
                <a:latin typeface="Times New Roman" panose="02020603050405020304" pitchFamily="18" charset="0"/>
                <a:cs typeface="Times New Roman" panose="02020603050405020304" pitchFamily="18" charset="0"/>
              </a:rPr>
              <a:t>: It determines the necessary steps: assess market conditions, review the user's portfolio, and recommend investment options.</a:t>
            </a:r>
          </a:p>
          <a:p>
            <a:pPr>
              <a:lnSpc>
                <a:spcPct val="150000"/>
              </a:lnSpc>
            </a:pPr>
            <a:r>
              <a:rPr lang="en-US" sz="1600" b="1" dirty="0">
                <a:latin typeface="Times New Roman" panose="02020603050405020304" pitchFamily="18" charset="0"/>
                <a:cs typeface="Times New Roman" panose="02020603050405020304" pitchFamily="18" charset="0"/>
              </a:rPr>
              <a:t>Tool Utilization:</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Uses a stock market API to get the latest market data.</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Accesses a financial database to fetch information on different investment like stocks, bonds, mutual funds, etc.</a:t>
            </a:r>
          </a:p>
          <a:p>
            <a:pPr>
              <a:lnSpc>
                <a:spcPct val="150000"/>
              </a:lnSpc>
            </a:pPr>
            <a:r>
              <a:rPr lang="en-US" sz="1600" b="1" dirty="0">
                <a:latin typeface="Times New Roman" panose="02020603050405020304" pitchFamily="18" charset="0"/>
                <a:cs typeface="Times New Roman" panose="02020603050405020304" pitchFamily="18" charset="0"/>
              </a:rPr>
              <a:t>Memory: </a:t>
            </a:r>
            <a:r>
              <a:rPr lang="en-US" sz="1600" dirty="0">
                <a:latin typeface="Times New Roman" panose="02020603050405020304" pitchFamily="18" charset="0"/>
                <a:cs typeface="Times New Roman" panose="02020603050405020304" pitchFamily="18" charset="0"/>
              </a:rPr>
              <a:t>Remembers the user's past investment preferences and financial goals.</a:t>
            </a:r>
          </a:p>
          <a:p>
            <a:pPr>
              <a:lnSpc>
                <a:spcPct val="150000"/>
              </a:lnSpc>
            </a:pPr>
            <a:r>
              <a:rPr lang="en-US" sz="1600" b="1" dirty="0">
                <a:latin typeface="Times New Roman" panose="02020603050405020304" pitchFamily="18" charset="0"/>
                <a:cs typeface="Times New Roman" panose="02020603050405020304" pitchFamily="18" charset="0"/>
              </a:rPr>
              <a:t>Response Generation:</a:t>
            </a:r>
          </a:p>
          <a:p>
            <a:pPr>
              <a:lnSpc>
                <a:spcPct val="150000"/>
              </a:lnSpc>
            </a:pPr>
            <a:r>
              <a:rPr lang="en-US" sz="1600" dirty="0">
                <a:latin typeface="Times New Roman" panose="02020603050405020304" pitchFamily="18" charset="0"/>
                <a:cs typeface="Times New Roman" panose="02020603050405020304" pitchFamily="18" charset="0"/>
              </a:rPr>
              <a:t>"Based on the current market conditions and your risk tolerance, I recommend diversifying your $10,000 investment into a mix of high-growth tech stocks, government bonds, and a mutual fund focused on sustainable energy."</a:t>
            </a:r>
          </a:p>
        </p:txBody>
      </p:sp>
    </p:spTree>
    <p:extLst>
      <p:ext uri="{BB962C8B-B14F-4D97-AF65-F5344CB8AC3E}">
        <p14:creationId xmlns:p14="http://schemas.microsoft.com/office/powerpoint/2010/main" val="241205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7C78F9-2DEA-79ED-EA4C-286CB2C5DCC7}"/>
              </a:ext>
            </a:extLst>
          </p:cNvPr>
          <p:cNvSpPr txBox="1"/>
          <p:nvPr/>
        </p:nvSpPr>
        <p:spPr>
          <a:xfrm>
            <a:off x="1532104" y="262648"/>
            <a:ext cx="859438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Examples of LLM Agents</a:t>
            </a:r>
            <a:endParaRPr lang="en-US" sz="3600" dirty="0"/>
          </a:p>
        </p:txBody>
      </p:sp>
      <p:sp>
        <p:nvSpPr>
          <p:cNvPr id="4" name="TextBox 3">
            <a:extLst>
              <a:ext uri="{FF2B5EF4-FFF2-40B4-BE49-F238E27FC236}">
                <a16:creationId xmlns:a16="http://schemas.microsoft.com/office/drawing/2014/main" id="{D3559A0E-930F-DA78-B697-AB0564D389D7}"/>
              </a:ext>
            </a:extLst>
          </p:cNvPr>
          <p:cNvSpPr txBox="1"/>
          <p:nvPr/>
        </p:nvSpPr>
        <p:spPr>
          <a:xfrm>
            <a:off x="988575" y="908979"/>
            <a:ext cx="10820804" cy="494173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2) Travel Planning Agent :</a:t>
            </a:r>
            <a:endParaRPr lang="en-US" sz="16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agent helps users plan their trips by suggesting destinations, booking flights and accommodations.</a:t>
            </a:r>
          </a:p>
          <a:p>
            <a:pPr>
              <a:lnSpc>
                <a:spcPct val="150000"/>
              </a:lnSpc>
            </a:pPr>
            <a:r>
              <a:rPr lang="en-US" sz="1600" b="1" dirty="0">
                <a:latin typeface="Times New Roman" panose="02020603050405020304" pitchFamily="18" charset="0"/>
                <a:cs typeface="Times New Roman" panose="02020603050405020304" pitchFamily="18" charset="0"/>
              </a:rPr>
              <a:t>Workflow:</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User Request: </a:t>
            </a:r>
            <a:r>
              <a:rPr lang="en-US" sz="1600" dirty="0">
                <a:latin typeface="Times New Roman" panose="02020603050405020304" pitchFamily="18" charset="0"/>
                <a:cs typeface="Times New Roman" panose="02020603050405020304" pitchFamily="18" charset="0"/>
              </a:rPr>
              <a:t>"I want to plan a two-week vacation in Europe. Can you help me with this?"</a:t>
            </a:r>
          </a:p>
          <a:p>
            <a:pPr>
              <a:lnSpc>
                <a:spcPct val="150000"/>
              </a:lnSpc>
            </a:pPr>
            <a:r>
              <a:rPr lang="en-US" sz="1600" b="1" dirty="0">
                <a:latin typeface="Times New Roman" panose="02020603050405020304" pitchFamily="18" charset="0"/>
                <a:cs typeface="Times New Roman" panose="02020603050405020304" pitchFamily="18" charset="0"/>
              </a:rPr>
              <a:t>Agent</a:t>
            </a:r>
            <a:r>
              <a:rPr lang="en-US" sz="1600" dirty="0">
                <a:latin typeface="Times New Roman" panose="02020603050405020304" pitchFamily="18" charset="0"/>
                <a:cs typeface="Times New Roman" panose="02020603050405020304" pitchFamily="18" charset="0"/>
              </a:rPr>
              <a:t>: The agent gathers the user's preferences, such as budget, interests, and travel dates.</a:t>
            </a:r>
          </a:p>
          <a:p>
            <a:pPr>
              <a:lnSpc>
                <a:spcPct val="150000"/>
              </a:lnSpc>
            </a:pPr>
            <a:r>
              <a:rPr lang="en-US" sz="1600" b="1" dirty="0">
                <a:latin typeface="Times New Roman" panose="02020603050405020304" pitchFamily="18" charset="0"/>
                <a:cs typeface="Times New Roman" panose="02020603050405020304" pitchFamily="18" charset="0"/>
              </a:rPr>
              <a:t>Planning: </a:t>
            </a:r>
            <a:r>
              <a:rPr lang="en-US" sz="1600" dirty="0">
                <a:latin typeface="Times New Roman" panose="02020603050405020304" pitchFamily="18" charset="0"/>
                <a:cs typeface="Times New Roman" panose="02020603050405020304" pitchFamily="18" charset="0"/>
              </a:rPr>
              <a:t>It breaks down the task into finding destinations, booking flights and accommodations, and planning daily activities.</a:t>
            </a:r>
          </a:p>
          <a:p>
            <a:pPr>
              <a:lnSpc>
                <a:spcPct val="150000"/>
              </a:lnSpc>
            </a:pPr>
            <a:r>
              <a:rPr lang="en-US" sz="1600" b="1" dirty="0">
                <a:latin typeface="Times New Roman" panose="02020603050405020304" pitchFamily="18" charset="0"/>
                <a:cs typeface="Times New Roman" panose="02020603050405020304" pitchFamily="18" charset="0"/>
              </a:rPr>
              <a:t>Tool Utilization:</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Uses flight booking APIs to find and book flights.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Accesses hotel booking APIs for accommodation options.</a:t>
            </a:r>
          </a:p>
          <a:p>
            <a:pPr>
              <a:lnSpc>
                <a:spcPct val="150000"/>
              </a:lnSpc>
            </a:pPr>
            <a:r>
              <a:rPr lang="en-US" sz="1600" b="1" dirty="0">
                <a:latin typeface="Times New Roman" panose="02020603050405020304" pitchFamily="18" charset="0"/>
                <a:cs typeface="Times New Roman" panose="02020603050405020304" pitchFamily="18" charset="0"/>
              </a:rPr>
              <a:t>Memory: </a:t>
            </a:r>
            <a:r>
              <a:rPr lang="en-US" sz="1600" dirty="0">
                <a:latin typeface="Times New Roman" panose="02020603050405020304" pitchFamily="18" charset="0"/>
                <a:cs typeface="Times New Roman" panose="02020603050405020304" pitchFamily="18" charset="0"/>
              </a:rPr>
              <a:t>Stores the user's travel preferences and previous travel history to provide personalized recommendations.</a:t>
            </a:r>
          </a:p>
          <a:p>
            <a:pPr>
              <a:lnSpc>
                <a:spcPct val="150000"/>
              </a:lnSpc>
            </a:pPr>
            <a:r>
              <a:rPr lang="en-US" sz="1600" b="1" dirty="0">
                <a:latin typeface="Times New Roman" panose="02020603050405020304" pitchFamily="18" charset="0"/>
                <a:cs typeface="Times New Roman" panose="02020603050405020304" pitchFamily="18" charset="0"/>
              </a:rPr>
              <a:t>Response Generation:</a:t>
            </a:r>
          </a:p>
          <a:p>
            <a:pPr>
              <a:lnSpc>
                <a:spcPct val="150000"/>
              </a:lnSpc>
            </a:pPr>
            <a:r>
              <a:rPr lang="en-US" sz="1600" dirty="0">
                <a:latin typeface="Times New Roman" panose="02020603050405020304" pitchFamily="18" charset="0"/>
                <a:cs typeface="Times New Roman" panose="02020603050405020304" pitchFamily="18" charset="0"/>
              </a:rPr>
              <a:t>"For your two-week European vacation, I suggest starting in Paris, then traveling to Rome, and ending in Barcelona. Here are your flight and hotel options, along with a detailed plan for each city."</a:t>
            </a:r>
          </a:p>
        </p:txBody>
      </p:sp>
    </p:spTree>
    <p:extLst>
      <p:ext uri="{BB962C8B-B14F-4D97-AF65-F5344CB8AC3E}">
        <p14:creationId xmlns:p14="http://schemas.microsoft.com/office/powerpoint/2010/main" val="48971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7C78F9-2DEA-79ED-EA4C-286CB2C5DCC7}"/>
              </a:ext>
            </a:extLst>
          </p:cNvPr>
          <p:cNvSpPr txBox="1"/>
          <p:nvPr/>
        </p:nvSpPr>
        <p:spPr>
          <a:xfrm>
            <a:off x="1532104" y="262648"/>
            <a:ext cx="859438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Examples of LLM Agents</a:t>
            </a:r>
            <a:endParaRPr lang="en-US" sz="3600" dirty="0"/>
          </a:p>
        </p:txBody>
      </p:sp>
      <p:sp>
        <p:nvSpPr>
          <p:cNvPr id="4" name="TextBox 3">
            <a:extLst>
              <a:ext uri="{FF2B5EF4-FFF2-40B4-BE49-F238E27FC236}">
                <a16:creationId xmlns:a16="http://schemas.microsoft.com/office/drawing/2014/main" id="{D3559A0E-930F-DA78-B697-AB0564D389D7}"/>
              </a:ext>
            </a:extLst>
          </p:cNvPr>
          <p:cNvSpPr txBox="1"/>
          <p:nvPr/>
        </p:nvSpPr>
        <p:spPr>
          <a:xfrm>
            <a:off x="988575" y="908979"/>
            <a:ext cx="10820804" cy="494173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3) Educational Tutoring Agent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agent assists students with learning by providing explanations, practice problems, and feedback on various subjects.</a:t>
            </a:r>
          </a:p>
          <a:p>
            <a:pPr>
              <a:lnSpc>
                <a:spcPct val="150000"/>
              </a:lnSpc>
            </a:pPr>
            <a:r>
              <a:rPr lang="en-US" sz="1600" b="1" dirty="0">
                <a:latin typeface="Times New Roman" panose="02020603050405020304" pitchFamily="18" charset="0"/>
                <a:cs typeface="Times New Roman" panose="02020603050405020304" pitchFamily="18" charset="0"/>
              </a:rPr>
              <a:t>Workflow:</a:t>
            </a:r>
          </a:p>
          <a:p>
            <a:pPr>
              <a:lnSpc>
                <a:spcPct val="150000"/>
              </a:lnSpc>
            </a:pPr>
            <a:r>
              <a:rPr lang="en-US" sz="1600" b="1" dirty="0">
                <a:latin typeface="Times New Roman" panose="02020603050405020304" pitchFamily="18" charset="0"/>
                <a:cs typeface="Times New Roman" panose="02020603050405020304" pitchFamily="18" charset="0"/>
              </a:rPr>
              <a:t>User Request: </a:t>
            </a:r>
            <a:r>
              <a:rPr lang="en-US" sz="1600" dirty="0">
                <a:latin typeface="Times New Roman" panose="02020603050405020304" pitchFamily="18" charset="0"/>
                <a:cs typeface="Times New Roman" panose="02020603050405020304" pitchFamily="18" charset="0"/>
              </a:rPr>
              <a:t>"Can you help me understand the concept of photosynthesis?"</a:t>
            </a:r>
          </a:p>
          <a:p>
            <a:pPr>
              <a:lnSpc>
                <a:spcPct val="150000"/>
              </a:lnSpc>
            </a:pPr>
            <a:r>
              <a:rPr lang="en-US" sz="1600" b="1" dirty="0">
                <a:latin typeface="Times New Roman" panose="02020603050405020304" pitchFamily="18" charset="0"/>
                <a:cs typeface="Times New Roman" panose="02020603050405020304" pitchFamily="18" charset="0"/>
              </a:rPr>
              <a:t>Agent: </a:t>
            </a:r>
            <a:r>
              <a:rPr lang="en-US" sz="1600" dirty="0">
                <a:latin typeface="Times New Roman" panose="02020603050405020304" pitchFamily="18" charset="0"/>
                <a:cs typeface="Times New Roman" panose="02020603050405020304" pitchFamily="18" charset="0"/>
              </a:rPr>
              <a:t>The agent recognizes the subject and the specific concept the user needs help with.</a:t>
            </a:r>
          </a:p>
          <a:p>
            <a:pPr>
              <a:lnSpc>
                <a:spcPct val="150000"/>
              </a:lnSpc>
            </a:pPr>
            <a:r>
              <a:rPr lang="en-US" sz="1600" b="1" dirty="0">
                <a:latin typeface="Times New Roman" panose="02020603050405020304" pitchFamily="18" charset="0"/>
                <a:cs typeface="Times New Roman" panose="02020603050405020304" pitchFamily="18" charset="0"/>
              </a:rPr>
              <a:t>Planning: </a:t>
            </a:r>
            <a:r>
              <a:rPr lang="en-US" sz="1600" dirty="0">
                <a:latin typeface="Times New Roman" panose="02020603050405020304" pitchFamily="18" charset="0"/>
                <a:cs typeface="Times New Roman" panose="02020603050405020304" pitchFamily="18" charset="0"/>
              </a:rPr>
              <a:t>It identifies key subtopics to be covered based on the topic.</a:t>
            </a:r>
          </a:p>
          <a:p>
            <a:pPr>
              <a:lnSpc>
                <a:spcPct val="150000"/>
              </a:lnSpc>
            </a:pPr>
            <a:r>
              <a:rPr lang="en-US" sz="1600" b="1" dirty="0">
                <a:latin typeface="Times New Roman" panose="02020603050405020304" pitchFamily="18" charset="0"/>
                <a:cs typeface="Times New Roman" panose="02020603050405020304" pitchFamily="18" charset="0"/>
              </a:rPr>
              <a:t>Tool Utilization:</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Accesses educational resources and databases to provide accurate information and also to provide proper diagrams.</a:t>
            </a:r>
          </a:p>
          <a:p>
            <a:pPr>
              <a:lnSpc>
                <a:spcPct val="150000"/>
              </a:lnSpc>
            </a:pPr>
            <a:r>
              <a:rPr lang="en-US" sz="1600" b="1" dirty="0">
                <a:latin typeface="Times New Roman" panose="02020603050405020304" pitchFamily="18" charset="0"/>
                <a:cs typeface="Times New Roman" panose="02020603050405020304" pitchFamily="18" charset="0"/>
              </a:rPr>
              <a:t>Memory: </a:t>
            </a:r>
            <a:r>
              <a:rPr lang="en-US" sz="1600" dirty="0">
                <a:latin typeface="Times New Roman" panose="02020603050405020304" pitchFamily="18" charset="0"/>
                <a:cs typeface="Times New Roman" panose="02020603050405020304" pitchFamily="18" charset="0"/>
              </a:rPr>
              <a:t>Tracks the student's progress and areas where they need more practice.</a:t>
            </a:r>
          </a:p>
          <a:p>
            <a:pPr>
              <a:lnSpc>
                <a:spcPct val="150000"/>
              </a:lnSpc>
            </a:pPr>
            <a:r>
              <a:rPr lang="en-US" sz="1600" b="1" dirty="0">
                <a:latin typeface="Times New Roman" panose="02020603050405020304" pitchFamily="18" charset="0"/>
                <a:cs typeface="Times New Roman" panose="02020603050405020304" pitchFamily="18" charset="0"/>
              </a:rPr>
              <a:t>Response Generation:</a:t>
            </a:r>
          </a:p>
          <a:p>
            <a:pPr>
              <a:lnSpc>
                <a:spcPct val="150000"/>
              </a:lnSpc>
            </a:pPr>
            <a:r>
              <a:rPr lang="en-US" sz="1600" dirty="0">
                <a:latin typeface="Times New Roman" panose="02020603050405020304" pitchFamily="18" charset="0"/>
                <a:cs typeface="Times New Roman" panose="02020603050405020304" pitchFamily="18" charset="0"/>
              </a:rPr>
              <a:t>"Sure! Photosynthesis is the process by which green plants convert sunlight into chemical energy. Here's a detailed explanation along with a diagram: [detailed explanation and diagram]. Would you like to try some practice questions to test your understanding?"</a:t>
            </a:r>
          </a:p>
        </p:txBody>
      </p:sp>
    </p:spTree>
    <p:extLst>
      <p:ext uri="{BB962C8B-B14F-4D97-AF65-F5344CB8AC3E}">
        <p14:creationId xmlns:p14="http://schemas.microsoft.com/office/powerpoint/2010/main" val="362439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7C78F9-2DEA-79ED-EA4C-286CB2C5DCC7}"/>
              </a:ext>
            </a:extLst>
          </p:cNvPr>
          <p:cNvSpPr txBox="1"/>
          <p:nvPr/>
        </p:nvSpPr>
        <p:spPr>
          <a:xfrm>
            <a:off x="1502921" y="184827"/>
            <a:ext cx="859438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Key Learning and Takeaways</a:t>
            </a:r>
            <a:endParaRPr lang="en-US" sz="3600" dirty="0"/>
          </a:p>
        </p:txBody>
      </p:sp>
      <p:sp>
        <p:nvSpPr>
          <p:cNvPr id="4" name="TextBox 3">
            <a:extLst>
              <a:ext uri="{FF2B5EF4-FFF2-40B4-BE49-F238E27FC236}">
                <a16:creationId xmlns:a16="http://schemas.microsoft.com/office/drawing/2014/main" id="{D3559A0E-930F-DA78-B697-AB0564D389D7}"/>
              </a:ext>
            </a:extLst>
          </p:cNvPr>
          <p:cNvSpPr txBox="1"/>
          <p:nvPr/>
        </p:nvSpPr>
        <p:spPr>
          <a:xfrm>
            <a:off x="939937" y="831158"/>
            <a:ext cx="10820804" cy="5957400"/>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WEEK 1:</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Gained a basic knowledge on python programming language.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Learnt about different libraries used that is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pandas.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Also gained basic knowledge of what an LLM is.</a:t>
            </a:r>
          </a:p>
          <a:p>
            <a:pPr>
              <a:lnSpc>
                <a:spcPct val="150000"/>
              </a:lnSpc>
            </a:pPr>
            <a:r>
              <a:rPr lang="en-US" sz="1600" b="1" dirty="0">
                <a:latin typeface="Times New Roman" panose="02020603050405020304" pitchFamily="18" charset="0"/>
                <a:cs typeface="Times New Roman" panose="02020603050405020304" pitchFamily="18" charset="0"/>
              </a:rPr>
              <a:t>WEEK 2:</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Learnt about what an agent is and how the agents work.</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Got to know about multiple applications where these agents are used and how they are used.</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Learnt about the architecture of an agent.</a:t>
            </a:r>
          </a:p>
          <a:p>
            <a:pPr>
              <a:lnSpc>
                <a:spcPct val="150000"/>
              </a:lnSpc>
            </a:pPr>
            <a:r>
              <a:rPr lang="en-US" sz="1600" b="1" dirty="0">
                <a:latin typeface="Times New Roman" panose="02020603050405020304" pitchFamily="18" charset="0"/>
                <a:cs typeface="Times New Roman" panose="02020603050405020304" pitchFamily="18" charset="0"/>
              </a:rPr>
              <a:t>WEEK 3:</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Selected a particular application in which we wanted to create an agent.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 have selected the travelling platform so my task was to create a travel planning agent.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 for this I have created a design so that I would get a proper structure of what has to be exactly done in my project.</a:t>
            </a:r>
          </a:p>
          <a:p>
            <a:pPr>
              <a:lnSpc>
                <a:spcPct val="150000"/>
              </a:lnSpc>
            </a:pPr>
            <a:r>
              <a:rPr lang="en-US" sz="1600" b="1" dirty="0">
                <a:latin typeface="Times New Roman" panose="02020603050405020304" pitchFamily="18" charset="0"/>
                <a:cs typeface="Times New Roman" panose="02020603050405020304" pitchFamily="18" charset="0"/>
              </a:rPr>
              <a:t>WEEK 4:</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 started working on the implementation of my agent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 learnt about what an API is, how to integrate an API, how to test an API and also how to integrate LLM models into our code.</a:t>
            </a:r>
          </a:p>
        </p:txBody>
      </p:sp>
    </p:spTree>
    <p:extLst>
      <p:ext uri="{BB962C8B-B14F-4D97-AF65-F5344CB8AC3E}">
        <p14:creationId xmlns:p14="http://schemas.microsoft.com/office/powerpoint/2010/main" val="48406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1182</Words>
  <Application>Microsoft Office PowerPoint</Application>
  <PresentationFormat>Widescreen</PresentationFormat>
  <Paragraphs>96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 lekhya</dc:creator>
  <cp:lastModifiedBy>anu lekhya</cp:lastModifiedBy>
  <cp:revision>1</cp:revision>
  <dcterms:created xsi:type="dcterms:W3CDTF">2024-05-21T05:28:38Z</dcterms:created>
  <dcterms:modified xsi:type="dcterms:W3CDTF">2024-06-14T08:23:55Z</dcterms:modified>
</cp:coreProperties>
</file>