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87" r:id="rId3"/>
    <p:sldId id="257" r:id="rId4"/>
    <p:sldId id="297" r:id="rId5"/>
    <p:sldId id="314" r:id="rId6"/>
    <p:sldId id="307" r:id="rId7"/>
    <p:sldId id="263" r:id="rId8"/>
    <p:sldId id="308" r:id="rId9"/>
    <p:sldId id="300" r:id="rId10"/>
    <p:sldId id="309" r:id="rId11"/>
    <p:sldId id="298" r:id="rId12"/>
    <p:sldId id="316" r:id="rId13"/>
    <p:sldId id="317" r:id="rId14"/>
    <p:sldId id="318" r:id="rId15"/>
    <p:sldId id="259" r:id="rId16"/>
    <p:sldId id="301" r:id="rId17"/>
    <p:sldId id="303" r:id="rId18"/>
    <p:sldId id="304" r:id="rId19"/>
    <p:sldId id="306" r:id="rId20"/>
    <p:sldId id="288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exend Deca" panose="020B0604020202020204" charset="0"/>
      <p:regular r:id="rId27"/>
    </p:embeddedFont>
    <p:embeddedFont>
      <p:font typeface="Nunito Sans" pitchFamily="2" charset="0"/>
      <p:regular r:id="rId28"/>
      <p:bold r:id="rId29"/>
      <p:italic r:id="rId30"/>
      <p:boldItalic r:id="rId31"/>
    </p:embeddedFont>
    <p:embeddedFont>
      <p:font typeface="Nunito Sans Light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D815D4E-7148-463B-875A-EBCDEB803EC5}">
          <p14:sldIdLst>
            <p14:sldId id="256"/>
          </p14:sldIdLst>
        </p14:section>
        <p14:section name="Hanovar" id="{30210845-9859-481B-9AF8-4EC494F2E30E}">
          <p14:sldIdLst>
            <p14:sldId id="287"/>
            <p14:sldId id="257"/>
            <p14:sldId id="297"/>
            <p14:sldId id="314"/>
          </p14:sldIdLst>
        </p14:section>
        <p14:section name="Anuli" id="{B4A4B5E0-D883-4F89-9620-020456BAF0DE}">
          <p14:sldIdLst>
            <p14:sldId id="307"/>
            <p14:sldId id="263"/>
            <p14:sldId id="308"/>
            <p14:sldId id="300"/>
            <p14:sldId id="309"/>
          </p14:sldIdLst>
        </p14:section>
        <p14:section name="Vignesh" id="{D10AB7DD-1C48-4BC6-A889-789F1A0083AB}">
          <p14:sldIdLst>
            <p14:sldId id="298"/>
            <p14:sldId id="316"/>
            <p14:sldId id="317"/>
            <p14:sldId id="318"/>
          </p14:sldIdLst>
        </p14:section>
        <p14:section name="Sreejith" id="{961AC6EC-4308-4C35-9E51-5C9A710E6103}">
          <p14:sldIdLst>
            <p14:sldId id="259"/>
            <p14:sldId id="301"/>
            <p14:sldId id="303"/>
            <p14:sldId id="304"/>
            <p14:sldId id="30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744"/>
    <a:srgbClr val="FF5454"/>
    <a:srgbClr val="CB2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E4934D-C5E7-4EA8-B84E-AA4D93522FE5}">
  <a:tblStyle styleId="{00E4934D-C5E7-4EA8-B84E-AA4D93522F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46976A-22B5-4051-8114-C7D9531ECD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5448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449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124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94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967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228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75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320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74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531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417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3eb8b9f5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c3eb8b9f5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97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3eb8b9f5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3eb8b9f5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35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68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64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62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167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442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019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79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2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A3D9500-3608-4974-8E66-C36B3C7CCE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7796" y="0"/>
            <a:ext cx="1446204" cy="5177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20" name="Google Shape;20;p3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0" name="Google Shape;92;p12">
            <a:extLst>
              <a:ext uri="{FF2B5EF4-FFF2-40B4-BE49-F238E27FC236}">
                <a16:creationId xmlns:a16="http://schemas.microsoft.com/office/drawing/2014/main" id="{4955CE4B-FEE1-4898-9E1D-C6AE5A7D299D}"/>
              </a:ext>
            </a:extLst>
          </p:cNvPr>
          <p:cNvGrpSpPr/>
          <p:nvPr userDrawn="1"/>
        </p:nvGrpSpPr>
        <p:grpSpPr>
          <a:xfrm>
            <a:off x="634332" y="764991"/>
            <a:ext cx="418649" cy="430217"/>
            <a:chOff x="2605300" y="5003050"/>
            <a:chExt cx="418900" cy="430475"/>
          </a:xfrm>
        </p:grpSpPr>
        <p:sp>
          <p:nvSpPr>
            <p:cNvPr id="11" name="Google Shape;93;p12">
              <a:extLst>
                <a:ext uri="{FF2B5EF4-FFF2-40B4-BE49-F238E27FC236}">
                  <a16:creationId xmlns:a16="http://schemas.microsoft.com/office/drawing/2014/main" id="{BBF3F625-66B6-4636-89B6-0CA4264831F4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94;p12">
              <a:extLst>
                <a:ext uri="{FF2B5EF4-FFF2-40B4-BE49-F238E27FC236}">
                  <a16:creationId xmlns:a16="http://schemas.microsoft.com/office/drawing/2014/main" id="{ABB8B57B-CB21-4883-816A-8FFCECC6BCA2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95;p12">
              <a:extLst>
                <a:ext uri="{FF2B5EF4-FFF2-40B4-BE49-F238E27FC236}">
                  <a16:creationId xmlns:a16="http://schemas.microsoft.com/office/drawing/2014/main" id="{0ABA1E03-38F9-4380-83FD-6B8CFD7DD674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53AFC35-93A8-4F8F-9D03-4486AE1B9D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7796" y="0"/>
            <a:ext cx="1446204" cy="5177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00450" y="25968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76B8964D-6E71-4C70-A7A6-87E3DCC2AC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7796" y="0"/>
            <a:ext cx="1446204" cy="517794"/>
          </a:xfrm>
          <a:prstGeom prst="rect">
            <a:avLst/>
          </a:prstGeom>
        </p:spPr>
      </p:pic>
      <p:grpSp>
        <p:nvGrpSpPr>
          <p:cNvPr id="8" name="Google Shape;92;p12">
            <a:extLst>
              <a:ext uri="{FF2B5EF4-FFF2-40B4-BE49-F238E27FC236}">
                <a16:creationId xmlns:a16="http://schemas.microsoft.com/office/drawing/2014/main" id="{89762BD9-350A-40F7-ACC3-5014152B776F}"/>
              </a:ext>
            </a:extLst>
          </p:cNvPr>
          <p:cNvGrpSpPr/>
          <p:nvPr userDrawn="1"/>
        </p:nvGrpSpPr>
        <p:grpSpPr>
          <a:xfrm>
            <a:off x="615937" y="545636"/>
            <a:ext cx="418649" cy="430217"/>
            <a:chOff x="2605300" y="5003050"/>
            <a:chExt cx="418900" cy="430475"/>
          </a:xfrm>
        </p:grpSpPr>
        <p:sp>
          <p:nvSpPr>
            <p:cNvPr id="9" name="Google Shape;93;p12">
              <a:extLst>
                <a:ext uri="{FF2B5EF4-FFF2-40B4-BE49-F238E27FC236}">
                  <a16:creationId xmlns:a16="http://schemas.microsoft.com/office/drawing/2014/main" id="{C399D74A-82A8-4744-AC33-6CF4FCCBE3ED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4;p12">
              <a:extLst>
                <a:ext uri="{FF2B5EF4-FFF2-40B4-BE49-F238E27FC236}">
                  <a16:creationId xmlns:a16="http://schemas.microsoft.com/office/drawing/2014/main" id="{0BAA07CD-268C-401E-9ADF-4908C216D02F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95;p12">
              <a:extLst>
                <a:ext uri="{FF2B5EF4-FFF2-40B4-BE49-F238E27FC236}">
                  <a16:creationId xmlns:a16="http://schemas.microsoft.com/office/drawing/2014/main" id="{A931535C-293C-4744-B681-21D0D0BBAAE7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85AD70F-F77F-4BDA-85D7-4D718E334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7796" y="0"/>
            <a:ext cx="1446204" cy="517794"/>
          </a:xfrm>
          <a:prstGeom prst="rect">
            <a:avLst/>
          </a:prstGeom>
          <a:solidFill>
            <a:srgbClr val="E23744"/>
          </a:solidFill>
        </p:spPr>
      </p:pic>
      <p:grpSp>
        <p:nvGrpSpPr>
          <p:cNvPr id="7" name="Google Shape;92;p12">
            <a:extLst>
              <a:ext uri="{FF2B5EF4-FFF2-40B4-BE49-F238E27FC236}">
                <a16:creationId xmlns:a16="http://schemas.microsoft.com/office/drawing/2014/main" id="{9CF19385-DA67-4E72-A252-D81A10CD058D}"/>
              </a:ext>
            </a:extLst>
          </p:cNvPr>
          <p:cNvGrpSpPr/>
          <p:nvPr userDrawn="1"/>
        </p:nvGrpSpPr>
        <p:grpSpPr>
          <a:xfrm>
            <a:off x="615937" y="614228"/>
            <a:ext cx="418649" cy="430217"/>
            <a:chOff x="2605300" y="5003050"/>
            <a:chExt cx="418900" cy="430475"/>
          </a:xfrm>
        </p:grpSpPr>
        <p:sp>
          <p:nvSpPr>
            <p:cNvPr id="8" name="Google Shape;93;p12">
              <a:extLst>
                <a:ext uri="{FF2B5EF4-FFF2-40B4-BE49-F238E27FC236}">
                  <a16:creationId xmlns:a16="http://schemas.microsoft.com/office/drawing/2014/main" id="{D5BD4438-CBB8-4459-AFC5-06E477B3B18B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4;p12">
              <a:extLst>
                <a:ext uri="{FF2B5EF4-FFF2-40B4-BE49-F238E27FC236}">
                  <a16:creationId xmlns:a16="http://schemas.microsoft.com/office/drawing/2014/main" id="{B85C1D60-1B22-4CA8-91B9-33B0F48C2473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5;p12">
              <a:extLst>
                <a:ext uri="{FF2B5EF4-FFF2-40B4-BE49-F238E27FC236}">
                  <a16:creationId xmlns:a16="http://schemas.microsoft.com/office/drawing/2014/main" id="{5C88DEA9-96EC-45BC-BEE2-8913D4E004D6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marL="914400" lvl="1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55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hyperlink" Target="https://steg777.github.io/zomato_map.github.io/" TargetMode="Externa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ctrTitle"/>
          </p:nvPr>
        </p:nvSpPr>
        <p:spPr>
          <a:xfrm>
            <a:off x="1631499" y="2049175"/>
            <a:ext cx="3699779" cy="10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5454"/>
                </a:solidFill>
                <a:latin typeface="+mj-lt"/>
              </a:rPr>
              <a:t>Zomato Dataset Analysis</a:t>
            </a:r>
            <a:endParaRPr sz="3600" b="1" dirty="0">
              <a:solidFill>
                <a:srgbClr val="FF5454"/>
              </a:solidFill>
              <a:latin typeface="+mj-lt"/>
            </a:endParaRPr>
          </a:p>
        </p:txBody>
      </p:sp>
      <p:grpSp>
        <p:nvGrpSpPr>
          <p:cNvPr id="92" name="Google Shape;92;p12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93" name="Google Shape;93;p12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683836" y="375558"/>
            <a:ext cx="5776328" cy="3837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latin typeface="+mj-lt"/>
              </a:rPr>
              <a:t>DATA ANALYSIS AND VISUALIZATION</a:t>
            </a:r>
            <a:endParaRPr sz="2400" u="sng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3836" y="863029"/>
            <a:ext cx="29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UNIVARIATE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45" y="1554365"/>
            <a:ext cx="2855408" cy="2989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1" y="1554365"/>
            <a:ext cx="2847861" cy="298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3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714516" y="336553"/>
            <a:ext cx="5714968" cy="42800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latin typeface="+mj-lt"/>
              </a:rPr>
              <a:t>DATA ANALYSIS AND VISUALIZATION</a:t>
            </a:r>
            <a:endParaRPr sz="2400" u="sng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3836" y="863029"/>
            <a:ext cx="29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BIVARIATE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36" y="1222177"/>
            <a:ext cx="6020405" cy="38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714516" y="336553"/>
            <a:ext cx="5714968" cy="42800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latin typeface="+mj-lt"/>
              </a:rPr>
              <a:t>DATA ANALYSIS AND VISUALIZATION</a:t>
            </a:r>
            <a:endParaRPr sz="2400" u="sng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3836" y="863029"/>
            <a:ext cx="29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BIVARIATE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9D9E5-C6D9-41FF-A977-12928E26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756" y="1602446"/>
            <a:ext cx="4559534" cy="844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4B3B3C-05E6-498E-BAEB-BD99A3399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756" y="1250393"/>
            <a:ext cx="1225613" cy="304816"/>
          </a:xfrm>
          <a:prstGeom prst="rect">
            <a:avLst/>
          </a:prstGeom>
        </p:spPr>
      </p:pic>
      <p:pic>
        <p:nvPicPr>
          <p:cNvPr id="3" name="Picture 2">
            <a:hlinkClick r:id="rId5"/>
            <a:extLst>
              <a:ext uri="{FF2B5EF4-FFF2-40B4-BE49-F238E27FC236}">
                <a16:creationId xmlns:a16="http://schemas.microsoft.com/office/drawing/2014/main" id="{81D26AF3-2DA9-4D44-8EF9-0A0C10AC19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954" b="18825"/>
          <a:stretch/>
        </p:blipFill>
        <p:spPr>
          <a:xfrm>
            <a:off x="4179756" y="978946"/>
            <a:ext cx="4684546" cy="4164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2B0204-D7AE-4C88-8B4E-CA5AE43225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86" y="1384226"/>
            <a:ext cx="3781157" cy="331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714516" y="336553"/>
            <a:ext cx="5714968" cy="42800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latin typeface="+mj-lt"/>
              </a:rPr>
              <a:t>DATA ANALYSIS AND VISUALIZATION</a:t>
            </a:r>
            <a:endParaRPr sz="2400" u="sng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3836" y="863029"/>
            <a:ext cx="29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BIVARIATE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809" y="1459951"/>
            <a:ext cx="4650634" cy="2697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2866E2-626F-4DDD-9646-BFEDCFA54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6" y="1459951"/>
            <a:ext cx="4477442" cy="28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8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714516" y="336553"/>
            <a:ext cx="5714968" cy="42800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latin typeface="+mj-lt"/>
              </a:rPr>
              <a:t>DATA ANALYSIS AND VISUALIZATION</a:t>
            </a:r>
            <a:endParaRPr sz="2400" u="sng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3836" y="863029"/>
            <a:ext cx="29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BIVARIATE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3A3EEC-6660-4AE2-A6CB-FF4385622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3" y="1568433"/>
            <a:ext cx="4580165" cy="29020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DB7E1F-E562-4064-A028-5E5B5BC41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548" y="1562082"/>
            <a:ext cx="4457700" cy="29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6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555375" y="932613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IN" sz="2400" b="1" u="sng" dirty="0">
                <a:solidFill>
                  <a:srgbClr val="FF5454"/>
                </a:solidFill>
                <a:latin typeface="+mj-lt"/>
                <a:ea typeface="Nunito Sans"/>
                <a:cs typeface="Nunito Sans"/>
                <a:sym typeface="Nunito Sans"/>
              </a:rPr>
              <a:t>IDENTIFYING RELATIONS</a:t>
            </a:r>
            <a:endParaRPr lang="en-IN" sz="2400" b="1" i="0" u="sng" strike="noStrike" cap="none" dirty="0">
              <a:solidFill>
                <a:srgbClr val="FF5454"/>
              </a:solidFill>
              <a:latin typeface="+mj-lt"/>
              <a:ea typeface="Nunito Sans"/>
              <a:cs typeface="Nunito Sans"/>
              <a:sym typeface="Nunito Sans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1358077" y="2170208"/>
            <a:ext cx="2788800" cy="13608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r>
              <a:rPr lang="en" dirty="0">
                <a:latin typeface="+mj-lt"/>
                <a:cs typeface="Raavi" panose="020B0502040204020203" pitchFamily="34" charset="0"/>
              </a:rPr>
              <a:t>1. Postive Correlation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endParaRPr lang="en" dirty="0">
              <a:latin typeface="+mj-lt"/>
              <a:cs typeface="Raav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</a:pPr>
            <a:r>
              <a:rPr lang="en" dirty="0">
                <a:latin typeface="+mj-lt"/>
                <a:cs typeface="Raavi" panose="020B0502040204020203" pitchFamily="34" charset="0"/>
              </a:rPr>
              <a:t>2. Negative Correlation</a:t>
            </a:r>
          </a:p>
        </p:txBody>
      </p:sp>
      <p:sp>
        <p:nvSpPr>
          <p:cNvPr id="119" name="Google Shape;119;p15"/>
          <p:cNvSpPr txBox="1"/>
          <p:nvPr/>
        </p:nvSpPr>
        <p:spPr>
          <a:xfrm>
            <a:off x="309375" y="222546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CD810EB3-145B-498F-8DAB-70866C2E51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95" r="11429" b="2540"/>
          <a:stretch/>
        </p:blipFill>
        <p:spPr>
          <a:xfrm>
            <a:off x="4759777" y="1596161"/>
            <a:ext cx="4246020" cy="3159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5C009F-AA1D-46A6-BE61-EC9401BEDA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5"/>
          <a:stretch/>
        </p:blipFill>
        <p:spPr>
          <a:xfrm>
            <a:off x="5187347" y="787325"/>
            <a:ext cx="3553912" cy="628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695011" y="341185"/>
            <a:ext cx="5753978" cy="3686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latin typeface="+mj-lt"/>
              </a:rPr>
              <a:t>PREDICT AND EVALUATE</a:t>
            </a:r>
            <a:endParaRPr sz="2400" u="sng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3C061-7A76-4E68-8E1D-D7019F02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58" y="1609850"/>
            <a:ext cx="5484841" cy="1219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27973-D50F-46E5-AA10-7326FD684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48" y="1609849"/>
            <a:ext cx="2956794" cy="26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695011" y="341185"/>
            <a:ext cx="5753978" cy="3686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latin typeface="+mj-lt"/>
              </a:rPr>
              <a:t>PREDICT AND EVALUATE</a:t>
            </a:r>
            <a:endParaRPr sz="2400" u="sng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ADAAB-692D-4802-8D7B-4ED370A54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22"/>
          <a:stretch/>
        </p:blipFill>
        <p:spPr>
          <a:xfrm>
            <a:off x="134709" y="1712999"/>
            <a:ext cx="5082749" cy="1859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2EDD3-4435-4E2C-B1EA-AAFED0485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40" y="1712999"/>
            <a:ext cx="3399416" cy="23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695011" y="341185"/>
            <a:ext cx="5753978" cy="3686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latin typeface="+mj-lt"/>
              </a:rPr>
              <a:t>PREDICT AND EVALUATE</a:t>
            </a:r>
            <a:endParaRPr sz="2400" u="sng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9147A-EF90-4AFF-BB41-BFF26372E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293" y="1223279"/>
            <a:ext cx="3753980" cy="35790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E565F5-B997-4026-BBF6-F16306425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69" y="1323245"/>
            <a:ext cx="3989644" cy="2225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13486E-5477-4E0A-B042-DF11848A2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6" y="3548340"/>
            <a:ext cx="5292454" cy="15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695011" y="341185"/>
            <a:ext cx="5753978" cy="3686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latin typeface="+mj-lt"/>
              </a:rPr>
              <a:t>PREDICT AND EVALUATE</a:t>
            </a:r>
            <a:endParaRPr sz="2400" u="sng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75F90-7CB5-4BD7-824B-E4A6819C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4" y="1435299"/>
            <a:ext cx="4194598" cy="2272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77C38F-2D15-4CAD-B72A-C55AB99E50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09" t="2932" r="2935"/>
          <a:stretch/>
        </p:blipFill>
        <p:spPr>
          <a:xfrm>
            <a:off x="4888808" y="1256158"/>
            <a:ext cx="4110518" cy="29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"/>
          <p:cNvSpPr txBox="1">
            <a:spLocks noGrp="1"/>
          </p:cNvSpPr>
          <p:nvPr>
            <p:ph type="title"/>
          </p:nvPr>
        </p:nvSpPr>
        <p:spPr>
          <a:xfrm>
            <a:off x="2739050" y="579028"/>
            <a:ext cx="3665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2400" b="1" u="sng" dirty="0">
                <a:solidFill>
                  <a:schemeClr val="tx1"/>
                </a:solidFill>
                <a:latin typeface="+mj-lt"/>
              </a:rPr>
              <a:t>TABLE OF CONTENTS</a:t>
            </a:r>
            <a:endParaRPr lang="en-IN" sz="2400" b="1" u="sng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04" name="Google Shape;504;p43"/>
          <p:cNvGrpSpPr/>
          <p:nvPr/>
        </p:nvGrpSpPr>
        <p:grpSpPr>
          <a:xfrm>
            <a:off x="2643031" y="1181100"/>
            <a:ext cx="3857937" cy="3543299"/>
            <a:chOff x="3778727" y="4460423"/>
            <a:chExt cx="720160" cy="552425"/>
          </a:xfrm>
        </p:grpSpPr>
        <p:sp>
          <p:nvSpPr>
            <p:cNvPr id="505" name="Google Shape;505;p43"/>
            <p:cNvSpPr/>
            <p:nvPr/>
          </p:nvSpPr>
          <p:spPr>
            <a:xfrm>
              <a:off x="3957011" y="4902227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400"/>
              </a:pPr>
              <a:endParaRPr lang="en-US" sz="1100" dirty="0">
                <a:solidFill>
                  <a:schemeClr val="lt1"/>
                </a:solidFill>
                <a:ea typeface="Nunito Sans"/>
                <a:cs typeface="Nunito Sans"/>
                <a:sym typeface="Nunito Sans"/>
              </a:endParaRPr>
            </a:p>
            <a:p>
              <a:pPr lvl="0" algn="ctr">
                <a:buClr>
                  <a:schemeClr val="dk1"/>
                </a:buClr>
                <a:buSzPts val="1400"/>
              </a:pPr>
              <a:r>
                <a:rPr lang="en-US" sz="1100" dirty="0">
                  <a:solidFill>
                    <a:schemeClr val="lt1"/>
                  </a:solidFill>
                  <a:ea typeface="Nunito Sans"/>
                  <a:cs typeface="Nunito Sans"/>
                  <a:sym typeface="Nunito Sans"/>
                </a:rPr>
                <a:t>PREDICT &amp;</a:t>
              </a:r>
            </a:p>
            <a:p>
              <a:pPr lvl="0" algn="ctr">
                <a:buClr>
                  <a:schemeClr val="dk1"/>
                </a:buClr>
                <a:buSzPts val="1400"/>
              </a:pPr>
              <a:r>
                <a:rPr lang="en-US" sz="1100" dirty="0">
                  <a:solidFill>
                    <a:schemeClr val="lt1"/>
                  </a:solidFill>
                  <a:ea typeface="Nunito Sans"/>
                  <a:cs typeface="Nunito Sans"/>
                  <a:sym typeface="Nunito Sans"/>
                </a:rPr>
                <a:t>EVALUATE</a:t>
              </a:r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100" dirty="0">
                  <a:solidFill>
                    <a:schemeClr val="lt1"/>
                  </a:solidFill>
                  <a:latin typeface="+mj-lt"/>
                  <a:ea typeface="Nunito Sans"/>
                  <a:cs typeface="Nunito Sans"/>
                  <a:sym typeface="Nunito Sans"/>
                </a:rPr>
                <a:t>LOADING &amp; OBSERVING THE DATASET </a:t>
              </a:r>
              <a:endParaRPr sz="1100" i="0" u="none" strike="noStrike" cap="none" dirty="0">
                <a:solidFill>
                  <a:schemeClr val="lt1"/>
                </a:solidFill>
                <a:latin typeface="+mj-lt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100" i="0" u="none" strike="noStrike" cap="none" dirty="0">
                <a:solidFill>
                  <a:schemeClr val="lt1"/>
                </a:solidFill>
                <a:latin typeface="+mj-lt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100" dirty="0">
                  <a:solidFill>
                    <a:schemeClr val="lt1"/>
                  </a:solidFill>
                  <a:latin typeface="+mj-lt"/>
                  <a:ea typeface="Nunito Sans"/>
                  <a:cs typeface="Nunito Sans"/>
                  <a:sym typeface="Nunito Sans"/>
                </a:rPr>
                <a:t>DATA CLEANING &amp; MANIPULATION</a:t>
              </a:r>
              <a:endParaRPr sz="1100" i="0" u="none" strike="noStrike" cap="none" dirty="0">
                <a:solidFill>
                  <a:schemeClr val="lt1"/>
                </a:solidFill>
                <a:latin typeface="+mj-lt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10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882912" y="3073694"/>
            <a:ext cx="33724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400"/>
            </a:pPr>
            <a:r>
              <a:rPr lang="en-US" sz="1100" dirty="0">
                <a:solidFill>
                  <a:schemeClr val="lt1"/>
                </a:solidFill>
                <a:ea typeface="Nunito Sans"/>
                <a:cs typeface="Nunito Sans"/>
                <a:sym typeface="Nunito Sans"/>
              </a:rPr>
              <a:t>DATA ANALYSIS &amp; VISUALIZATION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57868" y="3678760"/>
            <a:ext cx="17940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chemeClr val="dk1"/>
              </a:buClr>
              <a:buSzPts val="1400"/>
            </a:pPr>
            <a:r>
              <a:rPr lang="en-US" sz="1100" dirty="0">
                <a:solidFill>
                  <a:schemeClr val="lt1"/>
                </a:solidFill>
                <a:ea typeface="Nunito Sans"/>
                <a:cs typeface="Nunito Sans"/>
                <a:sym typeface="Nunito Sans"/>
              </a:rPr>
              <a:t>IDENTYING RELATIONS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>
            <a:spLocks noGrp="1"/>
          </p:cNvSpPr>
          <p:nvPr>
            <p:ph type="title"/>
          </p:nvPr>
        </p:nvSpPr>
        <p:spPr>
          <a:xfrm>
            <a:off x="1511164" y="6341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MADE BY</a:t>
            </a:r>
            <a:endParaRPr dirty="0">
              <a:latin typeface="+mj-lt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721134" y="3555742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dk1"/>
                </a:solidFill>
                <a:latin typeface="+mj-lt"/>
                <a:ea typeface="Nunito Sans"/>
                <a:cs typeface="Nunito Sans"/>
                <a:sym typeface="Nunito Sans"/>
              </a:rPr>
              <a:t>A</a:t>
            </a:r>
            <a:r>
              <a:rPr lang="en" sz="1600" b="1" dirty="0">
                <a:solidFill>
                  <a:schemeClr val="dk1"/>
                </a:solidFill>
                <a:latin typeface="+mj-lt"/>
                <a:ea typeface="Nunito Sans"/>
                <a:cs typeface="Nunito Sans"/>
                <a:sym typeface="Nunito Sans"/>
              </a:rPr>
              <a:t>nuli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+mj-lt"/>
                <a:ea typeface="Nunito Sans"/>
                <a:cs typeface="Nunito Sans"/>
                <a:sym typeface="Nunito Sans"/>
              </a:rPr>
              <a:t>Shinde</a:t>
            </a:r>
            <a:endParaRPr sz="1600" dirty="0">
              <a:solidFill>
                <a:schemeClr val="dk2"/>
              </a:solidFill>
              <a:latin typeface="+mj-lt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82DD1FC-F38C-4A75-A63B-C5FC6A7AFD7D}"/>
              </a:ext>
            </a:extLst>
          </p:cNvPr>
          <p:cNvSpPr/>
          <p:nvPr/>
        </p:nvSpPr>
        <p:spPr>
          <a:xfrm>
            <a:off x="745734" y="1719431"/>
            <a:ext cx="1440000" cy="144000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rgbClr val="E237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C4DED0-A92C-4652-B2C4-808C8F1D3344}"/>
              </a:ext>
            </a:extLst>
          </p:cNvPr>
          <p:cNvSpPr/>
          <p:nvPr/>
        </p:nvSpPr>
        <p:spPr>
          <a:xfrm>
            <a:off x="2897488" y="1719431"/>
            <a:ext cx="1440000" cy="144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1278B9-697A-4A09-8D14-3B5A629E97C8}"/>
              </a:ext>
            </a:extLst>
          </p:cNvPr>
          <p:cNvSpPr/>
          <p:nvPr/>
        </p:nvSpPr>
        <p:spPr>
          <a:xfrm>
            <a:off x="7066796" y="1719431"/>
            <a:ext cx="1440000" cy="1440000"/>
          </a:xfrm>
          <a:prstGeom prst="ellipse">
            <a:avLst/>
          </a:prstGeom>
          <a:blipFill>
            <a:blip r:embed="rId5"/>
            <a:stretch>
              <a:fillRect l="-6637" t="-5530" r="-4994" b="-539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DF98D8-4820-46D9-8991-9275A11B921E}"/>
              </a:ext>
            </a:extLst>
          </p:cNvPr>
          <p:cNvSpPr/>
          <p:nvPr/>
        </p:nvSpPr>
        <p:spPr>
          <a:xfrm>
            <a:off x="4982142" y="1719431"/>
            <a:ext cx="1440000" cy="144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Google Shape;531;p44">
            <a:extLst>
              <a:ext uri="{FF2B5EF4-FFF2-40B4-BE49-F238E27FC236}">
                <a16:creationId xmlns:a16="http://schemas.microsoft.com/office/drawing/2014/main" id="{7272A60C-60B3-4081-94FF-4D6190DFC8E4}"/>
              </a:ext>
            </a:extLst>
          </p:cNvPr>
          <p:cNvSpPr txBox="1"/>
          <p:nvPr/>
        </p:nvSpPr>
        <p:spPr>
          <a:xfrm>
            <a:off x="2872888" y="3555742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Nunito Sans"/>
                <a:cs typeface="Nunito Sans"/>
                <a:sym typeface="Nunito Sans"/>
              </a:rPr>
              <a:t>V</a:t>
            </a:r>
            <a:r>
              <a:rPr lang="en-IN" sz="1600" b="1" dirty="0" err="1">
                <a:solidFill>
                  <a:schemeClr val="dk1"/>
                </a:solidFill>
                <a:latin typeface="+mj-lt"/>
                <a:ea typeface="Nunito Sans"/>
                <a:cs typeface="Nunito Sans"/>
                <a:sym typeface="Nunito Sans"/>
              </a:rPr>
              <a:t>ignesh</a:t>
            </a:r>
            <a:r>
              <a:rPr lang="en-IN" sz="1600" b="1" dirty="0">
                <a:solidFill>
                  <a:schemeClr val="dk1"/>
                </a:solidFill>
                <a:latin typeface="+mj-lt"/>
                <a:ea typeface="Nunito Sans"/>
                <a:cs typeface="Nunito Sans"/>
                <a:sym typeface="Nunito Sans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dk1"/>
                </a:solidFill>
                <a:latin typeface="+mj-lt"/>
                <a:ea typeface="Nunito Sans"/>
                <a:cs typeface="Nunito Sans"/>
                <a:sym typeface="Nunito Sans"/>
              </a:rPr>
              <a:t>Suresh</a:t>
            </a:r>
            <a:endParaRPr sz="1600" dirty="0">
              <a:solidFill>
                <a:schemeClr val="dk2"/>
              </a:solidFill>
              <a:latin typeface="+mj-lt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Google Shape;531;p44">
            <a:extLst>
              <a:ext uri="{FF2B5EF4-FFF2-40B4-BE49-F238E27FC236}">
                <a16:creationId xmlns:a16="http://schemas.microsoft.com/office/drawing/2014/main" id="{14CB504C-DEFA-4EBA-9FE4-782440876377}"/>
              </a:ext>
            </a:extLst>
          </p:cNvPr>
          <p:cNvSpPr txBox="1"/>
          <p:nvPr/>
        </p:nvSpPr>
        <p:spPr>
          <a:xfrm>
            <a:off x="7066796" y="3555742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Nunito Sans"/>
                <a:cs typeface="Nunito Sans"/>
                <a:sym typeface="Nunito Sans"/>
              </a:rPr>
              <a:t>Sreejith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Nunito Sans"/>
                <a:cs typeface="Nunito Sans"/>
                <a:sym typeface="Nunito Sans"/>
              </a:rPr>
              <a:t>Menon</a:t>
            </a:r>
            <a:endParaRPr sz="1600" dirty="0">
              <a:solidFill>
                <a:schemeClr val="dk2"/>
              </a:solidFill>
              <a:latin typeface="+mj-lt"/>
              <a:ea typeface="Nunito Sans"/>
              <a:cs typeface="Nunito Sans"/>
              <a:sym typeface="Nunito Sans"/>
            </a:endParaRPr>
          </a:p>
        </p:txBody>
      </p:sp>
      <p:sp>
        <p:nvSpPr>
          <p:cNvPr id="22" name="Google Shape;531;p44">
            <a:extLst>
              <a:ext uri="{FF2B5EF4-FFF2-40B4-BE49-F238E27FC236}">
                <a16:creationId xmlns:a16="http://schemas.microsoft.com/office/drawing/2014/main" id="{15F32784-3ACA-434F-9F8D-869CE9AE66FB}"/>
              </a:ext>
            </a:extLst>
          </p:cNvPr>
          <p:cNvSpPr txBox="1"/>
          <p:nvPr/>
        </p:nvSpPr>
        <p:spPr>
          <a:xfrm>
            <a:off x="4982142" y="3555742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+mj-lt"/>
                <a:ea typeface="Nunito Sans"/>
                <a:cs typeface="Nunito Sans"/>
                <a:sym typeface="Nunito Sans"/>
              </a:rPr>
              <a:t>Hanovar</a:t>
            </a:r>
            <a:endParaRPr lang="en-US" sz="1600" b="1" dirty="0">
              <a:solidFill>
                <a:schemeClr val="dk1"/>
              </a:solidFill>
              <a:latin typeface="+mj-lt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Nunito Sans"/>
                <a:cs typeface="Nunito Sans"/>
                <a:sym typeface="Nunito Sans"/>
              </a:rPr>
              <a:t>Ravi</a:t>
            </a:r>
            <a:endParaRPr sz="1600" dirty="0">
              <a:solidFill>
                <a:schemeClr val="dk2"/>
              </a:solidFill>
              <a:latin typeface="+mj-lt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780928" y="303038"/>
            <a:ext cx="5878287" cy="4408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IN" sz="2400" u="sng" dirty="0">
                <a:solidFill>
                  <a:schemeClr val="tx1"/>
                </a:solidFill>
                <a:latin typeface="+mj-lt"/>
                <a:ea typeface="Nunito Sans"/>
                <a:cs typeface="Nunito Sans"/>
                <a:sym typeface="Nunito Sans"/>
              </a:rPr>
              <a:t>LOADING &amp; OBSERVING THE DATASET </a:t>
            </a:r>
            <a:endParaRPr lang="en-IN" sz="2400" i="0" u="sng" strike="noStrike" cap="none" dirty="0">
              <a:solidFill>
                <a:schemeClr val="tx1"/>
              </a:solidFill>
              <a:latin typeface="+mj-lt"/>
              <a:ea typeface="Nunito Sans"/>
              <a:cs typeface="Nunito Sans"/>
              <a:sym typeface="Nunito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F3D46-9181-4BC4-869B-C26C99AFF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0" y="1388139"/>
            <a:ext cx="2627674" cy="916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65D706-BDC0-4318-A198-DF63BBF4C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98" y="3919957"/>
            <a:ext cx="2039237" cy="840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E86BF6-1849-4E08-91D3-46C343A5B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827" y="3563295"/>
            <a:ext cx="3482706" cy="10339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B1F801-44C3-4CE1-BBE6-ACA0097FB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67" y="3096142"/>
            <a:ext cx="2723808" cy="467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D698B6-807C-427D-9CAC-1AFAAC9EB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9897" y="1388139"/>
            <a:ext cx="2627674" cy="3202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DB457-032F-4C27-B018-5A956616144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067"/>
          <a:stretch/>
        </p:blipFill>
        <p:spPr>
          <a:xfrm>
            <a:off x="5227120" y="1790365"/>
            <a:ext cx="3916880" cy="11133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7BD0F3-1EAF-4D51-84FE-A2BF1F8A7CA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1009" b="80933"/>
          <a:stretch/>
        </p:blipFill>
        <p:spPr>
          <a:xfrm>
            <a:off x="5527827" y="1340427"/>
            <a:ext cx="2790461" cy="388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632856" y="326960"/>
            <a:ext cx="5878287" cy="4408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IN" sz="2400" u="sng" dirty="0">
                <a:solidFill>
                  <a:schemeClr val="tx1"/>
                </a:solidFill>
                <a:latin typeface="+mj-lt"/>
                <a:ea typeface="Nunito Sans"/>
                <a:cs typeface="Nunito Sans"/>
                <a:sym typeface="Nunito Sans"/>
              </a:rPr>
              <a:t>DATA CLEANING AND MANIPULATION</a:t>
            </a:r>
            <a:endParaRPr lang="en-IN" sz="2400" i="0" u="sng" strike="noStrike" cap="none" dirty="0">
              <a:solidFill>
                <a:schemeClr val="tx1"/>
              </a:solidFill>
              <a:latin typeface="+mj-lt"/>
              <a:ea typeface="Nunito Sans"/>
              <a:cs typeface="Nunito Sans"/>
              <a:sym typeface="Nuni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8E248-C5F4-44EA-B73D-6FA2FCCA8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5" y="1415104"/>
            <a:ext cx="3259045" cy="1413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5D3E0-AED7-4997-9961-C0C450E148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731" b="57451"/>
          <a:stretch/>
        </p:blipFill>
        <p:spPr>
          <a:xfrm>
            <a:off x="240305" y="3013365"/>
            <a:ext cx="3259045" cy="737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845990-C6A5-4C3E-852F-D3334B8ED1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686" b="21962"/>
          <a:stretch/>
        </p:blipFill>
        <p:spPr>
          <a:xfrm>
            <a:off x="4352135" y="3444048"/>
            <a:ext cx="4693695" cy="751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C69B3-FFCE-488B-B09C-C0C38EC66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047" y="3051954"/>
            <a:ext cx="2438737" cy="200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9A6287-3198-4C65-85C8-AC2519673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05" y="3888612"/>
            <a:ext cx="4137145" cy="1089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1494D8-905E-4395-ACF8-D5123BD687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5047" y="1367236"/>
            <a:ext cx="4172532" cy="1600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F39A06-A4D7-4302-9A44-BECC1048D6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68" y="1339842"/>
            <a:ext cx="8947662" cy="38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7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632856" y="326960"/>
            <a:ext cx="5878287" cy="4408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IN" sz="2400" u="sng" dirty="0">
                <a:solidFill>
                  <a:schemeClr val="tx1"/>
                </a:solidFill>
                <a:latin typeface="+mj-lt"/>
                <a:ea typeface="Nunito Sans"/>
                <a:cs typeface="Nunito Sans"/>
                <a:sym typeface="Nunito Sans"/>
              </a:rPr>
              <a:t>DATA CLEANING AND MANIPULATION</a:t>
            </a:r>
            <a:endParaRPr lang="en-IN" sz="2400" i="0" u="sng" strike="noStrike" cap="none" dirty="0">
              <a:solidFill>
                <a:schemeClr val="tx1"/>
              </a:solidFill>
              <a:latin typeface="+mj-lt"/>
              <a:ea typeface="Nunito Sans"/>
              <a:cs typeface="Nunito Sans"/>
              <a:sym typeface="Nunito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CF20E-436C-4506-9B8E-C9263EE31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4" y="1568712"/>
            <a:ext cx="2750825" cy="11770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BF4BFF-07CA-4DCB-98E7-76135C3E9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12" b="90526"/>
          <a:stretch/>
        </p:blipFill>
        <p:spPr>
          <a:xfrm>
            <a:off x="3822421" y="1324537"/>
            <a:ext cx="3815508" cy="488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E40791-0D20-491B-9BB6-62FCA17691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61"/>
          <a:stretch/>
        </p:blipFill>
        <p:spPr>
          <a:xfrm>
            <a:off x="2845215" y="1824120"/>
            <a:ext cx="6119246" cy="299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683836" y="375558"/>
            <a:ext cx="5776328" cy="3837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latin typeface="+mj-lt"/>
              </a:rPr>
              <a:t>DATA ANALYSIS AND VISUALIZATION</a:t>
            </a:r>
            <a:endParaRPr sz="2400" u="sng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3836" y="863029"/>
            <a:ext cx="29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UNIVARIATE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2" y="1422837"/>
            <a:ext cx="7983064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0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683836" y="375558"/>
            <a:ext cx="5776328" cy="3837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latin typeface="+mj-lt"/>
              </a:rPr>
              <a:t>DATA ANALYSIS AND VISUALIZATION</a:t>
            </a:r>
            <a:endParaRPr sz="2400" u="sng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3836" y="859945"/>
            <a:ext cx="29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A1DAF-5DDD-430E-8402-D3B2A07EE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79" y="1387011"/>
            <a:ext cx="4115374" cy="3296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1D00A4-DCC5-4971-B843-F5A49F93B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001" y="1387011"/>
            <a:ext cx="4048690" cy="3191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683836" y="375558"/>
            <a:ext cx="5776328" cy="3837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latin typeface="+mj-lt"/>
              </a:rPr>
              <a:t>DATA ANALYSIS AND VISUALIZATION</a:t>
            </a:r>
            <a:endParaRPr sz="2400" u="sng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3836" y="863029"/>
            <a:ext cx="29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0FD7C-5D1B-4104-8FFD-79ADDDD8B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602" y="1515431"/>
            <a:ext cx="4448796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9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695011" y="341185"/>
            <a:ext cx="5753978" cy="3686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latin typeface="+mj-lt"/>
              </a:rPr>
              <a:t>DATA ANALYSIS AND VISUALIZATION</a:t>
            </a:r>
            <a:endParaRPr sz="2400" u="sng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3836" y="863029"/>
            <a:ext cx="29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UNIVARIATE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8AB51-96C0-474D-B900-A3FD9C62F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313" y="1756731"/>
            <a:ext cx="4177008" cy="2523740"/>
          </a:xfrm>
          <a:prstGeom prst="rect">
            <a:avLst/>
          </a:prstGeom>
        </p:spPr>
      </p:pic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49E0C4FF-BB97-4DED-8B70-3162E66ADF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61" t="6072" r="50625" b="7500"/>
          <a:stretch/>
        </p:blipFill>
        <p:spPr>
          <a:xfrm>
            <a:off x="860613" y="1324048"/>
            <a:ext cx="7616413" cy="35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5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125</Words>
  <Application>Microsoft Office PowerPoint</Application>
  <PresentationFormat>On-screen Show (16:9)</PresentationFormat>
  <Paragraphs>47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Nunito Sans Light</vt:lpstr>
      <vt:lpstr>Calibri</vt:lpstr>
      <vt:lpstr>Nunito Sans</vt:lpstr>
      <vt:lpstr>Lexend Deca</vt:lpstr>
      <vt:lpstr>Egeon template</vt:lpstr>
      <vt:lpstr>Zomato Dataset Analysis</vt:lpstr>
      <vt:lpstr>TABLE OF CONTENTS</vt:lpstr>
      <vt:lpstr>LOADING &amp; OBSERVING THE DATASET </vt:lpstr>
      <vt:lpstr>DATA CLEANING AND MANIPULATION</vt:lpstr>
      <vt:lpstr>DATA CLEANING AND MANIPULATION</vt:lpstr>
      <vt:lpstr>DATA ANALYSIS AND VISUALIZATION</vt:lpstr>
      <vt:lpstr>DATA ANALYSIS AND VISUALIZATION</vt:lpstr>
      <vt:lpstr>DATA ANALYSIS AND VISUALIZATION</vt:lpstr>
      <vt:lpstr>DATA ANALYSIS AND VISUALIZATION</vt:lpstr>
      <vt:lpstr>DATA ANALYSIS AND VISUALIZATION</vt:lpstr>
      <vt:lpstr>DATA ANALYSIS AND VISUALIZATION</vt:lpstr>
      <vt:lpstr>DATA ANALYSIS AND VISUALIZATION</vt:lpstr>
      <vt:lpstr>DATA ANALYSIS AND VISUALIZATION</vt:lpstr>
      <vt:lpstr>DATA ANALYSIS AND VISUALIZATION</vt:lpstr>
      <vt:lpstr>IDENTIFYING RELATIONS</vt:lpstr>
      <vt:lpstr>PREDICT AND EVALUATE</vt:lpstr>
      <vt:lpstr>PREDICT AND EVALUATE</vt:lpstr>
      <vt:lpstr>PREDICT AND EVALUATE</vt:lpstr>
      <vt:lpstr>PREDICT AND EVALUATE</vt:lpstr>
      <vt:lpstr>MADE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Dataset Analysis</dc:title>
  <dc:creator>admin</dc:creator>
  <cp:lastModifiedBy>Anuli Shinde</cp:lastModifiedBy>
  <cp:revision>88</cp:revision>
  <dcterms:modified xsi:type="dcterms:W3CDTF">2022-03-04T18:53:42Z</dcterms:modified>
</cp:coreProperties>
</file>