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0" r:id="rId3"/>
    <p:sldId id="298" r:id="rId4"/>
    <p:sldId id="277" r:id="rId5"/>
    <p:sldId id="276" r:id="rId6"/>
    <p:sldId id="279" r:id="rId7"/>
    <p:sldId id="280" r:id="rId8"/>
    <p:sldId id="278" r:id="rId9"/>
    <p:sldId id="283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Does duration of a song affect its position in a playlist?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775565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Do shorter songs typically have higher track positions? </a:t>
            </a:r>
          </a:p>
          <a:p>
            <a:pPr lvl="1"/>
            <a:endParaRPr lang="en-US" dirty="0"/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75626-7725-4EAC-A436-4BAECED30415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10" name="Picture Placeholder 9" descr="A person wearing a hat&#10;&#10;Description automatically generated">
            <a:extLst>
              <a:ext uri="{FF2B5EF4-FFF2-40B4-BE49-F238E27FC236}">
                <a16:creationId xmlns:a16="http://schemas.microsoft.com/office/drawing/2014/main" id="{A25B781F-E671-4048-9BE4-43708D6A1C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488" b="488"/>
          <a:stretch>
            <a:fillRect/>
          </a:stretch>
        </p:blipFill>
        <p:spPr/>
      </p:pic>
      <p:pic>
        <p:nvPicPr>
          <p:cNvPr id="16" name="Picture Placeholder 15" descr="A person wearing a helmet&#10;&#10;Description automatically generated">
            <a:extLst>
              <a:ext uri="{FF2B5EF4-FFF2-40B4-BE49-F238E27FC236}">
                <a16:creationId xmlns:a16="http://schemas.microsoft.com/office/drawing/2014/main" id="{6CAF895B-C72A-4D7B-B1E4-D6C44D1BE96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4" name="Picture Placeholder 2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BFF211B-AD2B-4115-84CE-4E3CFBAFAD5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6684" r="16684"/>
          <a:stretch>
            <a:fillRect/>
          </a:stretch>
        </p:blipFill>
        <p:spPr/>
      </p:pic>
      <p:pic>
        <p:nvPicPr>
          <p:cNvPr id="30" name="Picture Placeholder 29" descr="A close up of a person&#10;&#10;Description automatically generated">
            <a:extLst>
              <a:ext uri="{FF2B5EF4-FFF2-40B4-BE49-F238E27FC236}">
                <a16:creationId xmlns:a16="http://schemas.microsoft.com/office/drawing/2014/main" id="{456A93FF-2A7C-4DA0-82C6-C8CA56A86F5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208" r="208"/>
          <a:stretch>
            <a:fillRect/>
          </a:stretch>
        </p:blipFill>
        <p:spPr/>
      </p:pic>
      <p:pic>
        <p:nvPicPr>
          <p:cNvPr id="35" name="Picture Placeholder 3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723E221-C568-475F-AC9A-9B06AF3196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40" name="Picture Placeholder 3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295DC7A-35D5-4330-949E-EC19C6239F2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609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A6027-2C16-466A-8D7D-836ED583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0" y="266700"/>
            <a:ext cx="94869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AA76E-2E5A-4ED1-93D4-5D3C604D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32" y="325688"/>
            <a:ext cx="9309935" cy="62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AFFCE7-3A1F-4C0F-BCD9-211388FB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96" y="198603"/>
            <a:ext cx="5938004" cy="61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79209-393A-4A63-A241-0B3A6EA9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90" y="30976"/>
            <a:ext cx="6238935" cy="66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6992937" cy="1191129"/>
          </a:xfrm>
        </p:spPr>
        <p:txBody>
          <a:bodyPr/>
          <a:lstStyle/>
          <a:p>
            <a:r>
              <a:rPr lang="en-US" noProof="1"/>
              <a:t>How are popular songs trending in terms of their valence. Is there any correlation between the speechiness and the valence of a song?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649" y="2063344"/>
            <a:ext cx="6992936" cy="2650066"/>
          </a:xfrm>
        </p:spPr>
        <p:txBody>
          <a:bodyPr/>
          <a:lstStyle/>
          <a:p>
            <a:r>
              <a:rPr lang="en-US" dirty="0"/>
              <a:t>How do songs that sound more positive (e.g. happy, cheerful, euphoric), do vs songs that sound more negative (e.g. sad, depressed, angry)?</a:t>
            </a:r>
          </a:p>
          <a:p>
            <a:r>
              <a:rPr lang="en-US" dirty="0"/>
              <a:t>Does </a:t>
            </a:r>
            <a:r>
              <a:rPr lang="en-US" dirty="0" err="1"/>
              <a:t>speechiness</a:t>
            </a:r>
            <a:r>
              <a:rPr lang="en-US" dirty="0"/>
              <a:t> trend more positively or negatively?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75626-7725-4EAC-A436-4BAECED30415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10" name="Picture Placeholder 9" descr="A person wearing a hat&#10;&#10;Description automatically generated">
            <a:extLst>
              <a:ext uri="{FF2B5EF4-FFF2-40B4-BE49-F238E27FC236}">
                <a16:creationId xmlns:a16="http://schemas.microsoft.com/office/drawing/2014/main" id="{A25B781F-E671-4048-9BE4-43708D6A1C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488" b="488"/>
          <a:stretch>
            <a:fillRect/>
          </a:stretch>
        </p:blipFill>
        <p:spPr/>
      </p:pic>
      <p:pic>
        <p:nvPicPr>
          <p:cNvPr id="16" name="Picture Placeholder 15" descr="A person wearing a helmet&#10;&#10;Description automatically generated">
            <a:extLst>
              <a:ext uri="{FF2B5EF4-FFF2-40B4-BE49-F238E27FC236}">
                <a16:creationId xmlns:a16="http://schemas.microsoft.com/office/drawing/2014/main" id="{6CAF895B-C72A-4D7B-B1E4-D6C44D1BE96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4" name="Picture Placeholder 2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BFF211B-AD2B-4115-84CE-4E3CFBAFAD5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6684" r="16684"/>
          <a:stretch>
            <a:fillRect/>
          </a:stretch>
        </p:blipFill>
        <p:spPr/>
      </p:pic>
      <p:pic>
        <p:nvPicPr>
          <p:cNvPr id="30" name="Picture Placeholder 29" descr="A close up of a person&#10;&#10;Description automatically generated">
            <a:extLst>
              <a:ext uri="{FF2B5EF4-FFF2-40B4-BE49-F238E27FC236}">
                <a16:creationId xmlns:a16="http://schemas.microsoft.com/office/drawing/2014/main" id="{456A93FF-2A7C-4DA0-82C6-C8CA56A86F5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208" r="208"/>
          <a:stretch>
            <a:fillRect/>
          </a:stretch>
        </p:blipFill>
        <p:spPr/>
      </p:pic>
      <p:pic>
        <p:nvPicPr>
          <p:cNvPr id="35" name="Picture Placeholder 3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723E221-C568-475F-AC9A-9B06AF3196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40" name="Picture Placeholder 3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295DC7A-35D5-4330-949E-EC19C6239F2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8D85C6C8-DD9A-45EA-9F11-6A6EAE07FAC4}"/>
              </a:ext>
            </a:extLst>
          </p:cNvPr>
          <p:cNvSpPr txBox="1">
            <a:spLocks/>
          </p:cNvSpPr>
          <p:nvPr/>
        </p:nvSpPr>
        <p:spPr>
          <a:xfrm>
            <a:off x="353161" y="3847934"/>
            <a:ext cx="6992936" cy="26500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Speechiness</a:t>
            </a:r>
            <a:r>
              <a:rPr lang="en-US" sz="1400" dirty="0"/>
              <a:t>: </a:t>
            </a:r>
            <a:r>
              <a:rPr lang="en-US" sz="1400" i="1" dirty="0"/>
              <a:t>“</a:t>
            </a:r>
            <a:r>
              <a:rPr lang="en-US" sz="1400" i="1" dirty="0" err="1"/>
              <a:t>Speechiness</a:t>
            </a:r>
            <a:r>
              <a:rPr lang="en-US" sz="1400" i="1" dirty="0"/>
              <a:t> detects the presence of spoken words in a track”. If the </a:t>
            </a:r>
            <a:r>
              <a:rPr lang="en-US" sz="1400" i="1" dirty="0" err="1"/>
              <a:t>speechiness</a:t>
            </a:r>
            <a:r>
              <a:rPr lang="en-US" sz="1400" i="1" dirty="0"/>
              <a:t> of a song is above 0.66, it is probably made of spoken words, a score between 0.33 and 0.66 is a song that may contain both music and words, and a score below 0.33 means the song does not have any speech.</a:t>
            </a:r>
          </a:p>
          <a:p>
            <a:r>
              <a:rPr lang="en-US" sz="1400" b="1" dirty="0"/>
              <a:t>Valence</a:t>
            </a:r>
            <a:r>
              <a:rPr lang="en-US" sz="1400" dirty="0"/>
              <a:t>: </a:t>
            </a:r>
            <a:r>
              <a:rPr lang="en-US" sz="1400" i="1" dirty="0"/>
              <a:t>“A measure from 0.0 to 1.0 describing the musical positiveness conveyed by a track. Tracks with high valence sound more positive (e.g. happy, cheerful, euphoric), while tracks with low valence sound more negative (e.g. sad, depressed, angry)”.</a:t>
            </a:r>
            <a:endParaRPr lang="en-US" sz="1400" i="1" noProof="1"/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046" y="3838569"/>
            <a:ext cx="3878580" cy="1453560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No common Valence trend for all genres.</a:t>
            </a:r>
          </a:p>
          <a:p>
            <a:pPr marL="0" indent="0">
              <a:buNone/>
            </a:pPr>
            <a:r>
              <a:rPr lang="en-US" noProof="1"/>
              <a:t>Generally all genres have increasingly trended more negative over the past two years and at best have been flat. Jazz had the largest  positive trend since 2018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7B74B-18CD-4009-8078-06046FB0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0" y="90000"/>
            <a:ext cx="6447972" cy="3500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AEAB5-8773-4D27-AD12-356A7801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2716963"/>
            <a:ext cx="6818180" cy="37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391C-3A8D-4ECB-92B5-D1D38F8C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24" y="36000"/>
            <a:ext cx="6439876" cy="6607312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70E3094-06B7-438C-95D4-5AB1F718DEC9}"/>
              </a:ext>
            </a:extLst>
          </p:cNvPr>
          <p:cNvSpPr txBox="1">
            <a:spLocks/>
          </p:cNvSpPr>
          <p:nvPr/>
        </p:nvSpPr>
        <p:spPr>
          <a:xfrm>
            <a:off x="340996" y="457193"/>
            <a:ext cx="2687954" cy="28479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Valence Trends positively on the presence of increased words/lyrics across all genres</a:t>
            </a:r>
          </a:p>
        </p:txBody>
      </p:sp>
    </p:spTree>
    <p:extLst>
      <p:ext uri="{BB962C8B-B14F-4D97-AF65-F5344CB8AC3E}">
        <p14:creationId xmlns:p14="http://schemas.microsoft.com/office/powerpoint/2010/main" val="32707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6992937" cy="1191129"/>
          </a:xfrm>
        </p:spPr>
        <p:txBody>
          <a:bodyPr/>
          <a:lstStyle/>
          <a:p>
            <a:r>
              <a:rPr lang="en-US" noProof="1"/>
              <a:t>Does the position of a song in a playlist impact it's popularity?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649" y="2063344"/>
            <a:ext cx="6992936" cy="2650066"/>
          </a:xfrm>
        </p:spPr>
        <p:txBody>
          <a:bodyPr/>
          <a:lstStyle/>
          <a:p>
            <a:r>
              <a:rPr lang="en-US" dirty="0"/>
              <a:t>If a song is closer to the top of a playlist is it more popular?</a:t>
            </a:r>
          </a:p>
          <a:p>
            <a:r>
              <a:rPr lang="en-US" dirty="0"/>
              <a:t>Does the same trend show at the genre and playlist level?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75626-7725-4EAC-A436-4BAECED30415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10" name="Picture Placeholder 9" descr="A person wearing a hat&#10;&#10;Description automatically generated">
            <a:extLst>
              <a:ext uri="{FF2B5EF4-FFF2-40B4-BE49-F238E27FC236}">
                <a16:creationId xmlns:a16="http://schemas.microsoft.com/office/drawing/2014/main" id="{A25B781F-E671-4048-9BE4-43708D6A1C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488" b="488"/>
          <a:stretch>
            <a:fillRect/>
          </a:stretch>
        </p:blipFill>
        <p:spPr/>
      </p:pic>
      <p:pic>
        <p:nvPicPr>
          <p:cNvPr id="16" name="Picture Placeholder 15" descr="A person wearing a helmet&#10;&#10;Description automatically generated">
            <a:extLst>
              <a:ext uri="{FF2B5EF4-FFF2-40B4-BE49-F238E27FC236}">
                <a16:creationId xmlns:a16="http://schemas.microsoft.com/office/drawing/2014/main" id="{6CAF895B-C72A-4D7B-B1E4-D6C44D1BE96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4" name="Picture Placeholder 2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BFF211B-AD2B-4115-84CE-4E3CFBAFAD5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6684" r="16684"/>
          <a:stretch>
            <a:fillRect/>
          </a:stretch>
        </p:blipFill>
        <p:spPr/>
      </p:pic>
      <p:pic>
        <p:nvPicPr>
          <p:cNvPr id="30" name="Picture Placeholder 29" descr="A close up of a person&#10;&#10;Description automatically generated">
            <a:extLst>
              <a:ext uri="{FF2B5EF4-FFF2-40B4-BE49-F238E27FC236}">
                <a16:creationId xmlns:a16="http://schemas.microsoft.com/office/drawing/2014/main" id="{456A93FF-2A7C-4DA0-82C6-C8CA56A86F5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208" r="208"/>
          <a:stretch>
            <a:fillRect/>
          </a:stretch>
        </p:blipFill>
        <p:spPr/>
      </p:pic>
      <p:pic>
        <p:nvPicPr>
          <p:cNvPr id="35" name="Picture Placeholder 3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723E221-C568-475F-AC9A-9B06AF3196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40" name="Picture Placeholder 3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295DC7A-35D5-4330-949E-EC19C6239F2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1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F050B-4746-4667-BF24-412F20D0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" y="71325"/>
            <a:ext cx="8016184" cy="649140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9FCF44-6716-4B44-B849-D8FF16362B7A}"/>
              </a:ext>
            </a:extLst>
          </p:cNvPr>
          <p:cNvSpPr txBox="1">
            <a:spLocks/>
          </p:cNvSpPr>
          <p:nvPr/>
        </p:nvSpPr>
        <p:spPr>
          <a:xfrm>
            <a:off x="8427721" y="276218"/>
            <a:ext cx="2687954" cy="28479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Universally all genres fit the pattern of a lower track position within a playlist aiding in increasing the popularity of the track.</a:t>
            </a:r>
          </a:p>
        </p:txBody>
      </p:sp>
    </p:spTree>
    <p:extLst>
      <p:ext uri="{BB962C8B-B14F-4D97-AF65-F5344CB8AC3E}">
        <p14:creationId xmlns:p14="http://schemas.microsoft.com/office/powerpoint/2010/main" val="5165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2272-3CFC-4AE6-9188-201EB7901920}"/>
              </a:ext>
            </a:extLst>
          </p:cNvPr>
          <p:cNvSpPr/>
          <p:nvPr/>
        </p:nvSpPr>
        <p:spPr>
          <a:xfrm>
            <a:off x="0" y="6637847"/>
            <a:ext cx="12188561" cy="231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FC0D-27CC-452E-8EB2-99C8DE56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6974388" cy="6553862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6D6CA03-E399-4061-8CEA-064E18B01600}"/>
              </a:ext>
            </a:extLst>
          </p:cNvPr>
          <p:cNvSpPr txBox="1">
            <a:spLocks/>
          </p:cNvSpPr>
          <p:nvPr/>
        </p:nvSpPr>
        <p:spPr>
          <a:xfrm>
            <a:off x="8427721" y="276218"/>
            <a:ext cx="2687954" cy="28479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Density suggests that the better performing popularity rank holds to a track number of 40 or less. </a:t>
            </a:r>
          </a:p>
        </p:txBody>
      </p:sp>
    </p:spTree>
    <p:extLst>
      <p:ext uri="{BB962C8B-B14F-4D97-AF65-F5344CB8AC3E}">
        <p14:creationId xmlns:p14="http://schemas.microsoft.com/office/powerpoint/2010/main" val="28220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375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Typewriter</vt:lpstr>
      <vt:lpstr>Times New Roman</vt:lpstr>
      <vt:lpstr>Tw Cen MT</vt:lpstr>
      <vt:lpstr>Office Theme</vt:lpstr>
      <vt:lpstr>Question 2</vt:lpstr>
      <vt:lpstr>PowerPoint Presentation</vt:lpstr>
      <vt:lpstr>PowerPoint Presentation</vt:lpstr>
      <vt:lpstr>Question 3</vt:lpstr>
      <vt:lpstr>PowerPoint Presentation</vt:lpstr>
      <vt:lpstr>PowerPoint Presentation</vt:lpstr>
      <vt:lpstr>Question 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2020-02-01T15:18:48Z</dcterms:created>
  <dcterms:modified xsi:type="dcterms:W3CDTF">2020-02-04T03:37:13Z</dcterms:modified>
</cp:coreProperties>
</file>