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6"/>
  </p:notesMasterIdLst>
  <p:handoutMasterIdLst>
    <p:handoutMasterId r:id="rId7"/>
  </p:handoutMasterIdLst>
  <p:sldIdLst>
    <p:sldId id="273" r:id="rId2"/>
    <p:sldId id="274" r:id="rId3"/>
    <p:sldId id="260" r:id="rId4"/>
    <p:sldId id="28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3" autoAdjust="0"/>
    <p:restoredTop sz="96357" autoAdjust="0"/>
  </p:normalViewPr>
  <p:slideViewPr>
    <p:cSldViewPr snapToGrid="0">
      <p:cViewPr>
        <p:scale>
          <a:sx n="159" d="100"/>
          <a:sy n="159" d="100"/>
        </p:scale>
        <p:origin x="624" y="144"/>
      </p:cViewPr>
      <p:guideLst/>
    </p:cSldViewPr>
  </p:slideViewPr>
  <p:outlineViewPr>
    <p:cViewPr>
      <p:scale>
        <a:sx n="33" d="100"/>
        <a:sy n="33" d="100"/>
      </p:scale>
      <p:origin x="0" y="-64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93D5D3-3208-1243-8881-B349BB11EA42}" type="doc">
      <dgm:prSet loTypeId="urn:microsoft.com/office/officeart/2005/8/layout/process1" loCatId="" qsTypeId="urn:microsoft.com/office/officeart/2005/8/quickstyle/simple1" qsCatId="simple" csTypeId="urn:microsoft.com/office/officeart/2005/8/colors/colorful3" csCatId="colorful" phldr="1"/>
      <dgm:spPr/>
      <dgm:t>
        <a:bodyPr/>
        <a:lstStyle/>
        <a:p>
          <a:endParaRPr lang="en-US"/>
        </a:p>
      </dgm:t>
    </dgm:pt>
    <dgm:pt modelId="{9C058984-4D29-7944-8BA2-D275E5680DE9}">
      <dgm:prSet phldrT="[Text]"/>
      <dgm:spPr/>
      <dgm:t>
        <a:bodyPr/>
        <a:lstStyle/>
        <a:p>
          <a:r>
            <a:rPr lang="en-US" dirty="0"/>
            <a:t>Create Spotify App Integration</a:t>
          </a:r>
        </a:p>
      </dgm:t>
    </dgm:pt>
    <dgm:pt modelId="{85B3284B-C6A2-E143-B659-156E8DB6646D}" type="parTrans" cxnId="{2AEDC014-C22B-C14E-8EAD-200D3A3EEB9D}">
      <dgm:prSet/>
      <dgm:spPr/>
      <dgm:t>
        <a:bodyPr/>
        <a:lstStyle/>
        <a:p>
          <a:endParaRPr lang="en-US"/>
        </a:p>
      </dgm:t>
    </dgm:pt>
    <dgm:pt modelId="{CB15146F-DBB4-544C-99F9-27DA91867D63}" type="sibTrans" cxnId="{2AEDC014-C22B-C14E-8EAD-200D3A3EEB9D}">
      <dgm:prSet/>
      <dgm:spPr/>
      <dgm:t>
        <a:bodyPr/>
        <a:lstStyle/>
        <a:p>
          <a:endParaRPr lang="en-US"/>
        </a:p>
      </dgm:t>
    </dgm:pt>
    <dgm:pt modelId="{854C9C41-09B1-1249-AFD6-95555F1516E5}">
      <dgm:prSet phldrT="[Text]"/>
      <dgm:spPr/>
      <dgm:t>
        <a:bodyPr/>
        <a:lstStyle/>
        <a:p>
          <a:r>
            <a:rPr lang="en-US" dirty="0"/>
            <a:t>Encode API Credentials</a:t>
          </a:r>
        </a:p>
      </dgm:t>
    </dgm:pt>
    <dgm:pt modelId="{84D3C092-FFFB-5645-A976-B908F7C7481F}" type="parTrans" cxnId="{0CA37D42-C216-164F-8102-CD89A51A1E05}">
      <dgm:prSet/>
      <dgm:spPr/>
      <dgm:t>
        <a:bodyPr/>
        <a:lstStyle/>
        <a:p>
          <a:endParaRPr lang="en-US"/>
        </a:p>
      </dgm:t>
    </dgm:pt>
    <dgm:pt modelId="{C816E0C2-35D2-DF48-BCEA-D57AA8FE8645}" type="sibTrans" cxnId="{0CA37D42-C216-164F-8102-CD89A51A1E05}">
      <dgm:prSet/>
      <dgm:spPr/>
      <dgm:t>
        <a:bodyPr/>
        <a:lstStyle/>
        <a:p>
          <a:endParaRPr lang="en-US"/>
        </a:p>
      </dgm:t>
    </dgm:pt>
    <dgm:pt modelId="{B1C63C5B-A77F-6A46-8920-EC9870CA10F5}">
      <dgm:prSet phldrT="[Text]"/>
      <dgm:spPr/>
      <dgm:t>
        <a:bodyPr/>
        <a:lstStyle/>
        <a:p>
          <a:r>
            <a:rPr lang="en-US" dirty="0"/>
            <a:t>Obtain Spotify Access Token</a:t>
          </a:r>
        </a:p>
      </dgm:t>
    </dgm:pt>
    <dgm:pt modelId="{4C5F2865-7574-DA48-B942-C3BF31122243}" type="parTrans" cxnId="{41BD284E-21C1-1C40-A6C1-2B0FE5B9EFF0}">
      <dgm:prSet/>
      <dgm:spPr/>
      <dgm:t>
        <a:bodyPr/>
        <a:lstStyle/>
        <a:p>
          <a:endParaRPr lang="en-US"/>
        </a:p>
      </dgm:t>
    </dgm:pt>
    <dgm:pt modelId="{7C540F0C-10DD-A548-85FB-5B6BC34A89C0}" type="sibTrans" cxnId="{41BD284E-21C1-1C40-A6C1-2B0FE5B9EFF0}">
      <dgm:prSet/>
      <dgm:spPr/>
      <dgm:t>
        <a:bodyPr/>
        <a:lstStyle/>
        <a:p>
          <a:endParaRPr lang="en-US"/>
        </a:p>
      </dgm:t>
    </dgm:pt>
    <dgm:pt modelId="{2D13BB52-5BA6-2845-B29E-DEF841E82B7B}">
      <dgm:prSet/>
      <dgm:spPr/>
      <dgm:t>
        <a:bodyPr/>
        <a:lstStyle/>
        <a:p>
          <a:r>
            <a:rPr lang="en-US" dirty="0"/>
            <a:t>Retrieve Tracks within each Playlist using Spotify’s web API</a:t>
          </a:r>
        </a:p>
      </dgm:t>
    </dgm:pt>
    <dgm:pt modelId="{326290CB-1B9D-DC4B-ABD7-56803DC1EF78}" type="parTrans" cxnId="{0D0276AA-8D9A-0744-86FF-3A43D4EC7A29}">
      <dgm:prSet/>
      <dgm:spPr/>
      <dgm:t>
        <a:bodyPr/>
        <a:lstStyle/>
        <a:p>
          <a:endParaRPr lang="en-US"/>
        </a:p>
      </dgm:t>
    </dgm:pt>
    <dgm:pt modelId="{9548B02E-4F76-2143-B3BA-45080260D514}" type="sibTrans" cxnId="{0D0276AA-8D9A-0744-86FF-3A43D4EC7A29}">
      <dgm:prSet/>
      <dgm:spPr/>
      <dgm:t>
        <a:bodyPr/>
        <a:lstStyle/>
        <a:p>
          <a:endParaRPr lang="en-US"/>
        </a:p>
      </dgm:t>
    </dgm:pt>
    <dgm:pt modelId="{9DDCCC18-9A91-0B47-9F00-5E9E659C2956}">
      <dgm:prSet/>
      <dgm:spPr/>
      <dgm:t>
        <a:bodyPr/>
        <a:lstStyle/>
        <a:p>
          <a:r>
            <a:rPr lang="en-US" dirty="0"/>
            <a:t>Store &amp; Merge to a clean DataFrame for Analysis</a:t>
          </a:r>
        </a:p>
      </dgm:t>
    </dgm:pt>
    <dgm:pt modelId="{2FBF48D9-5C91-0A41-B333-0D5E1F4C5B49}" type="parTrans" cxnId="{7FA6A652-8EC3-8B4C-AE1D-E61B7602E655}">
      <dgm:prSet/>
      <dgm:spPr/>
      <dgm:t>
        <a:bodyPr/>
        <a:lstStyle/>
        <a:p>
          <a:endParaRPr lang="en-US"/>
        </a:p>
      </dgm:t>
    </dgm:pt>
    <dgm:pt modelId="{0745F4E3-1148-1C4D-9115-B26B24F7B9C9}" type="sibTrans" cxnId="{7FA6A652-8EC3-8B4C-AE1D-E61B7602E655}">
      <dgm:prSet/>
      <dgm:spPr/>
      <dgm:t>
        <a:bodyPr/>
        <a:lstStyle/>
        <a:p>
          <a:endParaRPr lang="en-US"/>
        </a:p>
      </dgm:t>
    </dgm:pt>
    <dgm:pt modelId="{E0447975-513B-F349-885F-CFB71B25A247}">
      <dgm:prSet/>
      <dgm:spPr/>
      <dgm:t>
        <a:bodyPr/>
        <a:lstStyle/>
        <a:p>
          <a:r>
            <a:rPr lang="en-US" dirty="0"/>
            <a:t>Identify 5 Popular Spotify Playlists across 12 Genres</a:t>
          </a:r>
        </a:p>
      </dgm:t>
    </dgm:pt>
    <dgm:pt modelId="{C40F7505-8614-DD4D-A0ED-FEEA14C93782}" type="parTrans" cxnId="{5E08E5F0-9296-784E-981D-DC0245BCEA49}">
      <dgm:prSet/>
      <dgm:spPr/>
      <dgm:t>
        <a:bodyPr/>
        <a:lstStyle/>
        <a:p>
          <a:endParaRPr lang="en-US"/>
        </a:p>
      </dgm:t>
    </dgm:pt>
    <dgm:pt modelId="{87B1CE10-A75C-CF40-A86B-60D4412BA895}" type="sibTrans" cxnId="{5E08E5F0-9296-784E-981D-DC0245BCEA49}">
      <dgm:prSet/>
      <dgm:spPr/>
      <dgm:t>
        <a:bodyPr/>
        <a:lstStyle/>
        <a:p>
          <a:endParaRPr lang="en-US"/>
        </a:p>
      </dgm:t>
    </dgm:pt>
    <dgm:pt modelId="{5B1D1037-16EF-2849-890D-3089B1A96DB8}">
      <dgm:prSet/>
      <dgm:spPr/>
      <dgm:t>
        <a:bodyPr/>
        <a:lstStyle/>
        <a:p>
          <a:r>
            <a:rPr lang="en-US" dirty="0"/>
            <a:t>Retrieve Audio Features of each Track using Spotify’s Web API</a:t>
          </a:r>
        </a:p>
      </dgm:t>
    </dgm:pt>
    <dgm:pt modelId="{2D868C6A-C65A-E94E-9195-F993983FE0E8}" type="parTrans" cxnId="{FDB64199-97CB-7540-A187-56F9C4C3AD80}">
      <dgm:prSet/>
      <dgm:spPr/>
      <dgm:t>
        <a:bodyPr/>
        <a:lstStyle/>
        <a:p>
          <a:endParaRPr lang="en-US"/>
        </a:p>
      </dgm:t>
    </dgm:pt>
    <dgm:pt modelId="{BAB4ECDB-8B1D-9E4C-9047-7A30C487934F}" type="sibTrans" cxnId="{FDB64199-97CB-7540-A187-56F9C4C3AD80}">
      <dgm:prSet/>
      <dgm:spPr/>
      <dgm:t>
        <a:bodyPr/>
        <a:lstStyle/>
        <a:p>
          <a:endParaRPr lang="en-US"/>
        </a:p>
      </dgm:t>
    </dgm:pt>
    <dgm:pt modelId="{F93DEFC8-F693-7A4E-A65B-BEBA7CC21815}" type="pres">
      <dgm:prSet presAssocID="{9C93D5D3-3208-1243-8881-B349BB11EA42}" presName="Name0" presStyleCnt="0">
        <dgm:presLayoutVars>
          <dgm:dir/>
          <dgm:resizeHandles val="exact"/>
        </dgm:presLayoutVars>
      </dgm:prSet>
      <dgm:spPr/>
    </dgm:pt>
    <dgm:pt modelId="{54820EDE-799A-2F4B-844E-25E95DC37A59}" type="pres">
      <dgm:prSet presAssocID="{E0447975-513B-F349-885F-CFB71B25A247}" presName="node" presStyleLbl="node1" presStyleIdx="0" presStyleCnt="7">
        <dgm:presLayoutVars>
          <dgm:bulletEnabled val="1"/>
        </dgm:presLayoutVars>
      </dgm:prSet>
      <dgm:spPr/>
    </dgm:pt>
    <dgm:pt modelId="{2570F6EC-39D8-914E-93FD-01D36A19583B}" type="pres">
      <dgm:prSet presAssocID="{87B1CE10-A75C-CF40-A86B-60D4412BA895}" presName="sibTrans" presStyleLbl="sibTrans2D1" presStyleIdx="0" presStyleCnt="6"/>
      <dgm:spPr/>
    </dgm:pt>
    <dgm:pt modelId="{16FACC1A-5563-FB4E-8600-68E79742E9AE}" type="pres">
      <dgm:prSet presAssocID="{87B1CE10-A75C-CF40-A86B-60D4412BA895}" presName="connectorText" presStyleLbl="sibTrans2D1" presStyleIdx="0" presStyleCnt="6"/>
      <dgm:spPr/>
    </dgm:pt>
    <dgm:pt modelId="{FFA95E15-5B1A-FF49-91F5-FCF2599FD73E}" type="pres">
      <dgm:prSet presAssocID="{9C058984-4D29-7944-8BA2-D275E5680DE9}" presName="node" presStyleLbl="node1" presStyleIdx="1" presStyleCnt="7">
        <dgm:presLayoutVars>
          <dgm:bulletEnabled val="1"/>
        </dgm:presLayoutVars>
      </dgm:prSet>
      <dgm:spPr/>
    </dgm:pt>
    <dgm:pt modelId="{3D793903-88D2-614B-AE28-895FDE5CC341}" type="pres">
      <dgm:prSet presAssocID="{CB15146F-DBB4-544C-99F9-27DA91867D63}" presName="sibTrans" presStyleLbl="sibTrans2D1" presStyleIdx="1" presStyleCnt="6"/>
      <dgm:spPr/>
    </dgm:pt>
    <dgm:pt modelId="{94BFFFD2-2E3E-424A-8744-3166706AE158}" type="pres">
      <dgm:prSet presAssocID="{CB15146F-DBB4-544C-99F9-27DA91867D63}" presName="connectorText" presStyleLbl="sibTrans2D1" presStyleIdx="1" presStyleCnt="6"/>
      <dgm:spPr/>
    </dgm:pt>
    <dgm:pt modelId="{17764E96-99DE-B541-852E-1F5D7B23419E}" type="pres">
      <dgm:prSet presAssocID="{854C9C41-09B1-1249-AFD6-95555F1516E5}" presName="node" presStyleLbl="node1" presStyleIdx="2" presStyleCnt="7">
        <dgm:presLayoutVars>
          <dgm:bulletEnabled val="1"/>
        </dgm:presLayoutVars>
      </dgm:prSet>
      <dgm:spPr/>
    </dgm:pt>
    <dgm:pt modelId="{31764BCA-4879-F44F-88B2-0D03F0AB2FD1}" type="pres">
      <dgm:prSet presAssocID="{C816E0C2-35D2-DF48-BCEA-D57AA8FE8645}" presName="sibTrans" presStyleLbl="sibTrans2D1" presStyleIdx="2" presStyleCnt="6"/>
      <dgm:spPr/>
    </dgm:pt>
    <dgm:pt modelId="{39546320-4182-8A4D-A03A-CABB03415C81}" type="pres">
      <dgm:prSet presAssocID="{C816E0C2-35D2-DF48-BCEA-D57AA8FE8645}" presName="connectorText" presStyleLbl="sibTrans2D1" presStyleIdx="2" presStyleCnt="6"/>
      <dgm:spPr/>
    </dgm:pt>
    <dgm:pt modelId="{9BA745E5-C731-3444-88C3-49301535799E}" type="pres">
      <dgm:prSet presAssocID="{B1C63C5B-A77F-6A46-8920-EC9870CA10F5}" presName="node" presStyleLbl="node1" presStyleIdx="3" presStyleCnt="7">
        <dgm:presLayoutVars>
          <dgm:bulletEnabled val="1"/>
        </dgm:presLayoutVars>
      </dgm:prSet>
      <dgm:spPr/>
    </dgm:pt>
    <dgm:pt modelId="{2CACA4DE-BABF-9045-85FE-4116DD2EFB36}" type="pres">
      <dgm:prSet presAssocID="{7C540F0C-10DD-A548-85FB-5B6BC34A89C0}" presName="sibTrans" presStyleLbl="sibTrans2D1" presStyleIdx="3" presStyleCnt="6"/>
      <dgm:spPr/>
    </dgm:pt>
    <dgm:pt modelId="{34FC4E1F-7F28-F44A-B690-6DE68F6F1982}" type="pres">
      <dgm:prSet presAssocID="{7C540F0C-10DD-A548-85FB-5B6BC34A89C0}" presName="connectorText" presStyleLbl="sibTrans2D1" presStyleIdx="3" presStyleCnt="6"/>
      <dgm:spPr/>
    </dgm:pt>
    <dgm:pt modelId="{F180F4DC-6ECF-ED48-861A-F05EDB850E76}" type="pres">
      <dgm:prSet presAssocID="{2D13BB52-5BA6-2845-B29E-DEF841E82B7B}" presName="node" presStyleLbl="node1" presStyleIdx="4" presStyleCnt="7">
        <dgm:presLayoutVars>
          <dgm:bulletEnabled val="1"/>
        </dgm:presLayoutVars>
      </dgm:prSet>
      <dgm:spPr/>
    </dgm:pt>
    <dgm:pt modelId="{A5118A63-1629-7945-8366-8708C52DA754}" type="pres">
      <dgm:prSet presAssocID="{9548B02E-4F76-2143-B3BA-45080260D514}" presName="sibTrans" presStyleLbl="sibTrans2D1" presStyleIdx="4" presStyleCnt="6"/>
      <dgm:spPr/>
    </dgm:pt>
    <dgm:pt modelId="{12DC685B-BA8F-DE47-89B0-B4182C2C90B8}" type="pres">
      <dgm:prSet presAssocID="{9548B02E-4F76-2143-B3BA-45080260D514}" presName="connectorText" presStyleLbl="sibTrans2D1" presStyleIdx="4" presStyleCnt="6"/>
      <dgm:spPr/>
    </dgm:pt>
    <dgm:pt modelId="{1759A052-7C4C-8E43-A0C8-D077392AA348}" type="pres">
      <dgm:prSet presAssocID="{5B1D1037-16EF-2849-890D-3089B1A96DB8}" presName="node" presStyleLbl="node1" presStyleIdx="5" presStyleCnt="7">
        <dgm:presLayoutVars>
          <dgm:bulletEnabled val="1"/>
        </dgm:presLayoutVars>
      </dgm:prSet>
      <dgm:spPr/>
    </dgm:pt>
    <dgm:pt modelId="{D3563EFB-4A6C-EB4F-8F97-A4780DEE99B4}" type="pres">
      <dgm:prSet presAssocID="{BAB4ECDB-8B1D-9E4C-9047-7A30C487934F}" presName="sibTrans" presStyleLbl="sibTrans2D1" presStyleIdx="5" presStyleCnt="6"/>
      <dgm:spPr/>
    </dgm:pt>
    <dgm:pt modelId="{E8F85A8B-9093-CA44-BED2-E342DA34A6BE}" type="pres">
      <dgm:prSet presAssocID="{BAB4ECDB-8B1D-9E4C-9047-7A30C487934F}" presName="connectorText" presStyleLbl="sibTrans2D1" presStyleIdx="5" presStyleCnt="6"/>
      <dgm:spPr/>
    </dgm:pt>
    <dgm:pt modelId="{180FF679-19CB-504D-B301-1BBF842C79F8}" type="pres">
      <dgm:prSet presAssocID="{9DDCCC18-9A91-0B47-9F00-5E9E659C2956}" presName="node" presStyleLbl="node1" presStyleIdx="6" presStyleCnt="7">
        <dgm:presLayoutVars>
          <dgm:bulletEnabled val="1"/>
        </dgm:presLayoutVars>
      </dgm:prSet>
      <dgm:spPr/>
    </dgm:pt>
  </dgm:ptLst>
  <dgm:cxnLst>
    <dgm:cxn modelId="{F81F4E0D-0DA6-794D-B688-3257ECB8E6AC}" type="presOf" srcId="{BAB4ECDB-8B1D-9E4C-9047-7A30C487934F}" destId="{E8F85A8B-9093-CA44-BED2-E342DA34A6BE}" srcOrd="1" destOrd="0" presId="urn:microsoft.com/office/officeart/2005/8/layout/process1"/>
    <dgm:cxn modelId="{2AEDC014-C22B-C14E-8EAD-200D3A3EEB9D}" srcId="{9C93D5D3-3208-1243-8881-B349BB11EA42}" destId="{9C058984-4D29-7944-8BA2-D275E5680DE9}" srcOrd="1" destOrd="0" parTransId="{85B3284B-C6A2-E143-B659-156E8DB6646D}" sibTransId="{CB15146F-DBB4-544C-99F9-27DA91867D63}"/>
    <dgm:cxn modelId="{936B1E15-FF88-0C4E-BE22-BECBF8BD03A9}" type="presOf" srcId="{C816E0C2-35D2-DF48-BCEA-D57AA8FE8645}" destId="{39546320-4182-8A4D-A03A-CABB03415C81}" srcOrd="1" destOrd="0" presId="urn:microsoft.com/office/officeart/2005/8/layout/process1"/>
    <dgm:cxn modelId="{434C4839-0150-EA4B-9830-B4E69F367796}" type="presOf" srcId="{9548B02E-4F76-2143-B3BA-45080260D514}" destId="{A5118A63-1629-7945-8366-8708C52DA754}" srcOrd="0" destOrd="0" presId="urn:microsoft.com/office/officeart/2005/8/layout/process1"/>
    <dgm:cxn modelId="{0733EF41-8FCE-0048-A090-2297A48968EB}" type="presOf" srcId="{C816E0C2-35D2-DF48-BCEA-D57AA8FE8645}" destId="{31764BCA-4879-F44F-88B2-0D03F0AB2FD1}" srcOrd="0" destOrd="0" presId="urn:microsoft.com/office/officeart/2005/8/layout/process1"/>
    <dgm:cxn modelId="{0CA37D42-C216-164F-8102-CD89A51A1E05}" srcId="{9C93D5D3-3208-1243-8881-B349BB11EA42}" destId="{854C9C41-09B1-1249-AFD6-95555F1516E5}" srcOrd="2" destOrd="0" parTransId="{84D3C092-FFFB-5645-A976-B908F7C7481F}" sibTransId="{C816E0C2-35D2-DF48-BCEA-D57AA8FE8645}"/>
    <dgm:cxn modelId="{868EA748-2DF2-6C4D-8039-641C34FE903F}" type="presOf" srcId="{BAB4ECDB-8B1D-9E4C-9047-7A30C487934F}" destId="{D3563EFB-4A6C-EB4F-8F97-A4780DEE99B4}" srcOrd="0" destOrd="0" presId="urn:microsoft.com/office/officeart/2005/8/layout/process1"/>
    <dgm:cxn modelId="{D9EF164B-D4C3-0644-AD54-A2353D429637}" type="presOf" srcId="{2D13BB52-5BA6-2845-B29E-DEF841E82B7B}" destId="{F180F4DC-6ECF-ED48-861A-F05EDB850E76}" srcOrd="0" destOrd="0" presId="urn:microsoft.com/office/officeart/2005/8/layout/process1"/>
    <dgm:cxn modelId="{1799AC4C-92FB-9D4D-8457-C611DCE43E07}" type="presOf" srcId="{9DDCCC18-9A91-0B47-9F00-5E9E659C2956}" destId="{180FF679-19CB-504D-B301-1BBF842C79F8}" srcOrd="0" destOrd="0" presId="urn:microsoft.com/office/officeart/2005/8/layout/process1"/>
    <dgm:cxn modelId="{41BD284E-21C1-1C40-A6C1-2B0FE5B9EFF0}" srcId="{9C93D5D3-3208-1243-8881-B349BB11EA42}" destId="{B1C63C5B-A77F-6A46-8920-EC9870CA10F5}" srcOrd="3" destOrd="0" parTransId="{4C5F2865-7574-DA48-B942-C3BF31122243}" sibTransId="{7C540F0C-10DD-A548-85FB-5B6BC34A89C0}"/>
    <dgm:cxn modelId="{AC3CCE50-5230-084D-B92F-442D14D9C91A}" type="presOf" srcId="{9C93D5D3-3208-1243-8881-B349BB11EA42}" destId="{F93DEFC8-F693-7A4E-A65B-BEBA7CC21815}" srcOrd="0" destOrd="0" presId="urn:microsoft.com/office/officeart/2005/8/layout/process1"/>
    <dgm:cxn modelId="{3505FA51-0594-4442-8256-C5FAA7617B55}" type="presOf" srcId="{CB15146F-DBB4-544C-99F9-27DA91867D63}" destId="{94BFFFD2-2E3E-424A-8744-3166706AE158}" srcOrd="1" destOrd="0" presId="urn:microsoft.com/office/officeart/2005/8/layout/process1"/>
    <dgm:cxn modelId="{7FA6A652-8EC3-8B4C-AE1D-E61B7602E655}" srcId="{9C93D5D3-3208-1243-8881-B349BB11EA42}" destId="{9DDCCC18-9A91-0B47-9F00-5E9E659C2956}" srcOrd="6" destOrd="0" parTransId="{2FBF48D9-5C91-0A41-B333-0D5E1F4C5B49}" sibTransId="{0745F4E3-1148-1C4D-9115-B26B24F7B9C9}"/>
    <dgm:cxn modelId="{62118169-00C8-7541-96B2-1A026A716702}" type="presOf" srcId="{87B1CE10-A75C-CF40-A86B-60D4412BA895}" destId="{2570F6EC-39D8-914E-93FD-01D36A19583B}" srcOrd="0" destOrd="0" presId="urn:microsoft.com/office/officeart/2005/8/layout/process1"/>
    <dgm:cxn modelId="{B4ABCE76-D167-DF4D-A27C-99ADD7D81D87}" type="presOf" srcId="{CB15146F-DBB4-544C-99F9-27DA91867D63}" destId="{3D793903-88D2-614B-AE28-895FDE5CC341}" srcOrd="0" destOrd="0" presId="urn:microsoft.com/office/officeart/2005/8/layout/process1"/>
    <dgm:cxn modelId="{66A5F196-AC0A-F94A-BED4-16984617C4DC}" type="presOf" srcId="{E0447975-513B-F349-885F-CFB71B25A247}" destId="{54820EDE-799A-2F4B-844E-25E95DC37A59}" srcOrd="0" destOrd="0" presId="urn:microsoft.com/office/officeart/2005/8/layout/process1"/>
    <dgm:cxn modelId="{FDB64199-97CB-7540-A187-56F9C4C3AD80}" srcId="{9C93D5D3-3208-1243-8881-B349BB11EA42}" destId="{5B1D1037-16EF-2849-890D-3089B1A96DB8}" srcOrd="5" destOrd="0" parTransId="{2D868C6A-C65A-E94E-9195-F993983FE0E8}" sibTransId="{BAB4ECDB-8B1D-9E4C-9047-7A30C487934F}"/>
    <dgm:cxn modelId="{28FC39A4-0A04-184E-A530-307843099927}" type="presOf" srcId="{5B1D1037-16EF-2849-890D-3089B1A96DB8}" destId="{1759A052-7C4C-8E43-A0C8-D077392AA348}" srcOrd="0" destOrd="0" presId="urn:microsoft.com/office/officeart/2005/8/layout/process1"/>
    <dgm:cxn modelId="{0D0276AA-8D9A-0744-86FF-3A43D4EC7A29}" srcId="{9C93D5D3-3208-1243-8881-B349BB11EA42}" destId="{2D13BB52-5BA6-2845-B29E-DEF841E82B7B}" srcOrd="4" destOrd="0" parTransId="{326290CB-1B9D-DC4B-ABD7-56803DC1EF78}" sibTransId="{9548B02E-4F76-2143-B3BA-45080260D514}"/>
    <dgm:cxn modelId="{99FF37B8-2E68-F944-B140-3F235C99C508}" type="presOf" srcId="{9548B02E-4F76-2143-B3BA-45080260D514}" destId="{12DC685B-BA8F-DE47-89B0-B4182C2C90B8}" srcOrd="1" destOrd="0" presId="urn:microsoft.com/office/officeart/2005/8/layout/process1"/>
    <dgm:cxn modelId="{F8E7F6C3-395A-0347-8218-59DBA825A137}" type="presOf" srcId="{9C058984-4D29-7944-8BA2-D275E5680DE9}" destId="{FFA95E15-5B1A-FF49-91F5-FCF2599FD73E}" srcOrd="0" destOrd="0" presId="urn:microsoft.com/office/officeart/2005/8/layout/process1"/>
    <dgm:cxn modelId="{D10310C7-D5C8-514F-82B0-C614A53984E2}" type="presOf" srcId="{B1C63C5B-A77F-6A46-8920-EC9870CA10F5}" destId="{9BA745E5-C731-3444-88C3-49301535799E}" srcOrd="0" destOrd="0" presId="urn:microsoft.com/office/officeart/2005/8/layout/process1"/>
    <dgm:cxn modelId="{3287E7C9-8002-7447-B7E5-5732818EF389}" type="presOf" srcId="{87B1CE10-A75C-CF40-A86B-60D4412BA895}" destId="{16FACC1A-5563-FB4E-8600-68E79742E9AE}" srcOrd="1" destOrd="0" presId="urn:microsoft.com/office/officeart/2005/8/layout/process1"/>
    <dgm:cxn modelId="{1D0782CE-EA4F-694F-AC0E-D1529D478862}" type="presOf" srcId="{854C9C41-09B1-1249-AFD6-95555F1516E5}" destId="{17764E96-99DE-B541-852E-1F5D7B23419E}" srcOrd="0" destOrd="0" presId="urn:microsoft.com/office/officeart/2005/8/layout/process1"/>
    <dgm:cxn modelId="{1958BEE1-DDFC-2546-8CDC-FFD52CA50E36}" type="presOf" srcId="{7C540F0C-10DD-A548-85FB-5B6BC34A89C0}" destId="{34FC4E1F-7F28-F44A-B690-6DE68F6F1982}" srcOrd="1" destOrd="0" presId="urn:microsoft.com/office/officeart/2005/8/layout/process1"/>
    <dgm:cxn modelId="{466FB6E2-03E3-C741-861E-455A881CB4CF}" type="presOf" srcId="{7C540F0C-10DD-A548-85FB-5B6BC34A89C0}" destId="{2CACA4DE-BABF-9045-85FE-4116DD2EFB36}" srcOrd="0" destOrd="0" presId="urn:microsoft.com/office/officeart/2005/8/layout/process1"/>
    <dgm:cxn modelId="{5E08E5F0-9296-784E-981D-DC0245BCEA49}" srcId="{9C93D5D3-3208-1243-8881-B349BB11EA42}" destId="{E0447975-513B-F349-885F-CFB71B25A247}" srcOrd="0" destOrd="0" parTransId="{C40F7505-8614-DD4D-A0ED-FEEA14C93782}" sibTransId="{87B1CE10-A75C-CF40-A86B-60D4412BA895}"/>
    <dgm:cxn modelId="{C1EF64F0-34EB-3A4E-B440-E2FB29A907AD}" type="presParOf" srcId="{F93DEFC8-F693-7A4E-A65B-BEBA7CC21815}" destId="{54820EDE-799A-2F4B-844E-25E95DC37A59}" srcOrd="0" destOrd="0" presId="urn:microsoft.com/office/officeart/2005/8/layout/process1"/>
    <dgm:cxn modelId="{701AF549-809B-734A-82EB-BE171ACE3BE4}" type="presParOf" srcId="{F93DEFC8-F693-7A4E-A65B-BEBA7CC21815}" destId="{2570F6EC-39D8-914E-93FD-01D36A19583B}" srcOrd="1" destOrd="0" presId="urn:microsoft.com/office/officeart/2005/8/layout/process1"/>
    <dgm:cxn modelId="{DF4FE42B-AD8B-FC47-A3EC-22F4F703C63B}" type="presParOf" srcId="{2570F6EC-39D8-914E-93FD-01D36A19583B}" destId="{16FACC1A-5563-FB4E-8600-68E79742E9AE}" srcOrd="0" destOrd="0" presId="urn:microsoft.com/office/officeart/2005/8/layout/process1"/>
    <dgm:cxn modelId="{FF217B82-D058-9744-87A5-702AED9EEF7E}" type="presParOf" srcId="{F93DEFC8-F693-7A4E-A65B-BEBA7CC21815}" destId="{FFA95E15-5B1A-FF49-91F5-FCF2599FD73E}" srcOrd="2" destOrd="0" presId="urn:microsoft.com/office/officeart/2005/8/layout/process1"/>
    <dgm:cxn modelId="{4FF505CA-EF58-034F-829F-9F727965E2AD}" type="presParOf" srcId="{F93DEFC8-F693-7A4E-A65B-BEBA7CC21815}" destId="{3D793903-88D2-614B-AE28-895FDE5CC341}" srcOrd="3" destOrd="0" presId="urn:microsoft.com/office/officeart/2005/8/layout/process1"/>
    <dgm:cxn modelId="{6412E695-4E34-9D4F-904A-AA4A17C61184}" type="presParOf" srcId="{3D793903-88D2-614B-AE28-895FDE5CC341}" destId="{94BFFFD2-2E3E-424A-8744-3166706AE158}" srcOrd="0" destOrd="0" presId="urn:microsoft.com/office/officeart/2005/8/layout/process1"/>
    <dgm:cxn modelId="{59DCD105-61EC-7445-BE4D-76FFE45D846E}" type="presParOf" srcId="{F93DEFC8-F693-7A4E-A65B-BEBA7CC21815}" destId="{17764E96-99DE-B541-852E-1F5D7B23419E}" srcOrd="4" destOrd="0" presId="urn:microsoft.com/office/officeart/2005/8/layout/process1"/>
    <dgm:cxn modelId="{A7CDB8A0-5547-204B-84E6-0D994594F20F}" type="presParOf" srcId="{F93DEFC8-F693-7A4E-A65B-BEBA7CC21815}" destId="{31764BCA-4879-F44F-88B2-0D03F0AB2FD1}" srcOrd="5" destOrd="0" presId="urn:microsoft.com/office/officeart/2005/8/layout/process1"/>
    <dgm:cxn modelId="{B790166F-B08D-EC42-9AC9-8BF75235A5CD}" type="presParOf" srcId="{31764BCA-4879-F44F-88B2-0D03F0AB2FD1}" destId="{39546320-4182-8A4D-A03A-CABB03415C81}" srcOrd="0" destOrd="0" presId="urn:microsoft.com/office/officeart/2005/8/layout/process1"/>
    <dgm:cxn modelId="{E5496E4C-30E8-F941-B413-CC9B6183538E}" type="presParOf" srcId="{F93DEFC8-F693-7A4E-A65B-BEBA7CC21815}" destId="{9BA745E5-C731-3444-88C3-49301535799E}" srcOrd="6" destOrd="0" presId="urn:microsoft.com/office/officeart/2005/8/layout/process1"/>
    <dgm:cxn modelId="{1C13FCB8-CA0B-E041-AFC2-FFAB13E44A8F}" type="presParOf" srcId="{F93DEFC8-F693-7A4E-A65B-BEBA7CC21815}" destId="{2CACA4DE-BABF-9045-85FE-4116DD2EFB36}" srcOrd="7" destOrd="0" presId="urn:microsoft.com/office/officeart/2005/8/layout/process1"/>
    <dgm:cxn modelId="{6E3E12A1-D928-1C4B-9BB5-8034098276BE}" type="presParOf" srcId="{2CACA4DE-BABF-9045-85FE-4116DD2EFB36}" destId="{34FC4E1F-7F28-F44A-B690-6DE68F6F1982}" srcOrd="0" destOrd="0" presId="urn:microsoft.com/office/officeart/2005/8/layout/process1"/>
    <dgm:cxn modelId="{125FFF3F-686C-1648-9010-9459850216E5}" type="presParOf" srcId="{F93DEFC8-F693-7A4E-A65B-BEBA7CC21815}" destId="{F180F4DC-6ECF-ED48-861A-F05EDB850E76}" srcOrd="8" destOrd="0" presId="urn:microsoft.com/office/officeart/2005/8/layout/process1"/>
    <dgm:cxn modelId="{B5105D5D-746F-4A4B-AEE3-DD433151F79D}" type="presParOf" srcId="{F93DEFC8-F693-7A4E-A65B-BEBA7CC21815}" destId="{A5118A63-1629-7945-8366-8708C52DA754}" srcOrd="9" destOrd="0" presId="urn:microsoft.com/office/officeart/2005/8/layout/process1"/>
    <dgm:cxn modelId="{68B2DF02-B147-BD45-BF79-5101276525A1}" type="presParOf" srcId="{A5118A63-1629-7945-8366-8708C52DA754}" destId="{12DC685B-BA8F-DE47-89B0-B4182C2C90B8}" srcOrd="0" destOrd="0" presId="urn:microsoft.com/office/officeart/2005/8/layout/process1"/>
    <dgm:cxn modelId="{47617B22-4D41-344E-A9AF-5DFCC06FA858}" type="presParOf" srcId="{F93DEFC8-F693-7A4E-A65B-BEBA7CC21815}" destId="{1759A052-7C4C-8E43-A0C8-D077392AA348}" srcOrd="10" destOrd="0" presId="urn:microsoft.com/office/officeart/2005/8/layout/process1"/>
    <dgm:cxn modelId="{6719C4B8-0F7C-4A48-9DE1-69E447CCBB26}" type="presParOf" srcId="{F93DEFC8-F693-7A4E-A65B-BEBA7CC21815}" destId="{D3563EFB-4A6C-EB4F-8F97-A4780DEE99B4}" srcOrd="11" destOrd="0" presId="urn:microsoft.com/office/officeart/2005/8/layout/process1"/>
    <dgm:cxn modelId="{EB93CBBB-0FB2-1F40-AC2F-89C882A2DEA4}" type="presParOf" srcId="{D3563EFB-4A6C-EB4F-8F97-A4780DEE99B4}" destId="{E8F85A8B-9093-CA44-BED2-E342DA34A6BE}" srcOrd="0" destOrd="0" presId="urn:microsoft.com/office/officeart/2005/8/layout/process1"/>
    <dgm:cxn modelId="{9120BAD7-6125-8E4F-991A-084D99700BBD}" type="presParOf" srcId="{F93DEFC8-F693-7A4E-A65B-BEBA7CC21815}" destId="{180FF679-19CB-504D-B301-1BBF842C79F8}"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20EDE-799A-2F4B-844E-25E95DC37A59}">
      <dsp:nvSpPr>
        <dsp:cNvPr id="0" name=""/>
        <dsp:cNvSpPr/>
      </dsp:nvSpPr>
      <dsp:spPr>
        <a:xfrm>
          <a:off x="3154" y="27131"/>
          <a:ext cx="1194477" cy="12930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Identify 5 Popular Spotify Playlists across 12 Genres</a:t>
          </a:r>
        </a:p>
      </dsp:txBody>
      <dsp:txXfrm>
        <a:off x="38139" y="62116"/>
        <a:ext cx="1124507" cy="1223075"/>
      </dsp:txXfrm>
    </dsp:sp>
    <dsp:sp modelId="{2570F6EC-39D8-914E-93FD-01D36A19583B}">
      <dsp:nvSpPr>
        <dsp:cNvPr id="0" name=""/>
        <dsp:cNvSpPr/>
      </dsp:nvSpPr>
      <dsp:spPr>
        <a:xfrm>
          <a:off x="1317079" y="525539"/>
          <a:ext cx="253229" cy="29623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317079" y="584785"/>
        <a:ext cx="177260" cy="177738"/>
      </dsp:txXfrm>
    </dsp:sp>
    <dsp:sp modelId="{FFA95E15-5B1A-FF49-91F5-FCF2599FD73E}">
      <dsp:nvSpPr>
        <dsp:cNvPr id="0" name=""/>
        <dsp:cNvSpPr/>
      </dsp:nvSpPr>
      <dsp:spPr>
        <a:xfrm>
          <a:off x="1675423" y="27131"/>
          <a:ext cx="1194477" cy="1293045"/>
        </a:xfrm>
        <a:prstGeom prst="roundRect">
          <a:avLst>
            <a:gd name="adj" fmla="val 10000"/>
          </a:avLst>
        </a:prstGeom>
        <a:solidFill>
          <a:schemeClr val="accent3">
            <a:hueOff val="1189072"/>
            <a:satOff val="-850"/>
            <a:lumOff val="2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Spotify App Integration</a:t>
          </a:r>
        </a:p>
      </dsp:txBody>
      <dsp:txXfrm>
        <a:off x="1710408" y="62116"/>
        <a:ext cx="1124507" cy="1223075"/>
      </dsp:txXfrm>
    </dsp:sp>
    <dsp:sp modelId="{3D793903-88D2-614B-AE28-895FDE5CC341}">
      <dsp:nvSpPr>
        <dsp:cNvPr id="0" name=""/>
        <dsp:cNvSpPr/>
      </dsp:nvSpPr>
      <dsp:spPr>
        <a:xfrm>
          <a:off x="2989348" y="525539"/>
          <a:ext cx="253229" cy="296230"/>
        </a:xfrm>
        <a:prstGeom prst="rightArrow">
          <a:avLst>
            <a:gd name="adj1" fmla="val 60000"/>
            <a:gd name="adj2" fmla="val 50000"/>
          </a:avLst>
        </a:prstGeom>
        <a:solidFill>
          <a:schemeClr val="accent3">
            <a:hueOff val="1426887"/>
            <a:satOff val="-1020"/>
            <a:lumOff val="2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89348" y="584785"/>
        <a:ext cx="177260" cy="177738"/>
      </dsp:txXfrm>
    </dsp:sp>
    <dsp:sp modelId="{17764E96-99DE-B541-852E-1F5D7B23419E}">
      <dsp:nvSpPr>
        <dsp:cNvPr id="0" name=""/>
        <dsp:cNvSpPr/>
      </dsp:nvSpPr>
      <dsp:spPr>
        <a:xfrm>
          <a:off x="3347692" y="27131"/>
          <a:ext cx="1194477" cy="1293045"/>
        </a:xfrm>
        <a:prstGeom prst="roundRect">
          <a:avLst>
            <a:gd name="adj" fmla="val 10000"/>
          </a:avLst>
        </a:prstGeom>
        <a:solidFill>
          <a:schemeClr val="accent3">
            <a:hueOff val="2378145"/>
            <a:satOff val="-1700"/>
            <a:lumOff val="4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Encode API Credentials</a:t>
          </a:r>
        </a:p>
      </dsp:txBody>
      <dsp:txXfrm>
        <a:off x="3382677" y="62116"/>
        <a:ext cx="1124507" cy="1223075"/>
      </dsp:txXfrm>
    </dsp:sp>
    <dsp:sp modelId="{31764BCA-4879-F44F-88B2-0D03F0AB2FD1}">
      <dsp:nvSpPr>
        <dsp:cNvPr id="0" name=""/>
        <dsp:cNvSpPr/>
      </dsp:nvSpPr>
      <dsp:spPr>
        <a:xfrm>
          <a:off x="4661617" y="525539"/>
          <a:ext cx="253229" cy="296230"/>
        </a:xfrm>
        <a:prstGeom prst="rightArrow">
          <a:avLst>
            <a:gd name="adj1" fmla="val 60000"/>
            <a:gd name="adj2" fmla="val 50000"/>
          </a:avLst>
        </a:prstGeom>
        <a:solidFill>
          <a:schemeClr val="accent3">
            <a:hueOff val="2853774"/>
            <a:satOff val="-2040"/>
            <a:lumOff val="54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661617" y="584785"/>
        <a:ext cx="177260" cy="177738"/>
      </dsp:txXfrm>
    </dsp:sp>
    <dsp:sp modelId="{9BA745E5-C731-3444-88C3-49301535799E}">
      <dsp:nvSpPr>
        <dsp:cNvPr id="0" name=""/>
        <dsp:cNvSpPr/>
      </dsp:nvSpPr>
      <dsp:spPr>
        <a:xfrm>
          <a:off x="5019961" y="27131"/>
          <a:ext cx="1194477" cy="1293045"/>
        </a:xfrm>
        <a:prstGeom prst="roundRect">
          <a:avLst>
            <a:gd name="adj" fmla="val 10000"/>
          </a:avLst>
        </a:prstGeom>
        <a:solidFill>
          <a:schemeClr val="accent3">
            <a:hueOff val="3567217"/>
            <a:satOff val="-2550"/>
            <a:lumOff val="6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Obtain Spotify Access Token</a:t>
          </a:r>
        </a:p>
      </dsp:txBody>
      <dsp:txXfrm>
        <a:off x="5054946" y="62116"/>
        <a:ext cx="1124507" cy="1223075"/>
      </dsp:txXfrm>
    </dsp:sp>
    <dsp:sp modelId="{2CACA4DE-BABF-9045-85FE-4116DD2EFB36}">
      <dsp:nvSpPr>
        <dsp:cNvPr id="0" name=""/>
        <dsp:cNvSpPr/>
      </dsp:nvSpPr>
      <dsp:spPr>
        <a:xfrm>
          <a:off x="6333886" y="525539"/>
          <a:ext cx="253229" cy="296230"/>
        </a:xfrm>
        <a:prstGeom prst="rightArrow">
          <a:avLst>
            <a:gd name="adj1" fmla="val 60000"/>
            <a:gd name="adj2" fmla="val 50000"/>
          </a:avLst>
        </a:prstGeom>
        <a:solidFill>
          <a:schemeClr val="accent3">
            <a:hueOff val="4280660"/>
            <a:satOff val="-3060"/>
            <a:lumOff val="82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333886" y="584785"/>
        <a:ext cx="177260" cy="177738"/>
      </dsp:txXfrm>
    </dsp:sp>
    <dsp:sp modelId="{F180F4DC-6ECF-ED48-861A-F05EDB850E76}">
      <dsp:nvSpPr>
        <dsp:cNvPr id="0" name=""/>
        <dsp:cNvSpPr/>
      </dsp:nvSpPr>
      <dsp:spPr>
        <a:xfrm>
          <a:off x="6692230" y="27131"/>
          <a:ext cx="1194477" cy="1293045"/>
        </a:xfrm>
        <a:prstGeom prst="roundRect">
          <a:avLst>
            <a:gd name="adj" fmla="val 10000"/>
          </a:avLst>
        </a:prstGeom>
        <a:solidFill>
          <a:schemeClr val="accent3">
            <a:hueOff val="4756289"/>
            <a:satOff val="-3400"/>
            <a:lumOff val="9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Retrieve Tracks within each Playlist using Spotify’s web API</a:t>
          </a:r>
        </a:p>
      </dsp:txBody>
      <dsp:txXfrm>
        <a:off x="6727215" y="62116"/>
        <a:ext cx="1124507" cy="1223075"/>
      </dsp:txXfrm>
    </dsp:sp>
    <dsp:sp modelId="{A5118A63-1629-7945-8366-8708C52DA754}">
      <dsp:nvSpPr>
        <dsp:cNvPr id="0" name=""/>
        <dsp:cNvSpPr/>
      </dsp:nvSpPr>
      <dsp:spPr>
        <a:xfrm>
          <a:off x="8006155" y="525539"/>
          <a:ext cx="253229" cy="296230"/>
        </a:xfrm>
        <a:prstGeom prst="rightArrow">
          <a:avLst>
            <a:gd name="adj1" fmla="val 60000"/>
            <a:gd name="adj2" fmla="val 50000"/>
          </a:avLst>
        </a:prstGeom>
        <a:solidFill>
          <a:schemeClr val="accent3">
            <a:hueOff val="5707547"/>
            <a:satOff val="-4080"/>
            <a:lumOff val="10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006155" y="584785"/>
        <a:ext cx="177260" cy="177738"/>
      </dsp:txXfrm>
    </dsp:sp>
    <dsp:sp modelId="{1759A052-7C4C-8E43-A0C8-D077392AA348}">
      <dsp:nvSpPr>
        <dsp:cNvPr id="0" name=""/>
        <dsp:cNvSpPr/>
      </dsp:nvSpPr>
      <dsp:spPr>
        <a:xfrm>
          <a:off x="8364499" y="27131"/>
          <a:ext cx="1194477" cy="1293045"/>
        </a:xfrm>
        <a:prstGeom prst="roundRect">
          <a:avLst>
            <a:gd name="adj" fmla="val 10000"/>
          </a:avLst>
        </a:prstGeom>
        <a:solidFill>
          <a:schemeClr val="accent3">
            <a:hueOff val="5945361"/>
            <a:satOff val="-4250"/>
            <a:lumOff val="11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Retrieve Audio Features of each Track using Spotify’s Web API</a:t>
          </a:r>
        </a:p>
      </dsp:txBody>
      <dsp:txXfrm>
        <a:off x="8399484" y="62116"/>
        <a:ext cx="1124507" cy="1223075"/>
      </dsp:txXfrm>
    </dsp:sp>
    <dsp:sp modelId="{D3563EFB-4A6C-EB4F-8F97-A4780DEE99B4}">
      <dsp:nvSpPr>
        <dsp:cNvPr id="0" name=""/>
        <dsp:cNvSpPr/>
      </dsp:nvSpPr>
      <dsp:spPr>
        <a:xfrm>
          <a:off x="9678424" y="525539"/>
          <a:ext cx="253229" cy="296230"/>
        </a:xfrm>
        <a:prstGeom prst="rightArrow">
          <a:avLst>
            <a:gd name="adj1" fmla="val 60000"/>
            <a:gd name="adj2" fmla="val 50000"/>
          </a:avLst>
        </a:prstGeom>
        <a:solidFill>
          <a:schemeClr val="accent3">
            <a:hueOff val="7134434"/>
            <a:satOff val="-5100"/>
            <a:lumOff val="13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678424" y="584785"/>
        <a:ext cx="177260" cy="177738"/>
      </dsp:txXfrm>
    </dsp:sp>
    <dsp:sp modelId="{180FF679-19CB-504D-B301-1BBF842C79F8}">
      <dsp:nvSpPr>
        <dsp:cNvPr id="0" name=""/>
        <dsp:cNvSpPr/>
      </dsp:nvSpPr>
      <dsp:spPr>
        <a:xfrm>
          <a:off x="10036767" y="27131"/>
          <a:ext cx="1194477" cy="1293045"/>
        </a:xfrm>
        <a:prstGeom prst="roundRect">
          <a:avLst>
            <a:gd name="adj" fmla="val 10000"/>
          </a:avLst>
        </a:prstGeom>
        <a:solidFill>
          <a:schemeClr val="accent3">
            <a:hueOff val="7134434"/>
            <a:satOff val="-5100"/>
            <a:lumOff val="13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Store &amp; Merge to a clean DataFrame for Analysis</a:t>
          </a:r>
        </a:p>
      </dsp:txBody>
      <dsp:txXfrm>
        <a:off x="10071752" y="62116"/>
        <a:ext cx="1124507" cy="12230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2/4/20</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2/4/20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Motivation &amp; Research Questions</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000" y="1043827"/>
            <a:ext cx="7209642" cy="5594019"/>
          </a:xfrm>
        </p:spPr>
        <p:txBody>
          <a:bodyPr/>
          <a:lstStyle/>
          <a:p>
            <a:r>
              <a:rPr lang="en-US" sz="1600" b="1" dirty="0"/>
              <a:t>Explore some of the data points that enables Spotify to generate and curate their most Popular Playlists.</a:t>
            </a:r>
          </a:p>
          <a:p>
            <a:r>
              <a:rPr lang="en-US" sz="1600" b="1" dirty="0"/>
              <a:t>Analyze Spotify’s publicly available Playlists and Songs across different Genres of music to understand the different Audio Features and determine </a:t>
            </a:r>
            <a:r>
              <a:rPr lang="en-US" sz="1600" b="1" i="1" dirty="0"/>
              <a:t>relationships</a:t>
            </a:r>
            <a:r>
              <a:rPr lang="en-US" sz="1600" b="1" dirty="0"/>
              <a:t> and </a:t>
            </a:r>
            <a:r>
              <a:rPr lang="en-US" sz="1600" b="1" i="1" dirty="0"/>
              <a:t>trends </a:t>
            </a:r>
            <a:r>
              <a:rPr lang="en-US" sz="1600" b="1" dirty="0"/>
              <a:t>driving their Popularity.</a:t>
            </a:r>
          </a:p>
          <a:p>
            <a:endParaRPr lang="en-US" sz="1600" dirty="0"/>
          </a:p>
          <a:p>
            <a:pPr marL="606425" lvl="1" indent="-342900">
              <a:buFont typeface="+mj-lt"/>
              <a:buAutoNum type="arabicPeriod"/>
            </a:pPr>
            <a:r>
              <a:rPr lang="en-US" dirty="0"/>
              <a:t>Which Genres are more popular than others? Statistically, are there significant differences in Popularity between Genres?</a:t>
            </a:r>
          </a:p>
          <a:p>
            <a:pPr marL="606425" lvl="1" indent="-342900">
              <a:buFont typeface="+mj-lt"/>
              <a:buAutoNum type="arabicPeriod"/>
            </a:pPr>
            <a:endParaRPr lang="en-US" dirty="0"/>
          </a:p>
          <a:p>
            <a:pPr marL="606425" lvl="1" indent="-342900">
              <a:buFont typeface="+mj-lt"/>
              <a:buAutoNum type="arabicPeriod"/>
            </a:pPr>
            <a:r>
              <a:rPr lang="en-US" dirty="0"/>
              <a:t>How do various Audio Features of a Song - such as it's Danceability and Energy - influence it’s Popularity?</a:t>
            </a:r>
          </a:p>
          <a:p>
            <a:pPr marL="606425" lvl="1" indent="-342900">
              <a:buFont typeface="+mj-lt"/>
              <a:buAutoNum type="arabicPeriod"/>
            </a:pPr>
            <a:endParaRPr lang="en-US" noProof="1"/>
          </a:p>
          <a:p>
            <a:pPr marL="606425" lvl="1" indent="-342900">
              <a:buFont typeface="+mj-lt"/>
              <a:buAutoNum type="arabicPeriod"/>
            </a:pPr>
            <a:r>
              <a:rPr lang="en-US" dirty="0"/>
              <a:t>How are popular songs trending in terms of their Valence, i.e. songs that sound more positive (e.g. happy, cheerful, euphoric), vs songs that sound more negative (e.g. sad, depressed, angry)? Is there any correlation between the Speechiness and the Valence of a song?</a:t>
            </a:r>
            <a:r>
              <a:rPr lang="en-US" noProof="1"/>
              <a:t> </a:t>
            </a:r>
          </a:p>
          <a:p>
            <a:pPr marL="606425" lvl="1" indent="-342900">
              <a:buFont typeface="+mj-lt"/>
              <a:buAutoNum type="arabicPeriod"/>
            </a:pPr>
            <a:endParaRPr lang="en-US" noProof="1"/>
          </a:p>
          <a:p>
            <a:pPr marL="606425" lvl="1" indent="-342900">
              <a:buFont typeface="+mj-lt"/>
              <a:buAutoNum type="arabicPeriod"/>
            </a:pPr>
            <a:r>
              <a:rPr lang="en-US" dirty="0"/>
              <a:t>Does the Duration of a song affect it’s Position within a playlist?</a:t>
            </a:r>
          </a:p>
          <a:p>
            <a:pPr marL="606425" lvl="1" indent="-342900">
              <a:buFont typeface="+mj-lt"/>
              <a:buAutoNum type="arabicPeriod"/>
            </a:pPr>
            <a:endParaRPr lang="en-US" dirty="0"/>
          </a:p>
          <a:p>
            <a:pPr marL="606425" lvl="1" indent="-342900">
              <a:buFont typeface="+mj-lt"/>
              <a:buAutoNum type="arabicPeriod"/>
            </a:pPr>
            <a:r>
              <a:rPr lang="en-US" dirty="0"/>
              <a:t>Does the Position of a song in a playlist impact it’s Popularity?</a:t>
            </a:r>
          </a:p>
          <a:p>
            <a:pPr marL="606425" lvl="1" indent="-342900">
              <a:buFont typeface="+mj-lt"/>
              <a:buAutoNum type="arabicPeriod"/>
            </a:pPr>
            <a:endParaRPr lang="en-US" dirty="0"/>
          </a:p>
          <a:p>
            <a:pPr marL="606425" lvl="1" indent="-342900">
              <a:buFont typeface="+mj-lt"/>
              <a:buAutoNum type="arabicPeriod"/>
            </a:pPr>
            <a:r>
              <a:rPr lang="en-US" dirty="0"/>
              <a:t>Are Singles more popular than full-length Albums or Compilations?</a:t>
            </a:r>
          </a:p>
          <a:p>
            <a:pPr marL="606425" lvl="1" indent="-342900">
              <a:buFont typeface="+mj-lt"/>
              <a:buAutoNum type="arabicPeriod"/>
            </a:pPr>
            <a:endParaRPr lang="en-US" sz="1400" dirty="0"/>
          </a:p>
          <a:p>
            <a:pPr marL="0" indent="0">
              <a:buNone/>
            </a:pPr>
            <a:endParaRPr lang="en-US" sz="1600" dirty="0"/>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1</a:t>
            </a:fld>
            <a:endParaRPr lang="en-US" dirty="0"/>
          </a:p>
        </p:txBody>
      </p:sp>
      <p:pic>
        <p:nvPicPr>
          <p:cNvPr id="1026" name="Picture 2" descr="Image result for fake playlists&quot;">
            <a:extLst>
              <a:ext uri="{FF2B5EF4-FFF2-40B4-BE49-F238E27FC236}">
                <a16:creationId xmlns:a16="http://schemas.microsoft.com/office/drawing/2014/main" id="{F55B5E2C-1A81-4A02-A4A1-D598D5A4F164}"/>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3674" r="25369"/>
          <a:stretch/>
        </p:blipFill>
        <p:spPr bwMode="auto">
          <a:xfrm>
            <a:off x="7811520" y="0"/>
            <a:ext cx="4380479" cy="667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D07E137-8E8B-4528-BBC3-60C850DF0CA2}"/>
              </a:ext>
            </a:extLst>
          </p:cNvPr>
          <p:cNvSpPr/>
          <p:nvPr/>
        </p:nvSpPr>
        <p:spPr>
          <a:xfrm>
            <a:off x="0" y="6637847"/>
            <a:ext cx="12188561" cy="231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Tree>
    <p:extLst>
      <p:ext uri="{BB962C8B-B14F-4D97-AF65-F5344CB8AC3E}">
        <p14:creationId xmlns:p14="http://schemas.microsoft.com/office/powerpoint/2010/main" val="240325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Data Exploration &amp; Cleanup</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2</a:t>
            </a:fld>
            <a:endParaRPr lang="en-US" dirty="0"/>
          </a:p>
        </p:txBody>
      </p:sp>
      <p:sp>
        <p:nvSpPr>
          <p:cNvPr id="12" name="Rectangle 11">
            <a:extLst>
              <a:ext uri="{FF2B5EF4-FFF2-40B4-BE49-F238E27FC236}">
                <a16:creationId xmlns:a16="http://schemas.microsoft.com/office/drawing/2014/main" id="{CD07E137-8E8B-4528-BBC3-60C850DF0CA2}"/>
              </a:ext>
            </a:extLst>
          </p:cNvPr>
          <p:cNvSpPr/>
          <p:nvPr/>
        </p:nvSpPr>
        <p:spPr>
          <a:xfrm>
            <a:off x="0" y="6637847"/>
            <a:ext cx="12188561" cy="231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graphicFrame>
        <p:nvGraphicFramePr>
          <p:cNvPr id="4" name="Diagram 3">
            <a:extLst>
              <a:ext uri="{FF2B5EF4-FFF2-40B4-BE49-F238E27FC236}">
                <a16:creationId xmlns:a16="http://schemas.microsoft.com/office/drawing/2014/main" id="{1877D23E-1CEB-B442-9C99-3086FC3E25A6}"/>
              </a:ext>
            </a:extLst>
          </p:cNvPr>
          <p:cNvGraphicFramePr/>
          <p:nvPr>
            <p:extLst>
              <p:ext uri="{D42A27DB-BD31-4B8C-83A1-F6EECF244321}">
                <p14:modId xmlns:p14="http://schemas.microsoft.com/office/powerpoint/2010/main" val="2902134219"/>
              </p:ext>
            </p:extLst>
          </p:nvPr>
        </p:nvGraphicFramePr>
        <p:xfrm>
          <a:off x="360000" y="1064834"/>
          <a:ext cx="11234400" cy="1347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Content Placeholder 3">
            <a:extLst>
              <a:ext uri="{FF2B5EF4-FFF2-40B4-BE49-F238E27FC236}">
                <a16:creationId xmlns:a16="http://schemas.microsoft.com/office/drawing/2014/main" id="{72944579-0E63-2746-A104-DB7B18CB7A94}"/>
              </a:ext>
            </a:extLst>
          </p:cNvPr>
          <p:cNvSpPr>
            <a:spLocks noGrp="1"/>
          </p:cNvSpPr>
          <p:nvPr>
            <p:ph sz="half" idx="1"/>
          </p:nvPr>
        </p:nvSpPr>
        <p:spPr>
          <a:xfrm>
            <a:off x="359999" y="2729238"/>
            <a:ext cx="6756040" cy="3591514"/>
          </a:xfrm>
        </p:spPr>
        <p:txBody>
          <a:bodyPr/>
          <a:lstStyle/>
          <a:p>
            <a:r>
              <a:rPr lang="en-US" b="1" dirty="0"/>
              <a:t>Multi-step, complex authentication flow to retrieve web API data that involves:</a:t>
            </a:r>
          </a:p>
          <a:p>
            <a:pPr lvl="1"/>
            <a:r>
              <a:rPr lang="en-US" dirty="0"/>
              <a:t>Spotify authorizing your Python app to access their Platform (APIs)</a:t>
            </a:r>
          </a:p>
          <a:p>
            <a:pPr lvl="1"/>
            <a:r>
              <a:rPr lang="en-US" dirty="0"/>
              <a:t>Spotify granting your Python app permission to access their curated playlists</a:t>
            </a:r>
          </a:p>
          <a:p>
            <a:r>
              <a:rPr lang="en-US" b="1" dirty="0"/>
              <a:t>Relatively clean dataset with minimal massaging required</a:t>
            </a:r>
          </a:p>
          <a:p>
            <a:pPr lvl="1"/>
            <a:r>
              <a:rPr lang="en-US" dirty="0"/>
              <a:t>Only sourced publicly available Playlists (created/curated by Spotify)</a:t>
            </a:r>
          </a:p>
          <a:p>
            <a:pPr lvl="1"/>
            <a:r>
              <a:rPr lang="en-US" dirty="0"/>
              <a:t>Limited data collection to Audio tracks</a:t>
            </a:r>
          </a:p>
          <a:p>
            <a:pPr lvl="2"/>
            <a:r>
              <a:rPr lang="en-US" dirty="0"/>
              <a:t>Found and resolved exceptions for Video tracks</a:t>
            </a:r>
          </a:p>
          <a:p>
            <a:pPr lvl="1"/>
            <a:r>
              <a:rPr lang="en-US" dirty="0"/>
              <a:t>Finding a needle in the haystack = heavy debugging </a:t>
            </a:r>
          </a:p>
          <a:p>
            <a:pPr lvl="2"/>
            <a:r>
              <a:rPr lang="en-US" dirty="0"/>
              <a:t>1 out of 4000+ sampled songs did not have any audio feature data</a:t>
            </a:r>
          </a:p>
          <a:p>
            <a:pPr lvl="1"/>
            <a:r>
              <a:rPr lang="en-US" dirty="0"/>
              <a:t>Variety &gt; Quantity</a:t>
            </a:r>
          </a:p>
          <a:p>
            <a:pPr lvl="2"/>
            <a:r>
              <a:rPr lang="en-US" dirty="0"/>
              <a:t>Helped prevent API Rate Limit issues</a:t>
            </a:r>
          </a:p>
          <a:p>
            <a:pPr lvl="2"/>
            <a:r>
              <a:rPr lang="en-US" dirty="0"/>
              <a:t>Not required to refresh Access Token every hour</a:t>
            </a:r>
          </a:p>
          <a:p>
            <a:pPr lvl="1"/>
            <a:endParaRPr lang="en-US" b="1" dirty="0"/>
          </a:p>
        </p:txBody>
      </p:sp>
      <p:sp>
        <p:nvSpPr>
          <p:cNvPr id="18" name="Snip Single Corner Rectangle 17">
            <a:extLst>
              <a:ext uri="{FF2B5EF4-FFF2-40B4-BE49-F238E27FC236}">
                <a16:creationId xmlns:a16="http://schemas.microsoft.com/office/drawing/2014/main" id="{E760F1D8-DA7E-864A-AC51-8C7CEDC29EAF}"/>
              </a:ext>
            </a:extLst>
          </p:cNvPr>
          <p:cNvSpPr/>
          <p:nvPr/>
        </p:nvSpPr>
        <p:spPr>
          <a:xfrm>
            <a:off x="7278213" y="3053440"/>
            <a:ext cx="2124373" cy="1745915"/>
          </a:xfrm>
          <a:prstGeom prst="snip1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indent="-177800">
              <a:buFont typeface="Arial" panose="020B0604020202020204" pitchFamily="34" charset="0"/>
              <a:buChar char="•"/>
            </a:pPr>
            <a:r>
              <a:rPr lang="en-US" sz="1100" dirty="0">
                <a:solidFill>
                  <a:schemeClr val="tx1"/>
                </a:solidFill>
              </a:rPr>
              <a:t>Track Position/Rank</a:t>
            </a:r>
          </a:p>
          <a:p>
            <a:pPr marL="177800" indent="-177800">
              <a:buFont typeface="Arial" panose="020B0604020202020204" pitchFamily="34" charset="0"/>
              <a:buChar char="•"/>
            </a:pPr>
            <a:r>
              <a:rPr lang="en-US" sz="1100" dirty="0">
                <a:solidFill>
                  <a:schemeClr val="tx1"/>
                </a:solidFill>
              </a:rPr>
              <a:t>Track Name</a:t>
            </a:r>
          </a:p>
          <a:p>
            <a:pPr marL="177800" indent="-177800">
              <a:buFont typeface="Arial" panose="020B0604020202020204" pitchFamily="34" charset="0"/>
              <a:buChar char="•"/>
            </a:pPr>
            <a:r>
              <a:rPr lang="en-US" sz="1100" dirty="0">
                <a:solidFill>
                  <a:schemeClr val="tx1"/>
                </a:solidFill>
              </a:rPr>
              <a:t>Popularity Score</a:t>
            </a:r>
          </a:p>
          <a:p>
            <a:pPr marL="177800" indent="-177800">
              <a:buFont typeface="Arial" panose="020B0604020202020204" pitchFamily="34" charset="0"/>
              <a:buChar char="•"/>
            </a:pPr>
            <a:r>
              <a:rPr lang="en-US" sz="1100" dirty="0">
                <a:solidFill>
                  <a:schemeClr val="tx1"/>
                </a:solidFill>
              </a:rPr>
              <a:t>Duration</a:t>
            </a:r>
          </a:p>
          <a:p>
            <a:pPr marL="177800" indent="-177800">
              <a:buFont typeface="Arial" panose="020B0604020202020204" pitchFamily="34" charset="0"/>
              <a:buChar char="•"/>
            </a:pPr>
            <a:r>
              <a:rPr lang="en-US" sz="1100" dirty="0">
                <a:solidFill>
                  <a:schemeClr val="tx1"/>
                </a:solidFill>
              </a:rPr>
              <a:t>Added At Date/Time</a:t>
            </a:r>
          </a:p>
          <a:p>
            <a:pPr marL="177800" indent="-177800">
              <a:buFont typeface="Arial" panose="020B0604020202020204" pitchFamily="34" charset="0"/>
              <a:buChar char="•"/>
            </a:pPr>
            <a:r>
              <a:rPr lang="en-US" sz="1100" dirty="0">
                <a:solidFill>
                  <a:schemeClr val="tx1"/>
                </a:solidFill>
              </a:rPr>
              <a:t>Album &amp; Album Type</a:t>
            </a:r>
          </a:p>
          <a:p>
            <a:pPr marL="177800" indent="-177800">
              <a:buFont typeface="Arial" panose="020B0604020202020204" pitchFamily="34" charset="0"/>
              <a:buChar char="•"/>
            </a:pPr>
            <a:r>
              <a:rPr lang="en-US" sz="1100" dirty="0">
                <a:solidFill>
                  <a:schemeClr val="tx1"/>
                </a:solidFill>
              </a:rPr>
              <a:t>Artists</a:t>
            </a:r>
          </a:p>
          <a:p>
            <a:pPr marL="177800" indent="-177800">
              <a:buFont typeface="Arial" panose="020B0604020202020204" pitchFamily="34" charset="0"/>
              <a:buChar char="•"/>
            </a:pPr>
            <a:r>
              <a:rPr lang="en-US" sz="1100" dirty="0">
                <a:solidFill>
                  <a:schemeClr val="tx1"/>
                </a:solidFill>
              </a:rPr>
              <a:t>Release Date</a:t>
            </a:r>
          </a:p>
          <a:p>
            <a:pPr marL="177800" indent="-177800">
              <a:buFont typeface="Arial" panose="020B0604020202020204" pitchFamily="34" charset="0"/>
              <a:buChar char="•"/>
            </a:pPr>
            <a:r>
              <a:rPr lang="en-US" sz="1100" dirty="0">
                <a:solidFill>
                  <a:schemeClr val="tx1"/>
                </a:solidFill>
              </a:rPr>
              <a:t>Available Markets</a:t>
            </a:r>
          </a:p>
        </p:txBody>
      </p:sp>
      <p:sp>
        <p:nvSpPr>
          <p:cNvPr id="21" name="Snip Single Corner Rectangle 20">
            <a:extLst>
              <a:ext uri="{FF2B5EF4-FFF2-40B4-BE49-F238E27FC236}">
                <a16:creationId xmlns:a16="http://schemas.microsoft.com/office/drawing/2014/main" id="{100E8228-0012-9846-B272-57A71EF033BA}"/>
              </a:ext>
            </a:extLst>
          </p:cNvPr>
          <p:cNvSpPr/>
          <p:nvPr/>
        </p:nvSpPr>
        <p:spPr>
          <a:xfrm>
            <a:off x="9564758" y="3053440"/>
            <a:ext cx="2029642" cy="2284758"/>
          </a:xfrm>
          <a:prstGeom prst="snip1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indent="-177800">
              <a:buFont typeface="Arial" panose="020B0604020202020204" pitchFamily="34" charset="0"/>
              <a:buChar char="•"/>
            </a:pPr>
            <a:r>
              <a:rPr lang="en-US" sz="1100" dirty="0">
                <a:solidFill>
                  <a:schemeClr val="tx1"/>
                </a:solidFill>
              </a:rPr>
              <a:t>Key</a:t>
            </a:r>
          </a:p>
          <a:p>
            <a:pPr marL="177800" indent="-177800">
              <a:buFont typeface="Arial" panose="020B0604020202020204" pitchFamily="34" charset="0"/>
              <a:buChar char="•"/>
            </a:pPr>
            <a:r>
              <a:rPr lang="en-US" sz="1100" dirty="0">
                <a:solidFill>
                  <a:schemeClr val="tx1"/>
                </a:solidFill>
              </a:rPr>
              <a:t>Mode</a:t>
            </a:r>
          </a:p>
          <a:p>
            <a:pPr marL="177800" indent="-177800">
              <a:buFont typeface="Arial" panose="020B0604020202020204" pitchFamily="34" charset="0"/>
              <a:buChar char="•"/>
            </a:pPr>
            <a:r>
              <a:rPr lang="en-US" sz="1100" dirty="0">
                <a:solidFill>
                  <a:schemeClr val="tx1"/>
                </a:solidFill>
              </a:rPr>
              <a:t>Time Signature</a:t>
            </a:r>
          </a:p>
          <a:p>
            <a:pPr marL="177800" indent="-177800">
              <a:buFont typeface="Arial" panose="020B0604020202020204" pitchFamily="34" charset="0"/>
              <a:buChar char="•"/>
            </a:pPr>
            <a:r>
              <a:rPr lang="en-US" sz="1100" dirty="0">
                <a:solidFill>
                  <a:schemeClr val="tx1"/>
                </a:solidFill>
              </a:rPr>
              <a:t>Acousticness</a:t>
            </a:r>
          </a:p>
          <a:p>
            <a:pPr marL="177800" indent="-177800">
              <a:buFont typeface="Arial" panose="020B0604020202020204" pitchFamily="34" charset="0"/>
              <a:buChar char="•"/>
            </a:pPr>
            <a:r>
              <a:rPr lang="en-US" sz="1100" dirty="0">
                <a:solidFill>
                  <a:schemeClr val="tx1"/>
                </a:solidFill>
              </a:rPr>
              <a:t>Danceability</a:t>
            </a:r>
          </a:p>
          <a:p>
            <a:pPr marL="177800" indent="-177800">
              <a:buFont typeface="Arial" panose="020B0604020202020204" pitchFamily="34" charset="0"/>
              <a:buChar char="•"/>
            </a:pPr>
            <a:r>
              <a:rPr lang="en-US" sz="1100" dirty="0">
                <a:solidFill>
                  <a:schemeClr val="tx1"/>
                </a:solidFill>
              </a:rPr>
              <a:t>Energy</a:t>
            </a:r>
          </a:p>
          <a:p>
            <a:pPr marL="177800" indent="-177800">
              <a:buFont typeface="Arial" panose="020B0604020202020204" pitchFamily="34" charset="0"/>
              <a:buChar char="•"/>
            </a:pPr>
            <a:r>
              <a:rPr lang="en-US" sz="1100" dirty="0">
                <a:solidFill>
                  <a:schemeClr val="tx1"/>
                </a:solidFill>
              </a:rPr>
              <a:t>Instrumentalness</a:t>
            </a:r>
          </a:p>
          <a:p>
            <a:pPr marL="177800" indent="-177800">
              <a:buFont typeface="Arial" panose="020B0604020202020204" pitchFamily="34" charset="0"/>
              <a:buChar char="•"/>
            </a:pPr>
            <a:r>
              <a:rPr lang="en-US" sz="1100" dirty="0">
                <a:solidFill>
                  <a:schemeClr val="tx1"/>
                </a:solidFill>
              </a:rPr>
              <a:t>Liveness</a:t>
            </a:r>
          </a:p>
          <a:p>
            <a:pPr marL="177800" indent="-177800">
              <a:buFont typeface="Arial" panose="020B0604020202020204" pitchFamily="34" charset="0"/>
              <a:buChar char="•"/>
            </a:pPr>
            <a:r>
              <a:rPr lang="en-US" sz="1100" dirty="0">
                <a:solidFill>
                  <a:schemeClr val="tx1"/>
                </a:solidFill>
              </a:rPr>
              <a:t>Loudness</a:t>
            </a:r>
          </a:p>
          <a:p>
            <a:pPr marL="177800" indent="-177800">
              <a:buFont typeface="Arial" panose="020B0604020202020204" pitchFamily="34" charset="0"/>
              <a:buChar char="•"/>
            </a:pPr>
            <a:r>
              <a:rPr lang="en-US" sz="1100" dirty="0">
                <a:solidFill>
                  <a:schemeClr val="tx1"/>
                </a:solidFill>
              </a:rPr>
              <a:t>Speechiness</a:t>
            </a:r>
          </a:p>
          <a:p>
            <a:pPr marL="177800" indent="-177800">
              <a:buFont typeface="Arial" panose="020B0604020202020204" pitchFamily="34" charset="0"/>
              <a:buChar char="•"/>
            </a:pPr>
            <a:r>
              <a:rPr lang="en-US" sz="1100" dirty="0">
                <a:solidFill>
                  <a:schemeClr val="tx1"/>
                </a:solidFill>
              </a:rPr>
              <a:t>Valence</a:t>
            </a:r>
          </a:p>
          <a:p>
            <a:pPr marL="177800" indent="-177800">
              <a:buFont typeface="Arial" panose="020B0604020202020204" pitchFamily="34" charset="0"/>
              <a:buChar char="•"/>
            </a:pPr>
            <a:r>
              <a:rPr lang="en-US" sz="1100" dirty="0">
                <a:solidFill>
                  <a:schemeClr val="tx1"/>
                </a:solidFill>
              </a:rPr>
              <a:t>Tempo</a:t>
            </a:r>
          </a:p>
          <a:p>
            <a:pPr marL="177800" indent="-177800">
              <a:buFont typeface="Arial" panose="020B0604020202020204" pitchFamily="34" charset="0"/>
              <a:buChar char="•"/>
            </a:pPr>
            <a:endParaRPr lang="en-US" sz="1100" dirty="0">
              <a:solidFill>
                <a:schemeClr val="tx1"/>
              </a:solidFill>
            </a:endParaRPr>
          </a:p>
        </p:txBody>
      </p:sp>
      <p:sp>
        <p:nvSpPr>
          <p:cNvPr id="23" name="Left-Right-Up Arrow 22">
            <a:extLst>
              <a:ext uri="{FF2B5EF4-FFF2-40B4-BE49-F238E27FC236}">
                <a16:creationId xmlns:a16="http://schemas.microsoft.com/office/drawing/2014/main" id="{F96D089A-6874-BE44-8D5C-6966BC3B3B99}"/>
              </a:ext>
            </a:extLst>
          </p:cNvPr>
          <p:cNvSpPr/>
          <p:nvPr/>
        </p:nvSpPr>
        <p:spPr>
          <a:xfrm rot="10800000">
            <a:off x="7278211" y="2461126"/>
            <a:ext cx="4200773" cy="551492"/>
          </a:xfrm>
          <a:prstGeom prst="leftRightUpArrow">
            <a:avLst>
              <a:gd name="adj1" fmla="val 20122"/>
              <a:gd name="adj2" fmla="val 25000"/>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35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a:xfrm>
            <a:off x="357680" y="127074"/>
            <a:ext cx="11473200" cy="540000"/>
          </a:xfrm>
        </p:spPr>
        <p:txBody>
          <a:bodyPr/>
          <a:lstStyle/>
          <a:p>
            <a:pPr algn="ctr"/>
            <a:r>
              <a:rPr lang="en-US" u="sng" dirty="0"/>
              <a:t>Summary Stats</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609600" y="3872106"/>
            <a:ext cx="4491790" cy="2047432"/>
          </a:xfrm>
          <a:solidFill>
            <a:schemeClr val="accent1">
              <a:lumMod val="20000"/>
              <a:lumOff val="80000"/>
            </a:schemeClr>
          </a:solidFill>
        </p:spPr>
        <p:txBody>
          <a:bodyPr/>
          <a:lstStyle/>
          <a:p>
            <a:pPr marL="0" indent="0">
              <a:buNone/>
            </a:pPr>
            <a:r>
              <a:rPr lang="en-US" i="1" dirty="0"/>
              <a:t>The popularity of a track is a value between 0 and 100, with 100 being the most popular. Popularity is calculated by Spotify using an algorithm and is based, in the most part, on the total number of plays the track has had and how recent those plays are.</a:t>
            </a:r>
            <a:r>
              <a:rPr lang="en-US" sz="1400" i="1" dirty="0"/>
              <a:t> </a:t>
            </a:r>
            <a:r>
              <a:rPr lang="en-US" i="1" dirty="0"/>
              <a:t>Generally speaking, songs that are being played a lot now will have a higher popularity than songs that were played a lot in the past.</a:t>
            </a:r>
            <a:endParaRPr lang="en-US" sz="1400" i="1" noProof="1"/>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3</a:t>
            </a:fld>
            <a:endParaRPr lang="en-US" dirty="0"/>
          </a:p>
        </p:txBody>
      </p:sp>
      <p:sp>
        <p:nvSpPr>
          <p:cNvPr id="15" name="Rectangle 14">
            <a:extLst>
              <a:ext uri="{FF2B5EF4-FFF2-40B4-BE49-F238E27FC236}">
                <a16:creationId xmlns:a16="http://schemas.microsoft.com/office/drawing/2014/main" id="{10052272-3CFC-4AE6-9188-201EB7901920}"/>
              </a:ext>
            </a:extLst>
          </p:cNvPr>
          <p:cNvSpPr/>
          <p:nvPr/>
        </p:nvSpPr>
        <p:spPr>
          <a:xfrm>
            <a:off x="0" y="6637847"/>
            <a:ext cx="12188561" cy="231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pic>
        <p:nvPicPr>
          <p:cNvPr id="4" name="Picture 3">
            <a:extLst>
              <a:ext uri="{FF2B5EF4-FFF2-40B4-BE49-F238E27FC236}">
                <a16:creationId xmlns:a16="http://schemas.microsoft.com/office/drawing/2014/main" id="{AB15F5A1-F885-7E49-9274-84653D03F79A}"/>
              </a:ext>
            </a:extLst>
          </p:cNvPr>
          <p:cNvPicPr>
            <a:picLocks noChangeAspect="1"/>
          </p:cNvPicPr>
          <p:nvPr/>
        </p:nvPicPr>
        <p:blipFill>
          <a:blip r:embed="rId2"/>
          <a:stretch>
            <a:fillRect/>
          </a:stretch>
        </p:blipFill>
        <p:spPr>
          <a:xfrm>
            <a:off x="357680" y="672476"/>
            <a:ext cx="4679541" cy="3016150"/>
          </a:xfrm>
          <a:prstGeom prst="rect">
            <a:avLst/>
          </a:prstGeom>
        </p:spPr>
      </p:pic>
      <p:pic>
        <p:nvPicPr>
          <p:cNvPr id="7" name="Picture 6">
            <a:extLst>
              <a:ext uri="{FF2B5EF4-FFF2-40B4-BE49-F238E27FC236}">
                <a16:creationId xmlns:a16="http://schemas.microsoft.com/office/drawing/2014/main" id="{23331985-F26F-4C4D-82C6-D1EB4C89F19F}"/>
              </a:ext>
            </a:extLst>
          </p:cNvPr>
          <p:cNvPicPr>
            <a:picLocks noChangeAspect="1"/>
          </p:cNvPicPr>
          <p:nvPr/>
        </p:nvPicPr>
        <p:blipFill>
          <a:blip r:embed="rId3"/>
          <a:stretch>
            <a:fillRect/>
          </a:stretch>
        </p:blipFill>
        <p:spPr>
          <a:xfrm>
            <a:off x="7734891" y="3863464"/>
            <a:ext cx="3845784" cy="2563856"/>
          </a:xfrm>
          <a:prstGeom prst="rect">
            <a:avLst/>
          </a:prstGeom>
        </p:spPr>
      </p:pic>
      <p:pic>
        <p:nvPicPr>
          <p:cNvPr id="10" name="Picture 9">
            <a:extLst>
              <a:ext uri="{FF2B5EF4-FFF2-40B4-BE49-F238E27FC236}">
                <a16:creationId xmlns:a16="http://schemas.microsoft.com/office/drawing/2014/main" id="{3C4D2B8B-AFE8-B244-84E9-3C7746CA8F8C}"/>
              </a:ext>
            </a:extLst>
          </p:cNvPr>
          <p:cNvPicPr>
            <a:picLocks noChangeAspect="1"/>
          </p:cNvPicPr>
          <p:nvPr/>
        </p:nvPicPr>
        <p:blipFill>
          <a:blip r:embed="rId4"/>
          <a:stretch>
            <a:fillRect/>
          </a:stretch>
        </p:blipFill>
        <p:spPr>
          <a:xfrm>
            <a:off x="6611789" y="683935"/>
            <a:ext cx="4681728" cy="3004691"/>
          </a:xfrm>
          <a:prstGeom prst="rect">
            <a:avLst/>
          </a:prstGeom>
        </p:spPr>
      </p:pic>
      <p:sp>
        <p:nvSpPr>
          <p:cNvPr id="11" name="Rounded Rectangle 10">
            <a:extLst>
              <a:ext uri="{FF2B5EF4-FFF2-40B4-BE49-F238E27FC236}">
                <a16:creationId xmlns:a16="http://schemas.microsoft.com/office/drawing/2014/main" id="{7E938259-0DB2-4249-A32C-5C600C441707}"/>
              </a:ext>
            </a:extLst>
          </p:cNvPr>
          <p:cNvSpPr/>
          <p:nvPr/>
        </p:nvSpPr>
        <p:spPr>
          <a:xfrm>
            <a:off x="5636368" y="3737718"/>
            <a:ext cx="1947672" cy="475488"/>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4427 Songs</a:t>
            </a:r>
          </a:p>
        </p:txBody>
      </p:sp>
      <p:sp>
        <p:nvSpPr>
          <p:cNvPr id="13" name="Rounded Rectangle 12">
            <a:extLst>
              <a:ext uri="{FF2B5EF4-FFF2-40B4-BE49-F238E27FC236}">
                <a16:creationId xmlns:a16="http://schemas.microsoft.com/office/drawing/2014/main" id="{88A4A679-D484-164A-B23C-EEA9423A86D6}"/>
              </a:ext>
            </a:extLst>
          </p:cNvPr>
          <p:cNvSpPr/>
          <p:nvPr/>
        </p:nvSpPr>
        <p:spPr>
          <a:xfrm>
            <a:off x="5636368" y="4257654"/>
            <a:ext cx="1947672" cy="475488"/>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 Genres</a:t>
            </a:r>
          </a:p>
        </p:txBody>
      </p:sp>
      <p:sp>
        <p:nvSpPr>
          <p:cNvPr id="14" name="Rounded Rectangle 13">
            <a:extLst>
              <a:ext uri="{FF2B5EF4-FFF2-40B4-BE49-F238E27FC236}">
                <a16:creationId xmlns:a16="http://schemas.microsoft.com/office/drawing/2014/main" id="{3BE25BFE-91AB-9847-A0C6-DB698E2EDC9F}"/>
              </a:ext>
            </a:extLst>
          </p:cNvPr>
          <p:cNvSpPr/>
          <p:nvPr/>
        </p:nvSpPr>
        <p:spPr>
          <a:xfrm>
            <a:off x="5636368" y="4777590"/>
            <a:ext cx="1947672" cy="475488"/>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 Audio Features Per Track</a:t>
            </a:r>
          </a:p>
        </p:txBody>
      </p:sp>
    </p:spTree>
    <p:extLst>
      <p:ext uri="{BB962C8B-B14F-4D97-AF65-F5344CB8AC3E}">
        <p14:creationId xmlns:p14="http://schemas.microsoft.com/office/powerpoint/2010/main" val="185803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pPr algn="ctr"/>
            <a:r>
              <a:rPr lang="en-US" dirty="0"/>
              <a:t>Audio Features Overview</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357680" y="941795"/>
            <a:ext cx="11473200" cy="5598000"/>
          </a:xfrm>
        </p:spPr>
        <p:txBody>
          <a:bodyPr/>
          <a:lstStyle/>
          <a:p>
            <a:r>
              <a:rPr lang="en-US" b="1" dirty="0"/>
              <a:t>Instrumentalness</a:t>
            </a:r>
            <a:r>
              <a:rPr lang="en-US" dirty="0"/>
              <a:t>: This value represents the amount of vocals in the song. The closer it is to 1.0, the more instrumental the song is.</a:t>
            </a:r>
          </a:p>
          <a:p>
            <a:r>
              <a:rPr lang="en-US" b="1" dirty="0"/>
              <a:t>Acousticness</a:t>
            </a:r>
            <a:r>
              <a:rPr lang="en-US" dirty="0"/>
              <a:t>: This value describes how acoustic a song is. A score of 1.0 means the song is most likely to be an acoustic one.</a:t>
            </a:r>
          </a:p>
          <a:p>
            <a:r>
              <a:rPr lang="en-US" b="1" dirty="0"/>
              <a:t>Liveness</a:t>
            </a:r>
            <a:r>
              <a:rPr lang="en-US" dirty="0"/>
              <a:t>: This value describes the probability that the song was recorded with a live audience. According to the official documentation “a value above 0.8 provides strong likelihood that the track is live”.</a:t>
            </a:r>
          </a:p>
          <a:p>
            <a:r>
              <a:rPr lang="en-US" b="1" dirty="0"/>
              <a:t>Speechiness</a:t>
            </a:r>
            <a:r>
              <a:rPr lang="en-US" dirty="0"/>
              <a:t>: “Speechiness detects the presence of spoken words in a track”. If the </a:t>
            </a:r>
            <a:r>
              <a:rPr lang="en-US" dirty="0" err="1"/>
              <a:t>speechiness</a:t>
            </a:r>
            <a:r>
              <a:rPr lang="en-US" dirty="0"/>
              <a:t> of a song is above 0.66, it is probably made of spoken words, a score between 0.33 and 0.66 is a song that may contain both music and words, and a score below 0.33 means the song does not have any speech.</a:t>
            </a:r>
          </a:p>
          <a:p>
            <a:r>
              <a:rPr lang="en-US" b="1" dirty="0"/>
              <a:t>Energy</a:t>
            </a:r>
            <a:r>
              <a:rPr lang="en-US" dirty="0"/>
              <a:t>: “(energy) represents a perceptual measure of intensity and activity. Typically, energetic tracks feel fast, loud, and noisy”.</a:t>
            </a:r>
          </a:p>
          <a:p>
            <a:r>
              <a:rPr lang="en-US" b="1" dirty="0"/>
              <a:t>Danceability</a:t>
            </a:r>
            <a:r>
              <a:rPr lang="en-US" dirty="0"/>
              <a:t>: “Danceability describes how suitable a track is for dancing based on a combination of musical elements including tempo, rhythm stability, beat strength, and overall regularity. A value of 0.0 is least danceable and 1.0 is most danceable”.</a:t>
            </a:r>
          </a:p>
          <a:p>
            <a:r>
              <a:rPr lang="en-US" b="1" dirty="0"/>
              <a:t>Valence</a:t>
            </a:r>
            <a:r>
              <a:rPr lang="en-US" dirty="0"/>
              <a:t>: “A measure from 0.0 to 1.0 describing the musical positiveness conveyed by a track. Tracks with high valence sound more positive (e.g. happy, cheerful, euphoric), while tracks with low valence sound more negative (e.g. sad, depressed, angry)”.</a:t>
            </a:r>
            <a:endParaRPr lang="en-US" noProof="1"/>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4</a:t>
            </a:fld>
            <a:endParaRPr lang="en-US" dirty="0"/>
          </a:p>
        </p:txBody>
      </p:sp>
      <p:sp>
        <p:nvSpPr>
          <p:cNvPr id="15" name="Rectangle 14">
            <a:extLst>
              <a:ext uri="{FF2B5EF4-FFF2-40B4-BE49-F238E27FC236}">
                <a16:creationId xmlns:a16="http://schemas.microsoft.com/office/drawing/2014/main" id="{10052272-3CFC-4AE6-9188-201EB7901920}"/>
              </a:ext>
            </a:extLst>
          </p:cNvPr>
          <p:cNvSpPr/>
          <p:nvPr/>
        </p:nvSpPr>
        <p:spPr>
          <a:xfrm>
            <a:off x="0" y="6637847"/>
            <a:ext cx="12188561" cy="231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Tree>
    <p:extLst>
      <p:ext uri="{BB962C8B-B14F-4D97-AF65-F5344CB8AC3E}">
        <p14:creationId xmlns:p14="http://schemas.microsoft.com/office/powerpoint/2010/main" val="3824690144"/>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0</TotalTime>
  <Words>759</Words>
  <Application>Microsoft Macintosh PowerPoint</Application>
  <PresentationFormat>Widescreen</PresentationFormat>
  <Paragraphs>73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Lucida Sans Typewriter</vt:lpstr>
      <vt:lpstr>Times New Roman</vt:lpstr>
      <vt:lpstr>Tw Cen MT</vt:lpstr>
      <vt:lpstr>Office Theme</vt:lpstr>
      <vt:lpstr>Motivation &amp; Research Questions</vt:lpstr>
      <vt:lpstr>Data Exploration &amp; Cleanup</vt:lpstr>
      <vt:lpstr>Summary Stats</vt:lpstr>
      <vt:lpstr>Audio Features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2020-02-01T15:18:48Z</dcterms:created>
  <dcterms:modified xsi:type="dcterms:W3CDTF">2020-02-04T14:03:31Z</dcterms:modified>
</cp:coreProperties>
</file>