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26"/>
  </p:notesMasterIdLst>
  <p:handoutMasterIdLst>
    <p:handoutMasterId r:id="rId2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m Yusuf" initials="AY" lastIdx="1" clrIdx="0">
    <p:extLst>
      <p:ext uri="{19B8F6BF-5375-455C-9EA6-DF929625EA0E}">
        <p15:presenceInfo xmlns:p15="http://schemas.microsoft.com/office/powerpoint/2012/main" userId="9c7e34aae49ec1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howGuides="1">
      <p:cViewPr>
        <p:scale>
          <a:sx n="66" d="100"/>
          <a:sy n="66" d="100"/>
        </p:scale>
        <p:origin x="600" y="475"/>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6/21/2022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6/21/2022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284804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t>6/21/2022</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t>6/21/2022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8176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t>6/21/2022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7236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t>6/21/2022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t>6/21/2022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t>6/21/2022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0250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t>6/21/2022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9200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t>6/21/2022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048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6/21/2022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95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t>6/21/2022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89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6/21/2022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5213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6/21/2022</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FF0000"/>
                </a:solidFill>
              </a:rPr>
              <a:t>PFA HOUSING PROJECT</a:t>
            </a:r>
            <a:endParaRPr lang="en-US" b="1" dirty="0">
              <a:solidFill>
                <a:srgbClr val="FF0000"/>
              </a:solidFill>
            </a:endParaRPr>
          </a:p>
        </p:txBody>
      </p:sp>
      <p:sp>
        <p:nvSpPr>
          <p:cNvPr id="5" name="Subtitle 4"/>
          <p:cNvSpPr>
            <a:spLocks noGrp="1"/>
          </p:cNvSpPr>
          <p:nvPr>
            <p:ph type="subTitle" idx="1"/>
          </p:nvPr>
        </p:nvSpPr>
        <p:spPr/>
        <p:txBody>
          <a:bodyPr/>
          <a:lstStyle/>
          <a:p>
            <a:r>
              <a:rPr lang="en-IN" dirty="0">
                <a:solidFill>
                  <a:schemeClr val="accent5">
                    <a:lumMod val="50000"/>
                  </a:schemeClr>
                </a:solidFill>
              </a:rPr>
              <a:t>Submitted by : </a:t>
            </a:r>
            <a:r>
              <a:rPr lang="en-US" dirty="0">
                <a:solidFill>
                  <a:schemeClr val="accent5">
                    <a:lumMod val="50000"/>
                  </a:schemeClr>
                </a:solidFill>
              </a:rPr>
              <a:t>ANUM YUSUF</a:t>
            </a:r>
            <a:endParaRPr lang="en-IN" dirty="0">
              <a:solidFill>
                <a:schemeClr val="accent5">
                  <a:lumMod val="50000"/>
                </a:schemeClr>
              </a:solidFill>
            </a:endParaRP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9F9319F-9C15-3374-AC89-A404E6925E1B}"/>
              </a:ext>
            </a:extLst>
          </p:cNvPr>
          <p:cNvSpPr>
            <a:spLocks noGrp="1"/>
          </p:cNvSpPr>
          <p:nvPr>
            <p:ph type="title"/>
          </p:nvPr>
        </p:nvSpPr>
        <p:spPr/>
        <p:txBody>
          <a:bodyPr/>
          <a:lstStyle/>
          <a:p>
            <a:r>
              <a:rPr lang="en-US" dirty="0">
                <a:solidFill>
                  <a:schemeClr val="tx1">
                    <a:lumMod val="95000"/>
                    <a:lumOff val="5000"/>
                  </a:schemeClr>
                </a:solidFill>
              </a:rPr>
              <a:t>Observation:</a:t>
            </a:r>
            <a:endParaRPr lang="en-IN" dirty="0">
              <a:solidFill>
                <a:schemeClr val="tx1">
                  <a:lumMod val="95000"/>
                  <a:lumOff val="5000"/>
                </a:schemeClr>
              </a:solidFill>
            </a:endParaRPr>
          </a:p>
        </p:txBody>
      </p:sp>
      <p:pic>
        <p:nvPicPr>
          <p:cNvPr id="7" name="Content Placeholder 6">
            <a:extLst>
              <a:ext uri="{FF2B5EF4-FFF2-40B4-BE49-F238E27FC236}">
                <a16:creationId xmlns:a16="http://schemas.microsoft.com/office/drawing/2014/main" id="{A38165E3-CF8F-0D2A-9DF0-E9267007375E}"/>
              </a:ext>
            </a:extLst>
          </p:cNvPr>
          <p:cNvPicPr>
            <a:picLocks noGrp="1" noChangeAspect="1"/>
          </p:cNvPicPr>
          <p:nvPr>
            <p:ph type="pic" idx="1"/>
          </p:nvPr>
        </p:nvPicPr>
        <p:blipFill rotWithShape="1">
          <a:blip r:embed="rId2"/>
          <a:srcRect t="3226" b="3226"/>
          <a:stretch/>
        </p:blipFill>
        <p:spPr/>
      </p:pic>
      <p:sp>
        <p:nvSpPr>
          <p:cNvPr id="9" name="Text Placeholder 8">
            <a:extLst>
              <a:ext uri="{FF2B5EF4-FFF2-40B4-BE49-F238E27FC236}">
                <a16:creationId xmlns:a16="http://schemas.microsoft.com/office/drawing/2014/main" id="{5E980251-1F03-603B-A5B6-45033B3EA40F}"/>
              </a:ext>
            </a:extLst>
          </p:cNvPr>
          <p:cNvSpPr>
            <a:spLocks noGrp="1"/>
          </p:cNvSpPr>
          <p:nvPr>
            <p:ph type="body" sz="half" idx="2"/>
          </p:nvPr>
        </p:nvSpPr>
        <p:spPr/>
        <p:txBody>
          <a:bodyPr/>
          <a:lstStyle/>
          <a:p>
            <a:r>
              <a:rPr lang="en-US" dirty="0"/>
              <a:t> </a:t>
            </a:r>
            <a:r>
              <a:rPr lang="en-US" b="1" dirty="0"/>
              <a:t>Sale Price is highly positively correlated with Gr Liv Area and Overall Qual.</a:t>
            </a:r>
            <a:endParaRPr lang="en-IN" b="1" dirty="0"/>
          </a:p>
        </p:txBody>
      </p:sp>
    </p:spTree>
    <p:extLst>
      <p:ext uri="{BB962C8B-B14F-4D97-AF65-F5344CB8AC3E}">
        <p14:creationId xmlns:p14="http://schemas.microsoft.com/office/powerpoint/2010/main" val="109724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AA96-0C05-8428-31F2-841D0EA02078}"/>
              </a:ext>
            </a:extLst>
          </p:cNvPr>
          <p:cNvSpPr>
            <a:spLocks noGrp="1"/>
          </p:cNvSpPr>
          <p:nvPr>
            <p:ph type="title"/>
          </p:nvPr>
        </p:nvSpPr>
        <p:spPr/>
        <p:txBody>
          <a:bodyPr>
            <a:normAutofit fontScale="90000"/>
          </a:bodyPr>
          <a:lstStyle/>
          <a:p>
            <a:r>
              <a:rPr lang="en-US" sz="3600" b="1" dirty="0">
                <a:solidFill>
                  <a:srgbClr val="FF0000"/>
                </a:solidFill>
              </a:rPr>
              <a:t>Steps and assumptions used to complete the project</a:t>
            </a:r>
            <a:br>
              <a:rPr lang="en-US" b="1" dirty="0">
                <a:solidFill>
                  <a:srgbClr val="FF0000"/>
                </a:solidFill>
              </a:rPr>
            </a:br>
            <a:r>
              <a:rPr lang="en-IN" sz="3100" b="1" dirty="0">
                <a:solidFill>
                  <a:srgbClr val="0070C0"/>
                </a:solidFill>
              </a:rPr>
              <a:t>Data Pre-processing Done</a:t>
            </a:r>
          </a:p>
        </p:txBody>
      </p:sp>
      <p:sp>
        <p:nvSpPr>
          <p:cNvPr id="3" name="Content Placeholder 2">
            <a:extLst>
              <a:ext uri="{FF2B5EF4-FFF2-40B4-BE49-F238E27FC236}">
                <a16:creationId xmlns:a16="http://schemas.microsoft.com/office/drawing/2014/main" id="{71BD4D0C-98C5-035F-1857-82A282EA0581}"/>
              </a:ext>
            </a:extLst>
          </p:cNvPr>
          <p:cNvSpPr>
            <a:spLocks noGrp="1"/>
          </p:cNvSpPr>
          <p:nvPr>
            <p:ph idx="1"/>
          </p:nvPr>
        </p:nvSpPr>
        <p:spPr/>
        <p:txBody>
          <a:bodyPr/>
          <a:lstStyle/>
          <a:p>
            <a:pPr marL="0" indent="0">
              <a:buNone/>
            </a:pPr>
            <a:r>
              <a:rPr lang="en-US" dirty="0"/>
              <a:t>We first done data cleaning. We first looked percentage of values missing in columns then we imputed missing values .</a:t>
            </a:r>
          </a:p>
          <a:p>
            <a:pPr marL="0" indent="0">
              <a:buNone/>
            </a:pPr>
            <a:endParaRPr lang="en-IN" dirty="0"/>
          </a:p>
        </p:txBody>
      </p:sp>
      <p:pic>
        <p:nvPicPr>
          <p:cNvPr id="7" name="Picture 6">
            <a:extLst>
              <a:ext uri="{FF2B5EF4-FFF2-40B4-BE49-F238E27FC236}">
                <a16:creationId xmlns:a16="http://schemas.microsoft.com/office/drawing/2014/main" id="{33C17AE3-5F2F-718E-F580-459F8978524D}"/>
              </a:ext>
            </a:extLst>
          </p:cNvPr>
          <p:cNvPicPr>
            <a:picLocks noChangeAspect="1"/>
          </p:cNvPicPr>
          <p:nvPr/>
        </p:nvPicPr>
        <p:blipFill>
          <a:blip r:embed="rId2"/>
          <a:stretch>
            <a:fillRect/>
          </a:stretch>
        </p:blipFill>
        <p:spPr>
          <a:xfrm>
            <a:off x="5086300" y="2708920"/>
            <a:ext cx="2448272" cy="3691880"/>
          </a:xfrm>
          <a:prstGeom prst="rect">
            <a:avLst/>
          </a:prstGeom>
        </p:spPr>
      </p:pic>
    </p:spTree>
    <p:extLst>
      <p:ext uri="{BB962C8B-B14F-4D97-AF65-F5344CB8AC3E}">
        <p14:creationId xmlns:p14="http://schemas.microsoft.com/office/powerpoint/2010/main" val="36545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187D-E310-2BC4-50A2-AC559947232D}"/>
              </a:ext>
            </a:extLst>
          </p:cNvPr>
          <p:cNvSpPr>
            <a:spLocks noGrp="1"/>
          </p:cNvSpPr>
          <p:nvPr>
            <p:ph type="title"/>
          </p:nvPr>
        </p:nvSpPr>
        <p:spPr>
          <a:xfrm>
            <a:off x="1117309" y="76200"/>
            <a:ext cx="10157354" cy="2272680"/>
          </a:xfrm>
        </p:spPr>
        <p:txBody>
          <a:bodyPr>
            <a:normAutofit/>
          </a:bodyPr>
          <a:lstStyle/>
          <a:p>
            <a:r>
              <a:rPr lang="en-US" sz="3200" dirty="0">
                <a:solidFill>
                  <a:schemeClr val="bg2">
                    <a:lumMod val="10000"/>
                  </a:schemeClr>
                </a:solidFill>
              </a:rPr>
              <a:t>We then explored categorical variables.</a:t>
            </a:r>
            <a:br>
              <a:rPr lang="en-US" sz="3200" dirty="0">
                <a:solidFill>
                  <a:schemeClr val="bg2">
                    <a:lumMod val="10000"/>
                  </a:schemeClr>
                </a:solidFill>
              </a:rPr>
            </a:br>
            <a:br>
              <a:rPr lang="en-US" sz="3200" dirty="0">
                <a:solidFill>
                  <a:schemeClr val="bg2">
                    <a:lumMod val="10000"/>
                  </a:schemeClr>
                </a:solidFill>
              </a:rPr>
            </a:br>
            <a:r>
              <a:rPr lang="en-US" sz="3200" dirty="0">
                <a:solidFill>
                  <a:schemeClr val="bg2">
                    <a:lumMod val="10000"/>
                  </a:schemeClr>
                </a:solidFill>
              </a:rPr>
              <a:t>We observed that there is only one unique value present in Utilities so will be dropping this column</a:t>
            </a:r>
            <a:endParaRPr lang="en-IN" sz="3200" dirty="0">
              <a:solidFill>
                <a:schemeClr val="bg2">
                  <a:lumMod val="10000"/>
                </a:schemeClr>
              </a:solidFill>
            </a:endParaRPr>
          </a:p>
        </p:txBody>
      </p:sp>
      <p:pic>
        <p:nvPicPr>
          <p:cNvPr id="5" name="Content Placeholder 4">
            <a:extLst>
              <a:ext uri="{FF2B5EF4-FFF2-40B4-BE49-F238E27FC236}">
                <a16:creationId xmlns:a16="http://schemas.microsoft.com/office/drawing/2014/main" id="{684ACBE6-A249-FABF-05CA-FF5FE227B780}"/>
              </a:ext>
            </a:extLst>
          </p:cNvPr>
          <p:cNvPicPr>
            <a:picLocks noGrp="1" noChangeAspect="1"/>
          </p:cNvPicPr>
          <p:nvPr>
            <p:ph idx="1"/>
          </p:nvPr>
        </p:nvPicPr>
        <p:blipFill rotWithShape="1">
          <a:blip r:embed="rId2"/>
          <a:stretch/>
        </p:blipFill>
        <p:spPr>
          <a:xfrm>
            <a:off x="1629916" y="2847245"/>
            <a:ext cx="7344816" cy="3462075"/>
          </a:xfrm>
        </p:spPr>
      </p:pic>
    </p:spTree>
    <p:extLst>
      <p:ext uri="{BB962C8B-B14F-4D97-AF65-F5344CB8AC3E}">
        <p14:creationId xmlns:p14="http://schemas.microsoft.com/office/powerpoint/2010/main" val="129205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7B72-132D-56E9-89D5-CF0C101A4EF4}"/>
              </a:ext>
            </a:extLst>
          </p:cNvPr>
          <p:cNvSpPr>
            <a:spLocks noGrp="1"/>
          </p:cNvSpPr>
          <p:nvPr>
            <p:ph type="title"/>
          </p:nvPr>
        </p:nvSpPr>
        <p:spPr/>
        <p:txBody>
          <a:bodyPr>
            <a:normAutofit/>
          </a:bodyPr>
          <a:lstStyle/>
          <a:p>
            <a:r>
              <a:rPr lang="en-US" sz="2800" dirty="0">
                <a:solidFill>
                  <a:schemeClr val="bg2">
                    <a:lumMod val="10000"/>
                  </a:schemeClr>
                </a:solidFill>
              </a:rPr>
              <a:t>Then we encoded all the categorical columns into numerical columns using dummy variables</a:t>
            </a:r>
            <a:endParaRPr lang="en-IN" sz="2800" dirty="0">
              <a:solidFill>
                <a:schemeClr val="bg2">
                  <a:lumMod val="10000"/>
                </a:schemeClr>
              </a:solidFill>
            </a:endParaRPr>
          </a:p>
        </p:txBody>
      </p:sp>
      <p:pic>
        <p:nvPicPr>
          <p:cNvPr id="5" name="Content Placeholder 4">
            <a:extLst>
              <a:ext uri="{FF2B5EF4-FFF2-40B4-BE49-F238E27FC236}">
                <a16:creationId xmlns:a16="http://schemas.microsoft.com/office/drawing/2014/main" id="{EE3F1DF7-6BD2-2D7C-D8EE-7B0D6FF0D049}"/>
              </a:ext>
            </a:extLst>
          </p:cNvPr>
          <p:cNvPicPr>
            <a:picLocks noGrp="1" noChangeAspect="1"/>
          </p:cNvPicPr>
          <p:nvPr>
            <p:ph idx="1"/>
          </p:nvPr>
        </p:nvPicPr>
        <p:blipFill>
          <a:blip r:embed="rId2"/>
          <a:stretch>
            <a:fillRect/>
          </a:stretch>
        </p:blipFill>
        <p:spPr>
          <a:xfrm>
            <a:off x="2205980" y="2637677"/>
            <a:ext cx="8208911" cy="3239595"/>
          </a:xfrm>
        </p:spPr>
      </p:pic>
    </p:spTree>
    <p:extLst>
      <p:ext uri="{BB962C8B-B14F-4D97-AF65-F5344CB8AC3E}">
        <p14:creationId xmlns:p14="http://schemas.microsoft.com/office/powerpoint/2010/main" val="262907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CEE94-B8FB-A8A3-01D3-AB33A15F334F}"/>
              </a:ext>
            </a:extLst>
          </p:cNvPr>
          <p:cNvSpPr>
            <a:spLocks noGrp="1"/>
          </p:cNvSpPr>
          <p:nvPr>
            <p:ph idx="1"/>
          </p:nvPr>
        </p:nvSpPr>
        <p:spPr>
          <a:xfrm>
            <a:off x="1117309" y="620688"/>
            <a:ext cx="10157354" cy="5551512"/>
          </a:xfrm>
        </p:spPr>
        <p:txBody>
          <a:bodyPr/>
          <a:lstStyle/>
          <a:p>
            <a:pPr marL="0" indent="0">
              <a:buNone/>
            </a:pPr>
            <a:r>
              <a:rPr lang="en-US" dirty="0"/>
              <a:t>While checking the heatmap of correlation we observed that, </a:t>
            </a:r>
          </a:p>
          <a:p>
            <a:pPr marL="0" indent="0">
              <a:buNone/>
            </a:pPr>
            <a:endParaRPr lang="en-US" dirty="0"/>
          </a:p>
          <a:p>
            <a:pPr marL="0" indent="0">
              <a:buNone/>
            </a:pPr>
            <a:r>
              <a:rPr lang="en-US" dirty="0"/>
              <a:t>• 1. Sale Price is highly positively correlated with the columns Overall Qual, Year Built, Year </a:t>
            </a:r>
            <a:r>
              <a:rPr lang="en-US" dirty="0" err="1"/>
              <a:t>Remod</a:t>
            </a:r>
            <a:r>
              <a:rPr lang="en-US" dirty="0"/>
              <a:t> Add, Total </a:t>
            </a:r>
            <a:r>
              <a:rPr lang="en-US" dirty="0" err="1"/>
              <a:t>BsmtSF</a:t>
            </a:r>
            <a:r>
              <a:rPr lang="en-US" dirty="0"/>
              <a:t>, 1stFlrSF, Gr Liv Area, Full Bath, Tot Rms Abv </a:t>
            </a:r>
            <a:r>
              <a:rPr lang="en-US" dirty="0" err="1"/>
              <a:t>Grd</a:t>
            </a:r>
            <a:r>
              <a:rPr lang="en-US" dirty="0"/>
              <a:t>, Garage Cars, Garage Area. </a:t>
            </a:r>
          </a:p>
          <a:p>
            <a:pPr marL="0" indent="0">
              <a:buNone/>
            </a:pPr>
            <a:r>
              <a:rPr lang="en-US" dirty="0"/>
              <a:t>• 2. Sale Price is negatively correlated with Overall Cond, Kitchen Abv Gr, Enclose porch, </a:t>
            </a:r>
            <a:r>
              <a:rPr lang="en-US" dirty="0" err="1"/>
              <a:t>Yr</a:t>
            </a:r>
            <a:r>
              <a:rPr lang="en-US" dirty="0"/>
              <a:t> Sold. </a:t>
            </a:r>
          </a:p>
          <a:p>
            <a:pPr marL="0" indent="0">
              <a:buNone/>
            </a:pPr>
            <a:r>
              <a:rPr lang="en-US" dirty="0"/>
              <a:t>• 3. We observe multicollinearity in between columns so we will be using Principal Component Analysis(PCA). </a:t>
            </a:r>
          </a:p>
          <a:p>
            <a:pPr marL="0" indent="0">
              <a:buNone/>
            </a:pPr>
            <a:r>
              <a:rPr lang="en-US" dirty="0"/>
              <a:t>• 4. No correlation has been observed between the column Id and other columns so we will be dropping this column.</a:t>
            </a:r>
            <a:endParaRPr lang="en-IN" dirty="0"/>
          </a:p>
        </p:txBody>
      </p:sp>
    </p:spTree>
    <p:extLst>
      <p:ext uri="{BB962C8B-B14F-4D97-AF65-F5344CB8AC3E}">
        <p14:creationId xmlns:p14="http://schemas.microsoft.com/office/powerpoint/2010/main" val="346191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3570-6922-A8D9-1980-9CDF90B610B9}"/>
              </a:ext>
            </a:extLst>
          </p:cNvPr>
          <p:cNvSpPr>
            <a:spLocks noGrp="1"/>
          </p:cNvSpPr>
          <p:nvPr>
            <p:ph type="title"/>
          </p:nvPr>
        </p:nvSpPr>
        <p:spPr/>
        <p:txBody>
          <a:bodyPr>
            <a:normAutofit fontScale="90000"/>
          </a:bodyPr>
          <a:lstStyle/>
          <a:p>
            <a:r>
              <a:rPr lang="en-US" sz="3600" dirty="0">
                <a:solidFill>
                  <a:schemeClr val="bg2">
                    <a:lumMod val="10000"/>
                  </a:schemeClr>
                </a:solidFill>
              </a:rPr>
              <a:t>Here we check the correlation between all our feature variables with target variable label</a:t>
            </a:r>
            <a:r>
              <a:rPr lang="en-US" dirty="0"/>
              <a:t>.</a:t>
            </a:r>
            <a:endParaRPr lang="en-IN" dirty="0"/>
          </a:p>
        </p:txBody>
      </p:sp>
      <p:pic>
        <p:nvPicPr>
          <p:cNvPr id="5" name="Content Placeholder 4">
            <a:extLst>
              <a:ext uri="{FF2B5EF4-FFF2-40B4-BE49-F238E27FC236}">
                <a16:creationId xmlns:a16="http://schemas.microsoft.com/office/drawing/2014/main" id="{1BEAACF6-4B96-0588-48FD-048A458AD99E}"/>
              </a:ext>
            </a:extLst>
          </p:cNvPr>
          <p:cNvPicPr>
            <a:picLocks noGrp="1" noChangeAspect="1"/>
          </p:cNvPicPr>
          <p:nvPr>
            <p:ph idx="1"/>
          </p:nvPr>
        </p:nvPicPr>
        <p:blipFill>
          <a:blip r:embed="rId2"/>
          <a:stretch>
            <a:fillRect/>
          </a:stretch>
        </p:blipFill>
        <p:spPr>
          <a:xfrm>
            <a:off x="3358108" y="1473200"/>
            <a:ext cx="4626631" cy="3170698"/>
          </a:xfrm>
        </p:spPr>
      </p:pic>
      <p:sp>
        <p:nvSpPr>
          <p:cNvPr id="7" name="TextBox 6">
            <a:extLst>
              <a:ext uri="{FF2B5EF4-FFF2-40B4-BE49-F238E27FC236}">
                <a16:creationId xmlns:a16="http://schemas.microsoft.com/office/drawing/2014/main" id="{29C7862E-B6C9-7717-6372-65103A4AD420}"/>
              </a:ext>
            </a:extLst>
          </p:cNvPr>
          <p:cNvSpPr txBox="1"/>
          <p:nvPr/>
        </p:nvSpPr>
        <p:spPr>
          <a:xfrm>
            <a:off x="1049626" y="4655151"/>
            <a:ext cx="10157354" cy="1938992"/>
          </a:xfrm>
          <a:prstGeom prst="rect">
            <a:avLst/>
          </a:prstGeom>
          <a:noFill/>
        </p:spPr>
        <p:txBody>
          <a:bodyPr wrap="square">
            <a:spAutoFit/>
          </a:bodyPr>
          <a:lstStyle/>
          <a:p>
            <a:r>
              <a:rPr lang="en-US" dirty="0"/>
              <a:t>1. The column Overall Qual is most positively correlated with Sale Price. </a:t>
            </a:r>
          </a:p>
          <a:p>
            <a:r>
              <a:rPr lang="en-US" dirty="0"/>
              <a:t> </a:t>
            </a:r>
          </a:p>
          <a:p>
            <a:r>
              <a:rPr lang="en-US" dirty="0"/>
              <a:t>2. The column Kitchen Abv </a:t>
            </a:r>
            <a:r>
              <a:rPr lang="en-US" dirty="0" err="1"/>
              <a:t>Grd</a:t>
            </a:r>
            <a:r>
              <a:rPr lang="en-US" dirty="0"/>
              <a:t> is most negatively correlated with Sale Price.</a:t>
            </a:r>
            <a:endParaRPr lang="en-IN" dirty="0"/>
          </a:p>
        </p:txBody>
      </p:sp>
    </p:spTree>
    <p:extLst>
      <p:ext uri="{BB962C8B-B14F-4D97-AF65-F5344CB8AC3E}">
        <p14:creationId xmlns:p14="http://schemas.microsoft.com/office/powerpoint/2010/main" val="250247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2B4E-50A4-70C9-A294-5C30C8506CAE}"/>
              </a:ext>
            </a:extLst>
          </p:cNvPr>
          <p:cNvSpPr>
            <a:spLocks noGrp="1"/>
          </p:cNvSpPr>
          <p:nvPr>
            <p:ph type="title"/>
          </p:nvPr>
        </p:nvSpPr>
        <p:spPr/>
        <p:txBody>
          <a:bodyPr/>
          <a:lstStyle/>
          <a:p>
            <a:r>
              <a:rPr lang="en-IN" dirty="0">
                <a:solidFill>
                  <a:srgbClr val="002060"/>
                </a:solidFill>
              </a:rPr>
              <a:t>Problem-solving approaches</a:t>
            </a:r>
          </a:p>
        </p:txBody>
      </p:sp>
      <p:sp>
        <p:nvSpPr>
          <p:cNvPr id="3" name="Content Placeholder 2">
            <a:extLst>
              <a:ext uri="{FF2B5EF4-FFF2-40B4-BE49-F238E27FC236}">
                <a16:creationId xmlns:a16="http://schemas.microsoft.com/office/drawing/2014/main" id="{05790E26-383B-5759-2BAA-9C6354750D8F}"/>
              </a:ext>
            </a:extLst>
          </p:cNvPr>
          <p:cNvSpPr>
            <a:spLocks noGrp="1"/>
          </p:cNvSpPr>
          <p:nvPr>
            <p:ph idx="1"/>
          </p:nvPr>
        </p:nvSpPr>
        <p:spPr/>
        <p:txBody>
          <a:bodyPr>
            <a:normAutofit fontScale="92500"/>
          </a:bodyPr>
          <a:lstStyle/>
          <a:p>
            <a:pPr>
              <a:buFont typeface="Wingdings" panose="05000000000000000000" pitchFamily="2" charset="2"/>
              <a:buChar char="ü"/>
            </a:pPr>
            <a:r>
              <a:rPr lang="en-US" dirty="0"/>
              <a:t>We first converted all our categorical variables to numeric variables with the help of dummy variables to checkout and dropped the columns which we felt were unnecessary. </a:t>
            </a:r>
          </a:p>
          <a:p>
            <a:pPr>
              <a:buFont typeface="Wingdings" panose="05000000000000000000" pitchFamily="2" charset="2"/>
              <a:buChar char="ü"/>
            </a:pPr>
            <a:r>
              <a:rPr lang="en-US" dirty="0"/>
              <a:t>We observed skewness in data so we tried to remove the skewness through treating outliers with </a:t>
            </a:r>
            <a:r>
              <a:rPr lang="en-US" dirty="0" err="1"/>
              <a:t>winsorization</a:t>
            </a:r>
            <a:r>
              <a:rPr lang="en-US" dirty="0"/>
              <a:t> technique. </a:t>
            </a:r>
          </a:p>
          <a:p>
            <a:pPr>
              <a:buFont typeface="Wingdings" panose="05000000000000000000" pitchFamily="2" charset="2"/>
              <a:buChar char="ü"/>
            </a:pPr>
            <a:r>
              <a:rPr lang="en-US" dirty="0"/>
              <a:t> The data was improper scaled so we scaled the feature variables on a single scale using </a:t>
            </a:r>
            <a:r>
              <a:rPr lang="en-US" dirty="0" err="1"/>
              <a:t>sklearn’s</a:t>
            </a:r>
            <a:r>
              <a:rPr lang="en-US" dirty="0"/>
              <a:t> </a:t>
            </a:r>
            <a:r>
              <a:rPr lang="en-US" dirty="0" err="1"/>
              <a:t>StandardScaler</a:t>
            </a:r>
            <a:r>
              <a:rPr lang="en-US" dirty="0"/>
              <a:t> package.</a:t>
            </a:r>
          </a:p>
          <a:p>
            <a:pPr>
              <a:buFont typeface="Wingdings" panose="05000000000000000000" pitchFamily="2" charset="2"/>
              <a:buChar char="ü"/>
            </a:pPr>
            <a:r>
              <a:rPr lang="en-US" dirty="0"/>
              <a:t>There were too many (256) feature variables in the data so we reduced it to 100 with the help of Principal Component Analysis(PCA) by plotting Eigenvalues and taking the number of nodes as our number of feature variables</a:t>
            </a:r>
            <a:endParaRPr lang="en-IN" dirty="0"/>
          </a:p>
        </p:txBody>
      </p:sp>
    </p:spTree>
    <p:extLst>
      <p:ext uri="{BB962C8B-B14F-4D97-AF65-F5344CB8AC3E}">
        <p14:creationId xmlns:p14="http://schemas.microsoft.com/office/powerpoint/2010/main" val="160407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722A-512B-493A-4FE9-427E308115C9}"/>
              </a:ext>
            </a:extLst>
          </p:cNvPr>
          <p:cNvSpPr>
            <a:spLocks noGrp="1"/>
          </p:cNvSpPr>
          <p:nvPr>
            <p:ph type="title"/>
          </p:nvPr>
        </p:nvSpPr>
        <p:spPr/>
        <p:txBody>
          <a:bodyPr/>
          <a:lstStyle/>
          <a:p>
            <a:r>
              <a:rPr lang="en-US" dirty="0">
                <a:solidFill>
                  <a:srgbClr val="002060"/>
                </a:solidFill>
              </a:rPr>
              <a:t>Set of assumptions related to the problem under consideration</a:t>
            </a:r>
            <a:endParaRPr lang="en-IN" dirty="0">
              <a:solidFill>
                <a:srgbClr val="002060"/>
              </a:solidFill>
            </a:endParaRPr>
          </a:p>
        </p:txBody>
      </p:sp>
      <p:sp>
        <p:nvSpPr>
          <p:cNvPr id="3" name="Content Placeholder 2">
            <a:extLst>
              <a:ext uri="{FF2B5EF4-FFF2-40B4-BE49-F238E27FC236}">
                <a16:creationId xmlns:a16="http://schemas.microsoft.com/office/drawing/2014/main" id="{AA6A5A59-0C10-8347-390B-EF3B247781A5}"/>
              </a:ext>
            </a:extLst>
          </p:cNvPr>
          <p:cNvSpPr>
            <a:spLocks noGrp="1"/>
          </p:cNvSpPr>
          <p:nvPr>
            <p:ph idx="1"/>
          </p:nvPr>
        </p:nvSpPr>
        <p:spPr/>
        <p:txBody>
          <a:bodyPr/>
          <a:lstStyle/>
          <a:p>
            <a:pPr>
              <a:buFont typeface="Wingdings" panose="05000000000000000000" pitchFamily="2" charset="2"/>
              <a:buChar char="ü"/>
            </a:pPr>
            <a:endParaRPr lang="en-US" dirty="0"/>
          </a:p>
          <a:p>
            <a:pPr>
              <a:buFont typeface="Wingdings" panose="05000000000000000000" pitchFamily="2" charset="2"/>
              <a:buChar char="ü"/>
            </a:pPr>
            <a:r>
              <a:rPr lang="en-US" dirty="0"/>
              <a:t>By looking into the target variable label we assumed that it was a Regression type of problem. </a:t>
            </a:r>
          </a:p>
          <a:p>
            <a:pPr>
              <a:buFont typeface="Wingdings" panose="05000000000000000000" pitchFamily="2" charset="2"/>
              <a:buChar char="ü"/>
            </a:pPr>
            <a:r>
              <a:rPr lang="en-US" dirty="0"/>
              <a:t>We observed multicollinearity in between columns so we assumed that we will be using Principal Component Analysis (PCA). </a:t>
            </a:r>
          </a:p>
          <a:p>
            <a:pPr>
              <a:buFont typeface="Wingdings" panose="05000000000000000000" pitchFamily="2" charset="2"/>
              <a:buChar char="ü"/>
            </a:pPr>
            <a:r>
              <a:rPr lang="en-US" dirty="0"/>
              <a:t>We also observed that only one single unique value was present in Utilities column so we assumed that we will be dropping this columns.</a:t>
            </a:r>
            <a:endParaRPr lang="en-IN" dirty="0"/>
          </a:p>
        </p:txBody>
      </p:sp>
    </p:spTree>
    <p:extLst>
      <p:ext uri="{BB962C8B-B14F-4D97-AF65-F5344CB8AC3E}">
        <p14:creationId xmlns:p14="http://schemas.microsoft.com/office/powerpoint/2010/main" val="41861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FC23-D713-F4AE-EA74-5F3F5B40D9B6}"/>
              </a:ext>
            </a:extLst>
          </p:cNvPr>
          <p:cNvSpPr>
            <a:spLocks noGrp="1"/>
          </p:cNvSpPr>
          <p:nvPr>
            <p:ph type="title"/>
          </p:nvPr>
        </p:nvSpPr>
        <p:spPr/>
        <p:txBody>
          <a:bodyPr/>
          <a:lstStyle/>
          <a:p>
            <a:r>
              <a:rPr lang="en-IN" b="1" dirty="0">
                <a:solidFill>
                  <a:srgbClr val="FF0000"/>
                </a:solidFill>
              </a:rPr>
              <a:t>Model Dashboard</a:t>
            </a:r>
          </a:p>
        </p:txBody>
      </p:sp>
      <p:pic>
        <p:nvPicPr>
          <p:cNvPr id="5" name="Content Placeholder 4">
            <a:extLst>
              <a:ext uri="{FF2B5EF4-FFF2-40B4-BE49-F238E27FC236}">
                <a16:creationId xmlns:a16="http://schemas.microsoft.com/office/drawing/2014/main" id="{DC44704B-8EB0-FD22-0E34-6948C1A60F32}"/>
              </a:ext>
            </a:extLst>
          </p:cNvPr>
          <p:cNvPicPr>
            <a:picLocks noGrp="1" noChangeAspect="1"/>
          </p:cNvPicPr>
          <p:nvPr>
            <p:ph idx="1"/>
          </p:nvPr>
        </p:nvPicPr>
        <p:blipFill>
          <a:blip r:embed="rId2"/>
          <a:stretch>
            <a:fillRect/>
          </a:stretch>
        </p:blipFill>
        <p:spPr>
          <a:xfrm>
            <a:off x="2494012" y="2204864"/>
            <a:ext cx="7056784" cy="3168352"/>
          </a:xfrm>
        </p:spPr>
      </p:pic>
    </p:spTree>
    <p:extLst>
      <p:ext uri="{BB962C8B-B14F-4D97-AF65-F5344CB8AC3E}">
        <p14:creationId xmlns:p14="http://schemas.microsoft.com/office/powerpoint/2010/main" val="95124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C066B-808E-53E6-BE2B-FF4EE2A82395}"/>
              </a:ext>
            </a:extLst>
          </p:cNvPr>
          <p:cNvPicPr>
            <a:picLocks noChangeAspect="1"/>
          </p:cNvPicPr>
          <p:nvPr/>
        </p:nvPicPr>
        <p:blipFill>
          <a:blip r:embed="rId2"/>
          <a:stretch>
            <a:fillRect/>
          </a:stretch>
        </p:blipFill>
        <p:spPr>
          <a:xfrm>
            <a:off x="1989956" y="620688"/>
            <a:ext cx="8064896" cy="5976664"/>
          </a:xfrm>
          <a:prstGeom prst="rect">
            <a:avLst/>
          </a:prstGeom>
        </p:spPr>
      </p:pic>
    </p:spTree>
    <p:extLst>
      <p:ext uri="{BB962C8B-B14F-4D97-AF65-F5344CB8AC3E}">
        <p14:creationId xmlns:p14="http://schemas.microsoft.com/office/powerpoint/2010/main" val="318017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Contents :</a:t>
            </a:r>
            <a:endParaRPr lang="en-US" b="1"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1. Introduction </a:t>
            </a:r>
          </a:p>
          <a:p>
            <a:pPr marL="0" indent="0">
              <a:buNone/>
            </a:pPr>
            <a:r>
              <a:rPr lang="en-US" b="1" dirty="0"/>
              <a:t>         a) Problem Statement and understanding </a:t>
            </a:r>
          </a:p>
          <a:p>
            <a:pPr marL="0" indent="0">
              <a:buNone/>
            </a:pPr>
            <a:r>
              <a:rPr lang="en-US" b="1" dirty="0"/>
              <a:t>2. EDA steps and Visualization </a:t>
            </a:r>
          </a:p>
          <a:p>
            <a:pPr marL="0" indent="0">
              <a:buNone/>
            </a:pPr>
            <a:r>
              <a:rPr lang="en-US" b="1" dirty="0"/>
              <a:t>3. Steps and assumptions used to complete the project </a:t>
            </a:r>
          </a:p>
          <a:p>
            <a:pPr marL="0" indent="0">
              <a:buNone/>
            </a:pPr>
            <a:r>
              <a:rPr lang="en-US" b="1" dirty="0"/>
              <a:t>          a) Data Preprocessing Done </a:t>
            </a:r>
          </a:p>
          <a:p>
            <a:pPr marL="0" indent="0">
              <a:buNone/>
            </a:pPr>
            <a:r>
              <a:rPr lang="en-US" b="1" dirty="0"/>
              <a:t>          b) Problem solving approaches </a:t>
            </a:r>
          </a:p>
          <a:p>
            <a:pPr marL="0" indent="0">
              <a:buNone/>
            </a:pPr>
            <a:r>
              <a:rPr lang="en-US" b="1" dirty="0"/>
              <a:t>          c) Set of assumptions related to the problem under consideration</a:t>
            </a:r>
          </a:p>
          <a:p>
            <a:pPr marL="0" indent="0">
              <a:buNone/>
            </a:pPr>
            <a:r>
              <a:rPr lang="en-US" b="1" dirty="0"/>
              <a:t>4. Model Dashboard </a:t>
            </a:r>
          </a:p>
          <a:p>
            <a:pPr marL="0" indent="0">
              <a:buNone/>
            </a:pPr>
            <a:r>
              <a:rPr lang="en-US" b="1" dirty="0"/>
              <a:t>5. Finalized Model </a:t>
            </a:r>
          </a:p>
          <a:p>
            <a:pPr marL="0" indent="0">
              <a:buNone/>
            </a:pPr>
            <a:r>
              <a:rPr lang="en-US" b="1" dirty="0"/>
              <a:t>6. Conclusion </a:t>
            </a:r>
          </a:p>
          <a:p>
            <a:pPr marL="0" indent="0">
              <a:buNone/>
            </a:pPr>
            <a:r>
              <a:rPr lang="en-US" b="1" dirty="0"/>
              <a:t>7. Acknowledgement</a:t>
            </a:r>
          </a:p>
        </p:txBody>
      </p:sp>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2B774-3B68-C146-1440-4ED312E9ACFC}"/>
              </a:ext>
            </a:extLst>
          </p:cNvPr>
          <p:cNvPicPr>
            <a:picLocks noChangeAspect="1"/>
          </p:cNvPicPr>
          <p:nvPr/>
        </p:nvPicPr>
        <p:blipFill>
          <a:blip r:embed="rId2"/>
          <a:stretch>
            <a:fillRect/>
          </a:stretch>
        </p:blipFill>
        <p:spPr>
          <a:xfrm>
            <a:off x="2205980" y="620688"/>
            <a:ext cx="7560840" cy="5616624"/>
          </a:xfrm>
          <a:prstGeom prst="rect">
            <a:avLst/>
          </a:prstGeom>
        </p:spPr>
      </p:pic>
    </p:spTree>
    <p:extLst>
      <p:ext uri="{BB962C8B-B14F-4D97-AF65-F5344CB8AC3E}">
        <p14:creationId xmlns:p14="http://schemas.microsoft.com/office/powerpoint/2010/main" val="132083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515FC-6C5E-785B-470F-E7B54768731E}"/>
              </a:ext>
            </a:extLst>
          </p:cNvPr>
          <p:cNvPicPr>
            <a:picLocks noChangeAspect="1"/>
          </p:cNvPicPr>
          <p:nvPr/>
        </p:nvPicPr>
        <p:blipFill>
          <a:blip r:embed="rId2"/>
          <a:stretch>
            <a:fillRect/>
          </a:stretch>
        </p:blipFill>
        <p:spPr>
          <a:xfrm>
            <a:off x="2205980" y="1620755"/>
            <a:ext cx="7776863" cy="3616490"/>
          </a:xfrm>
          <a:prstGeom prst="rect">
            <a:avLst/>
          </a:prstGeom>
        </p:spPr>
      </p:pic>
    </p:spTree>
    <p:extLst>
      <p:ext uri="{BB962C8B-B14F-4D97-AF65-F5344CB8AC3E}">
        <p14:creationId xmlns:p14="http://schemas.microsoft.com/office/powerpoint/2010/main" val="400474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7528-93D2-9BEA-E158-0D26003F1CE0}"/>
              </a:ext>
            </a:extLst>
          </p:cNvPr>
          <p:cNvSpPr>
            <a:spLocks noGrp="1"/>
          </p:cNvSpPr>
          <p:nvPr>
            <p:ph type="title"/>
          </p:nvPr>
        </p:nvSpPr>
        <p:spPr/>
        <p:txBody>
          <a:bodyPr/>
          <a:lstStyle/>
          <a:p>
            <a:r>
              <a:rPr lang="en-IN" b="1" dirty="0">
                <a:solidFill>
                  <a:srgbClr val="FF0000"/>
                </a:solidFill>
              </a:rPr>
              <a:t>Finalized Model</a:t>
            </a:r>
          </a:p>
        </p:txBody>
      </p:sp>
      <p:pic>
        <p:nvPicPr>
          <p:cNvPr id="5" name="Content Placeholder 4">
            <a:extLst>
              <a:ext uri="{FF2B5EF4-FFF2-40B4-BE49-F238E27FC236}">
                <a16:creationId xmlns:a16="http://schemas.microsoft.com/office/drawing/2014/main" id="{CB51F782-B1A5-1D0E-0B37-7B96D33B613A}"/>
              </a:ext>
            </a:extLst>
          </p:cNvPr>
          <p:cNvPicPr>
            <a:picLocks noGrp="1" noChangeAspect="1"/>
          </p:cNvPicPr>
          <p:nvPr>
            <p:ph idx="1"/>
          </p:nvPr>
        </p:nvPicPr>
        <p:blipFill>
          <a:blip r:embed="rId2"/>
          <a:stretch>
            <a:fillRect/>
          </a:stretch>
        </p:blipFill>
        <p:spPr>
          <a:xfrm>
            <a:off x="1701924" y="1700808"/>
            <a:ext cx="8712968" cy="4464496"/>
          </a:xfrm>
        </p:spPr>
      </p:pic>
    </p:spTree>
    <p:extLst>
      <p:ext uri="{BB962C8B-B14F-4D97-AF65-F5344CB8AC3E}">
        <p14:creationId xmlns:p14="http://schemas.microsoft.com/office/powerpoint/2010/main" val="139707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D45-C1E5-ACDF-C550-B7A5DBB05E73}"/>
              </a:ext>
            </a:extLst>
          </p:cNvPr>
          <p:cNvSpPr>
            <a:spLocks noGrp="1"/>
          </p:cNvSpPr>
          <p:nvPr>
            <p:ph type="title"/>
          </p:nvPr>
        </p:nvSpPr>
        <p:spPr/>
        <p:txBody>
          <a:bodyPr/>
          <a:lstStyle/>
          <a:p>
            <a:r>
              <a:rPr lang="en-IN" b="1" dirty="0">
                <a:solidFill>
                  <a:srgbClr val="FF0000"/>
                </a:solidFill>
              </a:rPr>
              <a:t>Conclusion</a:t>
            </a:r>
          </a:p>
        </p:txBody>
      </p:sp>
      <p:sp>
        <p:nvSpPr>
          <p:cNvPr id="3" name="Content Placeholder 2">
            <a:extLst>
              <a:ext uri="{FF2B5EF4-FFF2-40B4-BE49-F238E27FC236}">
                <a16:creationId xmlns:a16="http://schemas.microsoft.com/office/drawing/2014/main" id="{C6407C2E-7673-01E3-E77D-3E71ADAFE7B7}"/>
              </a:ext>
            </a:extLst>
          </p:cNvPr>
          <p:cNvSpPr>
            <a:spLocks noGrp="1"/>
          </p:cNvSpPr>
          <p:nvPr>
            <p:ph idx="1"/>
          </p:nvPr>
        </p:nvSpPr>
        <p:spPr/>
        <p:txBody>
          <a:bodyPr/>
          <a:lstStyle/>
          <a:p>
            <a:pPr marL="0" indent="0">
              <a:buNone/>
            </a:pPr>
            <a:endParaRPr lang="en-US" dirty="0"/>
          </a:p>
          <a:p>
            <a:pPr marL="0" indent="0">
              <a:buNone/>
            </a:pPr>
            <a:r>
              <a:rPr lang="en-US" dirty="0"/>
              <a:t>In this project we have tried to show how the house prices vary and what are the factors related to the changing of house prices. The best(minimum) RMSE score was achieved using the best parameters of Ridge Regressor through </a:t>
            </a:r>
            <a:r>
              <a:rPr lang="en-US" dirty="0" err="1"/>
              <a:t>GridSearchCV</a:t>
            </a:r>
            <a:r>
              <a:rPr lang="en-US" dirty="0"/>
              <a:t> though Lasso Regressor model performed well too. While we couldn’t reach out goal of minimum RMSE in house price prediction without letting the model to overfit, we did end up creating a system that can with enough time and data get very close to that goal.</a:t>
            </a:r>
            <a:endParaRPr lang="en-IN" dirty="0"/>
          </a:p>
        </p:txBody>
      </p:sp>
    </p:spTree>
    <p:extLst>
      <p:ext uri="{BB962C8B-B14F-4D97-AF65-F5344CB8AC3E}">
        <p14:creationId xmlns:p14="http://schemas.microsoft.com/office/powerpoint/2010/main" val="326493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B4D8-9401-6849-5DE7-353C4AE9735A}"/>
              </a:ext>
            </a:extLst>
          </p:cNvPr>
          <p:cNvSpPr>
            <a:spLocks noGrp="1"/>
          </p:cNvSpPr>
          <p:nvPr>
            <p:ph type="title"/>
          </p:nvPr>
        </p:nvSpPr>
        <p:spPr/>
        <p:txBody>
          <a:bodyPr/>
          <a:lstStyle/>
          <a:p>
            <a:r>
              <a:rPr lang="en-IN" b="1" dirty="0">
                <a:solidFill>
                  <a:srgbClr val="FF0000"/>
                </a:solidFill>
              </a:rPr>
              <a:t>Acknowledgement</a:t>
            </a:r>
          </a:p>
        </p:txBody>
      </p:sp>
      <p:sp>
        <p:nvSpPr>
          <p:cNvPr id="3" name="Content Placeholder 2">
            <a:extLst>
              <a:ext uri="{FF2B5EF4-FFF2-40B4-BE49-F238E27FC236}">
                <a16:creationId xmlns:a16="http://schemas.microsoft.com/office/drawing/2014/main" id="{1A789B0D-3458-8730-D099-F59AEFAE234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I would like to express my special thanks of </a:t>
            </a:r>
            <a:r>
              <a:rPr lang="en-US" dirty="0" err="1"/>
              <a:t>grattitude</a:t>
            </a:r>
            <a:r>
              <a:rPr lang="en-US" dirty="0"/>
              <a:t> to the sources Medium, Towards </a:t>
            </a:r>
            <a:r>
              <a:rPr lang="en-US" dirty="0" err="1"/>
              <a:t>DataScience</a:t>
            </a:r>
            <a:r>
              <a:rPr lang="en-US" dirty="0"/>
              <a:t>, Stack Overflow, Campus X and </a:t>
            </a:r>
            <a:r>
              <a:rPr lang="en-US" dirty="0" err="1"/>
              <a:t>KrishNaik’s</a:t>
            </a:r>
            <a:r>
              <a:rPr lang="en-US" dirty="0"/>
              <a:t>  </a:t>
            </a:r>
            <a:r>
              <a:rPr lang="en-US" dirty="0" err="1"/>
              <a:t>youtube</a:t>
            </a:r>
            <a:r>
              <a:rPr lang="en-US" dirty="0"/>
              <a:t> channel which helped me to accomplish this project.</a:t>
            </a:r>
            <a:endParaRPr lang="en-IN" dirty="0"/>
          </a:p>
        </p:txBody>
      </p:sp>
    </p:spTree>
    <p:extLst>
      <p:ext uri="{BB962C8B-B14F-4D97-AF65-F5344CB8AC3E}">
        <p14:creationId xmlns:p14="http://schemas.microsoft.com/office/powerpoint/2010/main" val="389524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p:txBody>
          <a:bodyPr/>
          <a:lstStyle/>
          <a:p>
            <a:pPr marL="0" indent="0">
              <a:buNone/>
            </a:pPr>
            <a:r>
              <a:rPr lang="en-US" b="1" dirty="0">
                <a:solidFill>
                  <a:srgbClr val="0070C0"/>
                </a:solidFill>
              </a:rPr>
              <a:t>Problem statement and understanding </a:t>
            </a:r>
          </a:p>
          <a:p>
            <a:pPr marL="0" indent="0">
              <a:buNone/>
            </a:pPr>
            <a:r>
              <a:rPr lang="en-US" dirty="0"/>
              <a:t>• A US-based housing company named Surprise Housing has decided to enter the Australian market. </a:t>
            </a:r>
          </a:p>
          <a:p>
            <a:pPr marL="0" indent="0">
              <a:buNone/>
            </a:pPr>
            <a:r>
              <a:rPr lang="en-US" dirty="0"/>
              <a:t>• The company uses data analytics to purchase houses at a price below their actual values and flip them at a higher price. For the same purpose, the company has collected a data set from the sale of houses in Australia. </a:t>
            </a:r>
          </a:p>
          <a:p>
            <a:pPr marL="0" indent="0">
              <a:buNone/>
            </a:pPr>
            <a:r>
              <a:rPr lang="en-US" dirty="0"/>
              <a:t>• We are required to build a model using Machine Learning in order to predict the actual value of the prospective properties and decide whether to invest in them or not. </a:t>
            </a:r>
          </a:p>
        </p:txBody>
      </p:sp>
    </p:spTree>
    <p:extLst>
      <p:ext uri="{BB962C8B-B14F-4D97-AF65-F5344CB8AC3E}">
        <p14:creationId xmlns:p14="http://schemas.microsoft.com/office/powerpoint/2010/main" val="34228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EDA steps and Visualization</a:t>
            </a:r>
            <a:endParaRPr lang="en-US" b="1" dirty="0">
              <a:solidFill>
                <a:srgbClr val="FF0000"/>
              </a:solidFill>
            </a:endParaRPr>
          </a:p>
        </p:txBody>
      </p:sp>
      <p:pic>
        <p:nvPicPr>
          <p:cNvPr id="5" name="Content Placeholder 4">
            <a:extLst>
              <a:ext uri="{FF2B5EF4-FFF2-40B4-BE49-F238E27FC236}">
                <a16:creationId xmlns:a16="http://schemas.microsoft.com/office/drawing/2014/main" id="{D1DD8F98-0511-5424-8C9E-E7223C54C0FD}"/>
              </a:ext>
            </a:extLst>
          </p:cNvPr>
          <p:cNvPicPr>
            <a:picLocks noGrp="1" noChangeAspect="1"/>
          </p:cNvPicPr>
          <p:nvPr>
            <p:ph type="pic" idx="1"/>
          </p:nvPr>
        </p:nvPicPr>
        <p:blipFill rotWithShape="1">
          <a:blip r:embed="rId2"/>
          <a:srcRect t="7195" b="7195"/>
          <a:stretch/>
        </p:blipFill>
        <p:spPr/>
      </p:pic>
      <p:sp>
        <p:nvSpPr>
          <p:cNvPr id="7" name="Text Placeholder 6">
            <a:extLst>
              <a:ext uri="{FF2B5EF4-FFF2-40B4-BE49-F238E27FC236}">
                <a16:creationId xmlns:a16="http://schemas.microsoft.com/office/drawing/2014/main" id="{137E46FB-CEF8-E14D-AFB4-50061321812B}"/>
              </a:ext>
            </a:extLst>
          </p:cNvPr>
          <p:cNvSpPr>
            <a:spLocks noGrp="1"/>
          </p:cNvSpPr>
          <p:nvPr>
            <p:ph type="body" sz="half" idx="2"/>
          </p:nvPr>
        </p:nvSpPr>
        <p:spPr/>
        <p:txBody>
          <a:bodyPr/>
          <a:lstStyle/>
          <a:p>
            <a:r>
              <a:rPr lang="en-US" b="1" dirty="0"/>
              <a:t>Observation: Maximum number of Sale Price lies between 140000 and 230000.</a:t>
            </a:r>
            <a:endParaRPr lang="en-IN" b="1" dirty="0"/>
          </a:p>
        </p:txBody>
      </p:sp>
    </p:spTree>
    <p:extLst>
      <p:ext uri="{BB962C8B-B14F-4D97-AF65-F5344CB8AC3E}">
        <p14:creationId xmlns:p14="http://schemas.microsoft.com/office/powerpoint/2010/main" val="60329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EC96E5-AF4F-9156-6143-5A434303A59B}"/>
              </a:ext>
            </a:extLst>
          </p:cNvPr>
          <p:cNvSpPr>
            <a:spLocks noGrp="1"/>
          </p:cNvSpPr>
          <p:nvPr>
            <p:ph type="title"/>
          </p:nvPr>
        </p:nvSpPr>
        <p:spPr>
          <a:xfrm>
            <a:off x="2437765" y="4800600"/>
            <a:ext cx="7313295" cy="1364704"/>
          </a:xfrm>
        </p:spPr>
        <p:txBody>
          <a:bodyPr/>
          <a:lstStyle/>
          <a:p>
            <a:r>
              <a:rPr lang="en-US" b="1" dirty="0">
                <a:solidFill>
                  <a:schemeClr val="tx1">
                    <a:lumMod val="95000"/>
                    <a:lumOff val="5000"/>
                  </a:schemeClr>
                </a:solidFill>
              </a:rPr>
              <a:t>Maximum, 928 number of </a:t>
            </a:r>
            <a:r>
              <a:rPr lang="en-US" b="1" dirty="0" err="1">
                <a:solidFill>
                  <a:schemeClr val="tx1">
                    <a:lumMod val="95000"/>
                    <a:lumOff val="5000"/>
                  </a:schemeClr>
                </a:solidFill>
              </a:rPr>
              <a:t>MSZoning</a:t>
            </a:r>
            <a:r>
              <a:rPr lang="en-US" b="1" dirty="0">
                <a:solidFill>
                  <a:schemeClr val="tx1">
                    <a:lumMod val="95000"/>
                    <a:lumOff val="5000"/>
                  </a:schemeClr>
                </a:solidFill>
              </a:rPr>
              <a:t> are RL.</a:t>
            </a:r>
            <a:endParaRPr lang="en-IN"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121B01A5-6E79-7F40-9D6B-15198ACB1CD3}"/>
              </a:ext>
            </a:extLst>
          </p:cNvPr>
          <p:cNvPicPr>
            <a:picLocks noGrp="1" noChangeAspect="1"/>
          </p:cNvPicPr>
          <p:nvPr>
            <p:ph type="pic" idx="1"/>
          </p:nvPr>
        </p:nvPicPr>
        <p:blipFill rotWithShape="1">
          <a:blip r:embed="rId2"/>
          <a:srcRect t="15771" b="15771"/>
          <a:stretch/>
        </p:blipFill>
        <p:spPr/>
      </p:pic>
      <p:sp>
        <p:nvSpPr>
          <p:cNvPr id="7" name="Text Placeholder 6">
            <a:extLst>
              <a:ext uri="{FF2B5EF4-FFF2-40B4-BE49-F238E27FC236}">
                <a16:creationId xmlns:a16="http://schemas.microsoft.com/office/drawing/2014/main" id="{6814F010-2ADB-298E-070B-ECA6F0853E5E}"/>
              </a:ext>
            </a:extLst>
          </p:cNvPr>
          <p:cNvSpPr>
            <a:spLocks noGrp="1"/>
          </p:cNvSpPr>
          <p:nvPr>
            <p:ph type="body" sz="half" idx="2"/>
          </p:nvPr>
        </p:nvSpPr>
        <p:spPr>
          <a:xfrm>
            <a:off x="2437765" y="5562600"/>
            <a:ext cx="7313295" cy="314672"/>
          </a:xfrm>
        </p:spPr>
        <p:txBody>
          <a:bodyPr>
            <a:noAutofit/>
          </a:bodyPr>
          <a:lstStyle/>
          <a:p>
            <a:r>
              <a:rPr lang="en-US" b="1" dirty="0"/>
              <a:t>Observation:</a:t>
            </a:r>
            <a:endParaRPr lang="en-IN" b="1" dirty="0"/>
          </a:p>
        </p:txBody>
      </p:sp>
    </p:spTree>
    <p:extLst>
      <p:ext uri="{BB962C8B-B14F-4D97-AF65-F5344CB8AC3E}">
        <p14:creationId xmlns:p14="http://schemas.microsoft.com/office/powerpoint/2010/main" val="162719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EF3378-A6A1-D2AB-2C65-092C0019920C}"/>
              </a:ext>
            </a:extLst>
          </p:cNvPr>
          <p:cNvSpPr>
            <a:spLocks noGrp="1"/>
          </p:cNvSpPr>
          <p:nvPr>
            <p:ph type="title"/>
          </p:nvPr>
        </p:nvSpPr>
        <p:spPr/>
        <p:txBody>
          <a:bodyPr/>
          <a:lstStyle/>
          <a:p>
            <a:r>
              <a:rPr lang="en-US" dirty="0">
                <a:solidFill>
                  <a:schemeClr val="tx1">
                    <a:lumMod val="95000"/>
                    <a:lumOff val="5000"/>
                  </a:schemeClr>
                </a:solidFill>
              </a:rPr>
              <a:t>Observation:</a:t>
            </a:r>
            <a:endParaRPr lang="en-IN" dirty="0">
              <a:solidFill>
                <a:schemeClr val="tx1">
                  <a:lumMod val="95000"/>
                  <a:lumOff val="5000"/>
                </a:schemeClr>
              </a:solidFill>
            </a:endParaRPr>
          </a:p>
        </p:txBody>
      </p:sp>
      <p:pic>
        <p:nvPicPr>
          <p:cNvPr id="7" name="Content Placeholder 6">
            <a:extLst>
              <a:ext uri="{FF2B5EF4-FFF2-40B4-BE49-F238E27FC236}">
                <a16:creationId xmlns:a16="http://schemas.microsoft.com/office/drawing/2014/main" id="{1B730F2B-E8F9-4971-9516-964AB994F457}"/>
              </a:ext>
            </a:extLst>
          </p:cNvPr>
          <p:cNvPicPr>
            <a:picLocks noGrp="1" noChangeAspect="1"/>
          </p:cNvPicPr>
          <p:nvPr>
            <p:ph type="pic" idx="1"/>
          </p:nvPr>
        </p:nvPicPr>
        <p:blipFill rotWithShape="1">
          <a:blip r:embed="rId2"/>
          <a:srcRect t="12935" b="12935"/>
          <a:stretch/>
        </p:blipFill>
        <p:spPr/>
      </p:pic>
      <p:sp>
        <p:nvSpPr>
          <p:cNvPr id="9" name="Text Placeholder 8">
            <a:extLst>
              <a:ext uri="{FF2B5EF4-FFF2-40B4-BE49-F238E27FC236}">
                <a16:creationId xmlns:a16="http://schemas.microsoft.com/office/drawing/2014/main" id="{E259821C-84A6-6EEC-33A9-F136725CC7C9}"/>
              </a:ext>
            </a:extLst>
          </p:cNvPr>
          <p:cNvSpPr>
            <a:spLocks noGrp="1"/>
          </p:cNvSpPr>
          <p:nvPr>
            <p:ph type="body" sz="half" idx="2"/>
          </p:nvPr>
        </p:nvSpPr>
        <p:spPr/>
        <p:txBody>
          <a:bodyPr>
            <a:normAutofit/>
          </a:bodyPr>
          <a:lstStyle/>
          <a:p>
            <a:r>
              <a:rPr lang="en-US" sz="1800" b="1" dirty="0"/>
              <a:t>Sale Price is maximum with IR2 Lot Shape.</a:t>
            </a:r>
            <a:endParaRPr lang="en-IN" sz="1800" b="1" dirty="0"/>
          </a:p>
        </p:txBody>
      </p:sp>
    </p:spTree>
    <p:extLst>
      <p:ext uri="{BB962C8B-B14F-4D97-AF65-F5344CB8AC3E}">
        <p14:creationId xmlns:p14="http://schemas.microsoft.com/office/powerpoint/2010/main" val="39790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145D3-213A-4464-A6B9-4DEC1AEA5835}"/>
              </a:ext>
            </a:extLst>
          </p:cNvPr>
          <p:cNvSpPr>
            <a:spLocks noGrp="1"/>
          </p:cNvSpPr>
          <p:nvPr>
            <p:ph type="title"/>
          </p:nvPr>
        </p:nvSpPr>
        <p:spPr/>
        <p:txBody>
          <a:bodyPr/>
          <a:lstStyle/>
          <a:p>
            <a:r>
              <a:rPr lang="en-US" dirty="0">
                <a:solidFill>
                  <a:schemeClr val="tx1">
                    <a:lumMod val="95000"/>
                    <a:lumOff val="5000"/>
                  </a:schemeClr>
                </a:solidFill>
              </a:rPr>
              <a:t>Observation:</a:t>
            </a:r>
            <a:endParaRPr lang="en-IN" dirty="0">
              <a:solidFill>
                <a:schemeClr val="tx1">
                  <a:lumMod val="95000"/>
                  <a:lumOff val="5000"/>
                </a:schemeClr>
              </a:solidFill>
            </a:endParaRPr>
          </a:p>
        </p:txBody>
      </p:sp>
      <p:pic>
        <p:nvPicPr>
          <p:cNvPr id="9" name="Content Placeholder 8">
            <a:extLst>
              <a:ext uri="{FF2B5EF4-FFF2-40B4-BE49-F238E27FC236}">
                <a16:creationId xmlns:a16="http://schemas.microsoft.com/office/drawing/2014/main" id="{81D9C650-7B5A-58A9-249D-3EA532F1E2BF}"/>
              </a:ext>
            </a:extLst>
          </p:cNvPr>
          <p:cNvPicPr>
            <a:picLocks noGrp="1" noChangeAspect="1"/>
          </p:cNvPicPr>
          <p:nvPr>
            <p:ph type="pic" idx="1"/>
          </p:nvPr>
        </p:nvPicPr>
        <p:blipFill rotWithShape="1">
          <a:blip r:embed="rId2"/>
          <a:srcRect t="15505" b="15505"/>
          <a:stretch/>
        </p:blipFill>
        <p:spPr/>
      </p:pic>
      <p:sp>
        <p:nvSpPr>
          <p:cNvPr id="11" name="Text Placeholder 10">
            <a:extLst>
              <a:ext uri="{FF2B5EF4-FFF2-40B4-BE49-F238E27FC236}">
                <a16:creationId xmlns:a16="http://schemas.microsoft.com/office/drawing/2014/main" id="{1E6EAC2D-6065-3060-8CBC-A01A6CCA38EE}"/>
              </a:ext>
            </a:extLst>
          </p:cNvPr>
          <p:cNvSpPr>
            <a:spLocks noGrp="1"/>
          </p:cNvSpPr>
          <p:nvPr>
            <p:ph type="body" sz="half" idx="2"/>
          </p:nvPr>
        </p:nvSpPr>
        <p:spPr/>
        <p:txBody>
          <a:bodyPr/>
          <a:lstStyle/>
          <a:p>
            <a:r>
              <a:rPr lang="en-US" b="1" dirty="0"/>
              <a:t>Sale Price is maximum with No Ridge Neighborhood.</a:t>
            </a:r>
            <a:endParaRPr lang="en-IN" b="1" dirty="0"/>
          </a:p>
        </p:txBody>
      </p:sp>
    </p:spTree>
    <p:extLst>
      <p:ext uri="{BB962C8B-B14F-4D97-AF65-F5344CB8AC3E}">
        <p14:creationId xmlns:p14="http://schemas.microsoft.com/office/powerpoint/2010/main" val="97722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3CC695-3485-EC0B-DAAD-CACF64A5CBE5}"/>
              </a:ext>
            </a:extLst>
          </p:cNvPr>
          <p:cNvSpPr>
            <a:spLocks noGrp="1"/>
          </p:cNvSpPr>
          <p:nvPr>
            <p:ph type="title"/>
          </p:nvPr>
        </p:nvSpPr>
        <p:spPr/>
        <p:txBody>
          <a:bodyPr/>
          <a:lstStyle/>
          <a:p>
            <a:r>
              <a:rPr lang="en-US" dirty="0">
                <a:solidFill>
                  <a:schemeClr val="tx1">
                    <a:lumMod val="95000"/>
                    <a:lumOff val="5000"/>
                  </a:schemeClr>
                </a:solidFill>
              </a:rPr>
              <a:t>Observation:</a:t>
            </a:r>
            <a:endParaRPr lang="en-IN"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677EA2BB-FCF3-E304-9A18-08F599FD182F}"/>
              </a:ext>
            </a:extLst>
          </p:cNvPr>
          <p:cNvPicPr>
            <a:picLocks noGrp="1" noChangeAspect="1"/>
          </p:cNvPicPr>
          <p:nvPr>
            <p:ph type="pic" idx="1"/>
          </p:nvPr>
        </p:nvPicPr>
        <p:blipFill rotWithShape="1">
          <a:blip r:embed="rId2"/>
          <a:srcRect t="18446" b="18446"/>
          <a:stretch/>
        </p:blipFill>
        <p:spPr/>
      </p:pic>
      <p:sp>
        <p:nvSpPr>
          <p:cNvPr id="7" name="Text Placeholder 6">
            <a:extLst>
              <a:ext uri="{FF2B5EF4-FFF2-40B4-BE49-F238E27FC236}">
                <a16:creationId xmlns:a16="http://schemas.microsoft.com/office/drawing/2014/main" id="{90DB0646-C8BA-E939-1269-91CF78C0CF9D}"/>
              </a:ext>
            </a:extLst>
          </p:cNvPr>
          <p:cNvSpPr>
            <a:spLocks noGrp="1"/>
          </p:cNvSpPr>
          <p:nvPr>
            <p:ph type="body" sz="half" idx="2"/>
          </p:nvPr>
        </p:nvSpPr>
        <p:spPr/>
        <p:txBody>
          <a:bodyPr/>
          <a:lstStyle/>
          <a:p>
            <a:r>
              <a:rPr lang="en-US" b="1" dirty="0"/>
              <a:t>Observation: Sale Price is maximum with 2.5Fin House Style.</a:t>
            </a:r>
            <a:endParaRPr lang="en-IN" b="1" dirty="0"/>
          </a:p>
        </p:txBody>
      </p:sp>
    </p:spTree>
    <p:extLst>
      <p:ext uri="{BB962C8B-B14F-4D97-AF65-F5344CB8AC3E}">
        <p14:creationId xmlns:p14="http://schemas.microsoft.com/office/powerpoint/2010/main" val="160389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B7CE4B-1446-5D25-F41D-283B3AC0E0D4}"/>
              </a:ext>
            </a:extLst>
          </p:cNvPr>
          <p:cNvSpPr>
            <a:spLocks noGrp="1"/>
          </p:cNvSpPr>
          <p:nvPr>
            <p:ph type="title"/>
          </p:nvPr>
        </p:nvSpPr>
        <p:spPr/>
        <p:txBody>
          <a:bodyPr/>
          <a:lstStyle/>
          <a:p>
            <a:r>
              <a:rPr lang="en-US" dirty="0">
                <a:solidFill>
                  <a:schemeClr val="tx1">
                    <a:lumMod val="95000"/>
                    <a:lumOff val="5000"/>
                  </a:schemeClr>
                </a:solidFill>
              </a:rPr>
              <a:t>Observation:</a:t>
            </a:r>
            <a:endParaRPr lang="en-IN"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2D550E66-1216-62BF-35F3-0D4C5BCE9CA4}"/>
              </a:ext>
            </a:extLst>
          </p:cNvPr>
          <p:cNvPicPr>
            <a:picLocks noGrp="1" noChangeAspect="1"/>
          </p:cNvPicPr>
          <p:nvPr>
            <p:ph type="pic" idx="1"/>
          </p:nvPr>
        </p:nvPicPr>
        <p:blipFill rotWithShape="1">
          <a:blip r:embed="rId2"/>
          <a:srcRect l="7861" r="7861"/>
          <a:stretch/>
        </p:blipFill>
        <p:spPr/>
      </p:pic>
      <p:sp>
        <p:nvSpPr>
          <p:cNvPr id="7" name="Text Placeholder 6">
            <a:extLst>
              <a:ext uri="{FF2B5EF4-FFF2-40B4-BE49-F238E27FC236}">
                <a16:creationId xmlns:a16="http://schemas.microsoft.com/office/drawing/2014/main" id="{F7C61DC5-9400-C407-4FE1-3B362F4502D4}"/>
              </a:ext>
            </a:extLst>
          </p:cNvPr>
          <p:cNvSpPr>
            <a:spLocks noGrp="1"/>
          </p:cNvSpPr>
          <p:nvPr>
            <p:ph type="body" sz="half" idx="2"/>
          </p:nvPr>
        </p:nvSpPr>
        <p:spPr/>
        <p:txBody>
          <a:bodyPr/>
          <a:lstStyle/>
          <a:p>
            <a:r>
              <a:rPr lang="en-US" b="1" dirty="0"/>
              <a:t>Sale Price is maximum with Ex kitchen Qual and Central Air.</a:t>
            </a:r>
            <a:endParaRPr lang="en-IN" b="1" dirty="0"/>
          </a:p>
        </p:txBody>
      </p:sp>
    </p:spTree>
    <p:extLst>
      <p:ext uri="{BB962C8B-B14F-4D97-AF65-F5344CB8AC3E}">
        <p14:creationId xmlns:p14="http://schemas.microsoft.com/office/powerpoint/2010/main" val="311167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76</TotalTime>
  <Words>823</Words>
  <Application>Microsoft Office PowerPoint</Application>
  <PresentationFormat>Custom</PresentationFormat>
  <Paragraphs>68</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vt:lpstr>
      <vt:lpstr>Class open house presentation</vt:lpstr>
      <vt:lpstr>PFA HOUSING PROJECT</vt:lpstr>
      <vt:lpstr>Contents :</vt:lpstr>
      <vt:lpstr>INTRODUCTION</vt:lpstr>
      <vt:lpstr>EDA steps and Visualization</vt:lpstr>
      <vt:lpstr>Maximum, 928 number of MSZoning are RL.</vt:lpstr>
      <vt:lpstr>Observation:</vt:lpstr>
      <vt:lpstr>Observation:</vt:lpstr>
      <vt:lpstr>Observation:</vt:lpstr>
      <vt:lpstr>Observation:</vt:lpstr>
      <vt:lpstr>Observation:</vt:lpstr>
      <vt:lpstr>Steps and assumptions used to complete the project Data Pre-processing Done</vt:lpstr>
      <vt:lpstr>We then explored categorical variables.  We observed that there is only one unique value present in Utilities so will be dropping this column</vt:lpstr>
      <vt:lpstr>Then we encoded all the categorical columns into numerical columns using dummy variables</vt:lpstr>
      <vt:lpstr>PowerPoint Presentation</vt:lpstr>
      <vt:lpstr>Here we check the correlation between all our feature variables with target variable label.</vt:lpstr>
      <vt:lpstr>Problem-solving approaches</vt:lpstr>
      <vt:lpstr>Set of assumptions related to the problem under consideration</vt:lpstr>
      <vt:lpstr>Model Dashboard</vt:lpstr>
      <vt:lpstr>PowerPoint Presentation</vt:lpstr>
      <vt:lpstr>PowerPoint Presentation</vt:lpstr>
      <vt:lpstr>PowerPoint Presentation</vt:lpstr>
      <vt:lpstr>Finalized Model</vt:lpstr>
      <vt:lpstr>Conclusion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PFA HOUSING PROJECT</dc:title>
  <dc:creator>Anum Yusuf</dc:creator>
  <cp:lastModifiedBy>Anum Yusuf</cp:lastModifiedBy>
  <cp:revision>1</cp:revision>
  <dcterms:created xsi:type="dcterms:W3CDTF">2022-06-21T03:37:01Z</dcterms:created>
  <dcterms:modified xsi:type="dcterms:W3CDTF">2022-06-21T04:53:28Z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