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</p:sldIdLst>
  <p:sldSz cx="18288000" cy="10287000"/>
  <p:notesSz cx="6858000" cy="9144000"/>
  <p:embeddedFontLst>
    <p:embeddedFont>
      <p:font typeface="League Spartan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78" y="-3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3799358" y="3773503"/>
            <a:ext cx="5051790" cy="7861360"/>
          </a:xfrm>
          <a:custGeom>
            <a:avLst/>
            <a:gdLst/>
            <a:ahLst/>
            <a:cxnLst/>
            <a:rect l="l" t="t" r="r" b="b"/>
            <a:pathLst>
              <a:path w="5051790" h="7861360">
                <a:moveTo>
                  <a:pt x="0" y="0"/>
                </a:moveTo>
                <a:lnTo>
                  <a:pt x="5051790" y="0"/>
                </a:lnTo>
                <a:lnTo>
                  <a:pt x="5051790" y="7861360"/>
                </a:lnTo>
                <a:lnTo>
                  <a:pt x="0" y="7861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455035" y="-442015"/>
            <a:ext cx="3869203" cy="6021072"/>
          </a:xfrm>
          <a:custGeom>
            <a:avLst/>
            <a:gdLst/>
            <a:ahLst/>
            <a:cxnLst/>
            <a:rect l="l" t="t" r="r" b="b"/>
            <a:pathLst>
              <a:path w="3869203" h="6021072">
                <a:moveTo>
                  <a:pt x="3869203" y="6021072"/>
                </a:moveTo>
                <a:lnTo>
                  <a:pt x="0" y="6021072"/>
                </a:lnTo>
                <a:lnTo>
                  <a:pt x="0" y="0"/>
                </a:lnTo>
                <a:lnTo>
                  <a:pt x="3869203" y="0"/>
                </a:lnTo>
                <a:lnTo>
                  <a:pt x="3869203" y="60210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906441" y="2783932"/>
            <a:ext cx="13503480" cy="4809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451"/>
              </a:lnSpc>
            </a:pPr>
            <a:r>
              <a:rPr lang="en-US" sz="10376" dirty="0">
                <a:solidFill>
                  <a:srgbClr val="D6D6D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TRANSPORTATION  </a:t>
            </a:r>
            <a:r>
              <a:rPr lang="en-US" sz="10376" dirty="0">
                <a:solidFill>
                  <a:srgbClr val="97517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AND </a:t>
            </a:r>
            <a:r>
              <a:rPr lang="en-US" sz="10376" dirty="0">
                <a:solidFill>
                  <a:srgbClr val="D6D6D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  <a:p>
            <a:pPr algn="l">
              <a:lnSpc>
                <a:spcPts val="12451"/>
              </a:lnSpc>
            </a:pPr>
            <a:r>
              <a:rPr lang="en-US" sz="10376" dirty="0">
                <a:solidFill>
                  <a:srgbClr val="D6D6D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LOGISTICS</a:t>
            </a:r>
          </a:p>
        </p:txBody>
      </p:sp>
      <p:sp>
        <p:nvSpPr>
          <p:cNvPr id="7" name="Freeform 7"/>
          <p:cNvSpPr/>
          <p:nvPr/>
        </p:nvSpPr>
        <p:spPr>
          <a:xfrm rot="-10800000">
            <a:off x="8427925" y="7704183"/>
            <a:ext cx="1432149" cy="473911"/>
          </a:xfrm>
          <a:custGeom>
            <a:avLst/>
            <a:gdLst/>
            <a:ahLst/>
            <a:cxnLst/>
            <a:rect l="l" t="t" r="r" b="b"/>
            <a:pathLst>
              <a:path w="1432149" h="473911">
                <a:moveTo>
                  <a:pt x="0" y="0"/>
                </a:moveTo>
                <a:lnTo>
                  <a:pt x="1432149" y="0"/>
                </a:lnTo>
                <a:lnTo>
                  <a:pt x="1432149" y="473911"/>
                </a:lnTo>
                <a:lnTo>
                  <a:pt x="0" y="473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4605965" y="1401490"/>
            <a:ext cx="1432149" cy="473911"/>
          </a:xfrm>
          <a:custGeom>
            <a:avLst/>
            <a:gdLst/>
            <a:ahLst/>
            <a:cxnLst/>
            <a:rect l="l" t="t" r="r" b="b"/>
            <a:pathLst>
              <a:path w="1432149" h="473911">
                <a:moveTo>
                  <a:pt x="0" y="0"/>
                </a:moveTo>
                <a:lnTo>
                  <a:pt x="1432149" y="0"/>
                </a:lnTo>
                <a:lnTo>
                  <a:pt x="1432149" y="473911"/>
                </a:lnTo>
                <a:lnTo>
                  <a:pt x="0" y="473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6525278" y="9130537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947307" y="-1541077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47076" y="2920911"/>
            <a:ext cx="13193847" cy="280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57"/>
              </a:lnSpc>
            </a:pPr>
            <a:r>
              <a:rPr lang="en-US" sz="15800" dirty="0">
                <a:solidFill>
                  <a:srgbClr val="D6D6D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</a:t>
            </a:r>
            <a:r>
              <a:rPr lang="en-US" sz="15800" dirty="0">
                <a:solidFill>
                  <a:srgbClr val="97517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3862454" y="3571466"/>
            <a:ext cx="5051790" cy="7861360"/>
          </a:xfrm>
          <a:custGeom>
            <a:avLst/>
            <a:gdLst/>
            <a:ahLst/>
            <a:cxnLst/>
            <a:rect l="l" t="t" r="r" b="b"/>
            <a:pathLst>
              <a:path w="5051790" h="7861360">
                <a:moveTo>
                  <a:pt x="0" y="0"/>
                </a:moveTo>
                <a:lnTo>
                  <a:pt x="5051790" y="0"/>
                </a:lnTo>
                <a:lnTo>
                  <a:pt x="5051790" y="7861360"/>
                </a:lnTo>
                <a:lnTo>
                  <a:pt x="0" y="7861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-626244" y="-1145826"/>
            <a:ext cx="5051790" cy="7861360"/>
          </a:xfrm>
          <a:custGeom>
            <a:avLst/>
            <a:gdLst/>
            <a:ahLst/>
            <a:cxnLst/>
            <a:rect l="l" t="t" r="r" b="b"/>
            <a:pathLst>
              <a:path w="5051790" h="7861360">
                <a:moveTo>
                  <a:pt x="5051790" y="7861360"/>
                </a:moveTo>
                <a:lnTo>
                  <a:pt x="0" y="7861360"/>
                </a:lnTo>
                <a:lnTo>
                  <a:pt x="0" y="0"/>
                </a:lnTo>
                <a:lnTo>
                  <a:pt x="5051790" y="0"/>
                </a:lnTo>
                <a:lnTo>
                  <a:pt x="5051790" y="78613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209901" y="8842464"/>
            <a:ext cx="1868198" cy="618204"/>
          </a:xfrm>
          <a:custGeom>
            <a:avLst/>
            <a:gdLst/>
            <a:ahLst/>
            <a:cxnLst/>
            <a:rect l="l" t="t" r="r" b="b"/>
            <a:pathLst>
              <a:path w="1868198" h="618204">
                <a:moveTo>
                  <a:pt x="0" y="0"/>
                </a:moveTo>
                <a:lnTo>
                  <a:pt x="1868198" y="0"/>
                </a:lnTo>
                <a:lnTo>
                  <a:pt x="1868198" y="618204"/>
                </a:lnTo>
                <a:lnTo>
                  <a:pt x="0" y="6182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525278" y="9130537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947307" y="-1541077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2845C-15D3-0652-5435-01B89A88D406}"/>
              </a:ext>
            </a:extLst>
          </p:cNvPr>
          <p:cNvSpPr txBox="1"/>
          <p:nvPr/>
        </p:nvSpPr>
        <p:spPr>
          <a:xfrm>
            <a:off x="8456244" y="6091492"/>
            <a:ext cx="144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D6D6D4"/>
                </a:solidFill>
              </a:rPr>
              <a:t>TechWave</a:t>
            </a:r>
            <a:endParaRPr lang="en-US" sz="2400" dirty="0">
              <a:solidFill>
                <a:srgbClr val="D6D6D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4739752" y="-1747686"/>
            <a:ext cx="1773954" cy="5322542"/>
          </a:xfrm>
          <a:custGeom>
            <a:avLst/>
            <a:gdLst/>
            <a:ahLst/>
            <a:cxnLst/>
            <a:rect l="l" t="t" r="r" b="b"/>
            <a:pathLst>
              <a:path w="3589309" h="5585515">
                <a:moveTo>
                  <a:pt x="3589309" y="5585515"/>
                </a:moveTo>
                <a:lnTo>
                  <a:pt x="0" y="5585515"/>
                </a:lnTo>
                <a:lnTo>
                  <a:pt x="0" y="0"/>
                </a:lnTo>
                <a:lnTo>
                  <a:pt x="3589309" y="0"/>
                </a:lnTo>
                <a:lnTo>
                  <a:pt x="3589309" y="558551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292377" y="7811166"/>
            <a:ext cx="5966923" cy="1562249"/>
          </a:xfrm>
          <a:custGeom>
            <a:avLst/>
            <a:gdLst/>
            <a:ahLst/>
            <a:cxnLst/>
            <a:rect l="l" t="t" r="r" b="b"/>
            <a:pathLst>
              <a:path w="5966923" h="1562249">
                <a:moveTo>
                  <a:pt x="0" y="0"/>
                </a:moveTo>
                <a:lnTo>
                  <a:pt x="5966923" y="0"/>
                </a:lnTo>
                <a:lnTo>
                  <a:pt x="5966923" y="1562249"/>
                </a:lnTo>
                <a:lnTo>
                  <a:pt x="0" y="15622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98520" y="2161699"/>
            <a:ext cx="17890960" cy="812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Urban centers are facing increasing challenges due to: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Rapid population growth leading to pressure on public services.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Overloaded transportation systems causing congestion and delays.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Strained logistics infrastructure struggling with rising e-commerce and delivery demands.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Environmental concerns like pollution and resource depletion.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Economic losses due to inefficiencies in urban mobility and supply chains.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This calls for innovative software solutions to build smarter, more efficient, and sustainable urban transportation and logistics systems.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3000" y="713899"/>
            <a:ext cx="10582304" cy="144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91"/>
              </a:lnSpc>
            </a:pPr>
            <a:r>
              <a:rPr lang="en-US" sz="9576" dirty="0">
                <a:solidFill>
                  <a:srgbClr val="D6D6D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46294"/>
            <a:ext cx="1748790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dirty="0">
                <a:solidFill>
                  <a:srgbClr val="D6D6D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</p:txBody>
      </p:sp>
      <p:sp>
        <p:nvSpPr>
          <p:cNvPr id="3" name="Freeform 3"/>
          <p:cNvSpPr/>
          <p:nvPr/>
        </p:nvSpPr>
        <p:spPr>
          <a:xfrm rot="-5400000" flipH="1" flipV="1">
            <a:off x="68338" y="6465542"/>
            <a:ext cx="3589309" cy="5585515"/>
          </a:xfrm>
          <a:custGeom>
            <a:avLst/>
            <a:gdLst/>
            <a:ahLst/>
            <a:cxnLst/>
            <a:rect l="l" t="t" r="r" b="b"/>
            <a:pathLst>
              <a:path w="3589309" h="5585515">
                <a:moveTo>
                  <a:pt x="3589309" y="5585516"/>
                </a:moveTo>
                <a:lnTo>
                  <a:pt x="0" y="5585516"/>
                </a:lnTo>
                <a:lnTo>
                  <a:pt x="0" y="0"/>
                </a:lnTo>
                <a:lnTo>
                  <a:pt x="3589309" y="0"/>
                </a:lnTo>
                <a:lnTo>
                  <a:pt x="3589309" y="558551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14343404" y="-1256825"/>
            <a:ext cx="3589309" cy="5585515"/>
          </a:xfrm>
          <a:custGeom>
            <a:avLst/>
            <a:gdLst/>
            <a:ahLst/>
            <a:cxnLst/>
            <a:rect l="l" t="t" r="r" b="b"/>
            <a:pathLst>
              <a:path w="3589309" h="5585515">
                <a:moveTo>
                  <a:pt x="0" y="0"/>
                </a:moveTo>
                <a:lnTo>
                  <a:pt x="3589309" y="0"/>
                </a:lnTo>
                <a:lnTo>
                  <a:pt x="3589309" y="5585515"/>
                </a:lnTo>
                <a:lnTo>
                  <a:pt x="0" y="55855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377495" y="8539412"/>
            <a:ext cx="5966923" cy="1562249"/>
          </a:xfrm>
          <a:custGeom>
            <a:avLst/>
            <a:gdLst/>
            <a:ahLst/>
            <a:cxnLst/>
            <a:rect l="l" t="t" r="r" b="b"/>
            <a:pathLst>
              <a:path w="5966923" h="1562249">
                <a:moveTo>
                  <a:pt x="0" y="0"/>
                </a:moveTo>
                <a:lnTo>
                  <a:pt x="5966923" y="0"/>
                </a:lnTo>
                <a:lnTo>
                  <a:pt x="5966923" y="1562249"/>
                </a:lnTo>
                <a:lnTo>
                  <a:pt x="0" y="15622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862992" y="2706986"/>
            <a:ext cx="16725900" cy="6533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Rapid population growth in cities.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High demand on utilities (water, power, waste).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Overloaded and congested transport systems.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Waste of urban resources (fuel, time, space) 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Increased pollution and environmental strain.</a:t>
            </a:r>
          </a:p>
          <a:p>
            <a:pPr marL="742950" indent="-7429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4800" b="1" dirty="0">
                <a:solidFill>
                  <a:srgbClr val="D6D6D4"/>
                </a:solidFill>
              </a:rPr>
              <a:t>Rising economic costs and reduced efficiency.</a:t>
            </a:r>
          </a:p>
        </p:txBody>
      </p:sp>
      <p:sp>
        <p:nvSpPr>
          <p:cNvPr id="8" name="Freeform 8"/>
          <p:cNvSpPr/>
          <p:nvPr/>
        </p:nvSpPr>
        <p:spPr>
          <a:xfrm rot="-10800000">
            <a:off x="11913152" y="2392714"/>
            <a:ext cx="1432149" cy="473911"/>
          </a:xfrm>
          <a:custGeom>
            <a:avLst/>
            <a:gdLst/>
            <a:ahLst/>
            <a:cxnLst/>
            <a:rect l="l" t="t" r="r" b="b"/>
            <a:pathLst>
              <a:path w="1432149" h="473911">
                <a:moveTo>
                  <a:pt x="0" y="0"/>
                </a:moveTo>
                <a:lnTo>
                  <a:pt x="1432148" y="0"/>
                </a:lnTo>
                <a:lnTo>
                  <a:pt x="1432148" y="473911"/>
                </a:lnTo>
                <a:lnTo>
                  <a:pt x="0" y="4739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7259300" y="-1081146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1588378" y="9240441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5400000" flipH="1" flipV="1">
            <a:off x="206562" y="6465542"/>
            <a:ext cx="3589309" cy="5585515"/>
          </a:xfrm>
          <a:custGeom>
            <a:avLst/>
            <a:gdLst/>
            <a:ahLst/>
            <a:cxnLst/>
            <a:rect l="l" t="t" r="r" b="b"/>
            <a:pathLst>
              <a:path w="3589309" h="5585515">
                <a:moveTo>
                  <a:pt x="3589309" y="5585516"/>
                </a:moveTo>
                <a:lnTo>
                  <a:pt x="0" y="5585516"/>
                </a:lnTo>
                <a:lnTo>
                  <a:pt x="0" y="0"/>
                </a:lnTo>
                <a:lnTo>
                  <a:pt x="3589309" y="0"/>
                </a:lnTo>
                <a:lnTo>
                  <a:pt x="3589309" y="558551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 flipH="1">
            <a:off x="14492129" y="6465542"/>
            <a:ext cx="3589309" cy="5585515"/>
          </a:xfrm>
          <a:custGeom>
            <a:avLst/>
            <a:gdLst/>
            <a:ahLst/>
            <a:cxnLst/>
            <a:rect l="l" t="t" r="r" b="b"/>
            <a:pathLst>
              <a:path w="3589309" h="5585515">
                <a:moveTo>
                  <a:pt x="3589309" y="0"/>
                </a:moveTo>
                <a:lnTo>
                  <a:pt x="0" y="0"/>
                </a:lnTo>
                <a:lnTo>
                  <a:pt x="0" y="5585516"/>
                </a:lnTo>
                <a:lnTo>
                  <a:pt x="3589309" y="5585516"/>
                </a:lnTo>
                <a:lnTo>
                  <a:pt x="35893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186374" y="1670075"/>
            <a:ext cx="12891825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8500" dirty="0">
                <a:solidFill>
                  <a:srgbClr val="D6D6D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SOLUTION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16222936" y="1852194"/>
            <a:ext cx="1432149" cy="473911"/>
          </a:xfrm>
          <a:custGeom>
            <a:avLst/>
            <a:gdLst/>
            <a:ahLst/>
            <a:cxnLst/>
            <a:rect l="l" t="t" r="r" b="b"/>
            <a:pathLst>
              <a:path w="1432149" h="473911">
                <a:moveTo>
                  <a:pt x="0" y="0"/>
                </a:moveTo>
                <a:lnTo>
                  <a:pt x="1432149" y="0"/>
                </a:lnTo>
                <a:lnTo>
                  <a:pt x="1432149" y="473911"/>
                </a:lnTo>
                <a:lnTo>
                  <a:pt x="0" y="473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>
            <a:off x="1609488" y="1850189"/>
            <a:ext cx="1432149" cy="473911"/>
          </a:xfrm>
          <a:custGeom>
            <a:avLst/>
            <a:gdLst/>
            <a:ahLst/>
            <a:cxnLst/>
            <a:rect l="l" t="t" r="r" b="b"/>
            <a:pathLst>
              <a:path w="1432149" h="473911">
                <a:moveTo>
                  <a:pt x="0" y="0"/>
                </a:moveTo>
                <a:lnTo>
                  <a:pt x="1432149" y="0"/>
                </a:lnTo>
                <a:lnTo>
                  <a:pt x="1432149" y="473911"/>
                </a:lnTo>
                <a:lnTo>
                  <a:pt x="0" y="473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588378" y="9240441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59300" y="9240441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B3C39-6DE3-FC0C-2BC6-F1561F4A9564}"/>
              </a:ext>
            </a:extLst>
          </p:cNvPr>
          <p:cNvSpPr txBox="1"/>
          <p:nvPr/>
        </p:nvSpPr>
        <p:spPr>
          <a:xfrm>
            <a:off x="457200" y="2978125"/>
            <a:ext cx="196916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 err="1">
                <a:solidFill>
                  <a:srgbClr val="D6D6D4"/>
                </a:solidFill>
              </a:rPr>
              <a:t>SmartMove</a:t>
            </a:r>
            <a:r>
              <a:rPr lang="en-US" sz="5400" b="1" dirty="0">
                <a:solidFill>
                  <a:srgbClr val="D6D6D4"/>
                </a:solidFill>
              </a:rPr>
              <a:t> – AI-Driven Urban Mobility &amp; Logistics Optimizer</a:t>
            </a:r>
            <a:endParaRPr lang="en-US" sz="5400" dirty="0">
              <a:solidFill>
                <a:srgbClr val="D6D6D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22E5A6-DADF-0626-3F6C-B3BA45CFC99B}"/>
              </a:ext>
            </a:extLst>
          </p:cNvPr>
          <p:cNvSpPr txBox="1"/>
          <p:nvPr/>
        </p:nvSpPr>
        <p:spPr>
          <a:xfrm>
            <a:off x="830808" y="4677386"/>
            <a:ext cx="166263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b="1" dirty="0">
                <a:solidFill>
                  <a:srgbClr val="D6D6D4"/>
                </a:solidFill>
              </a:rPr>
              <a:t>A software platform that leverages AI and real-time data to optimize traffic flow, delivery routes, and resource usage in urban areas, reducing congestion and improving logistics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4461869" y="-1231519"/>
            <a:ext cx="2587528" cy="5064117"/>
          </a:xfrm>
          <a:custGeom>
            <a:avLst/>
            <a:gdLst/>
            <a:ahLst/>
            <a:cxnLst/>
            <a:rect l="l" t="t" r="r" b="b"/>
            <a:pathLst>
              <a:path w="4452533" h="6928824">
                <a:moveTo>
                  <a:pt x="4452533" y="6928824"/>
                </a:moveTo>
                <a:lnTo>
                  <a:pt x="0" y="6928824"/>
                </a:lnTo>
                <a:lnTo>
                  <a:pt x="0" y="0"/>
                </a:lnTo>
                <a:lnTo>
                  <a:pt x="4452533" y="0"/>
                </a:lnTo>
                <a:lnTo>
                  <a:pt x="4452533" y="6928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58557" y="1019175"/>
            <a:ext cx="15370885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dirty="0">
                <a:solidFill>
                  <a:srgbClr val="D6D6D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IT WORKS ??</a:t>
            </a:r>
          </a:p>
        </p:txBody>
      </p:sp>
      <p:sp>
        <p:nvSpPr>
          <p:cNvPr id="7" name="Freeform 7"/>
          <p:cNvSpPr/>
          <p:nvPr/>
        </p:nvSpPr>
        <p:spPr>
          <a:xfrm rot="-10800000">
            <a:off x="14599713" y="2014998"/>
            <a:ext cx="1868198" cy="618204"/>
          </a:xfrm>
          <a:custGeom>
            <a:avLst/>
            <a:gdLst/>
            <a:ahLst/>
            <a:cxnLst/>
            <a:rect l="l" t="t" r="r" b="b"/>
            <a:pathLst>
              <a:path w="1868198" h="618204">
                <a:moveTo>
                  <a:pt x="0" y="0"/>
                </a:moveTo>
                <a:lnTo>
                  <a:pt x="1868198" y="0"/>
                </a:lnTo>
                <a:lnTo>
                  <a:pt x="1868198" y="618204"/>
                </a:lnTo>
                <a:lnTo>
                  <a:pt x="0" y="6182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C200F-DDB3-A5BB-A208-2505075EC888}"/>
              </a:ext>
            </a:extLst>
          </p:cNvPr>
          <p:cNvSpPr txBox="1"/>
          <p:nvPr/>
        </p:nvSpPr>
        <p:spPr>
          <a:xfrm>
            <a:off x="1458557" y="2861383"/>
            <a:ext cx="13168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D6D6D4"/>
                </a:solidFill>
              </a:rPr>
              <a:t>Flow / Architecture Diagram (Conceptual)</a:t>
            </a:r>
            <a:r>
              <a:rPr lang="en-US" sz="5400" dirty="0">
                <a:solidFill>
                  <a:srgbClr val="D6D6D4"/>
                </a:solidFill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5E945C-0CDF-8F20-9E7A-1F71C26A2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8557" y="4138174"/>
            <a:ext cx="11765017" cy="1743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B2084A-CFC4-4E9A-7B65-3115CEEC10AA}"/>
              </a:ext>
            </a:extLst>
          </p:cNvPr>
          <p:cNvSpPr txBox="1"/>
          <p:nvPr/>
        </p:nvSpPr>
        <p:spPr>
          <a:xfrm>
            <a:off x="1458557" y="6743700"/>
            <a:ext cx="15009354" cy="2217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6D6D4"/>
                </a:solidFill>
                <a:effectLst/>
                <a:latin typeface="Arial" panose="020B0604020202020204" pitchFamily="34" charset="0"/>
              </a:rPr>
              <a:t>Sensors collect traffic, vehicle, and delivery data.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6D6D4"/>
                </a:solidFill>
                <a:effectLst/>
                <a:latin typeface="Arial" panose="020B0604020202020204" pitchFamily="34" charset="0"/>
              </a:rPr>
              <a:t>AI processes patterns and predicts optimal routes.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6D6D4"/>
                </a:solidFill>
                <a:effectLst/>
                <a:latin typeface="Arial" panose="020B0604020202020204" pitchFamily="34" charset="0"/>
              </a:rPr>
              <a:t>Results are served to end-users via a web/mobile interface.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450303" y="5511053"/>
            <a:ext cx="4083359" cy="6354332"/>
          </a:xfrm>
          <a:custGeom>
            <a:avLst/>
            <a:gdLst/>
            <a:ahLst/>
            <a:cxnLst/>
            <a:rect l="l" t="t" r="r" b="b"/>
            <a:pathLst>
              <a:path w="4083359" h="6354332">
                <a:moveTo>
                  <a:pt x="4083359" y="6354332"/>
                </a:moveTo>
                <a:lnTo>
                  <a:pt x="0" y="6354332"/>
                </a:lnTo>
                <a:lnTo>
                  <a:pt x="0" y="0"/>
                </a:lnTo>
                <a:lnTo>
                  <a:pt x="4083359" y="0"/>
                </a:lnTo>
                <a:lnTo>
                  <a:pt x="4083359" y="63543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 flipH="1">
            <a:off x="13754338" y="5511053"/>
            <a:ext cx="4083359" cy="6354332"/>
          </a:xfrm>
          <a:custGeom>
            <a:avLst/>
            <a:gdLst/>
            <a:ahLst/>
            <a:cxnLst/>
            <a:rect l="l" t="t" r="r" b="b"/>
            <a:pathLst>
              <a:path w="4083359" h="6354332">
                <a:moveTo>
                  <a:pt x="4083359" y="0"/>
                </a:moveTo>
                <a:lnTo>
                  <a:pt x="0" y="0"/>
                </a:lnTo>
                <a:lnTo>
                  <a:pt x="0" y="6354332"/>
                </a:lnTo>
                <a:lnTo>
                  <a:pt x="4083359" y="6354332"/>
                </a:lnTo>
                <a:lnTo>
                  <a:pt x="40833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458557" y="1162050"/>
            <a:ext cx="1537088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dirty="0">
                <a:solidFill>
                  <a:srgbClr val="D6D6D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FEATURES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588378" y="8688219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7259300" y="8688219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7AEB4F-1130-4038-0EF0-D8D783B87205}"/>
              </a:ext>
            </a:extLst>
          </p:cNvPr>
          <p:cNvSpPr txBox="1"/>
          <p:nvPr/>
        </p:nvSpPr>
        <p:spPr>
          <a:xfrm>
            <a:off x="1931894" y="2393156"/>
            <a:ext cx="20223480" cy="7044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6600" b="1" dirty="0">
                <a:solidFill>
                  <a:srgbClr val="D6D6D4"/>
                </a:solidFill>
              </a:rPr>
              <a:t>- Smart route optimization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6600" b="1" dirty="0">
                <a:solidFill>
                  <a:srgbClr val="D6D6D4"/>
                </a:solidFill>
              </a:rPr>
              <a:t>- Real-time traffic data integration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6600" b="1" dirty="0">
                <a:solidFill>
                  <a:srgbClr val="D6D6D4"/>
                </a:solidFill>
              </a:rPr>
              <a:t>- AI/ML-based predictive logistics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6600" b="1" dirty="0">
                <a:solidFill>
                  <a:srgbClr val="D6D6D4"/>
                </a:solidFill>
              </a:rPr>
              <a:t>- Resource allocation dashboards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6600" b="1" dirty="0">
                <a:solidFill>
                  <a:srgbClr val="D6D6D4"/>
                </a:solidFill>
              </a:rPr>
              <a:t>- Carbon emission tracking (optional)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450303" y="5511053"/>
            <a:ext cx="4083359" cy="6354332"/>
          </a:xfrm>
          <a:custGeom>
            <a:avLst/>
            <a:gdLst/>
            <a:ahLst/>
            <a:cxnLst/>
            <a:rect l="l" t="t" r="r" b="b"/>
            <a:pathLst>
              <a:path w="4083359" h="6354332">
                <a:moveTo>
                  <a:pt x="4083359" y="6354332"/>
                </a:moveTo>
                <a:lnTo>
                  <a:pt x="0" y="6354332"/>
                </a:lnTo>
                <a:lnTo>
                  <a:pt x="0" y="0"/>
                </a:lnTo>
                <a:lnTo>
                  <a:pt x="4083359" y="0"/>
                </a:lnTo>
                <a:lnTo>
                  <a:pt x="4083359" y="63543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 flipH="1">
            <a:off x="13754338" y="5511053"/>
            <a:ext cx="4083359" cy="6354332"/>
          </a:xfrm>
          <a:custGeom>
            <a:avLst/>
            <a:gdLst/>
            <a:ahLst/>
            <a:cxnLst/>
            <a:rect l="l" t="t" r="r" b="b"/>
            <a:pathLst>
              <a:path w="4083359" h="6354332">
                <a:moveTo>
                  <a:pt x="4083359" y="0"/>
                </a:moveTo>
                <a:lnTo>
                  <a:pt x="0" y="0"/>
                </a:lnTo>
                <a:lnTo>
                  <a:pt x="0" y="6354332"/>
                </a:lnTo>
                <a:lnTo>
                  <a:pt x="4083359" y="6354332"/>
                </a:lnTo>
                <a:lnTo>
                  <a:pt x="40833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717516" y="4235191"/>
            <a:ext cx="10852968" cy="4822697"/>
            <a:chOff x="0" y="0"/>
            <a:chExt cx="2812388" cy="12497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12388" cy="1249732"/>
            </a:xfrm>
            <a:custGeom>
              <a:avLst/>
              <a:gdLst/>
              <a:ahLst/>
              <a:cxnLst/>
              <a:rect l="l" t="t" r="r" b="b"/>
              <a:pathLst>
                <a:path w="2812388" h="1249732">
                  <a:moveTo>
                    <a:pt x="14267" y="0"/>
                  </a:moveTo>
                  <a:lnTo>
                    <a:pt x="2798121" y="0"/>
                  </a:lnTo>
                  <a:cubicBezTo>
                    <a:pt x="2801905" y="0"/>
                    <a:pt x="2805534" y="1503"/>
                    <a:pt x="2808210" y="4179"/>
                  </a:cubicBezTo>
                  <a:cubicBezTo>
                    <a:pt x="2810885" y="6854"/>
                    <a:pt x="2812388" y="10483"/>
                    <a:pt x="2812388" y="14267"/>
                  </a:cubicBezTo>
                  <a:lnTo>
                    <a:pt x="2812388" y="1235465"/>
                  </a:lnTo>
                  <a:cubicBezTo>
                    <a:pt x="2812388" y="1239249"/>
                    <a:pt x="2810885" y="1242878"/>
                    <a:pt x="2808210" y="1245553"/>
                  </a:cubicBezTo>
                  <a:cubicBezTo>
                    <a:pt x="2805534" y="1248229"/>
                    <a:pt x="2801905" y="1249732"/>
                    <a:pt x="2798121" y="1249732"/>
                  </a:cubicBezTo>
                  <a:lnTo>
                    <a:pt x="14267" y="1249732"/>
                  </a:lnTo>
                  <a:cubicBezTo>
                    <a:pt x="10483" y="1249732"/>
                    <a:pt x="6854" y="1248229"/>
                    <a:pt x="4179" y="1245553"/>
                  </a:cubicBezTo>
                  <a:cubicBezTo>
                    <a:pt x="1503" y="1242878"/>
                    <a:pt x="0" y="1239249"/>
                    <a:pt x="0" y="1235465"/>
                  </a:cubicBezTo>
                  <a:lnTo>
                    <a:pt x="0" y="14267"/>
                  </a:lnTo>
                  <a:cubicBezTo>
                    <a:pt x="0" y="10483"/>
                    <a:pt x="1503" y="6854"/>
                    <a:pt x="4179" y="4179"/>
                  </a:cubicBezTo>
                  <a:cubicBezTo>
                    <a:pt x="6854" y="1503"/>
                    <a:pt x="10483" y="0"/>
                    <a:pt x="14267" y="0"/>
                  </a:cubicBezTo>
                  <a:close/>
                </a:path>
              </a:pathLst>
            </a:custGeom>
            <a:solidFill>
              <a:srgbClr val="D6D6D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12388" cy="1287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491983" y="1162050"/>
            <a:ext cx="1330403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dirty="0">
                <a:solidFill>
                  <a:srgbClr val="D6D6D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 STACK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80598" y="4312407"/>
            <a:ext cx="11141483" cy="4521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Frontend: </a:t>
            </a:r>
            <a:r>
              <a:rPr lang="en-US" sz="4000" dirty="0"/>
              <a:t>React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Backend: </a:t>
            </a:r>
            <a:r>
              <a:rPr lang="en-US" sz="4000" dirty="0"/>
              <a:t>Node.js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Database: PostgreSQL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4000" b="1" dirty="0"/>
              <a:t>APIs &amp; Tools: </a:t>
            </a:r>
            <a:r>
              <a:rPr lang="en-US" sz="4000" dirty="0"/>
              <a:t>[Google Maps API, OpenStreetMap]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Optional: </a:t>
            </a:r>
            <a:r>
              <a:rPr lang="en-US" sz="4000" dirty="0"/>
              <a:t>AI/ML tools, IoT sensors, Cloud services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15452343" y="4819156"/>
            <a:ext cx="1868198" cy="618204"/>
          </a:xfrm>
          <a:custGeom>
            <a:avLst/>
            <a:gdLst/>
            <a:ahLst/>
            <a:cxnLst/>
            <a:rect l="l" t="t" r="r" b="b"/>
            <a:pathLst>
              <a:path w="1868198" h="618204">
                <a:moveTo>
                  <a:pt x="0" y="0"/>
                </a:moveTo>
                <a:lnTo>
                  <a:pt x="1868198" y="0"/>
                </a:lnTo>
                <a:lnTo>
                  <a:pt x="1868198" y="618203"/>
                </a:lnTo>
                <a:lnTo>
                  <a:pt x="0" y="618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5400000">
            <a:off x="967459" y="4819156"/>
            <a:ext cx="1868198" cy="618204"/>
          </a:xfrm>
          <a:custGeom>
            <a:avLst/>
            <a:gdLst/>
            <a:ahLst/>
            <a:cxnLst/>
            <a:rect l="l" t="t" r="r" b="b"/>
            <a:pathLst>
              <a:path w="1868198" h="618204">
                <a:moveTo>
                  <a:pt x="0" y="0"/>
                </a:moveTo>
                <a:lnTo>
                  <a:pt x="1868198" y="0"/>
                </a:lnTo>
                <a:lnTo>
                  <a:pt x="1868198" y="618203"/>
                </a:lnTo>
                <a:lnTo>
                  <a:pt x="0" y="618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588378" y="8688219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59300" y="8688219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F3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D74CF-617D-6A66-5816-722E9458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40F3A589-EB54-AF6F-3E14-57295DAFF75A}"/>
              </a:ext>
            </a:extLst>
          </p:cNvPr>
          <p:cNvSpPr/>
          <p:nvPr/>
        </p:nvSpPr>
        <p:spPr>
          <a:xfrm rot="-5400000" flipH="1" flipV="1">
            <a:off x="206562" y="6465542"/>
            <a:ext cx="3589309" cy="5585515"/>
          </a:xfrm>
          <a:custGeom>
            <a:avLst/>
            <a:gdLst/>
            <a:ahLst/>
            <a:cxnLst/>
            <a:rect l="l" t="t" r="r" b="b"/>
            <a:pathLst>
              <a:path w="3589309" h="5585515">
                <a:moveTo>
                  <a:pt x="3589309" y="5585516"/>
                </a:moveTo>
                <a:lnTo>
                  <a:pt x="0" y="5585516"/>
                </a:lnTo>
                <a:lnTo>
                  <a:pt x="0" y="0"/>
                </a:lnTo>
                <a:lnTo>
                  <a:pt x="3589309" y="0"/>
                </a:lnTo>
                <a:lnTo>
                  <a:pt x="3589309" y="558551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EADFFE0-0DD8-2A17-2F18-A83FBE490974}"/>
              </a:ext>
            </a:extLst>
          </p:cNvPr>
          <p:cNvSpPr/>
          <p:nvPr/>
        </p:nvSpPr>
        <p:spPr>
          <a:xfrm rot="-5400000" flipH="1">
            <a:off x="14492129" y="6465542"/>
            <a:ext cx="3589309" cy="5585515"/>
          </a:xfrm>
          <a:custGeom>
            <a:avLst/>
            <a:gdLst/>
            <a:ahLst/>
            <a:cxnLst/>
            <a:rect l="l" t="t" r="r" b="b"/>
            <a:pathLst>
              <a:path w="3589309" h="5585515">
                <a:moveTo>
                  <a:pt x="3589309" y="0"/>
                </a:moveTo>
                <a:lnTo>
                  <a:pt x="0" y="0"/>
                </a:lnTo>
                <a:lnTo>
                  <a:pt x="0" y="5585516"/>
                </a:lnTo>
                <a:lnTo>
                  <a:pt x="3589309" y="5585516"/>
                </a:lnTo>
                <a:lnTo>
                  <a:pt x="35893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6156F8B-B466-B7BB-52E5-36980BA8A1C5}"/>
              </a:ext>
            </a:extLst>
          </p:cNvPr>
          <p:cNvSpPr txBox="1"/>
          <p:nvPr/>
        </p:nvSpPr>
        <p:spPr>
          <a:xfrm>
            <a:off x="3186374" y="1670075"/>
            <a:ext cx="12891825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8500" dirty="0">
                <a:solidFill>
                  <a:srgbClr val="D6D6D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IMPLEMENTAION PLAN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E1457B6-25FE-6223-283D-9A9A8CF43550}"/>
              </a:ext>
            </a:extLst>
          </p:cNvPr>
          <p:cNvSpPr/>
          <p:nvPr/>
        </p:nvSpPr>
        <p:spPr>
          <a:xfrm rot="-10800000">
            <a:off x="16222936" y="1852194"/>
            <a:ext cx="1432149" cy="473911"/>
          </a:xfrm>
          <a:custGeom>
            <a:avLst/>
            <a:gdLst/>
            <a:ahLst/>
            <a:cxnLst/>
            <a:rect l="l" t="t" r="r" b="b"/>
            <a:pathLst>
              <a:path w="1432149" h="473911">
                <a:moveTo>
                  <a:pt x="0" y="0"/>
                </a:moveTo>
                <a:lnTo>
                  <a:pt x="1432149" y="0"/>
                </a:lnTo>
                <a:lnTo>
                  <a:pt x="1432149" y="473911"/>
                </a:lnTo>
                <a:lnTo>
                  <a:pt x="0" y="473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D6240AE-2898-92AC-F2DA-9A837DB4C92E}"/>
              </a:ext>
            </a:extLst>
          </p:cNvPr>
          <p:cNvSpPr/>
          <p:nvPr/>
        </p:nvSpPr>
        <p:spPr>
          <a:xfrm rot="-10800000">
            <a:off x="1609488" y="1850189"/>
            <a:ext cx="1432149" cy="473911"/>
          </a:xfrm>
          <a:custGeom>
            <a:avLst/>
            <a:gdLst/>
            <a:ahLst/>
            <a:cxnLst/>
            <a:rect l="l" t="t" r="r" b="b"/>
            <a:pathLst>
              <a:path w="1432149" h="473911">
                <a:moveTo>
                  <a:pt x="0" y="0"/>
                </a:moveTo>
                <a:lnTo>
                  <a:pt x="1432149" y="0"/>
                </a:lnTo>
                <a:lnTo>
                  <a:pt x="1432149" y="473911"/>
                </a:lnTo>
                <a:lnTo>
                  <a:pt x="0" y="473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06F9496A-6DCD-5098-2D31-4AB0383AF4CD}"/>
              </a:ext>
            </a:extLst>
          </p:cNvPr>
          <p:cNvSpPr/>
          <p:nvPr/>
        </p:nvSpPr>
        <p:spPr>
          <a:xfrm>
            <a:off x="-1588378" y="9240441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A526D37-B1A6-AD03-F77E-67B89BF6444E}"/>
              </a:ext>
            </a:extLst>
          </p:cNvPr>
          <p:cNvSpPr/>
          <p:nvPr/>
        </p:nvSpPr>
        <p:spPr>
          <a:xfrm>
            <a:off x="17259300" y="9240441"/>
            <a:ext cx="2617078" cy="2617078"/>
          </a:xfrm>
          <a:custGeom>
            <a:avLst/>
            <a:gdLst/>
            <a:ahLst/>
            <a:cxnLst/>
            <a:rect l="l" t="t" r="r" b="b"/>
            <a:pathLst>
              <a:path w="2617078" h="2617078">
                <a:moveTo>
                  <a:pt x="0" y="0"/>
                </a:moveTo>
                <a:lnTo>
                  <a:pt x="2617078" y="0"/>
                </a:lnTo>
                <a:lnTo>
                  <a:pt x="2617078" y="2617078"/>
                </a:lnTo>
                <a:lnTo>
                  <a:pt x="0" y="26170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54EF47-503F-6247-AA37-BD1B608C68AB}"/>
              </a:ext>
            </a:extLst>
          </p:cNvPr>
          <p:cNvSpPr txBox="1"/>
          <p:nvPr/>
        </p:nvSpPr>
        <p:spPr>
          <a:xfrm>
            <a:off x="1955310" y="2974661"/>
            <a:ext cx="16626384" cy="656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 b="1" dirty="0">
                <a:solidFill>
                  <a:srgbClr val="D6D6D4"/>
                </a:solidFill>
              </a:rPr>
              <a:t>Phase 1: Research &amp; Analysis</a:t>
            </a:r>
          </a:p>
          <a:p>
            <a:pPr>
              <a:lnSpc>
                <a:spcPct val="150000"/>
              </a:lnSpc>
            </a:pPr>
            <a:r>
              <a:rPr lang="en-US" sz="7200" b="1" dirty="0">
                <a:solidFill>
                  <a:srgbClr val="D6D6D4"/>
                </a:solidFill>
              </a:rPr>
              <a:t>Phase 2: Prototype Development</a:t>
            </a:r>
          </a:p>
          <a:p>
            <a:pPr>
              <a:lnSpc>
                <a:spcPct val="150000"/>
              </a:lnSpc>
            </a:pPr>
            <a:r>
              <a:rPr lang="en-US" sz="7200" b="1" dirty="0">
                <a:solidFill>
                  <a:srgbClr val="D6D6D4"/>
                </a:solidFill>
              </a:rPr>
              <a:t>Phase 3: Testing and Feedback</a:t>
            </a:r>
          </a:p>
          <a:p>
            <a:pPr>
              <a:lnSpc>
                <a:spcPct val="150000"/>
              </a:lnSpc>
            </a:pPr>
            <a:r>
              <a:rPr lang="en-US" sz="7200" b="1" dirty="0">
                <a:solidFill>
                  <a:srgbClr val="D6D6D4"/>
                </a:solidFill>
              </a:rPr>
              <a:t>Phase 4: Deployment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316616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06562" y="6465542"/>
            <a:ext cx="3589309" cy="5585515"/>
          </a:xfrm>
          <a:custGeom>
            <a:avLst/>
            <a:gdLst/>
            <a:ahLst/>
            <a:cxnLst/>
            <a:rect l="l" t="t" r="r" b="b"/>
            <a:pathLst>
              <a:path w="3589309" h="5585515">
                <a:moveTo>
                  <a:pt x="3589309" y="5585516"/>
                </a:moveTo>
                <a:lnTo>
                  <a:pt x="0" y="5585516"/>
                </a:lnTo>
                <a:lnTo>
                  <a:pt x="0" y="0"/>
                </a:lnTo>
                <a:lnTo>
                  <a:pt x="3589309" y="0"/>
                </a:lnTo>
                <a:lnTo>
                  <a:pt x="3589309" y="558551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 flipH="1">
            <a:off x="14492129" y="6465542"/>
            <a:ext cx="3589309" cy="5585515"/>
          </a:xfrm>
          <a:custGeom>
            <a:avLst/>
            <a:gdLst/>
            <a:ahLst/>
            <a:cxnLst/>
            <a:rect l="l" t="t" r="r" b="b"/>
            <a:pathLst>
              <a:path w="3589309" h="5585515">
                <a:moveTo>
                  <a:pt x="3589309" y="0"/>
                </a:moveTo>
                <a:lnTo>
                  <a:pt x="0" y="0"/>
                </a:lnTo>
                <a:lnTo>
                  <a:pt x="0" y="5585516"/>
                </a:lnTo>
                <a:lnTo>
                  <a:pt x="3589309" y="5585516"/>
                </a:lnTo>
                <a:lnTo>
                  <a:pt x="35893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33400" y="4346132"/>
            <a:ext cx="19888199" cy="4011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6000" b="1" dirty="0">
                <a:solidFill>
                  <a:srgbClr val="D6D6D4"/>
                </a:solidFill>
              </a:rPr>
              <a:t>Summarize the problem and your proposed solution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6000" b="1" dirty="0">
                <a:solidFill>
                  <a:srgbClr val="D6D6D4"/>
                </a:solidFill>
              </a:rPr>
              <a:t>Emphasize the innovation, feasibility, and impact</a:t>
            </a:r>
          </a:p>
          <a:p>
            <a:pPr marL="857250" indent="-8572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6000" b="1" dirty="0">
                <a:solidFill>
                  <a:srgbClr val="D6D6D4"/>
                </a:solidFill>
              </a:rPr>
              <a:t>Encourage support for the student-led change</a:t>
            </a:r>
          </a:p>
        </p:txBody>
      </p:sp>
      <p:sp>
        <p:nvSpPr>
          <p:cNvPr id="5" name="Freeform 5"/>
          <p:cNvSpPr/>
          <p:nvPr/>
        </p:nvSpPr>
        <p:spPr>
          <a:xfrm>
            <a:off x="2590162" y="2370406"/>
            <a:ext cx="1868198" cy="618204"/>
          </a:xfrm>
          <a:custGeom>
            <a:avLst/>
            <a:gdLst/>
            <a:ahLst/>
            <a:cxnLst/>
            <a:rect l="l" t="t" r="r" b="b"/>
            <a:pathLst>
              <a:path w="1868198" h="618204">
                <a:moveTo>
                  <a:pt x="0" y="0"/>
                </a:moveTo>
                <a:lnTo>
                  <a:pt x="1868197" y="0"/>
                </a:lnTo>
                <a:lnTo>
                  <a:pt x="1868197" y="618204"/>
                </a:lnTo>
                <a:lnTo>
                  <a:pt x="0" y="6182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829641" y="2370406"/>
            <a:ext cx="1868198" cy="618204"/>
          </a:xfrm>
          <a:custGeom>
            <a:avLst/>
            <a:gdLst/>
            <a:ahLst/>
            <a:cxnLst/>
            <a:rect l="l" t="t" r="r" b="b"/>
            <a:pathLst>
              <a:path w="1868198" h="618204">
                <a:moveTo>
                  <a:pt x="0" y="0"/>
                </a:moveTo>
                <a:lnTo>
                  <a:pt x="1868197" y="0"/>
                </a:lnTo>
                <a:lnTo>
                  <a:pt x="1868197" y="618204"/>
                </a:lnTo>
                <a:lnTo>
                  <a:pt x="0" y="6182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757875" y="1450783"/>
            <a:ext cx="10772250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D6D6D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PRESENTATION </a:t>
            </a:r>
            <a:r>
              <a:rPr lang="en-US" sz="8000">
                <a:solidFill>
                  <a:srgbClr val="97517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329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Wingdings</vt:lpstr>
      <vt:lpstr>Arial</vt:lpstr>
      <vt:lpstr>League Spartan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Purple and Blue Illustration AI in the World of Energy Presentation</dc:title>
  <dc:creator>PC</dc:creator>
  <cp:lastModifiedBy>Abhi Kam</cp:lastModifiedBy>
  <cp:revision>2</cp:revision>
  <dcterms:created xsi:type="dcterms:W3CDTF">2006-08-16T00:00:00Z</dcterms:created>
  <dcterms:modified xsi:type="dcterms:W3CDTF">2025-06-19T17:10:51Z</dcterms:modified>
  <dc:identifier>DAGq0Cgu8Mw</dc:identifier>
</cp:coreProperties>
</file>