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73" r:id="rId5"/>
    <p:sldId id="271" r:id="rId6"/>
    <p:sldId id="268" r:id="rId7"/>
    <p:sldId id="259" r:id="rId8"/>
    <p:sldId id="266" r:id="rId9"/>
    <p:sldId id="260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1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8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8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8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9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Animation ANUMBY pour la robotique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68271" cy="4195481"/>
          </a:xfrm>
        </p:spPr>
        <p:txBody>
          <a:bodyPr/>
          <a:lstStyle/>
          <a:p>
            <a:r>
              <a:rPr lang="fr-FR" dirty="0" smtClean="0"/>
              <a:t>Le vieux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Vous allez manipuler une version moderne du jeu </a:t>
            </a:r>
            <a:r>
              <a:rPr lang="fr-FR" dirty="0" err="1" smtClean="0"/>
              <a:t>MasterMind</a:t>
            </a:r>
            <a:r>
              <a:rPr lang="fr-FR" dirty="0" smtClean="0"/>
              <a:t>, avec un petit véhicule robotisé et un logiciel de reconnaissance de caractères</a:t>
            </a:r>
          </a:p>
          <a:p>
            <a:endParaRPr lang="fr-FR" dirty="0" smtClean="0"/>
          </a:p>
          <a:p>
            <a:r>
              <a:rPr lang="fr-FR" dirty="0" smtClean="0"/>
              <a:t>Quelques explications sur ce que l’on appelle l’</a:t>
            </a:r>
            <a:r>
              <a:rPr lang="fr-FR" b="1" i="1" dirty="0" smtClean="0">
                <a:solidFill>
                  <a:srgbClr val="FFFF00"/>
                </a:solidFill>
              </a:rPr>
              <a:t>Intelligence Artificielle</a:t>
            </a:r>
          </a:p>
          <a:p>
            <a:pPr lvl="1"/>
            <a:r>
              <a:rPr lang="fr-FR" dirty="0"/>
              <a:t>Que quoi parle-t-on quand on parle de </a:t>
            </a:r>
            <a:r>
              <a:rPr lang="fr-FR" dirty="0">
                <a:solidFill>
                  <a:srgbClr val="FFFF00"/>
                </a:solidFill>
              </a:rPr>
              <a:t>IA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Chat GPT</a:t>
            </a:r>
            <a:r>
              <a:rPr lang="fr-FR" dirty="0"/>
              <a:t> comment ça marche</a:t>
            </a:r>
          </a:p>
          <a:p>
            <a:pPr lvl="1"/>
            <a:r>
              <a:rPr lang="fr-FR" dirty="0"/>
              <a:t>Un réseau neuronal c’est quoi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56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qu'un réseau neuronal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248356"/>
            <a:ext cx="8478010" cy="500004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Qu'est-ce qu'un réseau neuronal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/>
              <a:t>Un réseau neuronal est un modèle mathématique </a:t>
            </a:r>
            <a:r>
              <a:rPr lang="fr-FR" dirty="0">
                <a:solidFill>
                  <a:srgbClr val="FFFF00"/>
                </a:solidFill>
              </a:rPr>
              <a:t>inspiré</a:t>
            </a:r>
            <a:r>
              <a:rPr lang="fr-FR" dirty="0"/>
              <a:t> du fonctionnement du cerveau humain. </a:t>
            </a:r>
          </a:p>
          <a:p>
            <a:pPr lvl="1"/>
            <a:r>
              <a:rPr lang="fr-FR" dirty="0" smtClean="0"/>
              <a:t>Chaque </a:t>
            </a:r>
            <a:r>
              <a:rPr lang="fr-FR" dirty="0"/>
              <a:t>neurone dans un réseau neuronal est une unité de traitement simple qui prend des </a:t>
            </a:r>
            <a:r>
              <a:rPr lang="fr-FR" dirty="0">
                <a:solidFill>
                  <a:srgbClr val="92D050"/>
                </a:solidFill>
              </a:rPr>
              <a:t>entrées</a:t>
            </a:r>
            <a:r>
              <a:rPr lang="fr-FR" dirty="0"/>
              <a:t>, effectue des calculs sur ces entrées à l'aide de poids et de biais, puis transmet un signal de </a:t>
            </a:r>
            <a:r>
              <a:rPr lang="fr-FR" dirty="0">
                <a:solidFill>
                  <a:srgbClr val="FFFF00"/>
                </a:solidFill>
              </a:rPr>
              <a:t>sortie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neurones sont organisés en couches, avec une </a:t>
            </a:r>
            <a:r>
              <a:rPr lang="fr-FR" dirty="0">
                <a:solidFill>
                  <a:srgbClr val="92D050"/>
                </a:solidFill>
              </a:rPr>
              <a:t>couche d'entrée</a:t>
            </a:r>
            <a:r>
              <a:rPr lang="fr-FR" dirty="0"/>
              <a:t> pour recevoir les données, une ou plusieurs </a:t>
            </a:r>
            <a:r>
              <a:rPr lang="fr-FR" dirty="0">
                <a:solidFill>
                  <a:srgbClr val="00B0F0"/>
                </a:solidFill>
              </a:rPr>
              <a:t>couches cachées </a:t>
            </a:r>
            <a:r>
              <a:rPr lang="fr-FR" dirty="0"/>
              <a:t>pour effectuer des transformations complexes, et une </a:t>
            </a:r>
            <a:r>
              <a:rPr lang="fr-FR" dirty="0">
                <a:solidFill>
                  <a:srgbClr val="FFFF00"/>
                </a:solidFill>
              </a:rPr>
              <a:t>couche de sortie </a:t>
            </a:r>
            <a:r>
              <a:rPr lang="fr-FR" dirty="0"/>
              <a:t>pour produire les résultats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Entraînement d'un réseau neuronal :</a:t>
            </a:r>
          </a:p>
          <a:p>
            <a:pPr lvl="1"/>
            <a:r>
              <a:rPr lang="fr-FR" dirty="0" smtClean="0"/>
              <a:t>L'entraînement </a:t>
            </a:r>
            <a:r>
              <a:rPr lang="fr-FR" dirty="0"/>
              <a:t>d'un réseau neuronal consiste </a:t>
            </a:r>
            <a:r>
              <a:rPr lang="fr-FR" dirty="0" smtClean="0"/>
              <a:t>à montrer au réseau, un très </a:t>
            </a:r>
            <a:r>
              <a:rPr lang="fr-FR" dirty="0" err="1" smtClean="0"/>
              <a:t>très</a:t>
            </a:r>
            <a:r>
              <a:rPr lang="fr-FR" dirty="0" smtClean="0"/>
              <a:t> grand nombre d’exemples (</a:t>
            </a:r>
            <a:r>
              <a:rPr lang="fr-FR" i="1" dirty="0" smtClean="0">
                <a:solidFill>
                  <a:srgbClr val="FFFF00"/>
                </a:solidFill>
              </a:rPr>
              <a:t>des millions ou même des milliards</a:t>
            </a:r>
            <a:r>
              <a:rPr lang="fr-FR" dirty="0" smtClean="0"/>
              <a:t>) qui donnent les bons résultats, puis à ajuster à chaque fois les coefficients.</a:t>
            </a:r>
          </a:p>
          <a:p>
            <a:pPr lvl="1"/>
            <a:r>
              <a:rPr lang="fr-FR" dirty="0" smtClean="0"/>
              <a:t>Ensuite, le réseau peut être capable de répondre aux questions s’approchant à ce qui a été entraîné.</a:t>
            </a:r>
            <a:endParaRPr lang="fr-FR" dirty="0"/>
          </a:p>
          <a:p>
            <a:r>
              <a:rPr lang="fr-FR" dirty="0"/>
              <a:t>En conclusion,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réseaux neuronaux sont des outils puissants pour résoudre une grande variété de problèmes, grâce à leur capacité à apprendre à partir de données et à généraliser à de nouvelles situations.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94" y="2380926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conclusion, nous avons exploré différents aspects de l'IA, de sa théorie à ses applications pratiques.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projet de l'Association </a:t>
            </a:r>
            <a:r>
              <a:rPr lang="fr-FR" dirty="0" smtClean="0"/>
              <a:t>ANUMBY </a:t>
            </a:r>
            <a:r>
              <a:rPr lang="fr-FR" dirty="0"/>
              <a:t>est un exemple inspirant de l'intégration de l'IA dans des projets réels, offrant des solutions innovantes et divertissantes. </a:t>
            </a:r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/>
              <a:t>de la </a:t>
            </a:r>
            <a:r>
              <a:rPr lang="fr-FR" dirty="0" smtClean="0"/>
              <a:t>créativité, </a:t>
            </a:r>
            <a:r>
              <a:rPr lang="fr-FR" dirty="0"/>
              <a:t>nous pouvons repousser les limites de ce que la technologie peut accomplir. Merci de votre attention et n'hésitez pas à poser des questions </a:t>
            </a:r>
            <a:r>
              <a:rPr lang="fr-FR" dirty="0" smtClean="0"/>
              <a:t>!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Bonjour à tous ! Aujourd'hui, nous allons plonger dans le monde passionnant de l'intelligence artificielle (IA) et de ses applications concrètes.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allons explorer ce que signifie l'IA, comment fonctionne </a:t>
            </a:r>
            <a:r>
              <a:rPr lang="fr-FR" dirty="0" err="1"/>
              <a:t>ChatGPT</a:t>
            </a:r>
            <a:r>
              <a:rPr lang="fr-FR" dirty="0"/>
              <a:t>, ce qu'est un réseau neuronal, ainsi que les outils logiciels utilisés. </a:t>
            </a:r>
            <a:endParaRPr lang="fr-FR" dirty="0" smtClean="0"/>
          </a:p>
          <a:p>
            <a:r>
              <a:rPr lang="fr-FR" dirty="0" smtClean="0"/>
              <a:t>Aussi, </a:t>
            </a:r>
            <a:r>
              <a:rPr lang="fr-FR" dirty="0"/>
              <a:t>nous découvrirons un projet fascinant réalisé par notre association </a:t>
            </a:r>
            <a:r>
              <a:rPr lang="fr-FR" dirty="0" smtClean="0"/>
              <a:t>ANUMBY </a:t>
            </a:r>
            <a:r>
              <a:rPr lang="fr-FR" dirty="0"/>
              <a:t>: un petit véhicule télécommandé équipé d'une caméra, capable de </a:t>
            </a:r>
            <a:r>
              <a:rPr lang="fr-FR" dirty="0" smtClean="0"/>
              <a:t>vous aider à jouer </a:t>
            </a:r>
            <a:r>
              <a:rPr lang="fr-FR" dirty="0"/>
              <a:t>au jeu </a:t>
            </a:r>
            <a:r>
              <a:rPr lang="fr-FR" dirty="0" err="1" smtClean="0"/>
              <a:t>MasterMind</a:t>
            </a:r>
            <a:r>
              <a:rPr lang="fr-FR" dirty="0" smtClean="0"/>
              <a:t> </a:t>
            </a:r>
            <a:r>
              <a:rPr lang="fr-FR" dirty="0"/>
              <a:t>grâce à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1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991556"/>
            <a:ext cx="6092320" cy="26318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2052918"/>
            <a:ext cx="9177725" cy="3520946"/>
          </a:xfrm>
        </p:spPr>
        <p:txBody>
          <a:bodyPr/>
          <a:lstStyle/>
          <a:p>
            <a:r>
              <a:rPr lang="fr-FR" dirty="0" smtClean="0"/>
              <a:t>Introduction </a:t>
            </a:r>
            <a:r>
              <a:rPr lang="fr-FR" dirty="0"/>
              <a:t>au projet de l'Association </a:t>
            </a:r>
            <a:r>
              <a:rPr lang="fr-FR" dirty="0" smtClean="0"/>
              <a:t>ANUMBY</a:t>
            </a:r>
            <a:endParaRPr lang="fr-FR" dirty="0"/>
          </a:p>
          <a:p>
            <a:r>
              <a:rPr lang="fr-FR" dirty="0"/>
              <a:t>Description du petit véhicule équipé d'une caméra et de sa connexion Wi-Fi avec un PC</a:t>
            </a:r>
          </a:p>
          <a:p>
            <a:r>
              <a:rPr lang="fr-FR" dirty="0"/>
              <a:t>Explication du jeu </a:t>
            </a:r>
            <a:r>
              <a:rPr lang="fr-FR" dirty="0" err="1" smtClean="0"/>
              <a:t>MasterMind</a:t>
            </a:r>
            <a:r>
              <a:rPr lang="fr-FR" dirty="0" smtClean="0"/>
              <a:t> </a:t>
            </a:r>
            <a:r>
              <a:rPr lang="fr-FR" dirty="0"/>
              <a:t>et de son adaptation avec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0" y="4094224"/>
            <a:ext cx="5220776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MasterMind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0949" cy="41954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jeu définit une combinaison (</a:t>
            </a:r>
            <a:r>
              <a:rPr lang="fr-FR" i="1" dirty="0" smtClean="0">
                <a:solidFill>
                  <a:srgbClr val="FFFF00"/>
                </a:solidFill>
              </a:rPr>
              <a:t>secrète</a:t>
            </a:r>
            <a:r>
              <a:rPr lang="fr-FR" dirty="0" smtClean="0"/>
              <a:t>) de plusieurs chiffres</a:t>
            </a:r>
          </a:p>
          <a:p>
            <a:r>
              <a:rPr lang="fr-FR" dirty="0" smtClean="0"/>
              <a:t>Le joueur va essayer de deviner cette combinaison en plusieurs essais, grâce à des indications données par le jeu:</a:t>
            </a:r>
          </a:p>
          <a:p>
            <a:pPr lvl="1"/>
            <a:r>
              <a:rPr lang="fr-FR" dirty="0" smtClean="0"/>
              <a:t>À chaque essai le jeu indique:</a:t>
            </a:r>
          </a:p>
          <a:p>
            <a:pPr lvl="2"/>
            <a:r>
              <a:rPr lang="fr-FR" dirty="0" smtClean="0"/>
              <a:t>Combien de chiffres proposés sont à la bonne place dans la combinaison</a:t>
            </a:r>
          </a:p>
          <a:p>
            <a:pPr lvl="2"/>
            <a:r>
              <a:rPr lang="fr-FR" dirty="0" smtClean="0"/>
              <a:t>Combien de chiffres existent dans la combinaison (mais pas à la bonne place)</a:t>
            </a:r>
          </a:p>
          <a:p>
            <a:pPr lvl="2"/>
            <a:r>
              <a:rPr lang="fr-FR" dirty="0" smtClean="0"/>
              <a:t>Combien de chiffres n’appartiennent pas du tout à la combinaison.</a:t>
            </a:r>
          </a:p>
          <a:p>
            <a:r>
              <a:rPr lang="fr-FR" dirty="0" smtClean="0"/>
              <a:t>On peut choisir le niveau de difficulté</a:t>
            </a:r>
          </a:p>
          <a:p>
            <a:pPr lvl="1"/>
            <a:r>
              <a:rPr lang="fr-FR" dirty="0" smtClean="0"/>
              <a:t>Facile: 2 chiffres dans la combinaison, choisie parmi 3 chiffres </a:t>
            </a:r>
          </a:p>
          <a:p>
            <a:pPr lvl="1"/>
            <a:r>
              <a:rPr lang="fr-FR" dirty="0" smtClean="0"/>
              <a:t>Difficile: 3 </a:t>
            </a:r>
            <a:r>
              <a:rPr lang="fr-FR" dirty="0"/>
              <a:t>chiffres dans la </a:t>
            </a:r>
            <a:r>
              <a:rPr lang="fr-FR" dirty="0" smtClean="0"/>
              <a:t>combinaison, </a:t>
            </a:r>
            <a:r>
              <a:rPr lang="fr-FR" dirty="0"/>
              <a:t>choisie parmi </a:t>
            </a:r>
            <a:r>
              <a:rPr lang="fr-FR" dirty="0" smtClean="0"/>
              <a:t>5 chiffres</a:t>
            </a:r>
          </a:p>
          <a:p>
            <a:pPr lvl="1"/>
            <a:r>
              <a:rPr lang="fr-FR" dirty="0" smtClean="0"/>
              <a:t>Très difficile: 6 chiffres dans la combinaison, choisie parmi 6 chiffres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allez assembler le petit véhicule (avec notre aide !!)</a:t>
            </a:r>
          </a:p>
          <a:p>
            <a:r>
              <a:rPr lang="fr-FR" dirty="0" smtClean="0"/>
              <a:t>Ce véhicule contient</a:t>
            </a:r>
          </a:p>
          <a:p>
            <a:pPr lvl="1"/>
            <a:r>
              <a:rPr lang="fr-FR" dirty="0" smtClean="0"/>
              <a:t>Une plateforme avec des roues, des moteurs</a:t>
            </a:r>
          </a:p>
          <a:p>
            <a:pPr lvl="1"/>
            <a:r>
              <a:rPr lang="fr-FR" dirty="0" smtClean="0"/>
              <a:t>Deux processeurs programmés: un pour piloter les moteurs, et un pour gérer une petite caméra.</a:t>
            </a:r>
          </a:p>
          <a:p>
            <a:pPr lvl="1"/>
            <a:r>
              <a:rPr lang="fr-FR" dirty="0" smtClean="0"/>
              <a:t>Les images seront envoyées par un canal </a:t>
            </a:r>
            <a:r>
              <a:rPr lang="fr-FR" dirty="0" err="1" smtClean="0"/>
              <a:t>WiFi</a:t>
            </a:r>
            <a:r>
              <a:rPr lang="fr-FR" dirty="0" smtClean="0"/>
              <a:t> vers un PC</a:t>
            </a:r>
          </a:p>
          <a:p>
            <a:r>
              <a:rPr lang="fr-FR" dirty="0" smtClean="0"/>
              <a:t>Quand vous pilotez le véhicule, vous allez capturer des images de chiffres, imprimés sur des pastilles papier.</a:t>
            </a:r>
          </a:p>
          <a:p>
            <a:r>
              <a:rPr lang="fr-FR" dirty="0" smtClean="0"/>
              <a:t>Ensuite, le programme </a:t>
            </a:r>
            <a:r>
              <a:rPr lang="fr-FR" dirty="0" err="1" smtClean="0"/>
              <a:t>MasterMind</a:t>
            </a:r>
            <a:r>
              <a:rPr lang="fr-FR" dirty="0" smtClean="0"/>
              <a:t> du PC, reconnait les caractères et vous devrez imaginer la combinaison secrète du jeu, en déplaçant le véhicule.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9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Jouer au </a:t>
            </a:r>
            <a:r>
              <a:rPr lang="fr-FR" b="1" dirty="0" err="1" smtClean="0"/>
              <a:t>Mastermind</a:t>
            </a:r>
            <a:r>
              <a:rPr lang="fr-FR" b="1" dirty="0" smtClean="0"/>
              <a:t> avec le petit 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logiciel devra être installé sur le PC qui pilote le jeu proprement dit. Ce logiciel préparé sait reconnaître les caractères apparaissant sur les images envoyées par la caméra du véhicule.</a:t>
            </a:r>
          </a:p>
          <a:p>
            <a:r>
              <a:rPr lang="fr-FR" dirty="0" smtClean="0"/>
              <a:t>La reconnaissance est effectuée par un algorithme de reconnaissance entraînée par un réseau de neurone.</a:t>
            </a:r>
          </a:p>
          <a:p>
            <a:r>
              <a:rPr lang="fr-FR" dirty="0" smtClean="0"/>
              <a:t>Vous allez piloter la véhicule par une télécommande de façon à positionner la caméra au-dessus les pastilles imprimées présentant des chiffres.</a:t>
            </a:r>
            <a:endParaRPr lang="fr-FR" dirty="0"/>
          </a:p>
          <a:p>
            <a:r>
              <a:rPr lang="fr-FR" dirty="0" smtClean="0"/>
              <a:t>Les commandes du jeu sont actionnée sur le PC, soit par des touches du clavier, soit par la souris.</a:t>
            </a:r>
          </a:p>
          <a:p>
            <a:r>
              <a:rPr lang="fr-FR" dirty="0" smtClean="0"/>
              <a:t>Plusieurs essais sont possibles jusqu’à la résolution de l’énigme.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47498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1. Qu'est-ce que l'Intelligence Artificielle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L'intelligence </a:t>
            </a:r>
            <a:r>
              <a:rPr lang="fr-FR" dirty="0"/>
              <a:t>artificielle, ou IA, est une branche de l'informatique qui vise à créer des systèmes capables de réaliser des tâches qui nécessitent généralement l'intelligence humaine.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systèmes sont conçus pour apprendre, raisonner, percevoir, comprendre et interagir avec l'environnement de manière similaire à un être humain. </a:t>
            </a:r>
            <a:endParaRPr lang="fr-FR" dirty="0" smtClean="0"/>
          </a:p>
          <a:p>
            <a:pPr lvl="1"/>
            <a:r>
              <a:rPr lang="fr-FR" dirty="0" smtClean="0"/>
              <a:t>L'objectif </a:t>
            </a:r>
            <a:r>
              <a:rPr lang="fr-FR" dirty="0"/>
              <a:t>principal de l'IA est de résoudre des problèmes complexes de manière efficace et autonome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Applications de l'IA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L'IA est omniprésente dans notre vie quotidienne, même si nous ne nous en rendons pas toujours compte. Voici quelques domaines où l'IA est largement utilisée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Médecine : Diagnostic médical assisté par ordinateur, découverte de médicaments, analyse d'imagerie médicale.</a:t>
            </a:r>
          </a:p>
          <a:p>
            <a:pPr lvl="1"/>
            <a:r>
              <a:rPr lang="fr-FR" dirty="0"/>
              <a:t>Transport : Voitures autonomes, optimisation des trajets, gestion du trafic.</a:t>
            </a:r>
          </a:p>
          <a:p>
            <a:pPr lvl="1"/>
            <a:r>
              <a:rPr lang="fr-FR" dirty="0"/>
              <a:t>Finance : Prévisions économiques, trading algorithmique, détection de fraudes.</a:t>
            </a:r>
          </a:p>
          <a:p>
            <a:pPr lvl="1"/>
            <a:r>
              <a:rPr lang="fr-FR" dirty="0"/>
              <a:t>Communication : Reconnaissance vocale, traduction automatique, </a:t>
            </a:r>
            <a:r>
              <a:rPr lang="fr-FR" dirty="0" err="1"/>
              <a:t>chatbots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Jeux : IA dans les jeux vidéo, comme les jeux d'échecs ou de stratégie en temps réel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26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32813" cy="419548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Avancées </a:t>
            </a:r>
            <a:r>
              <a:rPr lang="fr-FR" dirty="0"/>
              <a:t>récentes :</a:t>
            </a:r>
          </a:p>
          <a:p>
            <a:pPr lvl="1"/>
            <a:r>
              <a:rPr lang="fr-FR" dirty="0"/>
              <a:t>Ces dernières années, les progrès dans le domaine de l'IA ont été remarquables, en grande partie grâce aux avancées dans </a:t>
            </a:r>
            <a:r>
              <a:rPr lang="fr-FR" dirty="0" smtClean="0"/>
              <a:t>l’apprentissage profond </a:t>
            </a:r>
            <a:r>
              <a:rPr lang="fr-FR" dirty="0"/>
              <a:t>(</a:t>
            </a:r>
            <a:r>
              <a:rPr lang="fr-FR" i="1" dirty="0" err="1" smtClean="0"/>
              <a:t>deep</a:t>
            </a:r>
            <a:r>
              <a:rPr lang="fr-FR" i="1" dirty="0" smtClean="0"/>
              <a:t> </a:t>
            </a:r>
            <a:r>
              <a:rPr lang="fr-FR" i="1" dirty="0" err="1" smtClean="0"/>
              <a:t>learning</a:t>
            </a:r>
            <a:r>
              <a:rPr lang="fr-FR" dirty="0" smtClean="0"/>
              <a:t>) </a:t>
            </a:r>
            <a:r>
              <a:rPr lang="fr-FR" dirty="0"/>
              <a:t>et les réseaux neuronaux.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technologies permettent aux ordinateurs d'analyser de grandes quantités de données, d'identifier des schémas complexes et d'apprendre de manière autonome.</a:t>
            </a:r>
          </a:p>
          <a:p>
            <a:r>
              <a:rPr lang="fr-FR" dirty="0"/>
              <a:t>Défis et questions éthiques :</a:t>
            </a:r>
          </a:p>
          <a:p>
            <a:pPr lvl="1"/>
            <a:r>
              <a:rPr lang="fr-FR" dirty="0"/>
              <a:t>Cependant, l'essor rapide de l'IA soulève également des questions éthiques et sociétales importantes. </a:t>
            </a:r>
            <a:endParaRPr lang="fr-FR" dirty="0" smtClean="0"/>
          </a:p>
          <a:p>
            <a:pPr lvl="1"/>
            <a:r>
              <a:rPr lang="fr-FR" dirty="0" smtClean="0"/>
              <a:t>Des </a:t>
            </a:r>
            <a:r>
              <a:rPr lang="fr-FR" dirty="0"/>
              <a:t>préoccupations concernant la confidentialité des données, la discrimination algorithmique, et l'impact sur l'emploi sont de plus en plus discutées.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est crucial de trouver un équilibre entre l'innovation technologique et la protection des droits et valeurs humains.</a:t>
            </a:r>
          </a:p>
          <a:p>
            <a:r>
              <a:rPr lang="fr-FR" dirty="0"/>
              <a:t>Conclusion sur l'IA :</a:t>
            </a:r>
          </a:p>
          <a:p>
            <a:pPr lvl="1"/>
            <a:r>
              <a:rPr lang="fr-FR" dirty="0"/>
              <a:t>En résumé, l'intelligence artificielle représente une révolution technologique qui transforme notre façon de vivre, de travailler et d'interagir avec le monde qui nous entoure. </a:t>
            </a:r>
            <a:endParaRPr lang="fr-FR" dirty="0" smtClean="0"/>
          </a:p>
          <a:p>
            <a:pPr lvl="1"/>
            <a:r>
              <a:rPr lang="fr-FR" dirty="0" smtClean="0"/>
              <a:t>Alors </a:t>
            </a:r>
            <a:r>
              <a:rPr lang="fr-FR" dirty="0"/>
              <a:t>que nous continuons à explorer les possibilités infinies de l'IA, il est essentiel de rester conscients des défis et des responsabilités qui accompagnent cette évolution.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1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ChatGPT</a:t>
            </a:r>
            <a:r>
              <a:rPr lang="fr-FR" b="1" dirty="0" smtClean="0"/>
              <a:t> : 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311966"/>
            <a:ext cx="10950866" cy="4936434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ChatGPT</a:t>
            </a:r>
            <a:r>
              <a:rPr lang="fr-FR" dirty="0"/>
              <a:t> : Comment ça marche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/>
              <a:t>ChatGPT</a:t>
            </a:r>
            <a:r>
              <a:rPr lang="fr-FR" dirty="0"/>
              <a:t> est </a:t>
            </a:r>
            <a:r>
              <a:rPr lang="fr-FR" dirty="0" smtClean="0"/>
              <a:t>une application informatique accessible sur le NET, basée sur un </a:t>
            </a:r>
            <a:r>
              <a:rPr lang="fr-FR" dirty="0"/>
              <a:t>modèle de langage </a:t>
            </a:r>
            <a:r>
              <a:rPr lang="fr-FR" dirty="0" smtClean="0"/>
              <a:t>construit par apprentissage, </a:t>
            </a:r>
            <a:r>
              <a:rPr lang="fr-FR" dirty="0"/>
              <a:t>développé par </a:t>
            </a:r>
            <a:r>
              <a:rPr lang="fr-FR" dirty="0" err="1" smtClean="0"/>
              <a:t>OpenAI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capable de générer du texte </a:t>
            </a:r>
            <a:r>
              <a:rPr lang="fr-FR" dirty="0" smtClean="0"/>
              <a:t>presque comme un humain </a:t>
            </a:r>
            <a:r>
              <a:rPr lang="fr-FR" dirty="0"/>
              <a:t>en réponse à des </a:t>
            </a:r>
            <a:r>
              <a:rPr lang="fr-FR" dirty="0" smtClean="0"/>
              <a:t>textes qu’on lui donne.</a:t>
            </a:r>
            <a:endParaRPr lang="fr-FR" dirty="0"/>
          </a:p>
          <a:p>
            <a:pPr lvl="1"/>
            <a:r>
              <a:rPr lang="fr-FR" dirty="0" smtClean="0"/>
              <a:t>Ce </a:t>
            </a:r>
            <a:r>
              <a:rPr lang="fr-FR" dirty="0"/>
              <a:t>modèle est pré-entraîné sur </a:t>
            </a:r>
            <a:r>
              <a:rPr lang="fr-FR" dirty="0" smtClean="0"/>
              <a:t>des immenses base de données de texte (pratiquement tout le WEB). </a:t>
            </a:r>
          </a:p>
          <a:p>
            <a:pPr lvl="1"/>
            <a:r>
              <a:rPr lang="fr-FR" dirty="0" smtClean="0"/>
              <a:t>En fonction des informations que l’on lui donne, il en déduit ce qui devrait probablement être logiquement associé pour compléter ce qu’on lui a dit.</a:t>
            </a:r>
            <a:endParaRPr lang="fr-FR" dirty="0"/>
          </a:p>
          <a:p>
            <a:r>
              <a:rPr lang="fr-FR" dirty="0"/>
              <a:t>Limites de </a:t>
            </a:r>
            <a:r>
              <a:rPr lang="fr-FR" dirty="0" err="1"/>
              <a:t>ChatGPT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Bien que </a:t>
            </a:r>
            <a:r>
              <a:rPr lang="fr-FR" dirty="0" err="1"/>
              <a:t>ChatGPT</a:t>
            </a:r>
            <a:r>
              <a:rPr lang="fr-FR" dirty="0"/>
              <a:t> soit très performant dans de nombreuses situations, il a également ses limites. Par exemple, il peut parfois générer des réponses incohérentes ou inappropriées, en particulier lorsqu'il est confronté à des questions ambiguës ou à des sujets complexes.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plus, il peut reproduire des biais présents dans les données d'entraînement, ce qui soulève des préoccupations en matière d'éthique et de déontologie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Au </a:t>
            </a:r>
            <a:r>
              <a:rPr lang="fr-FR" dirty="0"/>
              <a:t>fil du temps, </a:t>
            </a:r>
            <a:r>
              <a:rPr lang="fr-FR" dirty="0" err="1"/>
              <a:t>ChatGPT</a:t>
            </a:r>
            <a:r>
              <a:rPr lang="fr-FR" dirty="0"/>
              <a:t> et d'autres modèles similaires continuent à s'améliorer grâce à des mises à jour régulières et à de nouveaux entraînements sur des ensembles de données plus vastes et diversifiés. Ces avancées contribuent à accroître la précision, la cohérence et la pertinence des réponses générées par ces modèles, ouvrant la voie à de nouvelles applications et innovations dans le domaine du traitement du langage naturel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455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1420</Words>
  <Application>Microsoft Office PowerPoint</Application>
  <PresentationFormat>Grand écran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Animation ANUMBY pour la robotique</vt:lpstr>
      <vt:lpstr>Introduction</vt:lpstr>
      <vt:lpstr>Projet de l'Association ANUMBY : Le petit véhicule télécommandé</vt:lpstr>
      <vt:lpstr>MasterMind</vt:lpstr>
      <vt:lpstr>Le véhicule</vt:lpstr>
      <vt:lpstr>Jouer au Mastermind avec le petit véhicule</vt:lpstr>
      <vt:lpstr>Qu'est-ce que l'Intelligence Artificielle ?</vt:lpstr>
      <vt:lpstr>Qu'est-ce que l'Intelligence Artificielle ?</vt:lpstr>
      <vt:lpstr>ChatGPT : Comment ça marche ?</vt:lpstr>
      <vt:lpstr>Qu'est-ce qu'un réseau neuronal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18</cp:revision>
  <dcterms:created xsi:type="dcterms:W3CDTF">2024-04-09T06:58:53Z</dcterms:created>
  <dcterms:modified xsi:type="dcterms:W3CDTF">2024-04-10T07:52:45Z</dcterms:modified>
</cp:coreProperties>
</file>