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67" r:id="rId4"/>
    <p:sldId id="273" r:id="rId5"/>
    <p:sldId id="271" r:id="rId6"/>
    <p:sldId id="268" r:id="rId7"/>
    <p:sldId id="259" r:id="rId8"/>
    <p:sldId id="266" r:id="rId9"/>
    <p:sldId id="260" r:id="rId10"/>
    <p:sldId id="26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236803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ECE0937-EB16-4FB7-83E4-051A3D147AE6}" type="datetimeFigureOut">
              <a:rPr lang="fr-FR" smtClean="0"/>
              <a:t>09/04/2024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278725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769417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6817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3730516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1899086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2919689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1363499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396237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389949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53039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ECE0937-EB16-4FB7-83E4-051A3D147AE6}" type="datetimeFigureOut">
              <a:rPr lang="fr-FR" smtClean="0"/>
              <a:t>09/04/2024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397925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ECE0937-EB16-4FB7-83E4-051A3D147AE6}" type="datetimeFigureOut">
              <a:rPr lang="fr-FR" smtClean="0"/>
              <a:t>09/04/2024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202448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92782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349242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3ECE0937-EB16-4FB7-83E4-051A3D147AE6}" type="datetimeFigureOut">
              <a:rPr lang="fr-FR" smtClean="0"/>
              <a:t>09/04/2024</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91828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ECE0937-EB16-4FB7-83E4-051A3D147AE6}" type="datetimeFigureOut">
              <a:rPr lang="fr-FR" smtClean="0"/>
              <a:t>09/04/2024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D6DB0DF-AD3C-4E3B-977C-01014863E261}" type="slidenum">
              <a:rPr lang="fr-FR" smtClean="0"/>
              <a:t>‹N°›</a:t>
            </a:fld>
            <a:endParaRPr lang="fr-FR"/>
          </a:p>
        </p:txBody>
      </p:sp>
    </p:spTree>
    <p:extLst>
      <p:ext uri="{BB962C8B-B14F-4D97-AF65-F5344CB8AC3E}">
        <p14:creationId xmlns:p14="http://schemas.microsoft.com/office/powerpoint/2010/main" val="58144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CE0937-EB16-4FB7-83E4-051A3D147AE6}" type="datetimeFigureOut">
              <a:rPr lang="fr-FR" smtClean="0"/>
              <a:t>09/04/2024</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6DB0DF-AD3C-4E3B-977C-01014863E261}" type="slidenum">
              <a:rPr lang="fr-FR" smtClean="0"/>
              <a:t>‹N°›</a:t>
            </a:fld>
            <a:endParaRPr lang="fr-FR"/>
          </a:p>
        </p:txBody>
      </p:sp>
    </p:spTree>
    <p:extLst>
      <p:ext uri="{BB962C8B-B14F-4D97-AF65-F5344CB8AC3E}">
        <p14:creationId xmlns:p14="http://schemas.microsoft.com/office/powerpoint/2010/main" val="38001959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Animation ANUMBY pour la robotique</a:t>
            </a:r>
            <a:endParaRPr lang="fr-FR" b="1" dirty="0"/>
          </a:p>
        </p:txBody>
      </p:sp>
      <p:sp>
        <p:nvSpPr>
          <p:cNvPr id="3" name="Espace réservé du contenu 2"/>
          <p:cNvSpPr>
            <a:spLocks noGrp="1"/>
          </p:cNvSpPr>
          <p:nvPr>
            <p:ph idx="1"/>
          </p:nvPr>
        </p:nvSpPr>
        <p:spPr>
          <a:xfrm>
            <a:off x="1103312" y="2052918"/>
            <a:ext cx="10068271" cy="4195481"/>
          </a:xfrm>
        </p:spPr>
        <p:txBody>
          <a:bodyPr/>
          <a:lstStyle/>
          <a:p>
            <a:r>
              <a:rPr lang="fr-FR" dirty="0" smtClean="0"/>
              <a:t>Le vieux jeu </a:t>
            </a:r>
            <a:r>
              <a:rPr lang="fr-FR" dirty="0" err="1" smtClean="0">
                <a:solidFill>
                  <a:srgbClr val="FFFF00"/>
                </a:solidFill>
              </a:rPr>
              <a:t>MasterMind</a:t>
            </a:r>
            <a:r>
              <a:rPr lang="fr-FR" dirty="0" smtClean="0"/>
              <a:t> </a:t>
            </a:r>
          </a:p>
          <a:p>
            <a:r>
              <a:rPr lang="fr-FR" dirty="0" smtClean="0"/>
              <a:t>Vous allez manipuler une version moderne du jeu </a:t>
            </a:r>
            <a:r>
              <a:rPr lang="fr-FR" dirty="0" err="1" smtClean="0"/>
              <a:t>MasterMind</a:t>
            </a:r>
            <a:r>
              <a:rPr lang="fr-FR" dirty="0" smtClean="0"/>
              <a:t>, avec un petit véhicule robotisé et un logiciel de reconnaissance de caractères</a:t>
            </a:r>
          </a:p>
          <a:p>
            <a:endParaRPr lang="fr-FR" dirty="0" smtClean="0"/>
          </a:p>
          <a:p>
            <a:r>
              <a:rPr lang="fr-FR" dirty="0" smtClean="0"/>
              <a:t>Quelques explications sur ce que l’on appelle l’</a:t>
            </a:r>
            <a:r>
              <a:rPr lang="fr-FR" b="1" i="1" dirty="0" smtClean="0">
                <a:solidFill>
                  <a:srgbClr val="FFFF00"/>
                </a:solidFill>
              </a:rPr>
              <a:t>Intelligence Artificielle</a:t>
            </a:r>
          </a:p>
          <a:p>
            <a:pPr lvl="1"/>
            <a:r>
              <a:rPr lang="fr-FR" dirty="0"/>
              <a:t>Que quoi parle-t-on quand on parle de </a:t>
            </a:r>
            <a:r>
              <a:rPr lang="fr-FR" dirty="0">
                <a:solidFill>
                  <a:srgbClr val="FFFF00"/>
                </a:solidFill>
              </a:rPr>
              <a:t>IA</a:t>
            </a:r>
          </a:p>
          <a:p>
            <a:pPr lvl="1"/>
            <a:r>
              <a:rPr lang="fr-FR" dirty="0">
                <a:solidFill>
                  <a:srgbClr val="FFFF00"/>
                </a:solidFill>
              </a:rPr>
              <a:t>Chat GPT</a:t>
            </a:r>
            <a:r>
              <a:rPr lang="fr-FR" dirty="0"/>
              <a:t> comment ça marche</a:t>
            </a:r>
          </a:p>
          <a:p>
            <a:pPr lvl="1"/>
            <a:r>
              <a:rPr lang="fr-FR" dirty="0"/>
              <a:t>Un réseau neuronal c’est quoi</a:t>
            </a:r>
            <a:r>
              <a:rPr lang="fr-FR" dirty="0" smtClean="0"/>
              <a:t>?</a:t>
            </a:r>
            <a:endParaRPr lang="fr-FR" dirty="0"/>
          </a:p>
        </p:txBody>
      </p:sp>
    </p:spTree>
    <p:extLst>
      <p:ext uri="{BB962C8B-B14F-4D97-AF65-F5344CB8AC3E}">
        <p14:creationId xmlns:p14="http://schemas.microsoft.com/office/powerpoint/2010/main" val="779568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Qu'est-ce qu'un réseau neuronal ?</a:t>
            </a:r>
            <a:endParaRPr lang="fr-FR" dirty="0"/>
          </a:p>
        </p:txBody>
      </p:sp>
      <p:sp>
        <p:nvSpPr>
          <p:cNvPr id="3" name="Espace réservé du contenu 2"/>
          <p:cNvSpPr>
            <a:spLocks noGrp="1"/>
          </p:cNvSpPr>
          <p:nvPr>
            <p:ph idx="1"/>
          </p:nvPr>
        </p:nvSpPr>
        <p:spPr>
          <a:xfrm>
            <a:off x="1103312" y="1248356"/>
            <a:ext cx="10187540" cy="5000044"/>
          </a:xfrm>
        </p:spPr>
        <p:txBody>
          <a:bodyPr>
            <a:normAutofit fontScale="62500" lnSpcReduction="20000"/>
          </a:bodyPr>
          <a:lstStyle/>
          <a:p>
            <a:r>
              <a:rPr lang="fr-FR" dirty="0"/>
              <a:t>Qu'est-ce qu'un réseau neuronal </a:t>
            </a:r>
            <a:r>
              <a:rPr lang="fr-FR" dirty="0" smtClean="0"/>
              <a:t>?</a:t>
            </a:r>
            <a:endParaRPr lang="fr-FR" dirty="0"/>
          </a:p>
          <a:p>
            <a:pPr lvl="1"/>
            <a:r>
              <a:rPr lang="fr-FR" dirty="0"/>
              <a:t>Un réseau neuronal est un modèle mathématique inspiré du fonctionnement du cerveau humain. Il est composé de plusieurs couches de neurones interconnectés, qui transforment les données d'entrée en données de sortie en passant par un </a:t>
            </a:r>
            <a:r>
              <a:rPr lang="fr-FR" dirty="0" smtClean="0"/>
              <a:t>processus d'apprentissage.</a:t>
            </a:r>
            <a:endParaRPr lang="fr-FR" dirty="0"/>
          </a:p>
          <a:p>
            <a:pPr lvl="1"/>
            <a:r>
              <a:rPr lang="fr-FR" dirty="0" smtClean="0"/>
              <a:t>Chaque </a:t>
            </a:r>
            <a:r>
              <a:rPr lang="fr-FR" dirty="0"/>
              <a:t>neurone dans un réseau neuronal est une unité de traitement simple qui prend des entrées, effectue des calculs sur ces entrées à l'aide de poids et de biais, puis transmet un signal de sortie. Ces neurones sont organisés en couches, avec une couche d'entrée pour recevoir les données, une ou plusieurs couches cachées pour effectuer des transformations complexes, et une couche de sortie pour produire les résultats</a:t>
            </a:r>
            <a:r>
              <a:rPr lang="fr-FR" dirty="0" smtClean="0"/>
              <a:t>.</a:t>
            </a:r>
          </a:p>
          <a:p>
            <a:pPr lvl="1"/>
            <a:r>
              <a:rPr lang="fr-FR" dirty="0"/>
              <a:t>Il existe différents types de réseaux neuronaux, adaptés à différents types de tâches et de données. Parmi les architectures courantes, on trouve les réseaux de neurones multicouches (MLP) pour l'apprentissage supervisé, les réseaux de neurones récurrents (RNN) pour les données séquentielles, les réseaux de neurones </a:t>
            </a:r>
            <a:r>
              <a:rPr lang="fr-FR" dirty="0" err="1"/>
              <a:t>convolutifs</a:t>
            </a:r>
            <a:r>
              <a:rPr lang="fr-FR" dirty="0"/>
              <a:t> (CNN) pour la vision par ordinateur, et les réseaux générateurs adverses (GAN) pour la génération de contenu</a:t>
            </a:r>
            <a:r>
              <a:rPr lang="fr-FR" dirty="0" smtClean="0"/>
              <a:t>.</a:t>
            </a:r>
            <a:endParaRPr lang="fr-FR" dirty="0"/>
          </a:p>
          <a:p>
            <a:r>
              <a:rPr lang="fr-FR" dirty="0"/>
              <a:t>Entraînement d'un réseau neuronal </a:t>
            </a:r>
            <a:r>
              <a:rPr lang="fr-FR" dirty="0" smtClean="0"/>
              <a:t>:</a:t>
            </a:r>
            <a:endParaRPr lang="fr-FR" dirty="0"/>
          </a:p>
          <a:p>
            <a:pPr lvl="1"/>
            <a:r>
              <a:rPr lang="fr-FR" dirty="0"/>
              <a:t>L'entraînement d'un réseau neuronal consiste à ajuster les poids et les biais des neurones afin de minimiser l'erreur entre les prédictions du réseau et les vraies valeurs cibles. Cela se fait généralement à l'aide d'un algorithme d'optimisation tel que la </a:t>
            </a:r>
            <a:r>
              <a:rPr lang="fr-FR" dirty="0" err="1"/>
              <a:t>rétropropagation</a:t>
            </a:r>
            <a:r>
              <a:rPr lang="fr-FR" dirty="0"/>
              <a:t> du gradient, qui calcule les gradients de l'erreur par rapport aux poids et ajuste ces poids en conséquence</a:t>
            </a:r>
            <a:r>
              <a:rPr lang="fr-FR" dirty="0" smtClean="0"/>
              <a:t>.</a:t>
            </a:r>
            <a:endParaRPr lang="fr-FR" dirty="0"/>
          </a:p>
          <a:p>
            <a:r>
              <a:rPr lang="fr-FR" dirty="0" smtClean="0"/>
              <a:t>Limites </a:t>
            </a:r>
            <a:r>
              <a:rPr lang="fr-FR" dirty="0"/>
              <a:t>des réseaux neuronaux </a:t>
            </a:r>
            <a:r>
              <a:rPr lang="fr-FR" dirty="0" smtClean="0"/>
              <a:t>:</a:t>
            </a:r>
            <a:endParaRPr lang="fr-FR" dirty="0"/>
          </a:p>
          <a:p>
            <a:pPr lvl="1"/>
            <a:r>
              <a:rPr lang="fr-FR" dirty="0"/>
              <a:t>Malgré leurs avantages, les réseaux neuronaux présentent également des limites, notamment en termes de besoin en données d'entraînement volumineuses, de temps de calcul élevé, et de complexité de l'interprétation des résultats. De plus, ils peuvent être sensibles au </a:t>
            </a:r>
            <a:r>
              <a:rPr lang="fr-FR" dirty="0" err="1"/>
              <a:t>surapprentissage</a:t>
            </a:r>
            <a:r>
              <a:rPr lang="fr-FR" dirty="0"/>
              <a:t> et nécessitent souvent un ajustement minutieux des </a:t>
            </a:r>
            <a:r>
              <a:rPr lang="fr-FR" dirty="0" err="1"/>
              <a:t>hyperparamètres</a:t>
            </a:r>
            <a:r>
              <a:rPr lang="fr-FR" dirty="0"/>
              <a:t> pour obtenir de bons </a:t>
            </a:r>
            <a:r>
              <a:rPr lang="fr-FR" dirty="0" smtClean="0"/>
              <a:t>résultats.</a:t>
            </a:r>
            <a:endParaRPr lang="fr-FR" dirty="0"/>
          </a:p>
          <a:p>
            <a:r>
              <a:rPr lang="fr-FR" dirty="0"/>
              <a:t>En conclusion, </a:t>
            </a:r>
            <a:endParaRPr lang="fr-FR" dirty="0" smtClean="0"/>
          </a:p>
          <a:p>
            <a:pPr lvl="1"/>
            <a:r>
              <a:rPr lang="fr-FR" dirty="0" smtClean="0"/>
              <a:t>les </a:t>
            </a:r>
            <a:r>
              <a:rPr lang="fr-FR" dirty="0"/>
              <a:t>réseaux neuronaux sont des outils puissants pour résoudre une grande variété de problèmes, grâce à leur capacité à apprendre à partir de données et à généraliser à de nouvelles situations. </a:t>
            </a:r>
            <a:endParaRPr lang="fr-FR" dirty="0" smtClean="0"/>
          </a:p>
          <a:p>
            <a:pPr lvl="1"/>
            <a:r>
              <a:rPr lang="fr-FR" dirty="0" smtClean="0"/>
              <a:t>Leur </a:t>
            </a:r>
            <a:r>
              <a:rPr lang="fr-FR" dirty="0"/>
              <a:t>utilisation continue de croître dans de nombreux domaines, ouvrant la voie à de nouvelles avancées et découvertes dans le domaine de l'intelligence artificielle.</a:t>
            </a:r>
          </a:p>
        </p:txBody>
      </p:sp>
    </p:spTree>
    <p:extLst>
      <p:ext uri="{BB962C8B-B14F-4D97-AF65-F5344CB8AC3E}">
        <p14:creationId xmlns:p14="http://schemas.microsoft.com/office/powerpoint/2010/main" val="110257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Conclusion</a:t>
            </a:r>
            <a:endParaRPr lang="fr-FR" dirty="0"/>
          </a:p>
        </p:txBody>
      </p:sp>
      <p:sp>
        <p:nvSpPr>
          <p:cNvPr id="3" name="Espace réservé du contenu 2"/>
          <p:cNvSpPr>
            <a:spLocks noGrp="1"/>
          </p:cNvSpPr>
          <p:nvPr>
            <p:ph idx="1"/>
          </p:nvPr>
        </p:nvSpPr>
        <p:spPr/>
        <p:txBody>
          <a:bodyPr/>
          <a:lstStyle/>
          <a:p>
            <a:r>
              <a:rPr lang="fr-FR" dirty="0" smtClean="0"/>
              <a:t>En </a:t>
            </a:r>
            <a:r>
              <a:rPr lang="fr-FR" dirty="0"/>
              <a:t>conclusion, nous avons exploré différents aspects de l'IA, de sa théorie à ses applications pratiques. </a:t>
            </a:r>
            <a:endParaRPr lang="fr-FR" dirty="0" smtClean="0"/>
          </a:p>
          <a:p>
            <a:r>
              <a:rPr lang="fr-FR" dirty="0" smtClean="0"/>
              <a:t>Le </a:t>
            </a:r>
            <a:r>
              <a:rPr lang="fr-FR" dirty="0"/>
              <a:t>projet de l'Association </a:t>
            </a:r>
            <a:r>
              <a:rPr lang="fr-FR" dirty="0" smtClean="0"/>
              <a:t>ANUMBY </a:t>
            </a:r>
            <a:r>
              <a:rPr lang="fr-FR" dirty="0"/>
              <a:t>est un exemple inspirant de l'intégration de l'IA dans des projets réels, offrant des solutions innovantes et divertissantes. </a:t>
            </a:r>
            <a:endParaRPr lang="fr-FR" dirty="0" smtClean="0"/>
          </a:p>
          <a:p>
            <a:r>
              <a:rPr lang="fr-FR" dirty="0" smtClean="0"/>
              <a:t>Avec </a:t>
            </a:r>
            <a:r>
              <a:rPr lang="fr-FR" dirty="0"/>
              <a:t>de la </a:t>
            </a:r>
            <a:r>
              <a:rPr lang="fr-FR" dirty="0" smtClean="0"/>
              <a:t>créativité, </a:t>
            </a:r>
            <a:r>
              <a:rPr lang="fr-FR" dirty="0"/>
              <a:t>nous pouvons repousser les limites de ce que la technologie peut accomplir. Merci de votre attention et n'hésitez pas à poser des questions </a:t>
            </a:r>
            <a:r>
              <a:rPr lang="fr-FR" dirty="0" smtClean="0"/>
              <a:t>!</a:t>
            </a:r>
            <a:br>
              <a:rPr lang="fr-FR" dirty="0" smtClean="0"/>
            </a:br>
            <a:endParaRPr lang="fr-FR" dirty="0"/>
          </a:p>
        </p:txBody>
      </p:sp>
    </p:spTree>
    <p:extLst>
      <p:ext uri="{BB962C8B-B14F-4D97-AF65-F5344CB8AC3E}">
        <p14:creationId xmlns:p14="http://schemas.microsoft.com/office/powerpoint/2010/main" val="230987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Introduction</a:t>
            </a:r>
            <a:endParaRPr lang="fr-FR" b="1" dirty="0"/>
          </a:p>
        </p:txBody>
      </p:sp>
      <p:sp>
        <p:nvSpPr>
          <p:cNvPr id="3" name="Espace réservé du contenu 2"/>
          <p:cNvSpPr>
            <a:spLocks noGrp="1"/>
          </p:cNvSpPr>
          <p:nvPr>
            <p:ph idx="1"/>
          </p:nvPr>
        </p:nvSpPr>
        <p:spPr/>
        <p:txBody>
          <a:bodyPr/>
          <a:lstStyle/>
          <a:p>
            <a:r>
              <a:rPr lang="fr-FR" dirty="0"/>
              <a:t>Bonjour à tous ! Aujourd'hui, nous allons plonger dans le monde passionnant de l'intelligence artificielle (IA) et de ses applications concrètes. </a:t>
            </a:r>
            <a:endParaRPr lang="fr-FR" dirty="0" smtClean="0"/>
          </a:p>
          <a:p>
            <a:r>
              <a:rPr lang="fr-FR" dirty="0" smtClean="0"/>
              <a:t>Nous </a:t>
            </a:r>
            <a:r>
              <a:rPr lang="fr-FR" dirty="0"/>
              <a:t>allons explorer ce que signifie l'IA, comment fonctionne </a:t>
            </a:r>
            <a:r>
              <a:rPr lang="fr-FR" dirty="0" err="1"/>
              <a:t>ChatGPT</a:t>
            </a:r>
            <a:r>
              <a:rPr lang="fr-FR" dirty="0"/>
              <a:t>, ce qu'est un réseau neuronal, ainsi que les outils logiciels utilisés. </a:t>
            </a:r>
            <a:endParaRPr lang="fr-FR" dirty="0" smtClean="0"/>
          </a:p>
          <a:p>
            <a:r>
              <a:rPr lang="fr-FR" dirty="0" smtClean="0"/>
              <a:t>Aussi, </a:t>
            </a:r>
            <a:r>
              <a:rPr lang="fr-FR" dirty="0"/>
              <a:t>nous découvrirons un projet fascinant réalisé par notre association </a:t>
            </a:r>
            <a:r>
              <a:rPr lang="fr-FR" dirty="0" smtClean="0"/>
              <a:t>ANUMBY </a:t>
            </a:r>
            <a:r>
              <a:rPr lang="fr-FR" dirty="0"/>
              <a:t>: un petit véhicule télécommandé équipé d'une caméra, capable de </a:t>
            </a:r>
            <a:r>
              <a:rPr lang="fr-FR" dirty="0" smtClean="0"/>
              <a:t>vous aider à jouer </a:t>
            </a:r>
            <a:r>
              <a:rPr lang="fr-FR" dirty="0"/>
              <a:t>au jeu </a:t>
            </a:r>
            <a:r>
              <a:rPr lang="fr-FR" dirty="0" err="1" smtClean="0"/>
              <a:t>MasterMind</a:t>
            </a:r>
            <a:r>
              <a:rPr lang="fr-FR" dirty="0" smtClean="0"/>
              <a:t> </a:t>
            </a:r>
            <a:r>
              <a:rPr lang="fr-FR" dirty="0"/>
              <a:t>grâce à la reconnaissance de caractères entraînée par </a:t>
            </a:r>
            <a:r>
              <a:rPr lang="fr-FR" dirty="0" smtClean="0"/>
              <a:t>un réseau de neurones.</a:t>
            </a:r>
            <a:endParaRPr lang="fr-FR" dirty="0"/>
          </a:p>
        </p:txBody>
      </p:sp>
    </p:spTree>
    <p:extLst>
      <p:ext uri="{BB962C8B-B14F-4D97-AF65-F5344CB8AC3E}">
        <p14:creationId xmlns:p14="http://schemas.microsoft.com/office/powerpoint/2010/main" val="407651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96" y="3991556"/>
            <a:ext cx="6092320" cy="2631882"/>
          </a:xfrm>
          <a:prstGeom prst="rect">
            <a:avLst/>
          </a:prstGeom>
        </p:spPr>
      </p:pic>
      <p:sp>
        <p:nvSpPr>
          <p:cNvPr id="2" name="Titre 1"/>
          <p:cNvSpPr>
            <a:spLocks noGrp="1"/>
          </p:cNvSpPr>
          <p:nvPr>
            <p:ph type="title"/>
          </p:nvPr>
        </p:nvSpPr>
        <p:spPr/>
        <p:txBody>
          <a:bodyPr>
            <a:normAutofit/>
          </a:bodyPr>
          <a:lstStyle/>
          <a:p>
            <a:r>
              <a:rPr lang="fr-FR" b="1" dirty="0" smtClean="0"/>
              <a:t>Projet de l'Association ANUMBY : Le petit véhicule télécommandé</a:t>
            </a:r>
            <a:endParaRPr lang="fr-FR" dirty="0"/>
          </a:p>
        </p:txBody>
      </p:sp>
      <p:sp>
        <p:nvSpPr>
          <p:cNvPr id="3" name="Espace réservé du contenu 2"/>
          <p:cNvSpPr>
            <a:spLocks noGrp="1"/>
          </p:cNvSpPr>
          <p:nvPr>
            <p:ph idx="1"/>
          </p:nvPr>
        </p:nvSpPr>
        <p:spPr>
          <a:xfrm>
            <a:off x="1103311" y="2052918"/>
            <a:ext cx="9177725" cy="3520946"/>
          </a:xfrm>
        </p:spPr>
        <p:txBody>
          <a:bodyPr/>
          <a:lstStyle/>
          <a:p>
            <a:r>
              <a:rPr lang="fr-FR" dirty="0" smtClean="0"/>
              <a:t>Introduction </a:t>
            </a:r>
            <a:r>
              <a:rPr lang="fr-FR" dirty="0"/>
              <a:t>au projet de l'Association </a:t>
            </a:r>
            <a:r>
              <a:rPr lang="fr-FR" dirty="0" smtClean="0"/>
              <a:t>ANUMBY</a:t>
            </a:r>
            <a:endParaRPr lang="fr-FR" dirty="0"/>
          </a:p>
          <a:p>
            <a:r>
              <a:rPr lang="fr-FR" dirty="0"/>
              <a:t>Description du petit véhicule équipé d'une caméra et de sa connexion Wi-Fi avec un PC</a:t>
            </a:r>
          </a:p>
          <a:p>
            <a:r>
              <a:rPr lang="fr-FR" dirty="0"/>
              <a:t>Explication du jeu </a:t>
            </a:r>
            <a:r>
              <a:rPr lang="fr-FR" dirty="0" err="1" smtClean="0"/>
              <a:t>MasterMind</a:t>
            </a:r>
            <a:r>
              <a:rPr lang="fr-FR" dirty="0" smtClean="0"/>
              <a:t> </a:t>
            </a:r>
            <a:r>
              <a:rPr lang="fr-FR" dirty="0"/>
              <a:t>et de son adaptation avec la reconnaissance de caractères entraînée par </a:t>
            </a:r>
            <a:r>
              <a:rPr lang="fr-FR" dirty="0" smtClean="0"/>
              <a:t>un réseau de neurones.</a:t>
            </a:r>
            <a:endParaRPr lang="fr-FR" dirty="0"/>
          </a:p>
          <a:p>
            <a:endParaRPr lang="fr-FR" dirty="0"/>
          </a:p>
        </p:txBody>
      </p:sp>
      <p:pic>
        <p:nvPicPr>
          <p:cNvPr id="7" name="Image 6"/>
          <p:cNvPicPr>
            <a:picLocks noChangeAspect="1"/>
          </p:cNvPicPr>
          <p:nvPr/>
        </p:nvPicPr>
        <p:blipFill>
          <a:blip r:embed="rId3"/>
          <a:stretch>
            <a:fillRect/>
          </a:stretch>
        </p:blipFill>
        <p:spPr>
          <a:xfrm>
            <a:off x="6710900" y="4094224"/>
            <a:ext cx="5220776" cy="2529214"/>
          </a:xfrm>
          <a:prstGeom prst="rect">
            <a:avLst/>
          </a:prstGeom>
        </p:spPr>
      </p:pic>
    </p:spTree>
    <p:extLst>
      <p:ext uri="{BB962C8B-B14F-4D97-AF65-F5344CB8AC3E}">
        <p14:creationId xmlns:p14="http://schemas.microsoft.com/office/powerpoint/2010/main" val="156055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t>MasterMind</a:t>
            </a:r>
            <a:endParaRPr lang="fr-FR" b="1" dirty="0"/>
          </a:p>
        </p:txBody>
      </p:sp>
      <p:sp>
        <p:nvSpPr>
          <p:cNvPr id="3" name="Espace réservé du contenu 2"/>
          <p:cNvSpPr>
            <a:spLocks noGrp="1"/>
          </p:cNvSpPr>
          <p:nvPr>
            <p:ph idx="1"/>
          </p:nvPr>
        </p:nvSpPr>
        <p:spPr>
          <a:xfrm>
            <a:off x="1103312" y="2052918"/>
            <a:ext cx="9630949" cy="4195481"/>
          </a:xfrm>
        </p:spPr>
        <p:txBody>
          <a:bodyPr>
            <a:normAutofit lnSpcReduction="10000"/>
          </a:bodyPr>
          <a:lstStyle/>
          <a:p>
            <a:r>
              <a:rPr lang="fr-FR" dirty="0" smtClean="0"/>
              <a:t>Le jeu définit une combinaison (</a:t>
            </a:r>
            <a:r>
              <a:rPr lang="fr-FR" i="1" dirty="0" smtClean="0">
                <a:solidFill>
                  <a:srgbClr val="FFFF00"/>
                </a:solidFill>
              </a:rPr>
              <a:t>secrète</a:t>
            </a:r>
            <a:r>
              <a:rPr lang="fr-FR" dirty="0" smtClean="0"/>
              <a:t>) de plusieurs chiffres</a:t>
            </a:r>
          </a:p>
          <a:p>
            <a:r>
              <a:rPr lang="fr-FR" dirty="0" smtClean="0"/>
              <a:t>Le joueur va essayer de deviner cette combinaison en plusieurs essais, grâce à des indications données par le jeu:</a:t>
            </a:r>
          </a:p>
          <a:p>
            <a:pPr lvl="1"/>
            <a:r>
              <a:rPr lang="fr-FR" dirty="0" smtClean="0"/>
              <a:t>À chaque essai le jeu indique:</a:t>
            </a:r>
          </a:p>
          <a:p>
            <a:pPr lvl="2"/>
            <a:r>
              <a:rPr lang="fr-FR" dirty="0" smtClean="0"/>
              <a:t>Combien de chiffres proposés sont à la bonne place dans la combinaison</a:t>
            </a:r>
          </a:p>
          <a:p>
            <a:pPr lvl="2"/>
            <a:r>
              <a:rPr lang="fr-FR" dirty="0" smtClean="0"/>
              <a:t>Combien de chiffres existent dans la combinaison (mais pas à la bonne place)</a:t>
            </a:r>
          </a:p>
          <a:p>
            <a:pPr lvl="2"/>
            <a:r>
              <a:rPr lang="fr-FR" dirty="0" smtClean="0"/>
              <a:t>Combien de chiffres n’appartiennent pas du tout à la combinaison.</a:t>
            </a:r>
          </a:p>
          <a:p>
            <a:r>
              <a:rPr lang="fr-FR" dirty="0" smtClean="0"/>
              <a:t>On peut choisir le niveau de difficulté</a:t>
            </a:r>
          </a:p>
          <a:p>
            <a:pPr lvl="1"/>
            <a:r>
              <a:rPr lang="fr-FR" dirty="0" smtClean="0"/>
              <a:t>Facile: 2 chiffres dans la combinaison, choisie parmi 3 chiffres </a:t>
            </a:r>
          </a:p>
          <a:p>
            <a:pPr lvl="1"/>
            <a:r>
              <a:rPr lang="fr-FR" dirty="0" smtClean="0"/>
              <a:t>Difficile: 3 </a:t>
            </a:r>
            <a:r>
              <a:rPr lang="fr-FR" dirty="0"/>
              <a:t>chiffres dans la </a:t>
            </a:r>
            <a:r>
              <a:rPr lang="fr-FR" dirty="0" smtClean="0"/>
              <a:t>combinaison, </a:t>
            </a:r>
            <a:r>
              <a:rPr lang="fr-FR" dirty="0"/>
              <a:t>choisie parmi </a:t>
            </a:r>
            <a:r>
              <a:rPr lang="fr-FR" dirty="0" smtClean="0"/>
              <a:t>5 chiffres</a:t>
            </a:r>
          </a:p>
          <a:p>
            <a:pPr lvl="1"/>
            <a:r>
              <a:rPr lang="fr-FR" dirty="0" smtClean="0"/>
              <a:t>Très difficile: 6 chiffres dans la combinaison, choisie parmi 6 chiffres </a:t>
            </a:r>
            <a:endParaRPr lang="fr-FR" dirty="0"/>
          </a:p>
          <a:p>
            <a:pPr lvl="1"/>
            <a:endParaRPr lang="fr-FR" dirty="0" smtClean="0"/>
          </a:p>
          <a:p>
            <a:pPr lvl="1"/>
            <a:endParaRPr lang="fr-FR" dirty="0"/>
          </a:p>
        </p:txBody>
      </p:sp>
    </p:spTree>
    <p:extLst>
      <p:ext uri="{BB962C8B-B14F-4D97-AF65-F5344CB8AC3E}">
        <p14:creationId xmlns:p14="http://schemas.microsoft.com/office/powerpoint/2010/main" val="407384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 véhicule</a:t>
            </a:r>
            <a:endParaRPr lang="fr-FR" b="1" dirty="0"/>
          </a:p>
        </p:txBody>
      </p:sp>
      <p:sp>
        <p:nvSpPr>
          <p:cNvPr id="3" name="Espace réservé du contenu 2"/>
          <p:cNvSpPr>
            <a:spLocks noGrp="1"/>
          </p:cNvSpPr>
          <p:nvPr>
            <p:ph idx="1"/>
          </p:nvPr>
        </p:nvSpPr>
        <p:spPr/>
        <p:txBody>
          <a:bodyPr/>
          <a:lstStyle/>
          <a:p>
            <a:r>
              <a:rPr lang="fr-FR" dirty="0" smtClean="0"/>
              <a:t>Vous allez assembler le petit véhicule (avec notre aide !!)</a:t>
            </a:r>
          </a:p>
          <a:p>
            <a:r>
              <a:rPr lang="fr-FR" dirty="0" smtClean="0"/>
              <a:t>Ce véhicule contient</a:t>
            </a:r>
          </a:p>
          <a:p>
            <a:pPr lvl="1"/>
            <a:r>
              <a:rPr lang="fr-FR" dirty="0" smtClean="0"/>
              <a:t>Une plateforme avec des roues, des moteurs</a:t>
            </a:r>
          </a:p>
          <a:p>
            <a:pPr lvl="1"/>
            <a:r>
              <a:rPr lang="fr-FR" dirty="0" smtClean="0"/>
              <a:t>Deux processeurs programmés: un pour piloter les moteurs, et un pour gérer une petite caméra.</a:t>
            </a:r>
          </a:p>
          <a:p>
            <a:pPr lvl="1"/>
            <a:r>
              <a:rPr lang="fr-FR" dirty="0" smtClean="0"/>
              <a:t>Les images seront envoyées par un canal </a:t>
            </a:r>
            <a:r>
              <a:rPr lang="fr-FR" dirty="0" err="1" smtClean="0"/>
              <a:t>WiFi</a:t>
            </a:r>
            <a:r>
              <a:rPr lang="fr-FR" dirty="0" smtClean="0"/>
              <a:t> vers un PC</a:t>
            </a:r>
          </a:p>
          <a:p>
            <a:r>
              <a:rPr lang="fr-FR" dirty="0" smtClean="0"/>
              <a:t>Quand vous pilotez le véhicule, vous allez capturer des images de chiffres, imprimés sur des pastilles papier.</a:t>
            </a:r>
          </a:p>
          <a:p>
            <a:r>
              <a:rPr lang="fr-FR" dirty="0" smtClean="0"/>
              <a:t>Ensuite, le programme </a:t>
            </a:r>
            <a:r>
              <a:rPr lang="fr-FR" dirty="0" err="1" smtClean="0"/>
              <a:t>MasterMind</a:t>
            </a:r>
            <a:r>
              <a:rPr lang="fr-FR" dirty="0" smtClean="0"/>
              <a:t> du PC, reconnait les caractères et vous devrez imaginer la combinaison secrète du jeu, en déplaçant le véhicule.</a:t>
            </a:r>
            <a:endParaRPr lang="fr-FR" dirty="0"/>
          </a:p>
        </p:txBody>
      </p:sp>
    </p:spTree>
    <p:extLst>
      <p:ext uri="{BB962C8B-B14F-4D97-AF65-F5344CB8AC3E}">
        <p14:creationId xmlns:p14="http://schemas.microsoft.com/office/powerpoint/2010/main" val="131695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Jouer au </a:t>
            </a:r>
            <a:r>
              <a:rPr lang="fr-FR" b="1" dirty="0" err="1" smtClean="0"/>
              <a:t>Mastermind</a:t>
            </a:r>
            <a:r>
              <a:rPr lang="fr-FR" b="1" dirty="0" smtClean="0"/>
              <a:t> avec le petit véhicule</a:t>
            </a:r>
            <a:endParaRPr lang="fr-FR" dirty="0"/>
          </a:p>
        </p:txBody>
      </p:sp>
      <p:sp>
        <p:nvSpPr>
          <p:cNvPr id="3" name="Espace réservé du contenu 2"/>
          <p:cNvSpPr>
            <a:spLocks noGrp="1"/>
          </p:cNvSpPr>
          <p:nvPr>
            <p:ph idx="1"/>
          </p:nvPr>
        </p:nvSpPr>
        <p:spPr/>
        <p:txBody>
          <a:bodyPr/>
          <a:lstStyle/>
          <a:p>
            <a:r>
              <a:rPr lang="fr-FR" dirty="0" smtClean="0"/>
              <a:t>Un logiciel devra être installé sur le PC qui pilote le jeu proprement dit. Ce logiciel préparé sait reconnaître les caractères apparaissant sur les images envoyées par la caméra du véhicule.</a:t>
            </a:r>
          </a:p>
          <a:p>
            <a:r>
              <a:rPr lang="fr-FR" dirty="0" smtClean="0"/>
              <a:t>La reconnaissance est effectuée par un algorithme de reconnaissance entraînée par un réseau de neurone.</a:t>
            </a:r>
          </a:p>
          <a:p>
            <a:r>
              <a:rPr lang="fr-FR" dirty="0" smtClean="0"/>
              <a:t>Vous allez piloter la véhicule par une télécommande de façon à positionner la caméra au-dessus les pastilles imprimées présentant des chiffres.</a:t>
            </a:r>
            <a:endParaRPr lang="fr-FR" dirty="0"/>
          </a:p>
          <a:p>
            <a:r>
              <a:rPr lang="fr-FR" dirty="0" smtClean="0"/>
              <a:t>Les commandes du jeu sont actionnée sur le PC, soit par des touches du clavier, soit par la souris.</a:t>
            </a:r>
          </a:p>
          <a:p>
            <a:r>
              <a:rPr lang="fr-FR" dirty="0" smtClean="0"/>
              <a:t>Plusieurs essais sont possibles jusqu’à la résolution de l’énigme.</a:t>
            </a:r>
            <a:endParaRPr lang="fr-FR" dirty="0"/>
          </a:p>
        </p:txBody>
      </p:sp>
    </p:spTree>
    <p:extLst>
      <p:ext uri="{BB962C8B-B14F-4D97-AF65-F5344CB8AC3E}">
        <p14:creationId xmlns:p14="http://schemas.microsoft.com/office/powerpoint/2010/main" val="311787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Qu'est-ce que l'Intelligence Artificielle ?</a:t>
            </a:r>
            <a:endParaRPr lang="fr-FR" dirty="0"/>
          </a:p>
        </p:txBody>
      </p:sp>
      <p:sp>
        <p:nvSpPr>
          <p:cNvPr id="3" name="Espace réservé du contenu 2"/>
          <p:cNvSpPr>
            <a:spLocks noGrp="1"/>
          </p:cNvSpPr>
          <p:nvPr>
            <p:ph idx="1"/>
          </p:nvPr>
        </p:nvSpPr>
        <p:spPr>
          <a:xfrm>
            <a:off x="1103312" y="2052918"/>
            <a:ext cx="10847498" cy="4195481"/>
          </a:xfrm>
        </p:spPr>
        <p:txBody>
          <a:bodyPr>
            <a:normAutofit fontScale="85000" lnSpcReduction="20000"/>
          </a:bodyPr>
          <a:lstStyle/>
          <a:p>
            <a:r>
              <a:rPr lang="fr-FR" dirty="0"/>
              <a:t>1. Qu'est-ce que l'Intelligence Artificielle </a:t>
            </a:r>
            <a:r>
              <a:rPr lang="fr-FR" dirty="0" smtClean="0"/>
              <a:t>?</a:t>
            </a:r>
          </a:p>
          <a:p>
            <a:pPr lvl="1"/>
            <a:r>
              <a:rPr lang="fr-FR" dirty="0" smtClean="0"/>
              <a:t>L'intelligence </a:t>
            </a:r>
            <a:r>
              <a:rPr lang="fr-FR" dirty="0"/>
              <a:t>artificielle, ou IA, est une branche de l'informatique qui vise à créer des systèmes capables de réaliser des tâches qui nécessitent généralement l'intelligence humaine. </a:t>
            </a:r>
            <a:endParaRPr lang="fr-FR" dirty="0" smtClean="0"/>
          </a:p>
          <a:p>
            <a:pPr lvl="1"/>
            <a:r>
              <a:rPr lang="fr-FR" dirty="0" smtClean="0"/>
              <a:t>Ces </a:t>
            </a:r>
            <a:r>
              <a:rPr lang="fr-FR" dirty="0"/>
              <a:t>systèmes sont conçus pour apprendre, raisonner, percevoir, comprendre et interagir avec l'environnement de manière similaire à un être humain. </a:t>
            </a:r>
            <a:endParaRPr lang="fr-FR" dirty="0" smtClean="0"/>
          </a:p>
          <a:p>
            <a:pPr lvl="1"/>
            <a:r>
              <a:rPr lang="fr-FR" dirty="0" smtClean="0"/>
              <a:t>L'objectif </a:t>
            </a:r>
            <a:r>
              <a:rPr lang="fr-FR" dirty="0"/>
              <a:t>principal de l'IA est de résoudre des problèmes complexes de manière efficace et autonome</a:t>
            </a:r>
            <a:r>
              <a:rPr lang="fr-FR" dirty="0" smtClean="0"/>
              <a:t>.</a:t>
            </a:r>
            <a:endParaRPr lang="fr-FR" dirty="0"/>
          </a:p>
          <a:p>
            <a:r>
              <a:rPr lang="fr-FR" dirty="0"/>
              <a:t>Applications de l'IA </a:t>
            </a:r>
            <a:r>
              <a:rPr lang="fr-FR" dirty="0" smtClean="0"/>
              <a:t>:</a:t>
            </a:r>
            <a:endParaRPr lang="fr-FR" dirty="0"/>
          </a:p>
          <a:p>
            <a:pPr lvl="1"/>
            <a:r>
              <a:rPr lang="fr-FR" dirty="0"/>
              <a:t>L'IA est omniprésente dans notre vie quotidienne, même si nous ne nous en rendons pas toujours compte. Voici quelques domaines où l'IA est largement utilisée </a:t>
            </a:r>
            <a:r>
              <a:rPr lang="fr-FR" dirty="0" smtClean="0"/>
              <a:t>:</a:t>
            </a:r>
            <a:endParaRPr lang="fr-FR" dirty="0"/>
          </a:p>
          <a:p>
            <a:pPr lvl="1"/>
            <a:r>
              <a:rPr lang="fr-FR" dirty="0"/>
              <a:t>Médecine : Diagnostic médical assisté par ordinateur, découverte de médicaments, analyse d'imagerie médicale.</a:t>
            </a:r>
          </a:p>
          <a:p>
            <a:pPr lvl="1"/>
            <a:r>
              <a:rPr lang="fr-FR" dirty="0"/>
              <a:t>Transport : Voitures autonomes, optimisation des trajets, gestion du trafic.</a:t>
            </a:r>
          </a:p>
          <a:p>
            <a:pPr lvl="1"/>
            <a:r>
              <a:rPr lang="fr-FR" dirty="0"/>
              <a:t>Finance : Prévisions économiques, trading algorithmique, détection de fraudes.</a:t>
            </a:r>
          </a:p>
          <a:p>
            <a:pPr lvl="1"/>
            <a:r>
              <a:rPr lang="fr-FR" dirty="0"/>
              <a:t>Communication : Reconnaissance vocale, traduction automatique, </a:t>
            </a:r>
            <a:r>
              <a:rPr lang="fr-FR" dirty="0" err="1"/>
              <a:t>chatbots</a:t>
            </a:r>
            <a:r>
              <a:rPr lang="fr-FR" dirty="0"/>
              <a:t>.</a:t>
            </a:r>
          </a:p>
          <a:p>
            <a:pPr lvl="1"/>
            <a:r>
              <a:rPr lang="fr-FR" dirty="0"/>
              <a:t>Jeux : IA dans les jeux vidéo, comme les jeux d'échecs ou de stratégie en temps réel</a:t>
            </a:r>
            <a:r>
              <a:rPr lang="fr-FR" dirty="0" smtClean="0"/>
              <a:t>.</a:t>
            </a:r>
            <a:endParaRPr lang="fr-FR" dirty="0"/>
          </a:p>
          <a:p>
            <a:endParaRPr lang="fr-FR" dirty="0"/>
          </a:p>
        </p:txBody>
      </p:sp>
    </p:spTree>
    <p:extLst>
      <p:ext uri="{BB962C8B-B14F-4D97-AF65-F5344CB8AC3E}">
        <p14:creationId xmlns:p14="http://schemas.microsoft.com/office/powerpoint/2010/main" val="6282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Qu'est-ce que l'Intelligence Artificielle ?</a:t>
            </a:r>
            <a:endParaRPr lang="fr-FR" dirty="0"/>
          </a:p>
        </p:txBody>
      </p:sp>
      <p:sp>
        <p:nvSpPr>
          <p:cNvPr id="3" name="Espace réservé du contenu 2"/>
          <p:cNvSpPr>
            <a:spLocks noGrp="1"/>
          </p:cNvSpPr>
          <p:nvPr>
            <p:ph idx="1"/>
          </p:nvPr>
        </p:nvSpPr>
        <p:spPr>
          <a:xfrm>
            <a:off x="1103312" y="2052918"/>
            <a:ext cx="10632813" cy="4195481"/>
          </a:xfrm>
        </p:spPr>
        <p:txBody>
          <a:bodyPr>
            <a:normAutofit fontScale="77500" lnSpcReduction="20000"/>
          </a:bodyPr>
          <a:lstStyle/>
          <a:p>
            <a:r>
              <a:rPr lang="fr-FR" dirty="0" smtClean="0"/>
              <a:t>Avancées </a:t>
            </a:r>
            <a:r>
              <a:rPr lang="fr-FR" dirty="0"/>
              <a:t>récentes :</a:t>
            </a:r>
          </a:p>
          <a:p>
            <a:pPr lvl="1"/>
            <a:r>
              <a:rPr lang="fr-FR" dirty="0"/>
              <a:t>Ces dernières années, les progrès dans le domaine de l'IA ont été remarquables, en grande partie grâce aux avancées dans </a:t>
            </a:r>
            <a:r>
              <a:rPr lang="fr-FR" dirty="0" smtClean="0"/>
              <a:t>l’apprentissage profond </a:t>
            </a:r>
            <a:r>
              <a:rPr lang="fr-FR" dirty="0"/>
              <a:t>(</a:t>
            </a:r>
            <a:r>
              <a:rPr lang="fr-FR" i="1" dirty="0" err="1" smtClean="0"/>
              <a:t>deep</a:t>
            </a:r>
            <a:r>
              <a:rPr lang="fr-FR" i="1" dirty="0" smtClean="0"/>
              <a:t> </a:t>
            </a:r>
            <a:r>
              <a:rPr lang="fr-FR" i="1" dirty="0" err="1" smtClean="0"/>
              <a:t>learning</a:t>
            </a:r>
            <a:r>
              <a:rPr lang="fr-FR" dirty="0" smtClean="0"/>
              <a:t>) </a:t>
            </a:r>
            <a:r>
              <a:rPr lang="fr-FR" dirty="0"/>
              <a:t>et les réseaux neuronaux. </a:t>
            </a:r>
            <a:endParaRPr lang="fr-FR" dirty="0" smtClean="0"/>
          </a:p>
          <a:p>
            <a:pPr lvl="1"/>
            <a:r>
              <a:rPr lang="fr-FR" dirty="0" smtClean="0"/>
              <a:t>Ces </a:t>
            </a:r>
            <a:r>
              <a:rPr lang="fr-FR" dirty="0"/>
              <a:t>technologies permettent aux ordinateurs d'analyser de grandes quantités de données, d'identifier des schémas complexes et d'apprendre de manière autonome.</a:t>
            </a:r>
          </a:p>
          <a:p>
            <a:r>
              <a:rPr lang="fr-FR" dirty="0"/>
              <a:t>Défis et questions éthiques :</a:t>
            </a:r>
          </a:p>
          <a:p>
            <a:pPr lvl="1"/>
            <a:r>
              <a:rPr lang="fr-FR" dirty="0"/>
              <a:t>Cependant, l'essor rapide de l'IA soulève également des questions éthiques et sociétales importantes. </a:t>
            </a:r>
            <a:endParaRPr lang="fr-FR" dirty="0" smtClean="0"/>
          </a:p>
          <a:p>
            <a:pPr lvl="1"/>
            <a:r>
              <a:rPr lang="fr-FR" dirty="0" smtClean="0"/>
              <a:t>Des </a:t>
            </a:r>
            <a:r>
              <a:rPr lang="fr-FR" dirty="0"/>
              <a:t>préoccupations concernant la confidentialité des données, la discrimination algorithmique, et l'impact sur l'emploi sont de plus en plus discutées. </a:t>
            </a:r>
            <a:endParaRPr lang="fr-FR" dirty="0" smtClean="0"/>
          </a:p>
          <a:p>
            <a:pPr lvl="1"/>
            <a:r>
              <a:rPr lang="fr-FR" dirty="0" smtClean="0"/>
              <a:t>Il </a:t>
            </a:r>
            <a:r>
              <a:rPr lang="fr-FR" dirty="0"/>
              <a:t>est crucial de trouver un équilibre entre l'innovation technologique et la protection des droits et valeurs humains.</a:t>
            </a:r>
          </a:p>
          <a:p>
            <a:r>
              <a:rPr lang="fr-FR" dirty="0"/>
              <a:t>Conclusion sur l'IA :</a:t>
            </a:r>
          </a:p>
          <a:p>
            <a:pPr lvl="1"/>
            <a:r>
              <a:rPr lang="fr-FR" dirty="0"/>
              <a:t>En résumé, l'intelligence artificielle représente une révolution technologique qui transforme notre façon de vivre, de travailler et d'interagir avec le monde qui nous entoure. </a:t>
            </a:r>
            <a:endParaRPr lang="fr-FR" dirty="0" smtClean="0"/>
          </a:p>
          <a:p>
            <a:pPr lvl="1"/>
            <a:r>
              <a:rPr lang="fr-FR" dirty="0" smtClean="0"/>
              <a:t>Alors </a:t>
            </a:r>
            <a:r>
              <a:rPr lang="fr-FR" dirty="0"/>
              <a:t>que nous continuons à explorer les possibilités infinies de l'IA, il est essentiel de rester conscients des défis et des responsabilités qui accompagnent cette évolution.</a:t>
            </a:r>
          </a:p>
          <a:p>
            <a:endParaRPr lang="fr-FR" dirty="0"/>
          </a:p>
          <a:p>
            <a:endParaRPr lang="fr-FR" dirty="0"/>
          </a:p>
          <a:p>
            <a:endParaRPr lang="fr-FR" dirty="0"/>
          </a:p>
        </p:txBody>
      </p:sp>
    </p:spTree>
    <p:extLst>
      <p:ext uri="{BB962C8B-B14F-4D97-AF65-F5344CB8AC3E}">
        <p14:creationId xmlns:p14="http://schemas.microsoft.com/office/powerpoint/2010/main" val="362731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t>ChatGPT</a:t>
            </a:r>
            <a:r>
              <a:rPr lang="fr-FR" b="1" dirty="0" smtClean="0"/>
              <a:t> : Comment ça marche ?</a:t>
            </a:r>
            <a:endParaRPr lang="fr-FR" dirty="0"/>
          </a:p>
        </p:txBody>
      </p:sp>
      <p:sp>
        <p:nvSpPr>
          <p:cNvPr id="3" name="Espace réservé du contenu 2"/>
          <p:cNvSpPr>
            <a:spLocks noGrp="1"/>
          </p:cNvSpPr>
          <p:nvPr>
            <p:ph idx="1"/>
          </p:nvPr>
        </p:nvSpPr>
        <p:spPr>
          <a:xfrm>
            <a:off x="1103311" y="1311966"/>
            <a:ext cx="9392411" cy="4936434"/>
          </a:xfrm>
        </p:spPr>
        <p:txBody>
          <a:bodyPr>
            <a:normAutofit fontScale="55000" lnSpcReduction="20000"/>
          </a:bodyPr>
          <a:lstStyle/>
          <a:p>
            <a:r>
              <a:rPr lang="fr-FR" dirty="0" err="1"/>
              <a:t>ChatGPT</a:t>
            </a:r>
            <a:r>
              <a:rPr lang="fr-FR" dirty="0"/>
              <a:t> : Comment ça marche </a:t>
            </a:r>
            <a:r>
              <a:rPr lang="fr-FR" dirty="0" smtClean="0"/>
              <a:t>?</a:t>
            </a:r>
            <a:endParaRPr lang="fr-FR" dirty="0"/>
          </a:p>
          <a:p>
            <a:pPr lvl="1"/>
            <a:r>
              <a:rPr lang="fr-FR" dirty="0" err="1"/>
              <a:t>ChatGPT</a:t>
            </a:r>
            <a:r>
              <a:rPr lang="fr-FR" dirty="0"/>
              <a:t> est un exemple fascinant d'application de l'intelligence artificielle, spécifiquement dans le domaine du traitement du langage naturel (NLP). </a:t>
            </a:r>
            <a:endParaRPr lang="fr-FR" dirty="0" smtClean="0"/>
          </a:p>
          <a:p>
            <a:pPr lvl="1"/>
            <a:r>
              <a:rPr lang="fr-FR" dirty="0" smtClean="0"/>
              <a:t>Il </a:t>
            </a:r>
            <a:r>
              <a:rPr lang="fr-FR" dirty="0"/>
              <a:t>s'agit d'un modèle de langage basé sur le </a:t>
            </a:r>
            <a:r>
              <a:rPr lang="fr-FR" dirty="0" err="1"/>
              <a:t>deep</a:t>
            </a:r>
            <a:r>
              <a:rPr lang="fr-FR" dirty="0"/>
              <a:t> </a:t>
            </a:r>
            <a:r>
              <a:rPr lang="fr-FR" dirty="0" err="1"/>
              <a:t>learning</a:t>
            </a:r>
            <a:r>
              <a:rPr lang="fr-FR" dirty="0"/>
              <a:t>, développé par </a:t>
            </a:r>
            <a:r>
              <a:rPr lang="fr-FR" dirty="0" err="1"/>
              <a:t>OpenAI</a:t>
            </a:r>
            <a:r>
              <a:rPr lang="fr-FR" dirty="0"/>
              <a:t>, qui est capable de générer du texte cohérent et humain-</a:t>
            </a:r>
            <a:r>
              <a:rPr lang="fr-FR" dirty="0" err="1"/>
              <a:t>like</a:t>
            </a:r>
            <a:r>
              <a:rPr lang="fr-FR" dirty="0"/>
              <a:t> en réponse à des inputs donnés</a:t>
            </a:r>
            <a:r>
              <a:rPr lang="fr-FR" dirty="0" smtClean="0"/>
              <a:t>.</a:t>
            </a:r>
            <a:endParaRPr lang="fr-FR" dirty="0"/>
          </a:p>
          <a:p>
            <a:pPr lvl="1"/>
            <a:r>
              <a:rPr lang="fr-FR" dirty="0" err="1" smtClean="0"/>
              <a:t>ChatGPT</a:t>
            </a:r>
            <a:r>
              <a:rPr lang="fr-FR" dirty="0" smtClean="0"/>
              <a:t> </a:t>
            </a:r>
            <a:r>
              <a:rPr lang="fr-FR" dirty="0"/>
              <a:t>fonctionne en utilisant un modèle de réseaux neuronaux profonds appelé Transformer. </a:t>
            </a:r>
            <a:endParaRPr lang="fr-FR" dirty="0" smtClean="0"/>
          </a:p>
          <a:p>
            <a:pPr lvl="1"/>
            <a:r>
              <a:rPr lang="fr-FR" dirty="0" smtClean="0"/>
              <a:t>Ce </a:t>
            </a:r>
            <a:r>
              <a:rPr lang="fr-FR" dirty="0"/>
              <a:t>modèle est pré-entraîné sur de vastes corpus de texte afin d'apprendre la structure et la syntaxe du langage humain. Lorsqu'il est alimenté avec une </a:t>
            </a:r>
            <a:r>
              <a:rPr lang="fr-FR" dirty="0" smtClean="0"/>
              <a:t>séquence de </a:t>
            </a:r>
            <a:r>
              <a:rPr lang="fr-FR" dirty="0"/>
              <a:t>mots, </a:t>
            </a:r>
            <a:r>
              <a:rPr lang="fr-FR" dirty="0" err="1"/>
              <a:t>ChatGPT</a:t>
            </a:r>
            <a:r>
              <a:rPr lang="fr-FR" dirty="0"/>
              <a:t> utilise son apprentissage pour générer une réponse appropriée en fonction du contexte</a:t>
            </a:r>
            <a:r>
              <a:rPr lang="fr-FR" dirty="0" smtClean="0"/>
              <a:t>.</a:t>
            </a:r>
            <a:endParaRPr lang="fr-FR" dirty="0"/>
          </a:p>
          <a:p>
            <a:r>
              <a:rPr lang="fr-FR" dirty="0"/>
              <a:t>Capacités de </a:t>
            </a:r>
            <a:r>
              <a:rPr lang="fr-FR" dirty="0" err="1"/>
              <a:t>ChatGPT</a:t>
            </a:r>
            <a:r>
              <a:rPr lang="fr-FR" dirty="0"/>
              <a:t> </a:t>
            </a:r>
            <a:r>
              <a:rPr lang="fr-FR" dirty="0" smtClean="0"/>
              <a:t>:</a:t>
            </a:r>
            <a:endParaRPr lang="fr-FR" dirty="0"/>
          </a:p>
          <a:p>
            <a:pPr lvl="1"/>
            <a:r>
              <a:rPr lang="fr-FR" dirty="0"/>
              <a:t>Ce qui rend </a:t>
            </a:r>
            <a:r>
              <a:rPr lang="fr-FR" dirty="0" err="1"/>
              <a:t>ChatGPT</a:t>
            </a:r>
            <a:r>
              <a:rPr lang="fr-FR" dirty="0"/>
              <a:t> si impressionnant, c'est sa capacité à comprendre et à générer du langage naturel de manière fluide. Il peut répondre à une grande variété de questions, participer à des conversations, rédiger des textes, et même écrire des poèmes ou des histoires. Cela ouvre de nombreuses possibilités d'applications, de l'assistance virtuelle à la création de contenu automatisé</a:t>
            </a:r>
            <a:r>
              <a:rPr lang="fr-FR" dirty="0" smtClean="0"/>
              <a:t>.</a:t>
            </a:r>
            <a:endParaRPr lang="fr-FR" dirty="0"/>
          </a:p>
          <a:p>
            <a:r>
              <a:rPr lang="fr-FR" dirty="0"/>
              <a:t>Limites de </a:t>
            </a:r>
            <a:r>
              <a:rPr lang="fr-FR" dirty="0" err="1"/>
              <a:t>ChatGPT</a:t>
            </a:r>
            <a:r>
              <a:rPr lang="fr-FR" dirty="0"/>
              <a:t> </a:t>
            </a:r>
            <a:r>
              <a:rPr lang="fr-FR" dirty="0" smtClean="0"/>
              <a:t>:</a:t>
            </a:r>
            <a:endParaRPr lang="fr-FR" dirty="0"/>
          </a:p>
          <a:p>
            <a:pPr lvl="1"/>
            <a:r>
              <a:rPr lang="fr-FR" dirty="0"/>
              <a:t>Bien que </a:t>
            </a:r>
            <a:r>
              <a:rPr lang="fr-FR" dirty="0" err="1"/>
              <a:t>ChatGPT</a:t>
            </a:r>
            <a:r>
              <a:rPr lang="fr-FR" dirty="0"/>
              <a:t> soit très performant dans de nombreuses situations, il a également ses limites. Par exemple, il peut parfois générer des réponses incohérentes ou inappropriées, en particulier lorsqu'il est confronté à des questions ambiguës ou à des sujets complexes. De plus, il peut reproduire des biais présents dans les données d'entraînement, ce qui soulève des préoccupations en matière d'éthique et de déontologie</a:t>
            </a:r>
            <a:r>
              <a:rPr lang="fr-FR" dirty="0" smtClean="0"/>
              <a:t>.</a:t>
            </a:r>
            <a:endParaRPr lang="fr-FR" dirty="0"/>
          </a:p>
          <a:p>
            <a:pPr lvl="1"/>
            <a:r>
              <a:rPr lang="fr-FR" dirty="0" smtClean="0"/>
              <a:t>Au </a:t>
            </a:r>
            <a:r>
              <a:rPr lang="fr-FR" dirty="0"/>
              <a:t>fil du temps, </a:t>
            </a:r>
            <a:r>
              <a:rPr lang="fr-FR" dirty="0" err="1"/>
              <a:t>ChatGPT</a:t>
            </a:r>
            <a:r>
              <a:rPr lang="fr-FR" dirty="0"/>
              <a:t> et d'autres modèles similaires continuent à s'améliorer grâce à des mises à jour régulières et à de nouveaux entraînements sur des ensembles de données plus vastes et diversifiés. Ces avancées contribuent à accroître la précision, la cohérence et la pertinence des réponses générées par ces modèles, ouvrant la voie à de nouvelles applications et innovations dans le domaine du traitement du langage naturel</a:t>
            </a:r>
            <a:r>
              <a:rPr lang="fr-FR" dirty="0" smtClean="0"/>
              <a:t>.</a:t>
            </a:r>
            <a:endParaRPr lang="fr-FR" dirty="0"/>
          </a:p>
          <a:p>
            <a:r>
              <a:rPr lang="fr-FR" dirty="0"/>
              <a:t>Conclusion sur </a:t>
            </a:r>
            <a:r>
              <a:rPr lang="fr-FR" dirty="0" err="1"/>
              <a:t>ChatGPT</a:t>
            </a:r>
            <a:r>
              <a:rPr lang="fr-FR" dirty="0"/>
              <a:t> </a:t>
            </a:r>
            <a:r>
              <a:rPr lang="fr-FR" dirty="0" smtClean="0"/>
              <a:t>:</a:t>
            </a:r>
            <a:endParaRPr lang="fr-FR" dirty="0"/>
          </a:p>
          <a:p>
            <a:pPr lvl="1"/>
            <a:r>
              <a:rPr lang="fr-FR" dirty="0" err="1" smtClean="0"/>
              <a:t>ChatGPT</a:t>
            </a:r>
            <a:r>
              <a:rPr lang="fr-FR" dirty="0" smtClean="0"/>
              <a:t> </a:t>
            </a:r>
            <a:r>
              <a:rPr lang="fr-FR" dirty="0"/>
              <a:t>représente une avancée majeure dans le domaine du traitement du langage naturel, offrant des capacités impressionnantes pour générer du texte humain-</a:t>
            </a:r>
            <a:r>
              <a:rPr lang="fr-FR" dirty="0" err="1"/>
              <a:t>like</a:t>
            </a:r>
            <a:r>
              <a:rPr lang="fr-FR" dirty="0"/>
              <a:t>. Bien qu'il ait encore des limitations, son potentiel est immense, et il continue d'évoluer rapidement grâce aux progrès de la recherche en intelligence artificielle</a:t>
            </a:r>
            <a:r>
              <a:rPr lang="fr-FR" dirty="0" smtClean="0"/>
              <a:t>.</a:t>
            </a:r>
            <a:endParaRPr lang="fr-FR" dirty="0"/>
          </a:p>
        </p:txBody>
      </p:sp>
    </p:spTree>
    <p:extLst>
      <p:ext uri="{BB962C8B-B14F-4D97-AF65-F5344CB8AC3E}">
        <p14:creationId xmlns:p14="http://schemas.microsoft.com/office/powerpoint/2010/main" val="3218455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410</TotalTime>
  <Words>1769</Words>
  <Application>Microsoft Office PowerPoint</Application>
  <PresentationFormat>Grand écran</PresentationFormat>
  <Paragraphs>94</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Century Gothic</vt:lpstr>
      <vt:lpstr>Wingdings 3</vt:lpstr>
      <vt:lpstr>Ion</vt:lpstr>
      <vt:lpstr>Animation ANUMBY pour la robotique</vt:lpstr>
      <vt:lpstr>Introduction</vt:lpstr>
      <vt:lpstr>Projet de l'Association ANUMBY : Le petit véhicule télécommandé</vt:lpstr>
      <vt:lpstr>MasterMind</vt:lpstr>
      <vt:lpstr>Le véhicule</vt:lpstr>
      <vt:lpstr>Jouer au Mastermind avec le petit véhicule</vt:lpstr>
      <vt:lpstr>Qu'est-ce que l'Intelligence Artificielle ?</vt:lpstr>
      <vt:lpstr>Qu'est-ce que l'Intelligence Artificielle ?</vt:lpstr>
      <vt:lpstr>ChatGPT : Comment ça marche ?</vt:lpstr>
      <vt:lpstr>Qu'est-ce qu'un réseau neuronal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 Arnault</dc:creator>
  <cp:lastModifiedBy>Chris Arnault</cp:lastModifiedBy>
  <cp:revision>15</cp:revision>
  <dcterms:created xsi:type="dcterms:W3CDTF">2024-04-09T06:58:53Z</dcterms:created>
  <dcterms:modified xsi:type="dcterms:W3CDTF">2024-04-09T13:49:24Z</dcterms:modified>
</cp:coreProperties>
</file>