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0" r:id="rId3"/>
    <p:sldId id="267" r:id="rId4"/>
    <p:sldId id="274" r:id="rId5"/>
    <p:sldId id="271" r:id="rId6"/>
    <p:sldId id="275" r:id="rId7"/>
    <p:sldId id="273" r:id="rId8"/>
    <p:sldId id="268" r:id="rId9"/>
    <p:sldId id="259" r:id="rId10"/>
    <p:sldId id="266" r:id="rId11"/>
    <p:sldId id="260" r:id="rId12"/>
    <p:sldId id="26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937-EB16-4FB7-83E4-051A3D147AE6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B0DF-AD3C-4E3B-977C-01014863E2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803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937-EB16-4FB7-83E4-051A3D147AE6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B0DF-AD3C-4E3B-977C-01014863E2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25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937-EB16-4FB7-83E4-051A3D147AE6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B0DF-AD3C-4E3B-977C-01014863E2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417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937-EB16-4FB7-83E4-051A3D147AE6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B0DF-AD3C-4E3B-977C-01014863E261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6817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937-EB16-4FB7-83E4-051A3D147AE6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B0DF-AD3C-4E3B-977C-01014863E2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516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937-EB16-4FB7-83E4-051A3D147AE6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B0DF-AD3C-4E3B-977C-01014863E2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086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937-EB16-4FB7-83E4-051A3D147AE6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B0DF-AD3C-4E3B-977C-01014863E2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689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937-EB16-4FB7-83E4-051A3D147AE6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B0DF-AD3C-4E3B-977C-01014863E2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499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937-EB16-4FB7-83E4-051A3D147AE6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B0DF-AD3C-4E3B-977C-01014863E2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237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937-EB16-4FB7-83E4-051A3D147AE6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B0DF-AD3C-4E3B-977C-01014863E2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49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937-EB16-4FB7-83E4-051A3D147AE6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B0DF-AD3C-4E3B-977C-01014863E2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394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937-EB16-4FB7-83E4-051A3D147AE6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B0DF-AD3C-4E3B-977C-01014863E2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25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937-EB16-4FB7-83E4-051A3D147AE6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B0DF-AD3C-4E3B-977C-01014863E2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448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937-EB16-4FB7-83E4-051A3D147AE6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B0DF-AD3C-4E3B-977C-01014863E2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782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937-EB16-4FB7-83E4-051A3D147AE6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B0DF-AD3C-4E3B-977C-01014863E2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42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937-EB16-4FB7-83E4-051A3D147AE6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B0DF-AD3C-4E3B-977C-01014863E2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284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0937-EB16-4FB7-83E4-051A3D147AE6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DB0DF-AD3C-4E3B-977C-01014863E2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44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ECE0937-EB16-4FB7-83E4-051A3D147AE6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DB0DF-AD3C-4E3B-977C-01014863E2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0195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7.pn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Animation ANUMBY pour la robotique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68271" cy="4195481"/>
          </a:xfrm>
        </p:spPr>
        <p:txBody>
          <a:bodyPr/>
          <a:lstStyle/>
          <a:p>
            <a:r>
              <a:rPr lang="fr-FR" dirty="0" smtClean="0"/>
              <a:t>Le vieux jeu </a:t>
            </a:r>
            <a:r>
              <a:rPr lang="fr-FR" dirty="0" err="1" smtClean="0">
                <a:solidFill>
                  <a:srgbClr val="FFFF00"/>
                </a:solidFill>
              </a:rPr>
              <a:t>MasterMind</a:t>
            </a:r>
            <a:r>
              <a:rPr lang="fr-FR" dirty="0" smtClean="0"/>
              <a:t> </a:t>
            </a:r>
          </a:p>
          <a:p>
            <a:r>
              <a:rPr lang="fr-FR" dirty="0" smtClean="0"/>
              <a:t>Vous allez manipuler une version moderne du jeu </a:t>
            </a:r>
            <a:r>
              <a:rPr lang="fr-FR" dirty="0" err="1" smtClean="0"/>
              <a:t>MasterMind</a:t>
            </a:r>
            <a:r>
              <a:rPr lang="fr-FR" dirty="0" smtClean="0"/>
              <a:t>, avec un petit véhicule robotisé et un logiciel de reconnaissance de caractères</a:t>
            </a:r>
          </a:p>
          <a:p>
            <a:endParaRPr lang="fr-FR" dirty="0" smtClean="0"/>
          </a:p>
          <a:p>
            <a:r>
              <a:rPr lang="fr-FR" dirty="0" smtClean="0"/>
              <a:t>Vous aurez quelques explications sur ce que l’on appelle l’</a:t>
            </a:r>
            <a:r>
              <a:rPr lang="fr-FR" b="1" i="1" dirty="0" smtClean="0">
                <a:solidFill>
                  <a:srgbClr val="FFFF00"/>
                </a:solidFill>
              </a:rPr>
              <a:t>Intelligence Artificielle</a:t>
            </a:r>
          </a:p>
          <a:p>
            <a:pPr lvl="1"/>
            <a:r>
              <a:rPr lang="fr-FR" dirty="0"/>
              <a:t>Que quoi parle-t-on quand on parle de </a:t>
            </a:r>
            <a:r>
              <a:rPr lang="fr-FR" dirty="0" smtClean="0">
                <a:solidFill>
                  <a:srgbClr val="FFFF00"/>
                </a:solidFill>
              </a:rPr>
              <a:t>IA ?</a:t>
            </a:r>
            <a:endParaRPr lang="fr-FR" dirty="0">
              <a:solidFill>
                <a:srgbClr val="FFFF00"/>
              </a:solidFill>
            </a:endParaRPr>
          </a:p>
          <a:p>
            <a:pPr lvl="1"/>
            <a:r>
              <a:rPr lang="fr-FR" dirty="0">
                <a:solidFill>
                  <a:srgbClr val="FFFF00"/>
                </a:solidFill>
              </a:rPr>
              <a:t>Chat GPT</a:t>
            </a:r>
            <a:r>
              <a:rPr lang="fr-FR" dirty="0"/>
              <a:t> comment ça </a:t>
            </a:r>
            <a:r>
              <a:rPr lang="fr-FR" dirty="0" smtClean="0"/>
              <a:t>marche ?</a:t>
            </a:r>
            <a:endParaRPr lang="fr-FR" dirty="0"/>
          </a:p>
          <a:p>
            <a:pPr lvl="1"/>
            <a:r>
              <a:rPr lang="fr-FR" dirty="0"/>
              <a:t>Un réseau neuronal c’est </a:t>
            </a:r>
            <a:r>
              <a:rPr lang="fr-FR" dirty="0" smtClean="0"/>
              <a:t>quoi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9568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Qu'est-ce que l'Intelligence Artificielle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2052918"/>
            <a:ext cx="10632813" cy="4195481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Avancées </a:t>
            </a:r>
            <a:r>
              <a:rPr lang="fr-FR" dirty="0"/>
              <a:t>récentes :</a:t>
            </a:r>
          </a:p>
          <a:p>
            <a:pPr lvl="1"/>
            <a:r>
              <a:rPr lang="fr-FR" dirty="0"/>
              <a:t>Ces dernières années, les progrès dans le domaine de l'IA ont été remarquables, en grande partie grâce aux avancées dans </a:t>
            </a:r>
            <a:r>
              <a:rPr lang="fr-FR" dirty="0" smtClean="0"/>
              <a:t>l’apprentissage profond </a:t>
            </a:r>
            <a:r>
              <a:rPr lang="fr-FR" dirty="0"/>
              <a:t>(</a:t>
            </a:r>
            <a:r>
              <a:rPr lang="fr-FR" i="1" dirty="0" err="1" smtClean="0"/>
              <a:t>deep</a:t>
            </a:r>
            <a:r>
              <a:rPr lang="fr-FR" i="1" dirty="0" smtClean="0"/>
              <a:t> </a:t>
            </a:r>
            <a:r>
              <a:rPr lang="fr-FR" i="1" dirty="0" err="1" smtClean="0"/>
              <a:t>learning</a:t>
            </a:r>
            <a:r>
              <a:rPr lang="fr-FR" dirty="0" smtClean="0"/>
              <a:t>) </a:t>
            </a:r>
            <a:r>
              <a:rPr lang="fr-FR" dirty="0"/>
              <a:t>et les réseaux neuronaux. </a:t>
            </a:r>
            <a:endParaRPr lang="fr-FR" dirty="0" smtClean="0"/>
          </a:p>
          <a:p>
            <a:pPr lvl="1"/>
            <a:r>
              <a:rPr lang="fr-FR" dirty="0" smtClean="0"/>
              <a:t>Ces </a:t>
            </a:r>
            <a:r>
              <a:rPr lang="fr-FR" dirty="0"/>
              <a:t>technologies permettent aux ordinateurs d'analyser de grandes quantités de données, d'identifier des schémas complexes et d'apprendre de manière autonome.</a:t>
            </a:r>
          </a:p>
          <a:p>
            <a:r>
              <a:rPr lang="fr-FR" dirty="0"/>
              <a:t>Défis et questions éthiques :</a:t>
            </a:r>
          </a:p>
          <a:p>
            <a:pPr lvl="1"/>
            <a:r>
              <a:rPr lang="fr-FR" dirty="0"/>
              <a:t>Cependant, l'essor rapide de l'IA soulève également des questions éthiques et sociétales importantes. </a:t>
            </a:r>
            <a:endParaRPr lang="fr-FR" dirty="0" smtClean="0"/>
          </a:p>
          <a:p>
            <a:pPr lvl="1"/>
            <a:r>
              <a:rPr lang="fr-FR" dirty="0" smtClean="0"/>
              <a:t>Des </a:t>
            </a:r>
            <a:r>
              <a:rPr lang="fr-FR" dirty="0"/>
              <a:t>préoccupations concernant la confidentialité des données, la discrimination algorithmique, et l'impact sur l'emploi sont de plus en plus discutées. </a:t>
            </a:r>
            <a:endParaRPr lang="fr-FR" dirty="0" smtClean="0"/>
          </a:p>
          <a:p>
            <a:pPr lvl="1"/>
            <a:r>
              <a:rPr lang="fr-FR" dirty="0" smtClean="0"/>
              <a:t>Il </a:t>
            </a:r>
            <a:r>
              <a:rPr lang="fr-FR" dirty="0"/>
              <a:t>est crucial de trouver un équilibre entre l'innovation technologique et la protection des droits et valeurs humains.</a:t>
            </a:r>
          </a:p>
          <a:p>
            <a:r>
              <a:rPr lang="fr-FR" dirty="0"/>
              <a:t>Conclusion sur l'IA :</a:t>
            </a:r>
          </a:p>
          <a:p>
            <a:pPr lvl="1"/>
            <a:r>
              <a:rPr lang="fr-FR" dirty="0"/>
              <a:t>En résumé, l'intelligence artificielle représente une révolution technologique qui transforme notre façon de vivre, de travailler et d'interagir avec le monde qui nous entoure. </a:t>
            </a:r>
            <a:endParaRPr lang="fr-FR" dirty="0" smtClean="0"/>
          </a:p>
          <a:p>
            <a:pPr lvl="1"/>
            <a:r>
              <a:rPr lang="fr-FR" dirty="0" smtClean="0"/>
              <a:t>Alors </a:t>
            </a:r>
            <a:r>
              <a:rPr lang="fr-FR" dirty="0"/>
              <a:t>que nous continuons à explorer les possibilités infinies de l'IA, il est essentiel de rester conscients des défis et des responsabilités qui accompagnent cette évolution.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7315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ChatGPT</a:t>
            </a:r>
            <a:r>
              <a:rPr lang="fr-FR" b="1" dirty="0" smtClean="0"/>
              <a:t> : Comment ça marche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1" y="1311966"/>
            <a:ext cx="10950866" cy="4936434"/>
          </a:xfrm>
        </p:spPr>
        <p:txBody>
          <a:bodyPr>
            <a:normAutofit fontScale="85000" lnSpcReduction="20000"/>
          </a:bodyPr>
          <a:lstStyle/>
          <a:p>
            <a:r>
              <a:rPr lang="fr-FR" dirty="0" err="1"/>
              <a:t>ChatGPT</a:t>
            </a:r>
            <a:r>
              <a:rPr lang="fr-FR" dirty="0"/>
              <a:t> : Comment ça marche </a:t>
            </a:r>
            <a:r>
              <a:rPr lang="fr-FR" dirty="0" smtClean="0"/>
              <a:t>?</a:t>
            </a:r>
            <a:endParaRPr lang="fr-FR" dirty="0"/>
          </a:p>
          <a:p>
            <a:pPr lvl="1"/>
            <a:r>
              <a:rPr lang="fr-FR" dirty="0" err="1"/>
              <a:t>ChatGPT</a:t>
            </a:r>
            <a:r>
              <a:rPr lang="fr-FR" dirty="0"/>
              <a:t> est </a:t>
            </a:r>
            <a:r>
              <a:rPr lang="fr-FR" dirty="0" smtClean="0"/>
              <a:t>une application informatique accessible sur le NET, basée sur un </a:t>
            </a:r>
            <a:r>
              <a:rPr lang="fr-FR" dirty="0"/>
              <a:t>modèle de langage </a:t>
            </a:r>
            <a:r>
              <a:rPr lang="fr-FR" dirty="0" smtClean="0"/>
              <a:t>construit par apprentissage, </a:t>
            </a:r>
            <a:r>
              <a:rPr lang="fr-FR" dirty="0"/>
              <a:t>développé par </a:t>
            </a:r>
            <a:r>
              <a:rPr lang="fr-FR" dirty="0" err="1" smtClean="0"/>
              <a:t>OpenAI</a:t>
            </a:r>
            <a:endParaRPr lang="fr-FR" dirty="0" smtClean="0"/>
          </a:p>
          <a:p>
            <a:pPr lvl="1"/>
            <a:r>
              <a:rPr lang="fr-FR" dirty="0" smtClean="0"/>
              <a:t>C’est </a:t>
            </a:r>
            <a:r>
              <a:rPr lang="fr-FR" dirty="0"/>
              <a:t>capable de générer du texte </a:t>
            </a:r>
            <a:r>
              <a:rPr lang="fr-FR" dirty="0" smtClean="0"/>
              <a:t>presque comme un humain </a:t>
            </a:r>
            <a:r>
              <a:rPr lang="fr-FR" dirty="0"/>
              <a:t>en réponse à des </a:t>
            </a:r>
            <a:r>
              <a:rPr lang="fr-FR" dirty="0" smtClean="0"/>
              <a:t>textes (</a:t>
            </a:r>
            <a:r>
              <a:rPr lang="fr-FR" i="1" dirty="0" smtClean="0"/>
              <a:t>questions</a:t>
            </a:r>
            <a:r>
              <a:rPr lang="fr-FR" dirty="0" smtClean="0"/>
              <a:t>) </a:t>
            </a:r>
            <a:r>
              <a:rPr lang="fr-FR" dirty="0" smtClean="0"/>
              <a:t>qu’on lui donne.</a:t>
            </a:r>
            <a:endParaRPr lang="fr-FR" dirty="0"/>
          </a:p>
          <a:p>
            <a:pPr lvl="1"/>
            <a:r>
              <a:rPr lang="fr-FR" dirty="0" smtClean="0"/>
              <a:t>Ce </a:t>
            </a:r>
            <a:r>
              <a:rPr lang="fr-FR" dirty="0"/>
              <a:t>modèle est pré-entraîné sur </a:t>
            </a:r>
            <a:r>
              <a:rPr lang="fr-FR" dirty="0" smtClean="0"/>
              <a:t>des immenses base de données de texte (pratiquement tout le WEB). </a:t>
            </a:r>
          </a:p>
          <a:p>
            <a:pPr lvl="1"/>
            <a:r>
              <a:rPr lang="fr-FR" dirty="0" smtClean="0"/>
              <a:t>En fonction des informations que l’on lui donne, il en déduit ce qui devrait probablement être logiquement associé pour compléter ce qu’on lui a dit.</a:t>
            </a:r>
            <a:endParaRPr lang="fr-FR" dirty="0"/>
          </a:p>
          <a:p>
            <a:r>
              <a:rPr lang="fr-FR" dirty="0"/>
              <a:t>Limites de </a:t>
            </a:r>
            <a:r>
              <a:rPr lang="fr-FR" dirty="0" err="1"/>
              <a:t>ChatGPT</a:t>
            </a:r>
            <a:r>
              <a:rPr lang="fr-FR" dirty="0"/>
              <a:t> </a:t>
            </a:r>
            <a:r>
              <a:rPr lang="fr-FR" dirty="0" smtClean="0"/>
              <a:t>:</a:t>
            </a:r>
            <a:endParaRPr lang="fr-FR" dirty="0"/>
          </a:p>
          <a:p>
            <a:pPr lvl="1"/>
            <a:r>
              <a:rPr lang="fr-FR" dirty="0"/>
              <a:t>Bien que </a:t>
            </a:r>
            <a:r>
              <a:rPr lang="fr-FR" dirty="0" err="1"/>
              <a:t>ChatGPT</a:t>
            </a:r>
            <a:r>
              <a:rPr lang="fr-FR" dirty="0"/>
              <a:t> soit très performant dans de nombreuses situations, il a également ses limites. Par exemple, il peut parfois générer des réponses incohérentes ou inappropriées, en particulier lorsqu'il est confronté à des questions ambiguës ou à des sujets complexes. </a:t>
            </a:r>
            <a:endParaRPr lang="fr-FR" dirty="0" smtClean="0"/>
          </a:p>
          <a:p>
            <a:pPr lvl="1"/>
            <a:r>
              <a:rPr lang="fr-FR" dirty="0" smtClean="0"/>
              <a:t>De </a:t>
            </a:r>
            <a:r>
              <a:rPr lang="fr-FR" dirty="0"/>
              <a:t>plus, il peut reproduire des biais présents dans les données d'entraînement, ce qui soulève des préoccupations en matière d'éthique et de déontologie</a:t>
            </a:r>
            <a:r>
              <a:rPr lang="fr-FR" dirty="0" smtClean="0"/>
              <a:t>.</a:t>
            </a:r>
            <a:endParaRPr lang="fr-FR" dirty="0"/>
          </a:p>
          <a:p>
            <a:pPr lvl="1"/>
            <a:r>
              <a:rPr lang="fr-FR" dirty="0" smtClean="0"/>
              <a:t>Au </a:t>
            </a:r>
            <a:r>
              <a:rPr lang="fr-FR" dirty="0"/>
              <a:t>fil du temps, </a:t>
            </a:r>
            <a:r>
              <a:rPr lang="fr-FR" dirty="0" err="1"/>
              <a:t>ChatGPT</a:t>
            </a:r>
            <a:r>
              <a:rPr lang="fr-FR" dirty="0"/>
              <a:t> et d'autres modèles similaires continuent à s'améliorer grâce à des mises à jour régulières et à de nouveaux entraînements sur des ensembles de données plus vastes et diversifiés. Ces avancées contribuent à accroître la précision, la cohérence et la pertinence des réponses générées par ces modèles, ouvrant la voie à de nouvelles applications et innovations dans le domaine du traitement du langage naturel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8455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Qu'est-ce qu'un réseau neuronal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3" y="1248356"/>
            <a:ext cx="8478010" cy="5000044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Qu'est-ce qu'un réseau neuronal </a:t>
            </a:r>
            <a:r>
              <a:rPr lang="fr-FR" dirty="0" smtClean="0"/>
              <a:t>?</a:t>
            </a:r>
            <a:endParaRPr lang="fr-FR" dirty="0"/>
          </a:p>
          <a:p>
            <a:pPr lvl="1"/>
            <a:r>
              <a:rPr lang="fr-FR" dirty="0"/>
              <a:t>Un réseau neuronal est un modèle mathématique </a:t>
            </a:r>
            <a:r>
              <a:rPr lang="fr-FR" dirty="0">
                <a:solidFill>
                  <a:srgbClr val="FFFF00"/>
                </a:solidFill>
              </a:rPr>
              <a:t>inspiré</a:t>
            </a:r>
            <a:r>
              <a:rPr lang="fr-FR" dirty="0"/>
              <a:t> du fonctionnement du cerveau humain. </a:t>
            </a:r>
          </a:p>
          <a:p>
            <a:pPr lvl="1"/>
            <a:r>
              <a:rPr lang="fr-FR" dirty="0" smtClean="0"/>
              <a:t>Chaque </a:t>
            </a:r>
            <a:r>
              <a:rPr lang="fr-FR" dirty="0"/>
              <a:t>neurone dans un réseau neuronal est une unité de traitement simple qui prend des </a:t>
            </a:r>
            <a:r>
              <a:rPr lang="fr-FR" dirty="0">
                <a:solidFill>
                  <a:srgbClr val="92D050"/>
                </a:solidFill>
              </a:rPr>
              <a:t>entrées</a:t>
            </a:r>
            <a:r>
              <a:rPr lang="fr-FR" dirty="0"/>
              <a:t>, effectue des calculs sur ces entrées à l'aide de poids et de biais, puis transmet un signal de </a:t>
            </a:r>
            <a:r>
              <a:rPr lang="fr-FR" dirty="0">
                <a:solidFill>
                  <a:srgbClr val="FFFF00"/>
                </a:solidFill>
              </a:rPr>
              <a:t>sortie</a:t>
            </a:r>
            <a:r>
              <a:rPr lang="fr-FR" dirty="0"/>
              <a:t>. </a:t>
            </a:r>
            <a:endParaRPr lang="fr-FR" dirty="0" smtClean="0"/>
          </a:p>
          <a:p>
            <a:pPr lvl="1"/>
            <a:r>
              <a:rPr lang="fr-FR" dirty="0" smtClean="0"/>
              <a:t>Ces </a:t>
            </a:r>
            <a:r>
              <a:rPr lang="fr-FR" dirty="0"/>
              <a:t>neurones sont organisés en couches, avec une </a:t>
            </a:r>
            <a:r>
              <a:rPr lang="fr-FR" dirty="0">
                <a:solidFill>
                  <a:srgbClr val="92D050"/>
                </a:solidFill>
              </a:rPr>
              <a:t>couche d'entrée</a:t>
            </a:r>
            <a:r>
              <a:rPr lang="fr-FR" dirty="0"/>
              <a:t> pour recevoir les données, une ou plusieurs </a:t>
            </a:r>
            <a:r>
              <a:rPr lang="fr-FR" dirty="0">
                <a:solidFill>
                  <a:srgbClr val="00B0F0"/>
                </a:solidFill>
              </a:rPr>
              <a:t>couches cachées </a:t>
            </a:r>
            <a:r>
              <a:rPr lang="fr-FR" dirty="0"/>
              <a:t>pour effectuer des transformations complexes, et une </a:t>
            </a:r>
            <a:r>
              <a:rPr lang="fr-FR" dirty="0">
                <a:solidFill>
                  <a:srgbClr val="FFFF00"/>
                </a:solidFill>
              </a:rPr>
              <a:t>couche de sortie </a:t>
            </a:r>
            <a:r>
              <a:rPr lang="fr-FR" dirty="0"/>
              <a:t>pour produire les résultats</a:t>
            </a:r>
            <a:r>
              <a:rPr lang="fr-FR" dirty="0" smtClean="0"/>
              <a:t>.</a:t>
            </a:r>
          </a:p>
          <a:p>
            <a:r>
              <a:rPr lang="fr-FR" dirty="0" smtClean="0"/>
              <a:t>Entraînement d'un réseau neuronal :</a:t>
            </a:r>
          </a:p>
          <a:p>
            <a:pPr lvl="1"/>
            <a:r>
              <a:rPr lang="fr-FR" dirty="0" smtClean="0"/>
              <a:t>L'entraînement </a:t>
            </a:r>
            <a:r>
              <a:rPr lang="fr-FR" dirty="0"/>
              <a:t>d'un réseau neuronal consiste </a:t>
            </a:r>
            <a:r>
              <a:rPr lang="fr-FR" dirty="0" smtClean="0"/>
              <a:t>à montrer au réseau, un très </a:t>
            </a:r>
            <a:r>
              <a:rPr lang="fr-FR" dirty="0" err="1" smtClean="0"/>
              <a:t>très</a:t>
            </a:r>
            <a:r>
              <a:rPr lang="fr-FR" dirty="0" smtClean="0"/>
              <a:t> grand nombre d’exemples (</a:t>
            </a:r>
            <a:r>
              <a:rPr lang="fr-FR" i="1" dirty="0" smtClean="0">
                <a:solidFill>
                  <a:srgbClr val="FFFF00"/>
                </a:solidFill>
              </a:rPr>
              <a:t>des millions ou même des milliards</a:t>
            </a:r>
            <a:r>
              <a:rPr lang="fr-FR" dirty="0" smtClean="0"/>
              <a:t>) qui donnent les bons résultats, puis à ajuster à chaque fois les coefficients.</a:t>
            </a:r>
          </a:p>
          <a:p>
            <a:pPr lvl="1"/>
            <a:r>
              <a:rPr lang="fr-FR" dirty="0" smtClean="0"/>
              <a:t>Ensuite, le réseau peut être capable de répondre aux questions s’approchant à ce qui a été entraîné.</a:t>
            </a:r>
            <a:endParaRPr lang="fr-FR" dirty="0"/>
          </a:p>
          <a:p>
            <a:r>
              <a:rPr lang="fr-FR" dirty="0"/>
              <a:t>En conclusion, </a:t>
            </a:r>
            <a:endParaRPr lang="fr-FR" dirty="0" smtClean="0"/>
          </a:p>
          <a:p>
            <a:pPr lvl="1"/>
            <a:r>
              <a:rPr lang="fr-FR" dirty="0" smtClean="0"/>
              <a:t>les </a:t>
            </a:r>
            <a:r>
              <a:rPr lang="fr-FR" dirty="0"/>
              <a:t>réseaux neuronaux sont des outils puissants pour résoudre une grande variété de problèmes, grâce à leur capacité à apprendre à partir de données et à généraliser à de nouvelles situations. </a:t>
            </a: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2094" y="2380926"/>
            <a:ext cx="25622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79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</a:t>
            </a:r>
            <a:r>
              <a:rPr lang="fr-FR" dirty="0"/>
              <a:t>conclusion, nous avons exploré différents aspects de l'IA, de sa théorie à ses applications pratiques. </a:t>
            </a:r>
            <a:endParaRPr lang="fr-FR" dirty="0" smtClean="0"/>
          </a:p>
          <a:p>
            <a:r>
              <a:rPr lang="fr-FR" dirty="0" smtClean="0"/>
              <a:t>Le </a:t>
            </a:r>
            <a:r>
              <a:rPr lang="fr-FR" dirty="0"/>
              <a:t>projet de l'Association </a:t>
            </a:r>
            <a:r>
              <a:rPr lang="fr-FR" dirty="0" smtClean="0"/>
              <a:t>ANUMBY </a:t>
            </a:r>
            <a:r>
              <a:rPr lang="fr-FR" dirty="0"/>
              <a:t>est un exemple inspirant de l'intégration de l'IA dans des projets réels, offrant des solutions innovantes et divertissantes. </a:t>
            </a:r>
            <a:endParaRPr lang="fr-FR" dirty="0" smtClean="0"/>
          </a:p>
          <a:p>
            <a:r>
              <a:rPr lang="fr-FR" dirty="0" smtClean="0"/>
              <a:t>Avec </a:t>
            </a:r>
            <a:r>
              <a:rPr lang="fr-FR" dirty="0"/>
              <a:t>de la </a:t>
            </a:r>
            <a:r>
              <a:rPr lang="fr-FR" dirty="0" smtClean="0"/>
              <a:t>créativité, </a:t>
            </a:r>
            <a:r>
              <a:rPr lang="fr-FR" dirty="0"/>
              <a:t>nous pouvons repousser les limites de ce que la technologie peut accomplir. Merci de votre attention et n'hésitez pas à poser des questions </a:t>
            </a:r>
            <a:r>
              <a:rPr lang="fr-FR" dirty="0" smtClean="0"/>
              <a:t>!</a:t>
            </a:r>
            <a:br>
              <a:rPr lang="fr-FR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9872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Introduction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Bonjour à tous ! Aujourd'hui, nous allons plonger dans le monde passionnant de l'</a:t>
            </a:r>
            <a:r>
              <a:rPr lang="fr-FR" dirty="0">
                <a:solidFill>
                  <a:srgbClr val="FFFF00"/>
                </a:solidFill>
              </a:rPr>
              <a:t>intelligence artificielle</a:t>
            </a:r>
            <a:r>
              <a:rPr lang="fr-FR" dirty="0"/>
              <a:t> (IA) et de ses applications concrètes. </a:t>
            </a:r>
            <a:endParaRPr lang="fr-FR" dirty="0" smtClean="0"/>
          </a:p>
          <a:p>
            <a:r>
              <a:rPr lang="fr-FR" dirty="0" smtClean="0"/>
              <a:t>Nous </a:t>
            </a:r>
            <a:r>
              <a:rPr lang="fr-FR" dirty="0"/>
              <a:t>allons explorer ce que signifie l'IA, comment fonctionne </a:t>
            </a:r>
            <a:r>
              <a:rPr lang="fr-FR" dirty="0" err="1">
                <a:solidFill>
                  <a:srgbClr val="FFFF00"/>
                </a:solidFill>
              </a:rPr>
              <a:t>ChatGPT</a:t>
            </a:r>
            <a:r>
              <a:rPr lang="fr-FR" dirty="0"/>
              <a:t>, ce qu'est un réseau neuronal, ainsi que les outils logiciels utilisés. </a:t>
            </a:r>
            <a:endParaRPr lang="fr-FR" dirty="0" smtClean="0"/>
          </a:p>
          <a:p>
            <a:r>
              <a:rPr lang="fr-FR" dirty="0" smtClean="0"/>
              <a:t>Nous </a:t>
            </a:r>
            <a:r>
              <a:rPr lang="fr-FR" dirty="0"/>
              <a:t>découvrirons un projet fascinant réalisé par notre association </a:t>
            </a:r>
            <a:r>
              <a:rPr lang="fr-FR" dirty="0" smtClean="0">
                <a:solidFill>
                  <a:srgbClr val="FFFF00"/>
                </a:solidFill>
              </a:rPr>
              <a:t>ANUMBY</a:t>
            </a:r>
            <a:r>
              <a:rPr lang="fr-FR" dirty="0" smtClean="0"/>
              <a:t> </a:t>
            </a:r>
            <a:r>
              <a:rPr lang="fr-FR" dirty="0"/>
              <a:t>: un petit véhicule télécommandé équipé d'une </a:t>
            </a:r>
            <a:r>
              <a:rPr lang="fr-FR" dirty="0">
                <a:solidFill>
                  <a:srgbClr val="FFFF00"/>
                </a:solidFill>
              </a:rPr>
              <a:t>caméra</a:t>
            </a:r>
            <a:r>
              <a:rPr lang="fr-FR" dirty="0"/>
              <a:t>, capable de </a:t>
            </a:r>
            <a:r>
              <a:rPr lang="fr-FR" dirty="0" smtClean="0"/>
              <a:t>vous aider à jouer </a:t>
            </a:r>
            <a:r>
              <a:rPr lang="fr-FR" dirty="0"/>
              <a:t>au jeu </a:t>
            </a:r>
            <a:r>
              <a:rPr lang="fr-FR" dirty="0" err="1" smtClean="0">
                <a:solidFill>
                  <a:srgbClr val="FFFF00"/>
                </a:solidFill>
              </a:rPr>
              <a:t>MasterMind</a:t>
            </a:r>
            <a:r>
              <a:rPr lang="fr-FR" dirty="0" smtClean="0"/>
              <a:t> </a:t>
            </a:r>
            <a:r>
              <a:rPr lang="fr-FR" dirty="0"/>
              <a:t>grâce à la reconnaissance de caractères entraînée par </a:t>
            </a:r>
            <a:r>
              <a:rPr lang="fr-FR" dirty="0" smtClean="0"/>
              <a:t>un réseau de neurones.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6513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96" y="3991556"/>
            <a:ext cx="6092320" cy="263188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Projet de l'Association ANUMBY : Le petit véhicule télécommandé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1" y="2052918"/>
            <a:ext cx="9177725" cy="3520946"/>
          </a:xfrm>
        </p:spPr>
        <p:txBody>
          <a:bodyPr/>
          <a:lstStyle/>
          <a:p>
            <a:r>
              <a:rPr lang="fr-FR" dirty="0" smtClean="0"/>
              <a:t>Introduction </a:t>
            </a:r>
            <a:r>
              <a:rPr lang="fr-FR" dirty="0"/>
              <a:t>au projet de l'Association </a:t>
            </a:r>
            <a:r>
              <a:rPr lang="fr-FR" dirty="0" smtClean="0"/>
              <a:t>ANUMBY</a:t>
            </a:r>
            <a:endParaRPr lang="fr-FR" dirty="0"/>
          </a:p>
          <a:p>
            <a:r>
              <a:rPr lang="fr-FR" dirty="0"/>
              <a:t>Description du petit véhicule équipé d'une caméra et de sa connexion Wi-Fi avec un PC</a:t>
            </a:r>
          </a:p>
          <a:p>
            <a:r>
              <a:rPr lang="fr-FR" dirty="0"/>
              <a:t>Explication du jeu </a:t>
            </a:r>
            <a:r>
              <a:rPr lang="fr-FR" dirty="0" err="1" smtClean="0"/>
              <a:t>MasterMind</a:t>
            </a:r>
            <a:r>
              <a:rPr lang="fr-FR" dirty="0" smtClean="0"/>
              <a:t> </a:t>
            </a:r>
            <a:r>
              <a:rPr lang="fr-FR" dirty="0"/>
              <a:t>et de son adaptation avec la reconnaissance de caractères entraînée par </a:t>
            </a:r>
            <a:r>
              <a:rPr lang="fr-FR" dirty="0" smtClean="0"/>
              <a:t>un réseau de neurones.</a:t>
            </a:r>
            <a:endParaRPr lang="fr-FR" dirty="0"/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900" y="4094224"/>
            <a:ext cx="5220776" cy="25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5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Projet de l'Association ANUMBY : Le petit véhicule télécommandé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208" y="3594584"/>
            <a:ext cx="2516050" cy="231727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53" y="2751746"/>
            <a:ext cx="1890580" cy="1685082"/>
          </a:xfrm>
          <a:prstGeom prst="rect">
            <a:avLst/>
          </a:prstGeom>
        </p:spPr>
      </p:pic>
      <p:cxnSp>
        <p:nvCxnSpPr>
          <p:cNvPr id="13" name="Connecteur en arc 12"/>
          <p:cNvCxnSpPr>
            <a:stCxn id="5" idx="3"/>
          </p:cNvCxnSpPr>
          <p:nvPr/>
        </p:nvCxnSpPr>
        <p:spPr>
          <a:xfrm>
            <a:off x="2426133" y="3594287"/>
            <a:ext cx="1891425" cy="635807"/>
          </a:xfrm>
          <a:prstGeom prst="curvedConnector3">
            <a:avLst>
              <a:gd name="adj1" fmla="val 50000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50" y="2475847"/>
            <a:ext cx="5812130" cy="425839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8461" y="3314432"/>
            <a:ext cx="2664064" cy="1290610"/>
          </a:xfrm>
          <a:prstGeom prst="rect">
            <a:avLst/>
          </a:prstGeom>
        </p:spPr>
      </p:pic>
      <p:cxnSp>
        <p:nvCxnSpPr>
          <p:cNvPr id="16" name="Connecteur en arc 15"/>
          <p:cNvCxnSpPr/>
          <p:nvPr/>
        </p:nvCxnSpPr>
        <p:spPr>
          <a:xfrm>
            <a:off x="3896139" y="4818490"/>
            <a:ext cx="3315694" cy="826936"/>
          </a:xfrm>
          <a:prstGeom prst="curvedConnector3">
            <a:avLst>
              <a:gd name="adj1" fmla="val 46643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833" y="4518947"/>
            <a:ext cx="741275" cy="2252958"/>
          </a:xfrm>
          <a:prstGeom prst="rect">
            <a:avLst/>
          </a:prstGeom>
        </p:spPr>
      </p:pic>
      <p:cxnSp>
        <p:nvCxnSpPr>
          <p:cNvPr id="24" name="Connecteur en arc 23"/>
          <p:cNvCxnSpPr/>
          <p:nvPr/>
        </p:nvCxnSpPr>
        <p:spPr>
          <a:xfrm flipV="1">
            <a:off x="2125108" y="4238747"/>
            <a:ext cx="2180511" cy="1215253"/>
          </a:xfrm>
          <a:prstGeom prst="curvedConnector3">
            <a:avLst>
              <a:gd name="adj1" fmla="val 50000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935849" y="2374708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Moteurs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419094" y="5826899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Télécommande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3929893" y="596980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Véhicule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6318831" y="626802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PC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488481" y="2775004"/>
            <a:ext cx="1486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Application</a:t>
            </a:r>
          </a:p>
          <a:p>
            <a:r>
              <a:rPr lang="fr-FR" dirty="0" err="1" smtClean="0">
                <a:solidFill>
                  <a:srgbClr val="FF0000"/>
                </a:solidFill>
              </a:rPr>
              <a:t>MasterMind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 rot="16200000">
            <a:off x="1749430" y="4995715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92D050"/>
                </a:solidFill>
              </a:rPr>
              <a:t>Liaison Infra rouge</a:t>
            </a:r>
            <a:endParaRPr lang="fr-FR" dirty="0">
              <a:solidFill>
                <a:srgbClr val="92D050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 rot="16200000">
            <a:off x="5294612" y="514811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92D050"/>
                </a:solidFill>
              </a:rPr>
              <a:t>Liaison </a:t>
            </a:r>
            <a:r>
              <a:rPr lang="fr-FR" dirty="0" err="1" smtClean="0">
                <a:solidFill>
                  <a:srgbClr val="92D050"/>
                </a:solidFill>
              </a:rPr>
              <a:t>WiFI</a:t>
            </a:r>
            <a:endParaRPr lang="fr-FR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365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Le véhicule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Vous allez </a:t>
            </a:r>
            <a:r>
              <a:rPr lang="fr-FR" dirty="0" smtClean="0"/>
              <a:t>préparer </a:t>
            </a:r>
            <a:r>
              <a:rPr lang="fr-FR" dirty="0" smtClean="0"/>
              <a:t>le petit véhicule (avec notre aide !!)</a:t>
            </a:r>
          </a:p>
          <a:p>
            <a:r>
              <a:rPr lang="fr-FR" dirty="0" smtClean="0"/>
              <a:t>Ce véhicule contient</a:t>
            </a:r>
          </a:p>
          <a:p>
            <a:pPr lvl="1"/>
            <a:r>
              <a:rPr lang="fr-FR" dirty="0" smtClean="0"/>
              <a:t>Une </a:t>
            </a:r>
            <a:r>
              <a:rPr lang="fr-FR" dirty="0" smtClean="0">
                <a:solidFill>
                  <a:srgbClr val="FFFF00"/>
                </a:solidFill>
              </a:rPr>
              <a:t>plateforme</a:t>
            </a:r>
            <a:r>
              <a:rPr lang="fr-FR" dirty="0" smtClean="0"/>
              <a:t> avec des roues, des moteurs</a:t>
            </a:r>
          </a:p>
          <a:p>
            <a:pPr lvl="1"/>
            <a:r>
              <a:rPr lang="fr-FR" dirty="0" smtClean="0"/>
              <a:t>Deux </a:t>
            </a:r>
            <a:r>
              <a:rPr lang="fr-FR" dirty="0" smtClean="0">
                <a:solidFill>
                  <a:srgbClr val="FFFF00"/>
                </a:solidFill>
              </a:rPr>
              <a:t>processeurs</a:t>
            </a:r>
            <a:r>
              <a:rPr lang="fr-FR" dirty="0" smtClean="0"/>
              <a:t> programmés: un pour piloter les moteurs, et un pour gérer une petite caméra.</a:t>
            </a:r>
          </a:p>
          <a:p>
            <a:pPr lvl="1"/>
            <a:r>
              <a:rPr lang="fr-FR" dirty="0" smtClean="0"/>
              <a:t>Les images seront envoyées par un </a:t>
            </a:r>
            <a:r>
              <a:rPr lang="fr-FR" dirty="0" smtClean="0">
                <a:solidFill>
                  <a:srgbClr val="FFFF00"/>
                </a:solidFill>
              </a:rPr>
              <a:t>canal </a:t>
            </a:r>
            <a:r>
              <a:rPr lang="fr-FR" dirty="0" err="1" smtClean="0">
                <a:solidFill>
                  <a:srgbClr val="FFFF00"/>
                </a:solidFill>
              </a:rPr>
              <a:t>WiFi</a:t>
            </a:r>
            <a:r>
              <a:rPr lang="fr-FR" dirty="0" smtClean="0">
                <a:solidFill>
                  <a:srgbClr val="FFFF00"/>
                </a:solidFill>
              </a:rPr>
              <a:t> </a:t>
            </a:r>
            <a:r>
              <a:rPr lang="fr-FR" dirty="0" smtClean="0"/>
              <a:t>vers un PC</a:t>
            </a:r>
          </a:p>
          <a:p>
            <a:r>
              <a:rPr lang="fr-FR" dirty="0" smtClean="0"/>
              <a:t>Quand vous pilotez le véhicule, vous allez capturer des images de </a:t>
            </a:r>
            <a:r>
              <a:rPr lang="fr-FR" dirty="0" smtClean="0">
                <a:solidFill>
                  <a:srgbClr val="FFFF00"/>
                </a:solidFill>
              </a:rPr>
              <a:t>chiffres</a:t>
            </a:r>
            <a:r>
              <a:rPr lang="fr-FR" dirty="0" smtClean="0"/>
              <a:t>, imprimés sur des pastilles papier.</a:t>
            </a:r>
          </a:p>
          <a:p>
            <a:r>
              <a:rPr lang="fr-FR" dirty="0" smtClean="0"/>
              <a:t>Ensuite, le programme </a:t>
            </a:r>
            <a:r>
              <a:rPr lang="fr-FR" dirty="0" err="1" smtClean="0"/>
              <a:t>MasterMind</a:t>
            </a:r>
            <a:r>
              <a:rPr lang="fr-FR" dirty="0" smtClean="0"/>
              <a:t> du PC, </a:t>
            </a:r>
            <a:r>
              <a:rPr lang="fr-FR" dirty="0" smtClean="0">
                <a:solidFill>
                  <a:srgbClr val="FFFF00"/>
                </a:solidFill>
              </a:rPr>
              <a:t>reconnait</a:t>
            </a:r>
            <a:r>
              <a:rPr lang="fr-FR" dirty="0" smtClean="0"/>
              <a:t> les caractères et vous devrez imaginer la </a:t>
            </a:r>
            <a:r>
              <a:rPr lang="fr-FR" dirty="0" smtClean="0">
                <a:solidFill>
                  <a:srgbClr val="FFFF00"/>
                </a:solidFill>
              </a:rPr>
              <a:t>combinaison secrète </a:t>
            </a:r>
            <a:r>
              <a:rPr lang="fr-FR" dirty="0" smtClean="0"/>
              <a:t>du jeu, en déplaçant le véhicule.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6955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Le </a:t>
            </a:r>
            <a:r>
              <a:rPr lang="fr-FR" b="1" dirty="0" smtClean="0"/>
              <a:t>véhicule, familiarisation des différents éléments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Premièrement: Vous </a:t>
            </a:r>
            <a:r>
              <a:rPr lang="fr-FR" dirty="0" smtClean="0"/>
              <a:t>allez </a:t>
            </a:r>
            <a:r>
              <a:rPr lang="fr-FR" dirty="0" smtClean="0"/>
              <a:t>préparer </a:t>
            </a:r>
            <a:r>
              <a:rPr lang="fr-FR" dirty="0" smtClean="0"/>
              <a:t>le petit véhicule (avec notre aide </a:t>
            </a:r>
            <a:r>
              <a:rPr lang="fr-FR" dirty="0" smtClean="0"/>
              <a:t>!!)</a:t>
            </a:r>
          </a:p>
          <a:p>
            <a:r>
              <a:rPr lang="fr-FR" dirty="0" smtClean="0"/>
              <a:t>Ensuite vous allez vous familiariser avec les commandes du véhicule (manipulation avec la </a:t>
            </a:r>
            <a:r>
              <a:rPr lang="fr-FR" dirty="0" smtClean="0">
                <a:solidFill>
                  <a:srgbClr val="FFFF00"/>
                </a:solidFill>
              </a:rPr>
              <a:t>télécommande</a:t>
            </a:r>
            <a:r>
              <a:rPr lang="fr-FR" dirty="0" smtClean="0"/>
              <a:t>, pilotage du véhicule)</a:t>
            </a:r>
          </a:p>
          <a:p>
            <a:r>
              <a:rPr lang="fr-FR" dirty="0" smtClean="0"/>
              <a:t>Ensuite vous allez utiliser </a:t>
            </a:r>
            <a:r>
              <a:rPr lang="fr-FR" dirty="0" smtClean="0">
                <a:solidFill>
                  <a:srgbClr val="FFFF00"/>
                </a:solidFill>
              </a:rPr>
              <a:t>l’application </a:t>
            </a:r>
            <a:r>
              <a:rPr lang="fr-FR" dirty="0" err="1" smtClean="0">
                <a:solidFill>
                  <a:srgbClr val="FFFF00"/>
                </a:solidFill>
              </a:rPr>
              <a:t>MasterMind</a:t>
            </a:r>
            <a:r>
              <a:rPr lang="fr-FR" dirty="0" smtClean="0">
                <a:solidFill>
                  <a:srgbClr val="FFFF00"/>
                </a:solidFill>
              </a:rPr>
              <a:t> </a:t>
            </a:r>
            <a:r>
              <a:rPr lang="fr-FR" dirty="0" smtClean="0"/>
              <a:t>sur le PC en utilisant la </a:t>
            </a:r>
            <a:r>
              <a:rPr lang="fr-FR" dirty="0" smtClean="0">
                <a:solidFill>
                  <a:srgbClr val="FFFF00"/>
                </a:solidFill>
              </a:rPr>
              <a:t>caméra interne </a:t>
            </a:r>
            <a:r>
              <a:rPr lang="fr-FR" dirty="0" smtClean="0"/>
              <a:t>du PC. </a:t>
            </a:r>
            <a:r>
              <a:rPr lang="fr-FR" dirty="0" smtClean="0"/>
              <a:t>On présente manuellement les pastilles imprimées pour proposer des combinaisons au jeu </a:t>
            </a:r>
            <a:r>
              <a:rPr lang="fr-FR" dirty="0" err="1" smtClean="0"/>
              <a:t>MasterMind</a:t>
            </a:r>
            <a:endParaRPr lang="fr-FR" dirty="0" smtClean="0"/>
          </a:p>
          <a:p>
            <a:r>
              <a:rPr lang="fr-FR" dirty="0" smtClean="0"/>
              <a:t>Enfin on combine l’utilisation du véhicule et l’application </a:t>
            </a:r>
            <a:r>
              <a:rPr lang="fr-FR" dirty="0" err="1" smtClean="0"/>
              <a:t>MasterMind</a:t>
            </a:r>
            <a:r>
              <a:rPr lang="fr-FR" dirty="0" smtClean="0"/>
              <a:t> sur le PC. Les propositions de combinaisons </a:t>
            </a:r>
            <a:r>
              <a:rPr lang="fr-FR" dirty="0" err="1" smtClean="0"/>
              <a:t>MasterMind</a:t>
            </a:r>
            <a:r>
              <a:rPr lang="fr-FR" dirty="0" smtClean="0"/>
              <a:t> se feront donc avec les déplacements du véhicule afin de le positionner au-dessus des pastilles.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210379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MasterMind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2052918"/>
            <a:ext cx="9630949" cy="4195481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Le jeu définit une combinaison (</a:t>
            </a:r>
            <a:r>
              <a:rPr lang="fr-FR" i="1" dirty="0" smtClean="0">
                <a:solidFill>
                  <a:srgbClr val="FFFF00"/>
                </a:solidFill>
              </a:rPr>
              <a:t>secrète</a:t>
            </a:r>
            <a:r>
              <a:rPr lang="fr-FR" dirty="0" smtClean="0"/>
              <a:t>) de plusieurs chiffres</a:t>
            </a:r>
          </a:p>
          <a:p>
            <a:r>
              <a:rPr lang="fr-FR" dirty="0" smtClean="0"/>
              <a:t>Le joueur va essayer de deviner cette combinaison en </a:t>
            </a:r>
            <a:r>
              <a:rPr lang="fr-FR" dirty="0" smtClean="0">
                <a:solidFill>
                  <a:srgbClr val="FFFF00"/>
                </a:solidFill>
              </a:rPr>
              <a:t>plusieurs essais</a:t>
            </a:r>
            <a:r>
              <a:rPr lang="fr-FR" dirty="0" smtClean="0"/>
              <a:t>, grâce à des indications données par le jeu:</a:t>
            </a:r>
          </a:p>
          <a:p>
            <a:pPr lvl="1"/>
            <a:r>
              <a:rPr lang="fr-FR" dirty="0" smtClean="0"/>
              <a:t>À chaque essai le jeu indique:</a:t>
            </a:r>
          </a:p>
          <a:p>
            <a:pPr lvl="2"/>
            <a:r>
              <a:rPr lang="fr-FR" dirty="0" smtClean="0"/>
              <a:t>Combien de chiffres proposés sont à la </a:t>
            </a:r>
            <a:r>
              <a:rPr lang="fr-FR" dirty="0" smtClean="0">
                <a:solidFill>
                  <a:srgbClr val="FFFF00"/>
                </a:solidFill>
              </a:rPr>
              <a:t>bonne place </a:t>
            </a:r>
            <a:r>
              <a:rPr lang="fr-FR" dirty="0" smtClean="0"/>
              <a:t>dans la combinaison</a:t>
            </a:r>
          </a:p>
          <a:p>
            <a:pPr lvl="2"/>
            <a:r>
              <a:rPr lang="fr-FR" dirty="0" smtClean="0"/>
              <a:t>Combien de chiffres </a:t>
            </a:r>
            <a:r>
              <a:rPr lang="fr-FR" dirty="0" smtClean="0">
                <a:solidFill>
                  <a:srgbClr val="FFFF00"/>
                </a:solidFill>
              </a:rPr>
              <a:t>existent</a:t>
            </a:r>
            <a:r>
              <a:rPr lang="fr-FR" dirty="0" smtClean="0"/>
              <a:t> dans la combinaison (mais pas à la bonne place)</a:t>
            </a:r>
          </a:p>
          <a:p>
            <a:pPr lvl="2"/>
            <a:r>
              <a:rPr lang="fr-FR" dirty="0" smtClean="0"/>
              <a:t>Combien de chiffres n’</a:t>
            </a:r>
            <a:r>
              <a:rPr lang="fr-FR" dirty="0" smtClean="0">
                <a:solidFill>
                  <a:srgbClr val="FFFF00"/>
                </a:solidFill>
              </a:rPr>
              <a:t>appartiennent pas du tout </a:t>
            </a:r>
            <a:r>
              <a:rPr lang="fr-FR" dirty="0" smtClean="0"/>
              <a:t>à la combinaison.</a:t>
            </a:r>
          </a:p>
          <a:p>
            <a:r>
              <a:rPr lang="fr-FR" dirty="0" smtClean="0"/>
              <a:t>On peut choisir le niveau de difficulté</a:t>
            </a:r>
          </a:p>
          <a:p>
            <a:pPr lvl="1"/>
            <a:r>
              <a:rPr lang="fr-FR" dirty="0" smtClean="0">
                <a:solidFill>
                  <a:srgbClr val="FFFF00"/>
                </a:solidFill>
              </a:rPr>
              <a:t>Facile</a:t>
            </a:r>
            <a:r>
              <a:rPr lang="fr-FR" dirty="0" smtClean="0"/>
              <a:t>: 2 chiffres dans la combinaison, choisie parmi 3 chiffres </a:t>
            </a:r>
          </a:p>
          <a:p>
            <a:pPr lvl="1"/>
            <a:r>
              <a:rPr lang="fr-FR" dirty="0" smtClean="0">
                <a:solidFill>
                  <a:srgbClr val="FFFF00"/>
                </a:solidFill>
              </a:rPr>
              <a:t>Difficile</a:t>
            </a:r>
            <a:r>
              <a:rPr lang="fr-FR" dirty="0" smtClean="0"/>
              <a:t>: 3 </a:t>
            </a:r>
            <a:r>
              <a:rPr lang="fr-FR" dirty="0"/>
              <a:t>chiffres dans la </a:t>
            </a:r>
            <a:r>
              <a:rPr lang="fr-FR" dirty="0" smtClean="0"/>
              <a:t>combinaison, </a:t>
            </a:r>
            <a:r>
              <a:rPr lang="fr-FR" dirty="0"/>
              <a:t>choisie parmi </a:t>
            </a:r>
            <a:r>
              <a:rPr lang="fr-FR" dirty="0" smtClean="0"/>
              <a:t>5 chiffres</a:t>
            </a:r>
          </a:p>
          <a:p>
            <a:pPr lvl="1"/>
            <a:r>
              <a:rPr lang="fr-FR" dirty="0" smtClean="0">
                <a:solidFill>
                  <a:srgbClr val="FFFF00"/>
                </a:solidFill>
              </a:rPr>
              <a:t>Très difficile</a:t>
            </a:r>
            <a:r>
              <a:rPr lang="fr-FR" dirty="0" smtClean="0"/>
              <a:t>: 6 chiffres dans la combinaison, choisie parmi 6 chiffres 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3844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Jouer au </a:t>
            </a:r>
            <a:r>
              <a:rPr lang="fr-FR" b="1" dirty="0" err="1" smtClean="0"/>
              <a:t>Mastermind</a:t>
            </a:r>
            <a:r>
              <a:rPr lang="fr-FR" b="1" dirty="0" smtClean="0"/>
              <a:t> avec le petit véhicule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logiciel devra être installé sur le PC qui pilote le jeu proprement dit. Ce logiciel préparé sait reconnaître les caractères apparaissant sur les images envoyées par la caméra du véhicule.</a:t>
            </a:r>
          </a:p>
          <a:p>
            <a:r>
              <a:rPr lang="fr-FR" dirty="0" smtClean="0"/>
              <a:t>La reconnaissance est effectuée par un algorithme de reconnaissance entraînée par un réseau de neurone.</a:t>
            </a:r>
          </a:p>
          <a:p>
            <a:r>
              <a:rPr lang="fr-FR" dirty="0" smtClean="0"/>
              <a:t>Vous allez piloter la véhicule par une télécommande de façon à positionner la caméra au-dessus les pastilles imprimées présentant des chiffres.</a:t>
            </a:r>
            <a:endParaRPr lang="fr-FR" dirty="0"/>
          </a:p>
          <a:p>
            <a:r>
              <a:rPr lang="fr-FR" dirty="0" smtClean="0"/>
              <a:t>Les commandes du jeu sont actionnée sur le PC, soit par des touches du clavier, soit par la souris.</a:t>
            </a:r>
          </a:p>
          <a:p>
            <a:r>
              <a:rPr lang="fr-FR" dirty="0" smtClean="0"/>
              <a:t>Plusieurs essais sont possibles jusqu’à la résolution de l’énigme.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7872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Qu'est-ce que l'Intelligence Artificielle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2052918"/>
            <a:ext cx="10847498" cy="4195481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1. Qu'est-ce que l'Intelligence Artificielle </a:t>
            </a:r>
            <a:r>
              <a:rPr lang="fr-FR" dirty="0" smtClean="0"/>
              <a:t>?</a:t>
            </a:r>
          </a:p>
          <a:p>
            <a:pPr lvl="1"/>
            <a:r>
              <a:rPr lang="fr-FR" dirty="0" smtClean="0"/>
              <a:t>L'intelligence </a:t>
            </a:r>
            <a:r>
              <a:rPr lang="fr-FR" dirty="0"/>
              <a:t>artificielle, ou IA, est une branche de l'informatique qui vise à créer des systèmes capables de réaliser des tâches </a:t>
            </a:r>
            <a:r>
              <a:rPr lang="fr-FR" dirty="0" smtClean="0"/>
              <a:t>comparables à ce que fait l'intelligence </a:t>
            </a:r>
            <a:r>
              <a:rPr lang="fr-FR" dirty="0"/>
              <a:t>humaine. </a:t>
            </a:r>
            <a:endParaRPr lang="fr-FR" dirty="0" smtClean="0"/>
          </a:p>
          <a:p>
            <a:pPr lvl="1"/>
            <a:r>
              <a:rPr lang="fr-FR" dirty="0" smtClean="0"/>
              <a:t>Ces </a:t>
            </a:r>
            <a:r>
              <a:rPr lang="fr-FR" dirty="0"/>
              <a:t>systèmes sont conçus pour </a:t>
            </a:r>
            <a:r>
              <a:rPr lang="fr-FR" dirty="0">
                <a:solidFill>
                  <a:srgbClr val="FFFF00"/>
                </a:solidFill>
              </a:rPr>
              <a:t>apprendre</a:t>
            </a:r>
            <a:r>
              <a:rPr lang="fr-FR" dirty="0"/>
              <a:t>, raisonner, percevoir, comprendre et interagir avec l'environnement de manière similaire à un être humain. </a:t>
            </a:r>
            <a:endParaRPr lang="fr-FR" dirty="0" smtClean="0"/>
          </a:p>
          <a:p>
            <a:pPr lvl="1"/>
            <a:r>
              <a:rPr lang="fr-FR" dirty="0" smtClean="0"/>
              <a:t>L'objectif </a:t>
            </a:r>
            <a:r>
              <a:rPr lang="fr-FR" dirty="0"/>
              <a:t>principal de l'IA est de résoudre des problèmes complexes de manière efficace et autonome</a:t>
            </a:r>
            <a:r>
              <a:rPr lang="fr-FR" dirty="0" smtClean="0"/>
              <a:t>.</a:t>
            </a:r>
            <a:endParaRPr lang="fr-FR" dirty="0"/>
          </a:p>
          <a:p>
            <a:r>
              <a:rPr lang="fr-FR" dirty="0"/>
              <a:t>Applications de l'IA </a:t>
            </a:r>
            <a:r>
              <a:rPr lang="fr-FR" dirty="0" smtClean="0"/>
              <a:t>:</a:t>
            </a:r>
            <a:endParaRPr lang="fr-FR" dirty="0"/>
          </a:p>
          <a:p>
            <a:pPr lvl="1"/>
            <a:r>
              <a:rPr lang="fr-FR" dirty="0"/>
              <a:t>L'IA est omniprésente dans notre vie quotidienne, même si nous ne nous en rendons pas toujours compte. Voici quelques domaines où l'IA est largement utilisée </a:t>
            </a:r>
            <a:r>
              <a:rPr lang="fr-FR" dirty="0" smtClean="0"/>
              <a:t>:</a:t>
            </a:r>
            <a:endParaRPr lang="fr-FR" dirty="0"/>
          </a:p>
          <a:p>
            <a:pPr lvl="2"/>
            <a:r>
              <a:rPr lang="fr-FR" dirty="0">
                <a:solidFill>
                  <a:srgbClr val="FFFF00"/>
                </a:solidFill>
              </a:rPr>
              <a:t>Médecine</a:t>
            </a:r>
            <a:r>
              <a:rPr lang="fr-FR" dirty="0"/>
              <a:t> : Diagnostic médical assisté par ordinateur, découverte de médicaments, analyse d'imagerie médicale.</a:t>
            </a:r>
          </a:p>
          <a:p>
            <a:pPr lvl="2"/>
            <a:r>
              <a:rPr lang="fr-FR" dirty="0">
                <a:solidFill>
                  <a:srgbClr val="FFFF00"/>
                </a:solidFill>
              </a:rPr>
              <a:t>Transport</a:t>
            </a:r>
            <a:r>
              <a:rPr lang="fr-FR" dirty="0"/>
              <a:t> : Voitures autonomes, optimisation des trajets, gestion du trafic.</a:t>
            </a:r>
          </a:p>
          <a:p>
            <a:pPr lvl="2"/>
            <a:r>
              <a:rPr lang="fr-FR" dirty="0">
                <a:solidFill>
                  <a:srgbClr val="FFFF00"/>
                </a:solidFill>
              </a:rPr>
              <a:t>Finance</a:t>
            </a:r>
            <a:r>
              <a:rPr lang="fr-FR" dirty="0"/>
              <a:t> : Prévisions économiques, trading algorithmique, détection de fraudes.</a:t>
            </a:r>
          </a:p>
          <a:p>
            <a:pPr lvl="2"/>
            <a:r>
              <a:rPr lang="fr-FR" dirty="0">
                <a:solidFill>
                  <a:srgbClr val="FFFF00"/>
                </a:solidFill>
              </a:rPr>
              <a:t>Communication </a:t>
            </a:r>
            <a:r>
              <a:rPr lang="fr-FR" dirty="0"/>
              <a:t>: Reconnaissance vocale, traduction automatique, </a:t>
            </a:r>
            <a:r>
              <a:rPr lang="fr-FR" dirty="0" err="1"/>
              <a:t>chatbots</a:t>
            </a:r>
            <a:r>
              <a:rPr lang="fr-FR" dirty="0"/>
              <a:t>.</a:t>
            </a:r>
          </a:p>
          <a:p>
            <a:pPr lvl="2"/>
            <a:r>
              <a:rPr lang="fr-FR" dirty="0">
                <a:solidFill>
                  <a:srgbClr val="FFFF00"/>
                </a:solidFill>
              </a:rPr>
              <a:t>Jeux </a:t>
            </a:r>
            <a:r>
              <a:rPr lang="fr-FR" dirty="0"/>
              <a:t>: IA dans les jeux vidéo, comme les jeux d'échecs ou de stratégie en temps réel</a:t>
            </a:r>
            <a:r>
              <a:rPr lang="fr-FR" dirty="0" smtClean="0"/>
              <a:t>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8269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502</TotalTime>
  <Words>1551</Words>
  <Application>Microsoft Office PowerPoint</Application>
  <PresentationFormat>Grand écran</PresentationFormat>
  <Paragraphs>103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Animation ANUMBY pour la robotique</vt:lpstr>
      <vt:lpstr>Introduction</vt:lpstr>
      <vt:lpstr>Projet de l'Association ANUMBY : Le petit véhicule télécommandé</vt:lpstr>
      <vt:lpstr>Projet de l'Association ANUMBY : Le petit véhicule télécommandé</vt:lpstr>
      <vt:lpstr>Le véhicule</vt:lpstr>
      <vt:lpstr>Le véhicule, familiarisation des différents éléments</vt:lpstr>
      <vt:lpstr>MasterMind</vt:lpstr>
      <vt:lpstr>Jouer au Mastermind avec le petit véhicule</vt:lpstr>
      <vt:lpstr>Qu'est-ce que l'Intelligence Artificielle ?</vt:lpstr>
      <vt:lpstr>Qu'est-ce que l'Intelligence Artificielle ?</vt:lpstr>
      <vt:lpstr>ChatGPT : Comment ça marche ?</vt:lpstr>
      <vt:lpstr>Qu'est-ce qu'un réseau neuronal ?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 Arnault</dc:creator>
  <cp:lastModifiedBy>Chris Arnault</cp:lastModifiedBy>
  <cp:revision>26</cp:revision>
  <dcterms:created xsi:type="dcterms:W3CDTF">2024-04-09T06:58:53Z</dcterms:created>
  <dcterms:modified xsi:type="dcterms:W3CDTF">2024-04-10T13:39:00Z</dcterms:modified>
</cp:coreProperties>
</file>