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67" r:id="rId4"/>
    <p:sldId id="274" r:id="rId5"/>
    <p:sldId id="271" r:id="rId6"/>
    <p:sldId id="275" r:id="rId7"/>
    <p:sldId id="273" r:id="rId8"/>
    <p:sldId id="268" r:id="rId9"/>
    <p:sldId id="259" r:id="rId10"/>
    <p:sldId id="266" r:id="rId11"/>
    <p:sldId id="260" r:id="rId12"/>
    <p:sldId id="261" r:id="rId13"/>
    <p:sldId id="276" r:id="rId14"/>
    <p:sldId id="27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0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5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417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81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51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086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68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99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37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49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39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25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48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82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42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28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4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CE0937-EB16-4FB7-83E4-051A3D147AE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195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Animation ANUMBY pour la robotique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68271" cy="4195481"/>
          </a:xfrm>
        </p:spPr>
        <p:txBody>
          <a:bodyPr/>
          <a:lstStyle/>
          <a:p>
            <a:r>
              <a:rPr lang="fr-FR" dirty="0" smtClean="0"/>
              <a:t>Le vieux jeu </a:t>
            </a:r>
            <a:r>
              <a:rPr lang="fr-FR" dirty="0" err="1" smtClean="0">
                <a:solidFill>
                  <a:srgbClr val="FFFF00"/>
                </a:solidFill>
              </a:rPr>
              <a:t>MasterMind</a:t>
            </a:r>
            <a:r>
              <a:rPr lang="fr-FR" dirty="0" smtClean="0"/>
              <a:t> </a:t>
            </a:r>
          </a:p>
          <a:p>
            <a:r>
              <a:rPr lang="fr-FR" dirty="0" smtClean="0"/>
              <a:t>Vous allez manipuler une version moderne du jeu </a:t>
            </a:r>
            <a:r>
              <a:rPr lang="fr-FR" dirty="0" err="1" smtClean="0"/>
              <a:t>MasterMind</a:t>
            </a:r>
            <a:r>
              <a:rPr lang="fr-FR" dirty="0" smtClean="0"/>
              <a:t>, avec un petit véhicule robotisé et un logiciel de reconnaissance de caractères</a:t>
            </a:r>
          </a:p>
          <a:p>
            <a:endParaRPr lang="fr-FR" dirty="0" smtClean="0"/>
          </a:p>
          <a:p>
            <a:r>
              <a:rPr lang="fr-FR" dirty="0" smtClean="0"/>
              <a:t>Vous aurez quelques explications sur ce que l’on appelle l’</a:t>
            </a:r>
            <a:r>
              <a:rPr lang="fr-FR" b="1" i="1" dirty="0" smtClean="0">
                <a:solidFill>
                  <a:srgbClr val="FFFF00"/>
                </a:solidFill>
              </a:rPr>
              <a:t>Intelligence Artificielle</a:t>
            </a:r>
          </a:p>
          <a:p>
            <a:pPr lvl="1"/>
            <a:r>
              <a:rPr lang="fr-FR" dirty="0"/>
              <a:t>Que quoi parle-t-on quand on parle de </a:t>
            </a:r>
            <a:r>
              <a:rPr lang="fr-FR" dirty="0" smtClean="0">
                <a:solidFill>
                  <a:srgbClr val="FFFF00"/>
                </a:solidFill>
              </a:rPr>
              <a:t>IA ?</a:t>
            </a:r>
            <a:endParaRPr lang="fr-FR" dirty="0">
              <a:solidFill>
                <a:srgbClr val="FFFF00"/>
              </a:solidFill>
            </a:endParaRPr>
          </a:p>
          <a:p>
            <a:pPr lvl="1"/>
            <a:r>
              <a:rPr lang="fr-FR" dirty="0">
                <a:solidFill>
                  <a:srgbClr val="FFFF00"/>
                </a:solidFill>
              </a:rPr>
              <a:t>Chat GPT</a:t>
            </a:r>
            <a:r>
              <a:rPr lang="fr-FR" dirty="0"/>
              <a:t> comment ça </a:t>
            </a:r>
            <a:r>
              <a:rPr lang="fr-FR" dirty="0" smtClean="0"/>
              <a:t>marche ?</a:t>
            </a:r>
            <a:endParaRPr lang="fr-FR" dirty="0"/>
          </a:p>
          <a:p>
            <a:pPr lvl="1"/>
            <a:r>
              <a:rPr lang="fr-FR" dirty="0"/>
              <a:t>Un réseau neuronal c’est </a:t>
            </a:r>
            <a:r>
              <a:rPr lang="fr-FR" dirty="0" smtClean="0"/>
              <a:t>quoi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56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Qu'est-ce que l'Intelligence Artificielle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32813" cy="4195481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Avancées </a:t>
            </a:r>
            <a:r>
              <a:rPr lang="fr-FR" dirty="0"/>
              <a:t>récentes :</a:t>
            </a:r>
          </a:p>
          <a:p>
            <a:pPr lvl="1"/>
            <a:r>
              <a:rPr lang="fr-FR" dirty="0"/>
              <a:t>Ces dernières années, les progrès dans le domaine de l'IA ont été remarquables, en grande partie grâce aux avancées dans </a:t>
            </a:r>
            <a:r>
              <a:rPr lang="fr-FR" dirty="0" smtClean="0"/>
              <a:t>l’apprentissage profond </a:t>
            </a:r>
            <a:r>
              <a:rPr lang="fr-FR" dirty="0"/>
              <a:t>(</a:t>
            </a:r>
            <a:r>
              <a:rPr lang="fr-FR" i="1" dirty="0" err="1" smtClean="0"/>
              <a:t>deep</a:t>
            </a:r>
            <a:r>
              <a:rPr lang="fr-FR" i="1" dirty="0" smtClean="0"/>
              <a:t> </a:t>
            </a:r>
            <a:r>
              <a:rPr lang="fr-FR" i="1" dirty="0" err="1" smtClean="0"/>
              <a:t>learning</a:t>
            </a:r>
            <a:r>
              <a:rPr lang="fr-FR" dirty="0" smtClean="0"/>
              <a:t>) </a:t>
            </a:r>
            <a:r>
              <a:rPr lang="fr-FR" dirty="0"/>
              <a:t>et les réseaux neuronaux. </a:t>
            </a:r>
            <a:endParaRPr lang="fr-FR" dirty="0" smtClean="0"/>
          </a:p>
          <a:p>
            <a:pPr lvl="1"/>
            <a:r>
              <a:rPr lang="fr-FR" dirty="0" smtClean="0"/>
              <a:t>Ces </a:t>
            </a:r>
            <a:r>
              <a:rPr lang="fr-FR" dirty="0"/>
              <a:t>technologies permettent aux ordinateurs d'analyser de grandes quantités de données, d'identifier des schémas complexes et d'apprendre de manière autonome.</a:t>
            </a:r>
          </a:p>
          <a:p>
            <a:r>
              <a:rPr lang="fr-FR" dirty="0"/>
              <a:t>Défis et questions éthiques :</a:t>
            </a:r>
          </a:p>
          <a:p>
            <a:pPr lvl="1"/>
            <a:r>
              <a:rPr lang="fr-FR" dirty="0"/>
              <a:t>Cependant, l'essor rapide de l'IA soulève également des questions éthiques et sociétales importantes. </a:t>
            </a:r>
            <a:endParaRPr lang="fr-FR" dirty="0" smtClean="0"/>
          </a:p>
          <a:p>
            <a:pPr lvl="1"/>
            <a:r>
              <a:rPr lang="fr-FR" dirty="0" smtClean="0"/>
              <a:t>Des </a:t>
            </a:r>
            <a:r>
              <a:rPr lang="fr-FR" dirty="0"/>
              <a:t>préoccupations concernant la confidentialité des données, la discrimination algorithmique, et l'impact sur l'emploi sont de plus en plus discutées.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est crucial de trouver un équilibre entre l'innovation technologique et la protection des droits et valeurs humains.</a:t>
            </a:r>
          </a:p>
          <a:p>
            <a:r>
              <a:rPr lang="fr-FR" dirty="0"/>
              <a:t>Conclusion sur l'IA :</a:t>
            </a:r>
          </a:p>
          <a:p>
            <a:pPr lvl="1"/>
            <a:r>
              <a:rPr lang="fr-FR" dirty="0"/>
              <a:t>En résumé, l'intelligence artificielle représente une révolution technologique qui transforme notre façon de vivre, de travailler et d'interagir avec le monde qui nous entoure. </a:t>
            </a:r>
            <a:endParaRPr lang="fr-FR" dirty="0" smtClean="0"/>
          </a:p>
          <a:p>
            <a:pPr lvl="1"/>
            <a:r>
              <a:rPr lang="fr-FR" dirty="0" smtClean="0"/>
              <a:t>Alors </a:t>
            </a:r>
            <a:r>
              <a:rPr lang="fr-FR" dirty="0"/>
              <a:t>que nous continuons à explorer les possibilités infinies de l'IA, il est essentiel de rester conscients des défis et des responsabilités qui accompagnent cette évolution.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731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ChatGPT</a:t>
            </a:r>
            <a:r>
              <a:rPr lang="fr-FR" b="1" dirty="0" smtClean="0"/>
              <a:t> : 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205" y="1534602"/>
            <a:ext cx="11380237" cy="4936434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ChatGPT</a:t>
            </a:r>
            <a:r>
              <a:rPr lang="fr-FR" dirty="0"/>
              <a:t> : Comment ça marche </a:t>
            </a:r>
            <a:r>
              <a:rPr lang="fr-FR" dirty="0" smtClean="0"/>
              <a:t>?</a:t>
            </a:r>
            <a:endParaRPr lang="fr-FR" dirty="0"/>
          </a:p>
          <a:p>
            <a:pPr lvl="1"/>
            <a:r>
              <a:rPr lang="fr-FR" dirty="0" err="1"/>
              <a:t>ChatGPT</a:t>
            </a:r>
            <a:r>
              <a:rPr lang="fr-FR" dirty="0"/>
              <a:t> est </a:t>
            </a:r>
            <a:r>
              <a:rPr lang="fr-FR" dirty="0" smtClean="0"/>
              <a:t>une application informatique accessible sur le NET, basée sur un </a:t>
            </a:r>
            <a:r>
              <a:rPr lang="fr-FR" dirty="0"/>
              <a:t>modèle de langage </a:t>
            </a:r>
            <a:r>
              <a:rPr lang="fr-FR" dirty="0" smtClean="0"/>
              <a:t>construit par apprentissage, </a:t>
            </a:r>
            <a:r>
              <a:rPr lang="fr-FR" dirty="0"/>
              <a:t>développé par </a:t>
            </a:r>
            <a:r>
              <a:rPr lang="fr-FR" dirty="0" err="1" smtClean="0"/>
              <a:t>OpenAI</a:t>
            </a:r>
            <a:endParaRPr lang="fr-FR" dirty="0" smtClean="0"/>
          </a:p>
          <a:p>
            <a:pPr lvl="1"/>
            <a:r>
              <a:rPr lang="fr-FR" dirty="0" smtClean="0"/>
              <a:t>C’est </a:t>
            </a:r>
            <a:r>
              <a:rPr lang="fr-FR" dirty="0"/>
              <a:t>capable de générer du texte </a:t>
            </a:r>
            <a:r>
              <a:rPr lang="fr-FR" dirty="0" smtClean="0"/>
              <a:t>presque comme un humain </a:t>
            </a:r>
            <a:r>
              <a:rPr lang="fr-FR" dirty="0"/>
              <a:t>en réponse à des </a:t>
            </a:r>
            <a:r>
              <a:rPr lang="fr-FR" dirty="0" smtClean="0"/>
              <a:t>textes (</a:t>
            </a:r>
            <a:r>
              <a:rPr lang="fr-FR" i="1" dirty="0" smtClean="0"/>
              <a:t>questions</a:t>
            </a:r>
            <a:r>
              <a:rPr lang="fr-FR" dirty="0" smtClean="0"/>
              <a:t>) qu’on lui donne.</a:t>
            </a:r>
            <a:endParaRPr lang="fr-FR" dirty="0"/>
          </a:p>
          <a:p>
            <a:pPr lvl="1"/>
            <a:r>
              <a:rPr lang="fr-FR" dirty="0" smtClean="0"/>
              <a:t>Ce </a:t>
            </a:r>
            <a:r>
              <a:rPr lang="fr-FR" dirty="0"/>
              <a:t>modèle est pré-entraîné sur </a:t>
            </a:r>
            <a:r>
              <a:rPr lang="fr-FR" dirty="0" smtClean="0"/>
              <a:t>des immenses base de données de texte (pratiquement tout le WEB). </a:t>
            </a:r>
          </a:p>
          <a:p>
            <a:pPr lvl="1"/>
            <a:r>
              <a:rPr lang="fr-FR" dirty="0" smtClean="0"/>
              <a:t>En fonction des informations que l’on lui donne, il en déduit ce qui devrait probablement être logiquement associé pour compléter ce qu’on lui a dit.</a:t>
            </a:r>
            <a:endParaRPr lang="fr-FR" dirty="0"/>
          </a:p>
          <a:p>
            <a:r>
              <a:rPr lang="fr-FR" dirty="0"/>
              <a:t>Limites de </a:t>
            </a:r>
            <a:r>
              <a:rPr lang="fr-FR" dirty="0" err="1"/>
              <a:t>ChatGPT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/>
              <a:t>Bien que </a:t>
            </a:r>
            <a:r>
              <a:rPr lang="fr-FR" dirty="0" err="1"/>
              <a:t>ChatGPT</a:t>
            </a:r>
            <a:r>
              <a:rPr lang="fr-FR" dirty="0"/>
              <a:t> soit très performant dans de nombreuses situations, il a également ses limites. Par exemple, il peut parfois générer des réponses incohérentes ou inappropriées, en particulier lorsqu'il est confronté à des questions ambiguës ou à des sujets complexes. </a:t>
            </a:r>
            <a:endParaRPr lang="fr-FR" dirty="0" smtClean="0"/>
          </a:p>
          <a:p>
            <a:pPr lvl="1"/>
            <a:r>
              <a:rPr lang="fr-FR" dirty="0" smtClean="0"/>
              <a:t>De </a:t>
            </a:r>
            <a:r>
              <a:rPr lang="fr-FR" dirty="0"/>
              <a:t>plus, il peut reproduire des biais présents dans les données d'entraînement, ce qui soulève des préoccupations en matière d'éthique et de déontologie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 smtClean="0"/>
              <a:t>Au </a:t>
            </a:r>
            <a:r>
              <a:rPr lang="fr-FR" dirty="0"/>
              <a:t>fil du temps, </a:t>
            </a:r>
            <a:r>
              <a:rPr lang="fr-FR" dirty="0" err="1"/>
              <a:t>ChatGPT</a:t>
            </a:r>
            <a:r>
              <a:rPr lang="fr-FR" dirty="0"/>
              <a:t> et d'autres modèles similaires continuent à s'améliorer grâce à des mises à jour régulières et à de nouveaux entraînements sur des ensembles de données plus vastes et diversifiés. Ces avancées contribuent à accroître la précision, la cohérence et la pertinence des réponses générées par ces modèles, ouvrant la voie à de nouvelles applications et innovations dans le domaine du traitement du langage naturel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45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Qu'est-ce qu'un réseau neuronal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21" y="1272209"/>
            <a:ext cx="8883526" cy="3935895"/>
          </a:xfrm>
        </p:spPr>
        <p:txBody>
          <a:bodyPr>
            <a:normAutofit/>
          </a:bodyPr>
          <a:lstStyle/>
          <a:p>
            <a:r>
              <a:rPr lang="fr-FR" dirty="0"/>
              <a:t>Qu'est-ce qu'un réseau neuronal </a:t>
            </a:r>
            <a:r>
              <a:rPr lang="fr-FR" dirty="0" smtClean="0"/>
              <a:t>?</a:t>
            </a:r>
            <a:endParaRPr lang="fr-FR" dirty="0"/>
          </a:p>
          <a:p>
            <a:pPr lvl="1"/>
            <a:r>
              <a:rPr lang="fr-FR" dirty="0"/>
              <a:t>Un réseau neuronal est un modèle mathématique </a:t>
            </a:r>
            <a:r>
              <a:rPr lang="fr-FR" dirty="0">
                <a:solidFill>
                  <a:srgbClr val="FFFF00"/>
                </a:solidFill>
              </a:rPr>
              <a:t>inspiré</a:t>
            </a:r>
            <a:r>
              <a:rPr lang="fr-FR" dirty="0"/>
              <a:t> du fonctionnement du cerveau humain. </a:t>
            </a:r>
          </a:p>
          <a:p>
            <a:pPr lvl="1"/>
            <a:r>
              <a:rPr lang="fr-FR" dirty="0" smtClean="0"/>
              <a:t>Chaque </a:t>
            </a:r>
            <a:r>
              <a:rPr lang="fr-FR" dirty="0"/>
              <a:t>neurone dans un réseau neuronal est une unité de traitement simple qui prend des </a:t>
            </a:r>
            <a:r>
              <a:rPr lang="fr-FR" dirty="0">
                <a:solidFill>
                  <a:srgbClr val="92D050"/>
                </a:solidFill>
              </a:rPr>
              <a:t>entrées</a:t>
            </a:r>
            <a:r>
              <a:rPr lang="fr-FR" dirty="0"/>
              <a:t>, effectue des calculs sur ces entrées à l'aide de poids et de biais, puis transmet un signal de </a:t>
            </a:r>
            <a:r>
              <a:rPr lang="fr-FR" dirty="0">
                <a:solidFill>
                  <a:srgbClr val="FFFF00"/>
                </a:solidFill>
              </a:rPr>
              <a:t>sortie</a:t>
            </a:r>
            <a:r>
              <a:rPr lang="fr-FR" dirty="0"/>
              <a:t>. </a:t>
            </a:r>
            <a:endParaRPr lang="fr-FR" dirty="0" smtClean="0"/>
          </a:p>
          <a:p>
            <a:pPr lvl="1"/>
            <a:r>
              <a:rPr lang="fr-FR" dirty="0" smtClean="0"/>
              <a:t>Ces </a:t>
            </a:r>
            <a:r>
              <a:rPr lang="fr-FR" dirty="0"/>
              <a:t>neurones sont organisés en couches, avec une </a:t>
            </a:r>
            <a:r>
              <a:rPr lang="fr-FR" dirty="0">
                <a:solidFill>
                  <a:srgbClr val="92D050"/>
                </a:solidFill>
              </a:rPr>
              <a:t>couche d'entrée</a:t>
            </a:r>
            <a:r>
              <a:rPr lang="fr-FR" dirty="0"/>
              <a:t> pour recevoir les données, une ou plusieurs </a:t>
            </a:r>
            <a:r>
              <a:rPr lang="fr-FR" dirty="0">
                <a:solidFill>
                  <a:srgbClr val="00B0F0"/>
                </a:solidFill>
              </a:rPr>
              <a:t>couches cachées </a:t>
            </a:r>
            <a:r>
              <a:rPr lang="fr-FR" dirty="0"/>
              <a:t>pour effectuer des transformations complexes, et une </a:t>
            </a:r>
            <a:r>
              <a:rPr lang="fr-FR" dirty="0">
                <a:solidFill>
                  <a:srgbClr val="FFFF00"/>
                </a:solidFill>
              </a:rPr>
              <a:t>couche de sortie </a:t>
            </a:r>
            <a:r>
              <a:rPr lang="fr-FR" dirty="0"/>
              <a:t>pour produire les résultats</a:t>
            </a:r>
            <a:r>
              <a:rPr lang="fr-FR" dirty="0" smtClean="0"/>
              <a:t>.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094" y="2023118"/>
            <a:ext cx="2562225" cy="1781175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548421" y="4505472"/>
            <a:ext cx="11481902" cy="207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Entraînement d'un réseau neuronal :</a:t>
            </a:r>
          </a:p>
          <a:p>
            <a:pPr lvl="1"/>
            <a:r>
              <a:rPr lang="fr-FR" dirty="0" smtClean="0"/>
              <a:t>L'entraînement d'un réseau neuronal consiste à montrer au réseau, un très </a:t>
            </a:r>
            <a:r>
              <a:rPr lang="fr-FR" dirty="0" err="1" smtClean="0"/>
              <a:t>très</a:t>
            </a:r>
            <a:r>
              <a:rPr lang="fr-FR" dirty="0" smtClean="0"/>
              <a:t> grand nombre d’exemples (</a:t>
            </a:r>
            <a:r>
              <a:rPr lang="fr-FR" i="1" dirty="0" smtClean="0">
                <a:solidFill>
                  <a:srgbClr val="FFFF00"/>
                </a:solidFill>
              </a:rPr>
              <a:t>des millions ou même des milliards</a:t>
            </a:r>
            <a:r>
              <a:rPr lang="fr-FR" dirty="0" smtClean="0"/>
              <a:t>) qui donnent les bons résultats, puis à ajuster à chaque fois les coefficients.</a:t>
            </a:r>
          </a:p>
          <a:p>
            <a:pPr lvl="1"/>
            <a:r>
              <a:rPr lang="fr-FR" dirty="0" smtClean="0"/>
              <a:t>Ensuite, le réseau peut être capable de répondre aux questions s’approchant à ce qui a été entraîné.</a:t>
            </a:r>
          </a:p>
        </p:txBody>
      </p:sp>
    </p:spTree>
    <p:extLst>
      <p:ext uri="{BB962C8B-B14F-4D97-AF65-F5344CB8AC3E}">
        <p14:creationId xmlns:p14="http://schemas.microsoft.com/office/powerpoint/2010/main" val="110257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fr-FR" b="1" dirty="0" smtClean="0">
                <a:solidFill>
                  <a:schemeClr val="tx1"/>
                </a:solidFill>
              </a:rPr>
              <a:t>Un peu de mathématiques…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3079" y="1510665"/>
            <a:ext cx="5739131" cy="3660775"/>
          </a:xfrm>
        </p:spPr>
        <p:txBody>
          <a:bodyPr/>
          <a:lstStyle/>
          <a:p>
            <a:r>
              <a:rPr lang="fr-FR" dirty="0" smtClean="0"/>
              <a:t>Un neurone contient: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N entrées </a:t>
            </a:r>
            <a:r>
              <a:rPr lang="fr-FR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i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fr-FR" dirty="0" smtClean="0">
              <a:solidFill>
                <a:srgbClr val="FFFF00"/>
              </a:solidFill>
            </a:endParaRPr>
          </a:p>
          <a:p>
            <a:pPr lvl="2"/>
            <a:r>
              <a:rPr lang="fr-FR" dirty="0" smtClean="0">
                <a:solidFill>
                  <a:srgbClr val="00B050"/>
                </a:solidFill>
              </a:rPr>
              <a:t>Associées à N </a:t>
            </a:r>
            <a:r>
              <a:rPr lang="fr-FR" dirty="0">
                <a:solidFill>
                  <a:srgbClr val="00B050"/>
                </a:solidFill>
              </a:rPr>
              <a:t>coefficients </a:t>
            </a:r>
            <a:r>
              <a:rPr lang="fr-FR" dirty="0" smtClean="0">
                <a:solidFill>
                  <a:srgbClr val="00B050"/>
                </a:solidFill>
              </a:rPr>
              <a:t>multiplicatifs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Une fonction de transfert non linéaire</a:t>
            </a:r>
          </a:p>
          <a:p>
            <a:pPr lvl="2"/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M sorties </a:t>
            </a:r>
            <a:r>
              <a:rPr lang="fr-FR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i="1" baseline="-25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fr-FR" i="1" baseline="-25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/>
              <a:t>Le réseau connecte </a:t>
            </a:r>
            <a:r>
              <a:rPr lang="fr-FR" i="1" dirty="0" smtClean="0">
                <a:solidFill>
                  <a:srgbClr val="FFFF00"/>
                </a:solidFill>
              </a:rPr>
              <a:t>toutes</a:t>
            </a:r>
            <a:r>
              <a:rPr lang="fr-FR" dirty="0" smtClean="0">
                <a:solidFill>
                  <a:srgbClr val="FFFF00"/>
                </a:solidFill>
              </a:rPr>
              <a:t> </a:t>
            </a:r>
            <a:r>
              <a:rPr lang="fr-FR" dirty="0" smtClean="0"/>
              <a:t>les sorties des neurones, aux entrées des </a:t>
            </a:r>
            <a:r>
              <a:rPr lang="fr-FR" i="1" dirty="0" smtClean="0">
                <a:solidFill>
                  <a:srgbClr val="FFFF00"/>
                </a:solidFill>
              </a:rPr>
              <a:t>autres</a:t>
            </a:r>
            <a:r>
              <a:rPr lang="fr-FR" dirty="0" smtClean="0">
                <a:solidFill>
                  <a:srgbClr val="FFFF00"/>
                </a:solidFill>
              </a:rPr>
              <a:t> </a:t>
            </a:r>
            <a:r>
              <a:rPr lang="fr-FR" dirty="0" smtClean="0"/>
              <a:t>neurones</a:t>
            </a:r>
          </a:p>
          <a:p>
            <a:pPr lvl="1"/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6223000" y="1597660"/>
            <a:ext cx="5618480" cy="3228340"/>
            <a:chOff x="1823720" y="1597660"/>
            <a:chExt cx="5618480" cy="3228340"/>
          </a:xfrm>
        </p:grpSpPr>
        <p:grpSp>
          <p:nvGrpSpPr>
            <p:cNvPr id="9" name="Groupe 8"/>
            <p:cNvGrpSpPr/>
            <p:nvPr/>
          </p:nvGrpSpPr>
          <p:grpSpPr>
            <a:xfrm>
              <a:off x="2946400" y="2001520"/>
              <a:ext cx="3312160" cy="2133600"/>
              <a:chOff x="2946400" y="2001520"/>
              <a:chExt cx="3312160" cy="2133600"/>
            </a:xfrm>
          </p:grpSpPr>
          <p:sp>
            <p:nvSpPr>
              <p:cNvPr id="48" name="Rectangle à coins arrondis 47"/>
              <p:cNvSpPr/>
              <p:nvPr/>
            </p:nvSpPr>
            <p:spPr>
              <a:xfrm>
                <a:off x="2946400" y="2001520"/>
                <a:ext cx="3190240" cy="21336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4561840" y="2763520"/>
                <a:ext cx="782320" cy="762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4775200" y="3007360"/>
                <a:ext cx="386080" cy="299846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3327400" y="240792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70C0"/>
                    </a:solidFill>
                  </a:rPr>
                  <a:t>k</a:t>
                </a:r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3327400" y="282448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70C0"/>
                    </a:solidFill>
                  </a:rPr>
                  <a:t>k</a:t>
                </a:r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3327400" y="324104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70C0"/>
                    </a:solidFill>
                  </a:rPr>
                  <a:t>k</a:t>
                </a:r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3327400" y="365760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70C0"/>
                    </a:solidFill>
                  </a:rPr>
                  <a:t>k</a:t>
                </a:r>
                <a:endParaRPr lang="fr-FR" dirty="0">
                  <a:solidFill>
                    <a:srgbClr val="0070C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ZoneTexte 54"/>
                  <p:cNvSpPr txBox="1"/>
                  <p:nvPr/>
                </p:nvSpPr>
                <p:spPr>
                  <a:xfrm>
                    <a:off x="4033520" y="2839720"/>
                    <a:ext cx="527773" cy="672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55" name="ZoneTexte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520" y="2839720"/>
                    <a:ext cx="527773" cy="67217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Ellipse 55"/>
              <p:cNvSpPr/>
              <p:nvPr/>
            </p:nvSpPr>
            <p:spPr>
              <a:xfrm>
                <a:off x="5953760" y="236728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5953760" y="278384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5953760" y="320040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5953760" y="361696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60" name="Connecteur droit avec flèche 59"/>
              <p:cNvCxnSpPr/>
              <p:nvPr/>
            </p:nvCxnSpPr>
            <p:spPr>
              <a:xfrm>
                <a:off x="3632200" y="2550160"/>
                <a:ext cx="365760" cy="624034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2" idx="6"/>
                <a:endCxn id="55" idx="1"/>
              </p:cNvCxnSpPr>
              <p:nvPr/>
            </p:nvCxnSpPr>
            <p:spPr>
              <a:xfrm>
                <a:off x="3632200" y="2966720"/>
                <a:ext cx="401320" cy="209086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/>
              <p:cNvCxnSpPr>
                <a:stCxn id="53" idx="6"/>
                <a:endCxn id="55" idx="1"/>
              </p:cNvCxnSpPr>
              <p:nvPr/>
            </p:nvCxnSpPr>
            <p:spPr>
              <a:xfrm flipV="1">
                <a:off x="3632200" y="3175806"/>
                <a:ext cx="401320" cy="207474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>
                <a:stCxn id="54" idx="6"/>
                <a:endCxn id="55" idx="1"/>
              </p:cNvCxnSpPr>
              <p:nvPr/>
            </p:nvCxnSpPr>
            <p:spPr>
              <a:xfrm flipV="1">
                <a:off x="3632200" y="3175806"/>
                <a:ext cx="401320" cy="624034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/>
              <p:cNvCxnSpPr>
                <a:stCxn id="49" idx="6"/>
                <a:endCxn id="59" idx="2"/>
              </p:cNvCxnSpPr>
              <p:nvPr/>
            </p:nvCxnSpPr>
            <p:spPr>
              <a:xfrm>
                <a:off x="5344160" y="3144520"/>
                <a:ext cx="609600" cy="61468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64"/>
              <p:cNvCxnSpPr>
                <a:stCxn id="49" idx="6"/>
                <a:endCxn id="58" idx="2"/>
              </p:cNvCxnSpPr>
              <p:nvPr/>
            </p:nvCxnSpPr>
            <p:spPr>
              <a:xfrm>
                <a:off x="5344160" y="3144520"/>
                <a:ext cx="609600" cy="19812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avec flèche 65"/>
              <p:cNvCxnSpPr>
                <a:stCxn id="49" idx="6"/>
                <a:endCxn id="57" idx="2"/>
              </p:cNvCxnSpPr>
              <p:nvPr/>
            </p:nvCxnSpPr>
            <p:spPr>
              <a:xfrm flipV="1">
                <a:off x="5344160" y="2926080"/>
                <a:ext cx="609600" cy="21844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>
                <a:stCxn id="49" idx="6"/>
                <a:endCxn id="56" idx="2"/>
              </p:cNvCxnSpPr>
              <p:nvPr/>
            </p:nvCxnSpPr>
            <p:spPr>
              <a:xfrm flipV="1">
                <a:off x="5344160" y="2509520"/>
                <a:ext cx="609600" cy="63500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necteur droit avec flèche 9"/>
            <p:cNvCxnSpPr>
              <a:stCxn id="56" idx="6"/>
              <a:endCxn id="29" idx="1"/>
            </p:cNvCxnSpPr>
            <p:nvPr/>
          </p:nvCxnSpPr>
          <p:spPr>
            <a:xfrm flipV="1">
              <a:off x="6258560" y="1882140"/>
              <a:ext cx="594360" cy="62738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57" idx="6"/>
              <a:endCxn id="26" idx="1"/>
            </p:cNvCxnSpPr>
            <p:nvPr/>
          </p:nvCxnSpPr>
          <p:spPr>
            <a:xfrm flipV="1">
              <a:off x="6258560" y="2711027"/>
              <a:ext cx="594360" cy="215053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8" idx="6"/>
              <a:endCxn id="23" idx="1"/>
            </p:cNvCxnSpPr>
            <p:nvPr/>
          </p:nvCxnSpPr>
          <p:spPr>
            <a:xfrm>
              <a:off x="6258560" y="3342640"/>
              <a:ext cx="594360" cy="197274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59" idx="6"/>
              <a:endCxn id="20" idx="1"/>
            </p:cNvCxnSpPr>
            <p:nvPr/>
          </p:nvCxnSpPr>
          <p:spPr>
            <a:xfrm>
              <a:off x="6258560" y="3759200"/>
              <a:ext cx="594360" cy="60960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1823720" y="1770380"/>
              <a:ext cx="589280" cy="3055620"/>
              <a:chOff x="1356360" y="1831340"/>
              <a:chExt cx="589280" cy="3055620"/>
            </a:xfrm>
          </p:grpSpPr>
          <p:grpSp>
            <p:nvGrpSpPr>
              <p:cNvPr id="32" name="Groupe 31"/>
              <p:cNvGrpSpPr/>
              <p:nvPr/>
            </p:nvGrpSpPr>
            <p:grpSpPr>
              <a:xfrm>
                <a:off x="1356360" y="1831340"/>
                <a:ext cx="589280" cy="568960"/>
                <a:chOff x="8260080" y="4704080"/>
                <a:chExt cx="975360" cy="955040"/>
              </a:xfrm>
            </p:grpSpPr>
            <p:sp>
              <p:nvSpPr>
                <p:cNvPr id="45" name="Rectangle à coins arrondis 44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7" name="Forme libre 46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33" name="Groupe 32"/>
              <p:cNvGrpSpPr/>
              <p:nvPr/>
            </p:nvGrpSpPr>
            <p:grpSpPr>
              <a:xfrm>
                <a:off x="1356360" y="2660227"/>
                <a:ext cx="589280" cy="568960"/>
                <a:chOff x="8260080" y="4704080"/>
                <a:chExt cx="975360" cy="955040"/>
              </a:xfrm>
            </p:grpSpPr>
            <p:sp>
              <p:nvSpPr>
                <p:cNvPr id="42" name="Rectangle à coins arrondis 41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Forme libre 43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34" name="Groupe 33"/>
              <p:cNvGrpSpPr/>
              <p:nvPr/>
            </p:nvGrpSpPr>
            <p:grpSpPr>
              <a:xfrm>
                <a:off x="1356360" y="3489114"/>
                <a:ext cx="589280" cy="568960"/>
                <a:chOff x="8260080" y="4704080"/>
                <a:chExt cx="975360" cy="955040"/>
              </a:xfrm>
            </p:grpSpPr>
            <p:sp>
              <p:nvSpPr>
                <p:cNvPr id="39" name="Rectangle à coins arrondis 38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 40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35" name="Groupe 34"/>
              <p:cNvGrpSpPr/>
              <p:nvPr/>
            </p:nvGrpSpPr>
            <p:grpSpPr>
              <a:xfrm>
                <a:off x="1356360" y="4318000"/>
                <a:ext cx="589280" cy="568960"/>
                <a:chOff x="8260080" y="4704080"/>
                <a:chExt cx="975360" cy="955040"/>
              </a:xfrm>
            </p:grpSpPr>
            <p:sp>
              <p:nvSpPr>
                <p:cNvPr id="36" name="Rectangle à coins arrondis 35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" name="Forme libre 37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</p:grpSp>
        <p:grpSp>
          <p:nvGrpSpPr>
            <p:cNvPr id="15" name="Groupe 14"/>
            <p:cNvGrpSpPr/>
            <p:nvPr/>
          </p:nvGrpSpPr>
          <p:grpSpPr>
            <a:xfrm>
              <a:off x="6852920" y="1597660"/>
              <a:ext cx="589280" cy="3055620"/>
              <a:chOff x="7442200" y="1790700"/>
              <a:chExt cx="589280" cy="3055620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7442200" y="1790700"/>
                <a:ext cx="589280" cy="568960"/>
                <a:chOff x="8260080" y="4704080"/>
                <a:chExt cx="975360" cy="955040"/>
              </a:xfrm>
            </p:grpSpPr>
            <p:sp>
              <p:nvSpPr>
                <p:cNvPr id="29" name="Rectangle à coins arrondis 28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Forme libre 30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17" name="Groupe 16"/>
              <p:cNvGrpSpPr/>
              <p:nvPr/>
            </p:nvGrpSpPr>
            <p:grpSpPr>
              <a:xfrm>
                <a:off x="7442200" y="2619587"/>
                <a:ext cx="589280" cy="568960"/>
                <a:chOff x="8260080" y="4704080"/>
                <a:chExt cx="975360" cy="955040"/>
              </a:xfrm>
            </p:grpSpPr>
            <p:sp>
              <p:nvSpPr>
                <p:cNvPr id="26" name="Rectangle à coins arrondis 25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Forme libre 27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7442200" y="3448474"/>
                <a:ext cx="589280" cy="568960"/>
                <a:chOff x="8260080" y="4704080"/>
                <a:chExt cx="975360" cy="955040"/>
              </a:xfrm>
            </p:grpSpPr>
            <p:sp>
              <p:nvSpPr>
                <p:cNvPr id="23" name="Rectangle à coins arrondis 22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Forme libre 24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19" name="Groupe 18"/>
              <p:cNvGrpSpPr/>
              <p:nvPr/>
            </p:nvGrpSpPr>
            <p:grpSpPr>
              <a:xfrm>
                <a:off x="7442200" y="4277360"/>
                <a:ext cx="589280" cy="568960"/>
                <a:chOff x="8260080" y="4704080"/>
                <a:chExt cx="975360" cy="955040"/>
              </a:xfrm>
            </p:grpSpPr>
            <p:sp>
              <p:nvSpPr>
                <p:cNvPr id="20" name="Rectangle à coins arrondis 19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cxnSp>
          <p:nvCxnSpPr>
            <p:cNvPr id="8" name="Connecteur droit avec flèche 7"/>
            <p:cNvCxnSpPr>
              <a:stCxn id="36" idx="3"/>
              <a:endCxn id="54" idx="2"/>
            </p:cNvCxnSpPr>
            <p:nvPr/>
          </p:nvCxnSpPr>
          <p:spPr>
            <a:xfrm flipV="1">
              <a:off x="2413000" y="3799840"/>
              <a:ext cx="914400" cy="74168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>
              <a:stCxn id="39" idx="3"/>
              <a:endCxn id="53" idx="2"/>
            </p:cNvCxnSpPr>
            <p:nvPr/>
          </p:nvCxnSpPr>
          <p:spPr>
            <a:xfrm flipV="1">
              <a:off x="2413000" y="3383280"/>
              <a:ext cx="914400" cy="329354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>
              <a:stCxn id="42" idx="3"/>
              <a:endCxn id="52" idx="2"/>
            </p:cNvCxnSpPr>
            <p:nvPr/>
          </p:nvCxnSpPr>
          <p:spPr>
            <a:xfrm>
              <a:off x="2413000" y="2883747"/>
              <a:ext cx="914400" cy="82973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>
              <a:stCxn id="45" idx="3"/>
              <a:endCxn id="51" idx="2"/>
            </p:cNvCxnSpPr>
            <p:nvPr/>
          </p:nvCxnSpPr>
          <p:spPr>
            <a:xfrm>
              <a:off x="2413000" y="2054860"/>
              <a:ext cx="914400" cy="49530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1747519" y="3093720"/>
                <a:ext cx="2989943" cy="288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 smtClean="0">
                    <a:solidFill>
                      <a:srgbClr val="00B050"/>
                    </a:solidFill>
                  </a:rPr>
                  <a:t>Sortie:    </a:t>
                </a:r>
                <a:r>
                  <a:rPr lang="fr-FR" i="1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fr-FR" i="1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fr-FR" i="1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 smtClean="0">
                    <a:solidFill>
                      <a:srgbClr val="00B050"/>
                    </a:solidFill>
                  </a:rPr>
                  <a:t>= f(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fr-F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baseline="-250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519" y="3093720"/>
                <a:ext cx="2989943" cy="288092"/>
              </a:xfrm>
              <a:prstGeom prst="rect">
                <a:avLst/>
              </a:prstGeom>
              <a:blipFill>
                <a:blip r:embed="rId3"/>
                <a:stretch>
                  <a:fillRect l="-4898" t="-168085" b="-255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space réservé du contenu 2"/>
          <p:cNvSpPr txBox="1">
            <a:spLocks/>
          </p:cNvSpPr>
          <p:nvPr/>
        </p:nvSpPr>
        <p:spPr>
          <a:xfrm>
            <a:off x="493182" y="5251131"/>
            <a:ext cx="9697298" cy="1472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Un réseau est structuré en </a:t>
            </a:r>
            <a:r>
              <a:rPr lang="fr-FR" i="1" dirty="0" smtClean="0">
                <a:solidFill>
                  <a:srgbClr val="FFFF00"/>
                </a:solidFill>
              </a:rPr>
              <a:t>couches</a:t>
            </a:r>
            <a:r>
              <a:rPr lang="fr-FR" dirty="0" smtClean="0"/>
              <a:t> contenant plusieurs neurones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La première couche est la </a:t>
            </a:r>
            <a:r>
              <a:rPr lang="fr-FR" dirty="0" smtClean="0">
                <a:solidFill>
                  <a:srgbClr val="00B0F0"/>
                </a:solidFill>
              </a:rPr>
              <a:t>couche d’entrée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Plusieurs couches </a:t>
            </a:r>
            <a:r>
              <a:rPr lang="fr-FR" dirty="0" smtClean="0">
                <a:solidFill>
                  <a:srgbClr val="00B0F0"/>
                </a:solidFill>
              </a:rPr>
              <a:t>profondes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smtClean="0">
                <a:solidFill>
                  <a:srgbClr val="FFFF00"/>
                </a:solidFill>
              </a:rPr>
              <a:t>(</a:t>
            </a:r>
            <a:r>
              <a:rPr lang="fr-FR" i="1" dirty="0" smtClean="0">
                <a:solidFill>
                  <a:srgbClr val="FFFF00"/>
                </a:solidFill>
              </a:rPr>
              <a:t>le choix dépend largement du problème considéré</a:t>
            </a:r>
            <a:r>
              <a:rPr lang="fr-FR" dirty="0" smtClean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Une dernière couche est la </a:t>
            </a:r>
            <a:r>
              <a:rPr lang="fr-FR" dirty="0" smtClean="0">
                <a:solidFill>
                  <a:srgbClr val="00B0F0"/>
                </a:solidFill>
              </a:rPr>
              <a:t>couche de sortie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8384176" y="2447107"/>
            <a:ext cx="304800" cy="284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b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2" name="Forme libre 71"/>
          <p:cNvSpPr/>
          <p:nvPr/>
        </p:nvSpPr>
        <p:spPr>
          <a:xfrm>
            <a:off x="11421004" y="4270404"/>
            <a:ext cx="233257" cy="178632"/>
          </a:xfrm>
          <a:custGeom>
            <a:avLst/>
            <a:gdLst>
              <a:gd name="connsiteX0" fmla="*/ 0 w 1290320"/>
              <a:gd name="connsiteY0" fmla="*/ 1056640 h 1132966"/>
              <a:gd name="connsiteX1" fmla="*/ 467360 w 1290320"/>
              <a:gd name="connsiteY1" fmla="*/ 1046480 h 1132966"/>
              <a:gd name="connsiteX2" fmla="*/ 782320 w 1290320"/>
              <a:gd name="connsiteY2" fmla="*/ 182880 h 1132966"/>
              <a:gd name="connsiteX3" fmla="*/ 1290320 w 1290320"/>
              <a:gd name="connsiteY3" fmla="*/ 0 h 1132966"/>
              <a:gd name="connsiteX4" fmla="*/ 1290320 w 1290320"/>
              <a:gd name="connsiteY4" fmla="*/ 0 h 1132966"/>
              <a:gd name="connsiteX5" fmla="*/ 1290320 w 1290320"/>
              <a:gd name="connsiteY5" fmla="*/ 0 h 113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320" h="1132966">
                <a:moveTo>
                  <a:pt x="0" y="1056640"/>
                </a:moveTo>
                <a:cubicBezTo>
                  <a:pt x="168486" y="1124373"/>
                  <a:pt x="336973" y="1192107"/>
                  <a:pt x="467360" y="1046480"/>
                </a:cubicBezTo>
                <a:cubicBezTo>
                  <a:pt x="597747" y="900853"/>
                  <a:pt x="645160" y="357293"/>
                  <a:pt x="782320" y="182880"/>
                </a:cubicBezTo>
                <a:cubicBezTo>
                  <a:pt x="919480" y="8467"/>
                  <a:pt x="1290320" y="0"/>
                  <a:pt x="1290320" y="0"/>
                </a:cubicBezTo>
                <a:lnTo>
                  <a:pt x="1290320" y="0"/>
                </a:lnTo>
                <a:lnTo>
                  <a:pt x="1290320" y="0"/>
                </a:ln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81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Principe d’un réseau de neurones</a:t>
            </a:r>
            <a:endParaRPr lang="fr-FR" b="1" dirty="0"/>
          </a:p>
        </p:txBody>
      </p:sp>
      <p:sp>
        <p:nvSpPr>
          <p:cNvPr id="117" name="Espace réservé du contenu 2"/>
          <p:cNvSpPr txBox="1">
            <a:spLocks/>
          </p:cNvSpPr>
          <p:nvPr/>
        </p:nvSpPr>
        <p:spPr>
          <a:xfrm>
            <a:off x="371262" y="2496321"/>
            <a:ext cx="10895736" cy="3425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couche d’entrée contient autant de neurones qu’il faut pour décrire les données d’entrée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Par exemple pour </a:t>
            </a:r>
            <a:r>
              <a:rPr lang="fr-FR" dirty="0" smtClean="0">
                <a:solidFill>
                  <a:srgbClr val="FFFF00"/>
                </a:solidFill>
              </a:rPr>
              <a:t>les images, </a:t>
            </a:r>
            <a:r>
              <a:rPr lang="fr-FR" dirty="0" smtClean="0">
                <a:solidFill>
                  <a:srgbClr val="FFFF00"/>
                </a:solidFill>
              </a:rPr>
              <a:t>la couche d’entrée contient </a:t>
            </a:r>
            <a:r>
              <a:rPr lang="fr-FR" dirty="0" smtClean="0">
                <a:solidFill>
                  <a:srgbClr val="FFFF00"/>
                </a:solidFill>
              </a:rPr>
              <a:t>autant de neurones qu’il y a de pixels</a:t>
            </a:r>
            <a:endParaRPr lang="fr-FR" dirty="0" smtClean="0">
              <a:solidFill>
                <a:srgbClr val="FFFF00"/>
              </a:solidFill>
            </a:endParaRPr>
          </a:p>
          <a:p>
            <a:r>
              <a:rPr lang="fr-FR" dirty="0" smtClean="0"/>
              <a:t>La couche de sortie contient autant de neurones qu’il faut pour produire la sélection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Par exemple, pour les pastilles, la sortie demande un nombre entier </a:t>
            </a:r>
            <a:r>
              <a:rPr lang="fr-FR" dirty="0" smtClean="0">
                <a:solidFill>
                  <a:srgbClr val="FFFF00"/>
                </a:solidFill>
              </a:rPr>
              <a:t>([1.. </a:t>
            </a:r>
            <a:r>
              <a:rPr lang="fr-FR" dirty="0" smtClean="0">
                <a:solidFill>
                  <a:srgbClr val="FFFF00"/>
                </a:solidFill>
              </a:rPr>
              <a:t>8]) donc il suffit d’un seul neurone</a:t>
            </a:r>
          </a:p>
          <a:p>
            <a:r>
              <a:rPr lang="fr-FR" dirty="0" smtClean="0"/>
              <a:t>La dimension des couches profondes est uniquement déterminée par l’expérience (!!!) et la capacité en mémoire ou CPU </a:t>
            </a: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Malheureusement, il n’y a pas de règles (</a:t>
            </a:r>
            <a:r>
              <a:rPr lang="fr-FR" i="1" dirty="0" smtClean="0">
                <a:solidFill>
                  <a:srgbClr val="00B050"/>
                </a:solidFill>
              </a:rPr>
              <a:t>algorithmiques</a:t>
            </a:r>
            <a:r>
              <a:rPr lang="fr-FR" dirty="0" smtClean="0">
                <a:solidFill>
                  <a:srgbClr val="00B050"/>
                </a:solidFill>
              </a:rPr>
              <a:t>) qui nous permette de définir l’architecture des couches, on s’appuie sur des « </a:t>
            </a:r>
            <a:r>
              <a:rPr lang="fr-FR" i="1" dirty="0" smtClean="0">
                <a:solidFill>
                  <a:srgbClr val="FFFF00"/>
                </a:solidFill>
              </a:rPr>
              <a:t>recettes de cuisines</a:t>
            </a:r>
            <a:r>
              <a:rPr lang="fr-FR" dirty="0" smtClean="0">
                <a:solidFill>
                  <a:srgbClr val="FFFF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» </a:t>
            </a:r>
            <a:r>
              <a:rPr lang="fr-FR" dirty="0" smtClean="0">
                <a:solidFill>
                  <a:srgbClr val="00B050"/>
                </a:solidFill>
              </a:rPr>
              <a:t>définies par l’expérience.</a:t>
            </a:r>
            <a:endParaRPr lang="fr-FR" dirty="0" smtClean="0">
              <a:solidFill>
                <a:srgbClr val="00B050"/>
              </a:solidFill>
            </a:endParaRP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De nombreuses documentations montrent des exemples, que l’on peut faire évoluer selon notre intuition.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9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</a:t>
            </a:r>
            <a:r>
              <a:rPr lang="fr-FR" dirty="0"/>
              <a:t>conclusion, nous avons exploré différents aspects de l'IA, de sa théorie à ses applications pratiques. 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/>
              <a:t>projet de l'Association </a:t>
            </a:r>
            <a:r>
              <a:rPr lang="fr-FR" dirty="0" smtClean="0"/>
              <a:t>ANUMBY </a:t>
            </a:r>
            <a:r>
              <a:rPr lang="fr-FR" dirty="0"/>
              <a:t>est un exemple inspirant de l'intégration de l'IA dans des projets réels, offrant des solutions innovantes et divertissantes. </a:t>
            </a:r>
            <a:endParaRPr lang="fr-FR" dirty="0" smtClean="0"/>
          </a:p>
          <a:p>
            <a:r>
              <a:rPr lang="fr-FR" dirty="0" smtClean="0"/>
              <a:t>Avec </a:t>
            </a:r>
            <a:r>
              <a:rPr lang="fr-FR" dirty="0"/>
              <a:t>de la </a:t>
            </a:r>
            <a:r>
              <a:rPr lang="fr-FR" dirty="0" smtClean="0"/>
              <a:t>créativité, </a:t>
            </a:r>
            <a:r>
              <a:rPr lang="fr-FR" dirty="0"/>
              <a:t>nous pouvons repousser les limites de ce que la technologie peut accomplir. Merci de votre attention et n'hésitez pas à poser des questions </a:t>
            </a:r>
            <a:r>
              <a:rPr lang="fr-FR" dirty="0" smtClean="0"/>
              <a:t>!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87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Bonjour à tous ! Aujourd'hui, nous allons plonger dans le monde passionnant de l'</a:t>
            </a:r>
            <a:r>
              <a:rPr lang="fr-FR" dirty="0">
                <a:solidFill>
                  <a:srgbClr val="FFFF00"/>
                </a:solidFill>
              </a:rPr>
              <a:t>intelligence artificielle</a:t>
            </a:r>
            <a:r>
              <a:rPr lang="fr-FR" dirty="0"/>
              <a:t> (IA) et de ses applications concrètes. </a:t>
            </a:r>
            <a:endParaRPr lang="fr-FR" dirty="0" smtClean="0"/>
          </a:p>
          <a:p>
            <a:r>
              <a:rPr lang="fr-FR" dirty="0" smtClean="0"/>
              <a:t>Nous </a:t>
            </a:r>
            <a:r>
              <a:rPr lang="fr-FR" dirty="0"/>
              <a:t>allons explorer ce que signifie l'IA, comment fonctionne </a:t>
            </a:r>
            <a:r>
              <a:rPr lang="fr-FR" dirty="0" err="1">
                <a:solidFill>
                  <a:srgbClr val="FFFF00"/>
                </a:solidFill>
              </a:rPr>
              <a:t>ChatGPT</a:t>
            </a:r>
            <a:r>
              <a:rPr lang="fr-FR" dirty="0"/>
              <a:t>, ce qu'est un réseau neuronal, ainsi que les outils logiciels utilisés. </a:t>
            </a:r>
            <a:endParaRPr lang="fr-FR" dirty="0" smtClean="0"/>
          </a:p>
          <a:p>
            <a:r>
              <a:rPr lang="fr-FR" dirty="0" smtClean="0"/>
              <a:t>Nous </a:t>
            </a:r>
            <a:r>
              <a:rPr lang="fr-FR" dirty="0"/>
              <a:t>découvrirons un projet fascinant réalisé par notre association </a:t>
            </a:r>
            <a:r>
              <a:rPr lang="fr-FR" dirty="0" smtClean="0">
                <a:solidFill>
                  <a:srgbClr val="FFFF00"/>
                </a:solidFill>
              </a:rPr>
              <a:t>ANUMBY</a:t>
            </a:r>
            <a:r>
              <a:rPr lang="fr-FR" dirty="0" smtClean="0"/>
              <a:t> </a:t>
            </a:r>
            <a:r>
              <a:rPr lang="fr-FR" dirty="0"/>
              <a:t>: un petit véhicule télécommandé équipé d'une </a:t>
            </a:r>
            <a:r>
              <a:rPr lang="fr-FR" dirty="0">
                <a:solidFill>
                  <a:srgbClr val="FFFF00"/>
                </a:solidFill>
              </a:rPr>
              <a:t>caméra</a:t>
            </a:r>
            <a:r>
              <a:rPr lang="fr-FR" dirty="0"/>
              <a:t>, capable de </a:t>
            </a:r>
            <a:r>
              <a:rPr lang="fr-FR" dirty="0" smtClean="0"/>
              <a:t>vous aider à jouer </a:t>
            </a:r>
            <a:r>
              <a:rPr lang="fr-FR" dirty="0"/>
              <a:t>au jeu </a:t>
            </a:r>
            <a:r>
              <a:rPr lang="fr-FR" dirty="0" err="1" smtClean="0">
                <a:solidFill>
                  <a:srgbClr val="FFFF00"/>
                </a:solidFill>
              </a:rPr>
              <a:t>MasterMind</a:t>
            </a:r>
            <a:r>
              <a:rPr lang="fr-FR" dirty="0" smtClean="0"/>
              <a:t> </a:t>
            </a:r>
            <a:r>
              <a:rPr lang="fr-FR" dirty="0"/>
              <a:t>grâce à la reconnaissance de caractères entraînée par </a:t>
            </a:r>
            <a:r>
              <a:rPr lang="fr-FR" dirty="0" smtClean="0"/>
              <a:t>un réseau de neurones.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51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6" y="3991556"/>
            <a:ext cx="6092320" cy="263188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Projet de l'Association ANUMBY : Le petit véhicule télécommandé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1" y="2052918"/>
            <a:ext cx="9177725" cy="3520946"/>
          </a:xfrm>
        </p:spPr>
        <p:txBody>
          <a:bodyPr/>
          <a:lstStyle/>
          <a:p>
            <a:r>
              <a:rPr lang="fr-FR" dirty="0" smtClean="0"/>
              <a:t>Introduction </a:t>
            </a:r>
            <a:r>
              <a:rPr lang="fr-FR" dirty="0"/>
              <a:t>au projet de l'Association </a:t>
            </a:r>
            <a:r>
              <a:rPr lang="fr-FR" dirty="0" smtClean="0"/>
              <a:t>ANUMBY</a:t>
            </a:r>
            <a:endParaRPr lang="fr-FR" dirty="0"/>
          </a:p>
          <a:p>
            <a:r>
              <a:rPr lang="fr-FR" dirty="0"/>
              <a:t>Description du petit véhicule équipé d'une caméra et de sa connexion Wi-Fi avec un PC</a:t>
            </a:r>
          </a:p>
          <a:p>
            <a:r>
              <a:rPr lang="fr-FR" dirty="0"/>
              <a:t>Explication du jeu </a:t>
            </a:r>
            <a:r>
              <a:rPr lang="fr-FR" dirty="0" err="1" smtClean="0"/>
              <a:t>MasterMind</a:t>
            </a:r>
            <a:r>
              <a:rPr lang="fr-FR" dirty="0" smtClean="0"/>
              <a:t> </a:t>
            </a:r>
            <a:r>
              <a:rPr lang="fr-FR" dirty="0"/>
              <a:t>et de son adaptation avec la reconnaissance de caractères entraînée par </a:t>
            </a:r>
            <a:r>
              <a:rPr lang="fr-FR" dirty="0" smtClean="0"/>
              <a:t>un réseau de neurones.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00" y="4094224"/>
            <a:ext cx="5220776" cy="25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5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Projet de l'Association ANUMBY : Le petit véhicule télécommandé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08" y="3594584"/>
            <a:ext cx="2516050" cy="23172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3" y="2751746"/>
            <a:ext cx="1890580" cy="1685082"/>
          </a:xfrm>
          <a:prstGeom prst="rect">
            <a:avLst/>
          </a:prstGeom>
        </p:spPr>
      </p:pic>
      <p:cxnSp>
        <p:nvCxnSpPr>
          <p:cNvPr id="13" name="Connecteur en arc 12"/>
          <p:cNvCxnSpPr>
            <a:stCxn id="5" idx="3"/>
          </p:cNvCxnSpPr>
          <p:nvPr/>
        </p:nvCxnSpPr>
        <p:spPr>
          <a:xfrm>
            <a:off x="2426133" y="3594287"/>
            <a:ext cx="1891425" cy="635807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50" y="2475847"/>
            <a:ext cx="5812130" cy="42583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461" y="3314432"/>
            <a:ext cx="2664064" cy="1290610"/>
          </a:xfrm>
          <a:prstGeom prst="rect">
            <a:avLst/>
          </a:prstGeom>
        </p:spPr>
      </p:pic>
      <p:cxnSp>
        <p:nvCxnSpPr>
          <p:cNvPr id="16" name="Connecteur en arc 15"/>
          <p:cNvCxnSpPr/>
          <p:nvPr/>
        </p:nvCxnSpPr>
        <p:spPr>
          <a:xfrm>
            <a:off x="3896139" y="4818490"/>
            <a:ext cx="3315694" cy="826936"/>
          </a:xfrm>
          <a:prstGeom prst="curvedConnector3">
            <a:avLst>
              <a:gd name="adj1" fmla="val 4664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33" y="4518947"/>
            <a:ext cx="741275" cy="2252958"/>
          </a:xfrm>
          <a:prstGeom prst="rect">
            <a:avLst/>
          </a:prstGeom>
        </p:spPr>
      </p:pic>
      <p:cxnSp>
        <p:nvCxnSpPr>
          <p:cNvPr id="24" name="Connecteur en arc 23"/>
          <p:cNvCxnSpPr/>
          <p:nvPr/>
        </p:nvCxnSpPr>
        <p:spPr>
          <a:xfrm flipV="1">
            <a:off x="2125108" y="4238747"/>
            <a:ext cx="2180511" cy="1215253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35849" y="237470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Moteurs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419094" y="5826899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Télécommande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929893" y="59698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Véhicule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6318831" y="626802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488481" y="2775004"/>
            <a:ext cx="14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Application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MasterMind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 rot="16200000">
            <a:off x="1749430" y="499571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Liaison Infra rouge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 rot="16200000">
            <a:off x="5294612" y="51481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Liaison </a:t>
            </a:r>
            <a:r>
              <a:rPr lang="fr-FR" dirty="0" err="1" smtClean="0">
                <a:solidFill>
                  <a:srgbClr val="92D050"/>
                </a:solidFill>
              </a:rPr>
              <a:t>WiFI</a:t>
            </a:r>
            <a:endParaRPr lang="fr-FR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6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véhicule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allez préparer le petit véhicule (avec notre aide !!)</a:t>
            </a:r>
          </a:p>
          <a:p>
            <a:r>
              <a:rPr lang="fr-FR" dirty="0" smtClean="0"/>
              <a:t>Ce véhicule contient</a:t>
            </a:r>
          </a:p>
          <a:p>
            <a:pPr lvl="1"/>
            <a:r>
              <a:rPr lang="fr-FR" dirty="0" smtClean="0"/>
              <a:t>Une </a:t>
            </a:r>
            <a:r>
              <a:rPr lang="fr-FR" dirty="0" smtClean="0">
                <a:solidFill>
                  <a:srgbClr val="FFFF00"/>
                </a:solidFill>
              </a:rPr>
              <a:t>plateforme</a:t>
            </a:r>
            <a:r>
              <a:rPr lang="fr-FR" dirty="0" smtClean="0"/>
              <a:t> avec des roues, des moteurs</a:t>
            </a:r>
          </a:p>
          <a:p>
            <a:pPr lvl="1"/>
            <a:r>
              <a:rPr lang="fr-FR" dirty="0" smtClean="0"/>
              <a:t>Deux </a:t>
            </a:r>
            <a:r>
              <a:rPr lang="fr-FR" dirty="0" smtClean="0">
                <a:solidFill>
                  <a:srgbClr val="FFFF00"/>
                </a:solidFill>
              </a:rPr>
              <a:t>processeurs</a:t>
            </a:r>
            <a:r>
              <a:rPr lang="fr-FR" dirty="0" smtClean="0"/>
              <a:t> programmés: un pour piloter les moteurs, et un pour gérer une petite caméra.</a:t>
            </a:r>
          </a:p>
          <a:p>
            <a:pPr lvl="1"/>
            <a:r>
              <a:rPr lang="fr-FR" dirty="0" smtClean="0"/>
              <a:t>Les images seront envoyées par un </a:t>
            </a:r>
            <a:r>
              <a:rPr lang="fr-FR" dirty="0" smtClean="0">
                <a:solidFill>
                  <a:srgbClr val="FFFF00"/>
                </a:solidFill>
              </a:rPr>
              <a:t>canal </a:t>
            </a:r>
            <a:r>
              <a:rPr lang="fr-FR" dirty="0" err="1" smtClean="0">
                <a:solidFill>
                  <a:srgbClr val="FFFF00"/>
                </a:solidFill>
              </a:rPr>
              <a:t>WiFi</a:t>
            </a:r>
            <a:r>
              <a:rPr lang="fr-FR" dirty="0" smtClean="0">
                <a:solidFill>
                  <a:srgbClr val="FFFF00"/>
                </a:solidFill>
              </a:rPr>
              <a:t> </a:t>
            </a:r>
            <a:r>
              <a:rPr lang="fr-FR" dirty="0" smtClean="0"/>
              <a:t>vers un PC</a:t>
            </a:r>
          </a:p>
          <a:p>
            <a:r>
              <a:rPr lang="fr-FR" dirty="0" smtClean="0"/>
              <a:t>Quand vous pilotez le véhicule, vous allez capturer des images de </a:t>
            </a:r>
            <a:r>
              <a:rPr lang="fr-FR" dirty="0" smtClean="0">
                <a:solidFill>
                  <a:srgbClr val="FFFF00"/>
                </a:solidFill>
              </a:rPr>
              <a:t>chiffres</a:t>
            </a:r>
            <a:r>
              <a:rPr lang="fr-FR" dirty="0" smtClean="0"/>
              <a:t>, imprimés sur des pastilles papier.</a:t>
            </a:r>
          </a:p>
          <a:p>
            <a:r>
              <a:rPr lang="fr-FR" dirty="0" smtClean="0"/>
              <a:t>Ensuite, le programme </a:t>
            </a:r>
            <a:r>
              <a:rPr lang="fr-FR" dirty="0" err="1" smtClean="0"/>
              <a:t>MasterMind</a:t>
            </a:r>
            <a:r>
              <a:rPr lang="fr-FR" dirty="0" smtClean="0"/>
              <a:t> du PC, </a:t>
            </a:r>
            <a:r>
              <a:rPr lang="fr-FR" dirty="0" smtClean="0">
                <a:solidFill>
                  <a:srgbClr val="FFFF00"/>
                </a:solidFill>
              </a:rPr>
              <a:t>reconnait</a:t>
            </a:r>
            <a:r>
              <a:rPr lang="fr-FR" dirty="0" smtClean="0"/>
              <a:t> les caractères et vous devrez imaginer la </a:t>
            </a:r>
            <a:r>
              <a:rPr lang="fr-FR" dirty="0" smtClean="0">
                <a:solidFill>
                  <a:srgbClr val="FFFF00"/>
                </a:solidFill>
              </a:rPr>
              <a:t>combinaison secrète </a:t>
            </a:r>
            <a:r>
              <a:rPr lang="fr-FR" dirty="0" smtClean="0"/>
              <a:t>du jeu, en déplaçant le véhicule.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95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véhicule, familiarisation des différents éléments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Premièrement: Vous allez préparer le petit véhicule (avec notre aide !!)</a:t>
            </a:r>
          </a:p>
          <a:p>
            <a:r>
              <a:rPr lang="fr-FR" dirty="0" smtClean="0"/>
              <a:t>Ensuite vous allez vous familiariser avec les commandes du véhicule (manipulation avec la </a:t>
            </a:r>
            <a:r>
              <a:rPr lang="fr-FR" dirty="0" smtClean="0">
                <a:solidFill>
                  <a:srgbClr val="FFFF00"/>
                </a:solidFill>
              </a:rPr>
              <a:t>télécommande</a:t>
            </a:r>
            <a:r>
              <a:rPr lang="fr-FR" dirty="0" smtClean="0"/>
              <a:t>, pilotage du véhicule)</a:t>
            </a:r>
          </a:p>
          <a:p>
            <a:r>
              <a:rPr lang="fr-FR" dirty="0" smtClean="0"/>
              <a:t>Ensuite vous allez utiliser </a:t>
            </a:r>
            <a:r>
              <a:rPr lang="fr-FR" dirty="0" smtClean="0">
                <a:solidFill>
                  <a:srgbClr val="FFFF00"/>
                </a:solidFill>
              </a:rPr>
              <a:t>l’application </a:t>
            </a:r>
            <a:r>
              <a:rPr lang="fr-FR" dirty="0" err="1" smtClean="0">
                <a:solidFill>
                  <a:srgbClr val="FFFF00"/>
                </a:solidFill>
              </a:rPr>
              <a:t>MasterMind</a:t>
            </a:r>
            <a:r>
              <a:rPr lang="fr-FR" dirty="0" smtClean="0">
                <a:solidFill>
                  <a:srgbClr val="FFFF00"/>
                </a:solidFill>
              </a:rPr>
              <a:t> </a:t>
            </a:r>
            <a:r>
              <a:rPr lang="fr-FR" dirty="0" smtClean="0"/>
              <a:t>sur le PC en utilisant la </a:t>
            </a:r>
            <a:r>
              <a:rPr lang="fr-FR" dirty="0" smtClean="0">
                <a:solidFill>
                  <a:srgbClr val="FFFF00"/>
                </a:solidFill>
              </a:rPr>
              <a:t>caméra interne </a:t>
            </a:r>
            <a:r>
              <a:rPr lang="fr-FR" dirty="0" smtClean="0"/>
              <a:t>du PC. On présente manuellement les pastilles imprimées pour proposer des combinaisons au jeu </a:t>
            </a:r>
            <a:r>
              <a:rPr lang="fr-FR" dirty="0" err="1" smtClean="0"/>
              <a:t>MasterMind</a:t>
            </a:r>
            <a:endParaRPr lang="fr-FR" dirty="0" smtClean="0"/>
          </a:p>
          <a:p>
            <a:r>
              <a:rPr lang="fr-FR" dirty="0" smtClean="0"/>
              <a:t>Enfin on combine l’utilisation du véhicule et l’application </a:t>
            </a:r>
            <a:r>
              <a:rPr lang="fr-FR" dirty="0" err="1" smtClean="0"/>
              <a:t>MasterMind</a:t>
            </a:r>
            <a:r>
              <a:rPr lang="fr-FR" dirty="0" smtClean="0"/>
              <a:t> sur le PC. Les propositions de combinaisons </a:t>
            </a:r>
            <a:r>
              <a:rPr lang="fr-FR" dirty="0" err="1" smtClean="0"/>
              <a:t>MasterMind</a:t>
            </a:r>
            <a:r>
              <a:rPr lang="fr-FR" dirty="0" smtClean="0"/>
              <a:t> se feront donc avec les déplacements du véhicule afin de le positionner au-dessus des pastilles.</a:t>
            </a:r>
          </a:p>
        </p:txBody>
      </p:sp>
    </p:spTree>
    <p:extLst>
      <p:ext uri="{BB962C8B-B14F-4D97-AF65-F5344CB8AC3E}">
        <p14:creationId xmlns:p14="http://schemas.microsoft.com/office/powerpoint/2010/main" val="121037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MasterMind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9630949" cy="419548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Le jeu définit une combinaison (</a:t>
            </a:r>
            <a:r>
              <a:rPr lang="fr-FR" i="1" dirty="0" smtClean="0">
                <a:solidFill>
                  <a:srgbClr val="FFFF00"/>
                </a:solidFill>
              </a:rPr>
              <a:t>secrète</a:t>
            </a:r>
            <a:r>
              <a:rPr lang="fr-FR" dirty="0" smtClean="0"/>
              <a:t>) de plusieurs </a:t>
            </a:r>
            <a:r>
              <a:rPr lang="fr-FR" dirty="0" smtClean="0"/>
              <a:t>chiffres (</a:t>
            </a:r>
            <a:r>
              <a:rPr lang="fr-FR" i="1" u="sng" dirty="0" smtClean="0">
                <a:solidFill>
                  <a:srgbClr val="FFC000"/>
                </a:solidFill>
              </a:rPr>
              <a:t>différents</a:t>
            </a:r>
            <a:r>
              <a:rPr lang="fr-FR" i="1" dirty="0" smtClean="0">
                <a:solidFill>
                  <a:srgbClr val="FFC000"/>
                </a:solidFill>
              </a:rPr>
              <a:t> alors que dans la règle officielle, ils peuvent êtr</a:t>
            </a:r>
            <a:r>
              <a:rPr lang="fr-FR" i="1" dirty="0" smtClean="0">
                <a:solidFill>
                  <a:srgbClr val="FFC000"/>
                </a:solidFill>
              </a:rPr>
              <a:t>e les même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Le joueur va essayer de deviner cette combinaison en </a:t>
            </a:r>
            <a:r>
              <a:rPr lang="fr-FR" dirty="0" smtClean="0">
                <a:solidFill>
                  <a:srgbClr val="FFFF00"/>
                </a:solidFill>
              </a:rPr>
              <a:t>plusieurs essais</a:t>
            </a:r>
            <a:r>
              <a:rPr lang="fr-FR" dirty="0" smtClean="0"/>
              <a:t>, grâce à des indications données par le jeu:</a:t>
            </a:r>
          </a:p>
          <a:p>
            <a:pPr lvl="1"/>
            <a:r>
              <a:rPr lang="fr-FR" dirty="0" smtClean="0"/>
              <a:t>À chaque essai le jeu indique:</a:t>
            </a:r>
          </a:p>
          <a:p>
            <a:pPr lvl="2"/>
            <a:r>
              <a:rPr lang="fr-FR" dirty="0" smtClean="0"/>
              <a:t>Combien de chiffres proposés sont à la </a:t>
            </a:r>
            <a:r>
              <a:rPr lang="fr-FR" dirty="0" smtClean="0">
                <a:solidFill>
                  <a:srgbClr val="FFFF00"/>
                </a:solidFill>
              </a:rPr>
              <a:t>bonne place </a:t>
            </a:r>
            <a:r>
              <a:rPr lang="fr-FR" dirty="0" smtClean="0"/>
              <a:t>dans la combinaison</a:t>
            </a:r>
          </a:p>
          <a:p>
            <a:pPr lvl="2"/>
            <a:r>
              <a:rPr lang="fr-FR" dirty="0" smtClean="0"/>
              <a:t>Combien de chiffres </a:t>
            </a:r>
            <a:r>
              <a:rPr lang="fr-FR" dirty="0" smtClean="0">
                <a:solidFill>
                  <a:srgbClr val="FFFF00"/>
                </a:solidFill>
              </a:rPr>
              <a:t>existent</a:t>
            </a:r>
            <a:r>
              <a:rPr lang="fr-FR" dirty="0" smtClean="0"/>
              <a:t> dans la combinaison (mais pas à la bonne place)</a:t>
            </a:r>
          </a:p>
          <a:p>
            <a:pPr lvl="2"/>
            <a:r>
              <a:rPr lang="fr-FR" dirty="0" smtClean="0"/>
              <a:t>Combien de chiffres n’</a:t>
            </a:r>
            <a:r>
              <a:rPr lang="fr-FR" dirty="0" smtClean="0">
                <a:solidFill>
                  <a:srgbClr val="FFFF00"/>
                </a:solidFill>
              </a:rPr>
              <a:t>appartiennent pas du tout </a:t>
            </a:r>
            <a:r>
              <a:rPr lang="fr-FR" dirty="0" smtClean="0"/>
              <a:t>à la combinaison.</a:t>
            </a:r>
          </a:p>
          <a:p>
            <a:r>
              <a:rPr lang="fr-FR" dirty="0" smtClean="0"/>
              <a:t>On peut choisir le niveau de difficulté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Facile</a:t>
            </a:r>
            <a:r>
              <a:rPr lang="fr-FR" dirty="0" smtClean="0"/>
              <a:t>: 2 chiffres dans la combinaison, choisie parmi 3 chiffres 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Difficile</a:t>
            </a:r>
            <a:r>
              <a:rPr lang="fr-FR" dirty="0" smtClean="0"/>
              <a:t>: 3 </a:t>
            </a:r>
            <a:r>
              <a:rPr lang="fr-FR" dirty="0"/>
              <a:t>chiffres dans la </a:t>
            </a:r>
            <a:r>
              <a:rPr lang="fr-FR" dirty="0" smtClean="0"/>
              <a:t>combinaison, </a:t>
            </a:r>
            <a:r>
              <a:rPr lang="fr-FR" dirty="0"/>
              <a:t>choisie parmi </a:t>
            </a:r>
            <a:r>
              <a:rPr lang="fr-FR" dirty="0" smtClean="0"/>
              <a:t>5 chiffres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Très difficile</a:t>
            </a:r>
            <a:r>
              <a:rPr lang="fr-FR" dirty="0" smtClean="0"/>
              <a:t>: 6 chiffres dans la combinaison, choisie parmi 6 chiffres 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384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Jouer au </a:t>
            </a:r>
            <a:r>
              <a:rPr lang="fr-FR" b="1" dirty="0" err="1" smtClean="0"/>
              <a:t>Mastermind</a:t>
            </a:r>
            <a:r>
              <a:rPr lang="fr-FR" b="1" dirty="0" smtClean="0"/>
              <a:t> avec le petit véhicule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logiciel devra être installé sur le PC qui pilote le jeu proprement dit. Ce logiciel préparé sait reconnaître les caractères apparaissant sur les images envoyées par la caméra du véhicule.</a:t>
            </a:r>
          </a:p>
          <a:p>
            <a:r>
              <a:rPr lang="fr-FR" dirty="0" smtClean="0"/>
              <a:t>La reconnaissance est effectuée par un algorithme de reconnaissance entraînée par un réseau de neurone.</a:t>
            </a:r>
          </a:p>
          <a:p>
            <a:r>
              <a:rPr lang="fr-FR" dirty="0" smtClean="0"/>
              <a:t>Vous allez piloter la véhicule par une télécommande de façon à positionner la caméra au-dessus les pastilles imprimées présentant des chiffres.</a:t>
            </a:r>
            <a:endParaRPr lang="fr-FR" dirty="0"/>
          </a:p>
          <a:p>
            <a:r>
              <a:rPr lang="fr-FR" dirty="0" smtClean="0"/>
              <a:t>Les commandes du jeu sont actionnée sur le PC, soit par des touches du clavier, soit par la souris.</a:t>
            </a:r>
          </a:p>
          <a:p>
            <a:r>
              <a:rPr lang="fr-FR" dirty="0" smtClean="0"/>
              <a:t>Plusieurs essais sont possibles jusqu’à la résolution de l’énigme.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87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Qu'est-ce que l'Intelligence Artificielle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847498" cy="4195481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1. Qu'est-ce que l'Intelligence Artificielle 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L'intelligence </a:t>
            </a:r>
            <a:r>
              <a:rPr lang="fr-FR" dirty="0"/>
              <a:t>artificielle, ou IA, est une branche de l'informatique qui vise à créer des systèmes capables de réaliser des tâches </a:t>
            </a:r>
            <a:r>
              <a:rPr lang="fr-FR" dirty="0" smtClean="0"/>
              <a:t>comparables à ce que fait l'intelligence </a:t>
            </a:r>
            <a:r>
              <a:rPr lang="fr-FR" dirty="0"/>
              <a:t>humaine. </a:t>
            </a:r>
            <a:endParaRPr lang="fr-FR" dirty="0" smtClean="0"/>
          </a:p>
          <a:p>
            <a:pPr lvl="1"/>
            <a:r>
              <a:rPr lang="fr-FR" dirty="0" smtClean="0"/>
              <a:t>Ces </a:t>
            </a:r>
            <a:r>
              <a:rPr lang="fr-FR" dirty="0"/>
              <a:t>systèmes sont conçus pour </a:t>
            </a:r>
            <a:r>
              <a:rPr lang="fr-FR" dirty="0">
                <a:solidFill>
                  <a:srgbClr val="FFFF00"/>
                </a:solidFill>
              </a:rPr>
              <a:t>apprendre</a:t>
            </a:r>
            <a:r>
              <a:rPr lang="fr-FR" dirty="0"/>
              <a:t>, raisonner, percevoir, comprendre et interagir avec l'environnement de manière similaire à un être humain. </a:t>
            </a:r>
            <a:endParaRPr lang="fr-FR" dirty="0" smtClean="0"/>
          </a:p>
          <a:p>
            <a:pPr lvl="1"/>
            <a:r>
              <a:rPr lang="fr-FR" dirty="0" smtClean="0"/>
              <a:t>L'objectif </a:t>
            </a:r>
            <a:r>
              <a:rPr lang="fr-FR" dirty="0"/>
              <a:t>principal de l'IA est de résoudre des problèmes complexes de manière efficace et autonome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Applications de l'IA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/>
              <a:t>L'IA est omniprésente dans notre vie quotidienne, même si nous ne nous en rendons pas toujours compte. Voici quelques domaines où l'IA est largement utilisée </a:t>
            </a:r>
            <a:r>
              <a:rPr lang="fr-FR" dirty="0" smtClean="0"/>
              <a:t>:</a:t>
            </a:r>
            <a:endParaRPr lang="fr-FR" dirty="0"/>
          </a:p>
          <a:p>
            <a:pPr lvl="2"/>
            <a:r>
              <a:rPr lang="fr-FR" dirty="0">
                <a:solidFill>
                  <a:srgbClr val="FFFF00"/>
                </a:solidFill>
              </a:rPr>
              <a:t>Médecine</a:t>
            </a:r>
            <a:r>
              <a:rPr lang="fr-FR" dirty="0"/>
              <a:t> : Diagnostic médical assisté par ordinateur, découverte de médicaments, analyse d'imagerie médicale.</a:t>
            </a:r>
          </a:p>
          <a:p>
            <a:pPr lvl="2"/>
            <a:r>
              <a:rPr lang="fr-FR" dirty="0">
                <a:solidFill>
                  <a:srgbClr val="FFFF00"/>
                </a:solidFill>
              </a:rPr>
              <a:t>Transport</a:t>
            </a:r>
            <a:r>
              <a:rPr lang="fr-FR" dirty="0"/>
              <a:t> : Voitures autonomes, optimisation des trajets, gestion du trafic.</a:t>
            </a:r>
          </a:p>
          <a:p>
            <a:pPr lvl="2"/>
            <a:r>
              <a:rPr lang="fr-FR" dirty="0">
                <a:solidFill>
                  <a:srgbClr val="FFFF00"/>
                </a:solidFill>
              </a:rPr>
              <a:t>Finance</a:t>
            </a:r>
            <a:r>
              <a:rPr lang="fr-FR" dirty="0"/>
              <a:t> : Prévisions économiques, trading algorithmique, détection de fraudes.</a:t>
            </a:r>
          </a:p>
          <a:p>
            <a:pPr lvl="2"/>
            <a:r>
              <a:rPr lang="fr-FR" dirty="0">
                <a:solidFill>
                  <a:srgbClr val="FFFF00"/>
                </a:solidFill>
              </a:rPr>
              <a:t>Communication </a:t>
            </a:r>
            <a:r>
              <a:rPr lang="fr-FR" dirty="0"/>
              <a:t>: Reconnaissance vocale, traduction automatique, </a:t>
            </a:r>
            <a:r>
              <a:rPr lang="fr-FR" dirty="0" err="1"/>
              <a:t>chatbots</a:t>
            </a:r>
            <a:r>
              <a:rPr lang="fr-FR" dirty="0"/>
              <a:t>.</a:t>
            </a:r>
          </a:p>
          <a:p>
            <a:pPr lvl="2"/>
            <a:r>
              <a:rPr lang="fr-FR" dirty="0">
                <a:solidFill>
                  <a:srgbClr val="FFFF00"/>
                </a:solidFill>
              </a:rPr>
              <a:t>Jeux </a:t>
            </a:r>
            <a:r>
              <a:rPr lang="fr-FR" dirty="0"/>
              <a:t>: IA dans les jeux vidéo, comme les jeux d'échecs ou de stratégie en temps réel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269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525</TotalTime>
  <Words>1747</Words>
  <Application>Microsoft Office PowerPoint</Application>
  <PresentationFormat>Grand écran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Century Gothic</vt:lpstr>
      <vt:lpstr>Times New Roman</vt:lpstr>
      <vt:lpstr>Wingdings 3</vt:lpstr>
      <vt:lpstr>Ion</vt:lpstr>
      <vt:lpstr>Animation ANUMBY pour la robotique</vt:lpstr>
      <vt:lpstr>Introduction</vt:lpstr>
      <vt:lpstr>Projet de l'Association ANUMBY : Le petit véhicule télécommandé</vt:lpstr>
      <vt:lpstr>Projet de l'Association ANUMBY : Le petit véhicule télécommandé</vt:lpstr>
      <vt:lpstr>Le véhicule</vt:lpstr>
      <vt:lpstr>Le véhicule, familiarisation des différents éléments</vt:lpstr>
      <vt:lpstr>MasterMind</vt:lpstr>
      <vt:lpstr>Jouer au Mastermind avec le petit véhicule</vt:lpstr>
      <vt:lpstr>Qu'est-ce que l'Intelligence Artificielle ?</vt:lpstr>
      <vt:lpstr>Qu'est-ce que l'Intelligence Artificielle ?</vt:lpstr>
      <vt:lpstr>ChatGPT : Comment ça marche ?</vt:lpstr>
      <vt:lpstr>Qu'est-ce qu'un réseau neuronal ?</vt:lpstr>
      <vt:lpstr>Un peu de mathématiques…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 Arnault</dc:creator>
  <cp:lastModifiedBy>Chris Arnault</cp:lastModifiedBy>
  <cp:revision>37</cp:revision>
  <dcterms:created xsi:type="dcterms:W3CDTF">2024-04-09T06:58:53Z</dcterms:created>
  <dcterms:modified xsi:type="dcterms:W3CDTF">2024-04-11T07:18:48Z</dcterms:modified>
</cp:coreProperties>
</file>