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9" r:id="rId4"/>
    <p:sldId id="270" r:id="rId5"/>
    <p:sldId id="257" r:id="rId6"/>
    <p:sldId id="268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4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37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7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01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27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82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54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07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90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11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63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87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B598-50DE-4D74-A578-EB607A23EE85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A67B-9DC8-43EB-94C0-0AD7464453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3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64005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Utilisation d’un réseau de neurones pour détecter les pastilles de couleurs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37079" y="3310476"/>
            <a:ext cx="2064390" cy="49812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Chris Arnault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24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Construction des données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76705" y="1424265"/>
            <a:ext cx="822401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'pastille'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 =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1.5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 =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data_size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pastilles.keys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data_size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pastilles.keys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pastilles[p]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(gauss(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=sigma)))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g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(gauss(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=sigma)))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(gauss(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=sigma)))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insert(data, [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(p)])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pastilles.keys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g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 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pastilles.keys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pastilles[pastille]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&gt;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&lt;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 &gt;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 &lt;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&gt;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w)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&lt; 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w):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p = pastille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if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None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insert(data, [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335885" y="2098069"/>
            <a:ext cx="3256152" cy="265876"/>
          </a:xfrm>
          <a:prstGeom prst="wedgeRoundRectCallout">
            <a:avLst>
              <a:gd name="adj1" fmla="val -81869"/>
              <a:gd name="adj2" fmla="val 5993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Il y aura une ligne de donnée par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5963961" y="2946754"/>
            <a:ext cx="2123026" cy="643733"/>
          </a:xfrm>
          <a:prstGeom prst="wedgeRoundRectCallout">
            <a:avLst>
              <a:gd name="adj1" fmla="val -87796"/>
              <a:gd name="adj2" fmla="val 325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Simulation quand on est environ sur une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016797" y="3963313"/>
            <a:ext cx="1693484" cy="394541"/>
          </a:xfrm>
          <a:prstGeom prst="wedgeRoundRectCallout">
            <a:avLst>
              <a:gd name="adj1" fmla="val -87796"/>
              <a:gd name="adj2" fmla="val 325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Simulation générale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5934839" y="5185919"/>
            <a:ext cx="2181270" cy="394541"/>
          </a:xfrm>
          <a:prstGeom prst="wedgeRoundRectCallout">
            <a:avLst>
              <a:gd name="adj1" fmla="val -152023"/>
              <a:gd name="adj2" fmla="val -5248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Mais on peut tomber sur une pastille par hasard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754924" y="508422"/>
            <a:ext cx="2486356" cy="1361018"/>
          </a:xfrm>
          <a:prstGeom prst="wedgeRoundRectCallout">
            <a:avLst>
              <a:gd name="adj1" fmla="val -20546"/>
              <a:gd name="adj2" fmla="val 1164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Les données: </a:t>
            </a:r>
            <a:r>
              <a:rPr lang="fr-FR" sz="1400" dirty="0" smtClean="0">
                <a:solidFill>
                  <a:schemeClr val="tx1"/>
                </a:solidFill>
              </a:rPr>
              <a:t>1 matrice:</a:t>
            </a:r>
          </a:p>
          <a:p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4 colonnes x </a:t>
            </a:r>
            <a:r>
              <a:rPr lang="fr-FR" sz="1400" dirty="0" smtClean="0">
                <a:solidFill>
                  <a:schemeClr val="tx1"/>
                </a:solidFill>
              </a:rPr>
              <a:t>N lignes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3 colonnes pour 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1 colonne pour le résultat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8486444" y="3313076"/>
            <a:ext cx="2867356" cy="1137003"/>
          </a:xfrm>
          <a:prstGeom prst="wedgeRoundRectCallout">
            <a:avLst>
              <a:gd name="adj1" fmla="val -20546"/>
              <a:gd name="adj2" fmla="val 1164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Deux séries de données vont être produites:</a:t>
            </a:r>
          </a:p>
          <a:p>
            <a:endParaRPr lang="fr-F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Les RGB </a:t>
            </a:r>
            <a:r>
              <a:rPr lang="fr-FR" sz="1400" i="1" dirty="0" smtClean="0">
                <a:solidFill>
                  <a:schemeClr val="tx1"/>
                </a:solidFill>
              </a:rPr>
              <a:t>proches</a:t>
            </a:r>
            <a:r>
              <a:rPr lang="fr-FR" sz="1400" dirty="0" smtClean="0">
                <a:solidFill>
                  <a:schemeClr val="tx1"/>
                </a:solidFill>
              </a:rPr>
              <a:t> des pastilles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Les RGB pour le fond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5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8360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Préparation des données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6706" y="2014649"/>
            <a:ext cx="3786238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data.sample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(frac=1., axis = 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data.sample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(frac=0.8, axis=0)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data.drop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data_train.index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data_train.drop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=['pastille'])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['pastille']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data_test.drop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=['pastille'])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['pastille']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x_train.mean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x_train.std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open("./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/mean_std.txt", "w+") as f: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("{}\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n".format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("{}\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n".format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877425" y="1557750"/>
            <a:ext cx="2306971" cy="265876"/>
          </a:xfrm>
          <a:prstGeom prst="wedgeRoundRectCallout">
            <a:avLst>
              <a:gd name="adj1" fmla="val -49746"/>
              <a:gd name="adj2" fmla="val 15459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Randomization</a:t>
            </a:r>
            <a:r>
              <a:rPr lang="fr-FR" sz="1400" i="1" dirty="0" smtClean="0">
                <a:solidFill>
                  <a:schemeClr val="tx1"/>
                </a:solidFill>
              </a:rPr>
              <a:t> des données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555223" y="1921083"/>
            <a:ext cx="3464652" cy="710560"/>
          </a:xfrm>
          <a:prstGeom prst="wedgeRoundRectCallout">
            <a:avLst>
              <a:gd name="adj1" fmla="val -69601"/>
              <a:gd name="adj2" fmla="val 3889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Séparation des données:</a:t>
            </a:r>
          </a:p>
          <a:p>
            <a:pPr marL="285750" indent="-285750">
              <a:buFontTx/>
              <a:buChar char="-"/>
            </a:pPr>
            <a:r>
              <a:rPr lang="fr-FR" sz="1400" i="1" dirty="0" smtClean="0">
                <a:solidFill>
                  <a:schemeClr val="tx1"/>
                </a:solidFill>
              </a:rPr>
              <a:t>80% pour les données d’apprentissage</a:t>
            </a:r>
          </a:p>
          <a:p>
            <a:pPr marL="285750" indent="-285750">
              <a:buFontTx/>
              <a:buChar char="-"/>
            </a:pPr>
            <a:r>
              <a:rPr lang="fr-FR" sz="1400" i="1" dirty="0" smtClean="0">
                <a:solidFill>
                  <a:schemeClr val="tx1"/>
                </a:solidFill>
              </a:rPr>
              <a:t>20% pour les données de test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184396" y="2729100"/>
            <a:ext cx="3464652" cy="710560"/>
          </a:xfrm>
          <a:prstGeom prst="wedgeRoundRectCallout">
            <a:avLst>
              <a:gd name="adj1" fmla="val -86308"/>
              <a:gd name="adj2" fmla="val 9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Séparation des données:</a:t>
            </a:r>
          </a:p>
          <a:p>
            <a:pPr marL="285750" indent="-285750">
              <a:buFontTx/>
              <a:buChar char="-"/>
            </a:pPr>
            <a:r>
              <a:rPr lang="fr-FR" sz="1400" i="1" dirty="0" smtClean="0">
                <a:solidFill>
                  <a:schemeClr val="tx1"/>
                </a:solidFill>
              </a:rPr>
              <a:t>Les colonnes RGB pour les données input</a:t>
            </a:r>
          </a:p>
          <a:p>
            <a:pPr marL="285750" indent="-285750">
              <a:buFontTx/>
              <a:buChar char="-"/>
            </a:pPr>
            <a:r>
              <a:rPr lang="fr-FR" sz="1400" i="1" dirty="0" smtClean="0">
                <a:solidFill>
                  <a:schemeClr val="tx1"/>
                </a:solidFill>
              </a:rPr>
              <a:t>La colonne </a:t>
            </a:r>
            <a:r>
              <a:rPr lang="fr-FR" sz="1400" b="1" i="1" dirty="0" smtClean="0">
                <a:solidFill>
                  <a:srgbClr val="FF0000"/>
                </a:solidFill>
              </a:rPr>
              <a:t>pastille</a:t>
            </a:r>
            <a:r>
              <a:rPr lang="fr-FR" sz="1400" i="1" dirty="0" smtClean="0">
                <a:solidFill>
                  <a:schemeClr val="tx1"/>
                </a:solidFill>
              </a:rPr>
              <a:t> pour la sortie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609751" y="4010116"/>
            <a:ext cx="2306971" cy="265876"/>
          </a:xfrm>
          <a:prstGeom prst="wedgeRoundRectCallout">
            <a:avLst>
              <a:gd name="adj1" fmla="val -102473"/>
              <a:gd name="adj2" fmla="val 1260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Normalisation des données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52674" y="4713510"/>
            <a:ext cx="2306971" cy="265876"/>
          </a:xfrm>
          <a:prstGeom prst="wedgeRoundRectCallout">
            <a:avLst>
              <a:gd name="adj1" fmla="val -93257"/>
              <a:gd name="adj2" fmla="val 13355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Sauvegarde de </a:t>
            </a:r>
            <a:r>
              <a:rPr lang="fr-FR" sz="1400" i="1" dirty="0" err="1" smtClean="0">
                <a:solidFill>
                  <a:srgbClr val="FF0000"/>
                </a:solidFill>
              </a:rPr>
              <a:t>mean</a:t>
            </a:r>
            <a:r>
              <a:rPr lang="fr-FR" sz="1400" i="1" dirty="0" smtClean="0">
                <a:solidFill>
                  <a:schemeClr val="tx1"/>
                </a:solidFill>
              </a:rPr>
              <a:t> / </a:t>
            </a:r>
            <a:r>
              <a:rPr lang="fr-FR" sz="1400" i="1" dirty="0" err="1" smtClean="0">
                <a:solidFill>
                  <a:srgbClr val="FF0000"/>
                </a:solidFill>
              </a:rPr>
              <a:t>std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869266" y="1393702"/>
            <a:ext cx="283408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        g        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     -0.489185 -0.497316 -0.503679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     -1.340131 -1.326919  1.332992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     -1.340131  1.340413 -1.332804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     -1.340131  1.340413  1.343487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       1.328267 -1.337421 -1.322309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         ...       ...      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127995 -0.615251 -1.232407  0.724267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127996 -1.045977 -1.032883 -0.083869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127997 -0.163515 -0.360799  0.997143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127998 -0.447163  0.531813 -0.335755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127999 -0.184526  0.836351  0.965657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8958403" y="4275992"/>
            <a:ext cx="2834080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0         1.0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1         2.0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2         3.0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3         4.0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4         5.0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      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127995    0.0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127996    0.0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127997    0.0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127998    0.0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latin typeface="Arial" panose="020B0604020202020204" pitchFamily="34" charset="0"/>
              </a:rPr>
              <a:t>127999    0.0</a:t>
            </a: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902859" y="3877178"/>
            <a:ext cx="766894" cy="265876"/>
          </a:xfrm>
          <a:prstGeom prst="wedgeRoundRectCallout">
            <a:avLst>
              <a:gd name="adj1" fmla="val -44291"/>
              <a:gd name="adj2" fmla="val -632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y_train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795200" y="950815"/>
            <a:ext cx="766894" cy="265876"/>
          </a:xfrm>
          <a:prstGeom prst="wedgeRoundRectCallout">
            <a:avLst>
              <a:gd name="adj1" fmla="val -44291"/>
              <a:gd name="adj2" fmla="val -632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x_train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976880" y="5282676"/>
            <a:ext cx="6319520" cy="1387705"/>
          </a:xfrm>
          <a:prstGeom prst="wedgeRoundRectCallout">
            <a:avLst>
              <a:gd name="adj1" fmla="val -20546"/>
              <a:gd name="adj2" fmla="val 1164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La série X contient les données d’entrée</a:t>
            </a:r>
          </a:p>
          <a:p>
            <a:r>
              <a:rPr lang="fr-FR" sz="1400" dirty="0" smtClean="0">
                <a:solidFill>
                  <a:schemeClr val="tx1"/>
                </a:solidFill>
              </a:rPr>
              <a:t>La série Y contient les données de sortie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 smtClean="0">
                <a:solidFill>
                  <a:schemeClr val="tx1"/>
                </a:solidFill>
              </a:rPr>
              <a:t>L’apprentissage consiste 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appliquer une valeur RGB (X</a:t>
            </a:r>
            <a:r>
              <a:rPr lang="fr-FR" sz="1400" baseline="-25000" dirty="0" smtClean="0">
                <a:solidFill>
                  <a:schemeClr val="tx1"/>
                </a:solidFill>
              </a:rPr>
              <a:t>i</a:t>
            </a:r>
            <a:r>
              <a:rPr lang="fr-FR" sz="1400" dirty="0" smtClean="0">
                <a:solidFill>
                  <a:schemeClr val="tx1"/>
                </a:solidFill>
              </a:rPr>
              <a:t>) à l’entrée puis affirmer que la sortie vaut Y</a:t>
            </a:r>
            <a:r>
              <a:rPr lang="fr-FR" sz="1400" baseline="-25000" dirty="0" smtClean="0">
                <a:solidFill>
                  <a:schemeClr val="tx1"/>
                </a:solidFill>
              </a:rPr>
              <a:t>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olidFill>
                  <a:schemeClr val="tx1"/>
                </a:solidFill>
              </a:rPr>
              <a:t>Puis adapter les coefficients </a:t>
            </a:r>
            <a:r>
              <a:rPr lang="fr-FR" sz="1400" dirty="0" err="1" smtClean="0">
                <a:solidFill>
                  <a:schemeClr val="tx1"/>
                </a:solidFill>
              </a:rPr>
              <a:t>k</a:t>
            </a:r>
            <a:r>
              <a:rPr lang="fr-FR" sz="1400" baseline="-25000" dirty="0" err="1" smtClean="0">
                <a:solidFill>
                  <a:schemeClr val="tx1"/>
                </a:solidFill>
              </a:rPr>
              <a:t>i</a:t>
            </a:r>
            <a:r>
              <a:rPr lang="fr-FR" sz="1400" dirty="0">
                <a:solidFill>
                  <a:schemeClr val="tx1"/>
                </a:solidFill>
              </a:rPr>
              <a:t> pour que ce soit vrai</a:t>
            </a:r>
            <a:r>
              <a:rPr lang="fr-FR" sz="1400" dirty="0" smtClean="0">
                <a:solidFill>
                  <a:schemeClr val="tx1"/>
                </a:solidFill>
              </a:rPr>
              <a:t> (</a:t>
            </a:r>
            <a:r>
              <a:rPr lang="fr-FR" sz="1400" i="1" dirty="0" smtClean="0">
                <a:solidFill>
                  <a:srgbClr val="FF0000"/>
                </a:solidFill>
              </a:rPr>
              <a:t>descente de gradient</a:t>
            </a:r>
            <a:r>
              <a:rPr lang="fr-FR" sz="1400" dirty="0" smtClean="0">
                <a:solidFill>
                  <a:schemeClr val="tx1"/>
                </a:solidFill>
              </a:rPr>
              <a:t>)</a:t>
            </a:r>
            <a:endParaRPr lang="fr-FR" sz="14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85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Entraînement du réseau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6705" y="2168536"/>
            <a:ext cx="8324681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build_data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(pastilles,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data_number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prepare_data_for_training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 = get_model_v1(3)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savemodel_callback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keras.callbacks.ModelCheckpoint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save_dir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=0,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save_best_only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100,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10,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    callbacks = [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savemodel_callback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model.evaluate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=0)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2753360" y="1358736"/>
            <a:ext cx="1856392" cy="464890"/>
          </a:xfrm>
          <a:prstGeom prst="wedgeRoundRectCallout">
            <a:avLst>
              <a:gd name="adj1" fmla="val -47010"/>
              <a:gd name="adj2" fmla="val 1305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Création </a:t>
            </a:r>
            <a:r>
              <a:rPr lang="fr-FR" sz="1400" i="1" dirty="0" smtClean="0">
                <a:solidFill>
                  <a:schemeClr val="tx1"/>
                </a:solidFill>
              </a:rPr>
              <a:t>des données</a:t>
            </a:r>
          </a:p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(voir plus haut)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048770" y="1728547"/>
            <a:ext cx="2114029" cy="569253"/>
          </a:xfrm>
          <a:prstGeom prst="wedgeRoundRectCallout">
            <a:avLst>
              <a:gd name="adj1" fmla="val -45831"/>
              <a:gd name="adj2" fmla="val 8855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Préparation des </a:t>
            </a:r>
            <a:r>
              <a:rPr lang="fr-FR" sz="1400" i="1" dirty="0" smtClean="0">
                <a:solidFill>
                  <a:schemeClr val="tx1"/>
                </a:solidFill>
              </a:rPr>
              <a:t>données</a:t>
            </a:r>
          </a:p>
          <a:p>
            <a:r>
              <a:rPr lang="fr-FR" sz="1400" i="1" dirty="0" smtClean="0">
                <a:solidFill>
                  <a:schemeClr val="tx1"/>
                </a:solidFill>
              </a:rPr>
              <a:t>(voir plus haut)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254928" y="2775648"/>
            <a:ext cx="2013358" cy="262960"/>
          </a:xfrm>
          <a:prstGeom prst="wedgeRoundRectCallout">
            <a:avLst>
              <a:gd name="adj1" fmla="val -86308"/>
              <a:gd name="adj2" fmla="val 9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Construction du modèle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268286" y="3566249"/>
            <a:ext cx="2306971" cy="265876"/>
          </a:xfrm>
          <a:prstGeom prst="wedgeRoundRectCallout">
            <a:avLst>
              <a:gd name="adj1" fmla="val -74837"/>
              <a:gd name="adj2" fmla="val -157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Conversion en </a:t>
            </a:r>
            <a:r>
              <a:rPr lang="fr-FR" sz="1400" i="1" dirty="0" err="1" smtClean="0">
                <a:solidFill>
                  <a:schemeClr val="tx1"/>
                </a:solidFill>
              </a:rPr>
              <a:t>array</a:t>
            </a:r>
            <a:r>
              <a:rPr lang="fr-FR" sz="1400" i="1" dirty="0" smtClean="0">
                <a:solidFill>
                  <a:schemeClr val="tx1"/>
                </a:solidFill>
              </a:rPr>
              <a:t> </a:t>
            </a:r>
            <a:r>
              <a:rPr lang="fr-FR" sz="1400" i="1" dirty="0" err="1" smtClean="0">
                <a:solidFill>
                  <a:srgbClr val="FF0000"/>
                </a:solidFill>
              </a:rPr>
              <a:t>numpy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839045" y="4962585"/>
            <a:ext cx="2214694" cy="720960"/>
          </a:xfrm>
          <a:prstGeom prst="wedgeRoundRectCallout">
            <a:avLst>
              <a:gd name="adj1" fmla="val -75200"/>
              <a:gd name="adj2" fmla="val -673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Évaluation du processus d’apprentissage, impression des statistiques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8611297" y="2858452"/>
            <a:ext cx="2663506" cy="738187"/>
          </a:xfrm>
          <a:prstGeom prst="wedgeRoundRectCallout">
            <a:avLst>
              <a:gd name="adj1" fmla="val -70058"/>
              <a:gd name="adj2" fmla="val 9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Déclaration d’actions à effectuer durant </a:t>
            </a:r>
            <a:r>
              <a:rPr lang="fr-FR" sz="1400" i="1" dirty="0" smtClean="0">
                <a:solidFill>
                  <a:schemeClr val="tx1"/>
                </a:solidFill>
              </a:rPr>
              <a:t>l’apprentissage</a:t>
            </a:r>
          </a:p>
          <a:p>
            <a:r>
              <a:rPr lang="fr-FR" sz="1400" i="1" dirty="0" smtClean="0">
                <a:solidFill>
                  <a:schemeClr val="tx1"/>
                </a:solidFill>
              </a:rPr>
              <a:t>Activation de la métrologie)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63461" y="4167972"/>
            <a:ext cx="1332452" cy="521474"/>
          </a:xfrm>
          <a:prstGeom prst="wedgeRoundRectCallout">
            <a:avLst>
              <a:gd name="adj1" fmla="val 29045"/>
              <a:gd name="adj2" fmla="val -688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Lance l’apprentissage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559031" y="3963568"/>
            <a:ext cx="2101441" cy="262960"/>
          </a:xfrm>
          <a:prstGeom prst="wedgeRoundRectCallout">
            <a:avLst>
              <a:gd name="adj1" fmla="val -66447"/>
              <a:gd name="adj2" fmla="val 54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Etapes de l’apprentissage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854045" y="4265875"/>
            <a:ext cx="1657522" cy="262960"/>
          </a:xfrm>
          <a:prstGeom prst="wedgeRoundRectCallout">
            <a:avLst>
              <a:gd name="adj1" fmla="val -78594"/>
              <a:gd name="adj2" fmla="val 2213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i="1" dirty="0" smtClean="0">
                <a:solidFill>
                  <a:schemeClr val="tx1"/>
                </a:solidFill>
              </a:rPr>
              <a:t>Données par étape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242684" y="4034436"/>
            <a:ext cx="4471796" cy="2471963"/>
          </a:xfrm>
          <a:prstGeom prst="wedgeRoundRectCallout">
            <a:avLst>
              <a:gd name="adj1" fmla="val -20546"/>
              <a:gd name="adj2" fmla="val 1164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400" dirty="0" smtClean="0">
                <a:solidFill>
                  <a:schemeClr val="tx1"/>
                </a:solidFill>
              </a:rPr>
              <a:t>L’apprentissage peut demander un temps assez long (</a:t>
            </a:r>
            <a:r>
              <a:rPr lang="fr-FR" sz="1400" i="1" dirty="0" smtClean="0">
                <a:solidFill>
                  <a:schemeClr val="tx1"/>
                </a:solidFill>
              </a:rPr>
              <a:t>en fonction de la taille et la complexité des données d’apprentissage, mais aussi du choix des couches profondes)</a:t>
            </a:r>
            <a:r>
              <a:rPr lang="fr-FR" sz="1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1400" dirty="0">
              <a:solidFill>
                <a:schemeClr val="tx1"/>
              </a:solidFill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</a:rPr>
              <a:t>Donc, on effectue l’apprentissage par paquets de données, afin de suivre en temps réel la progression.</a:t>
            </a:r>
          </a:p>
          <a:p>
            <a:pPr algn="just"/>
            <a:endParaRPr lang="fr-FR" sz="1400" dirty="0">
              <a:solidFill>
                <a:schemeClr val="tx1"/>
              </a:solidFill>
            </a:endParaRPr>
          </a:p>
          <a:p>
            <a:pPr algn="just"/>
            <a:r>
              <a:rPr lang="fr-FR" sz="1400" dirty="0" smtClean="0">
                <a:solidFill>
                  <a:schemeClr val="tx1"/>
                </a:solidFill>
              </a:rPr>
              <a:t>La métrologie permet de vérifier que les résultats s’améliorent au fur et à mesure.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6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Utilisation du réseau entraîné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9809" y="1789315"/>
            <a:ext cx="10992381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simulation_data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build_data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(pastilles, 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simulation_data.drop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=['pastille'])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simulation_data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['pastille']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0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loaded_model.predict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mean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n, i in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x_simulation.index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[n][0]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real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y_simulation.loc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[i]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delta = real -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% 1.0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in pastilles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and abs(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&lt; 0.03: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r, g, b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real_data.loc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[i]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 pastilles[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(f"{i:03d}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=[r{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(r)}, g{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(g)}, b{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(b)}] pastille=[r{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)}, g{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)}, b{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)}]")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and abs(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 &lt; 0.03: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r, g, b =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real_data.loc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[i]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(f"{i:03d}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pred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=[r{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(r)}, g{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(g)}, b{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(b)}]")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5863906" y="1926866"/>
            <a:ext cx="2818699" cy="265876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Préparation de N données simulées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5780015" y="2532271"/>
            <a:ext cx="2818699" cy="420653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Utilise le réseau entrainé pour faire des prédictions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036504" y="3103603"/>
            <a:ext cx="3882703" cy="265876"/>
          </a:xfrm>
          <a:prstGeom prst="wedgeRoundRectCallout">
            <a:avLst>
              <a:gd name="adj1" fmla="val -66006"/>
              <a:gd name="adj2" fmla="val 220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Dénormalisation</a:t>
            </a:r>
            <a:r>
              <a:rPr lang="fr-FR" sz="1400" i="1" dirty="0" smtClean="0">
                <a:solidFill>
                  <a:schemeClr val="tx1"/>
                </a:solidFill>
              </a:rPr>
              <a:t> pour récupérer le vraies valeurs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430861" y="3546409"/>
            <a:ext cx="1684787" cy="406880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Analyse des prédictions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441971" y="4666641"/>
            <a:ext cx="3208789" cy="333198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prédit que l’on est sur une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402471" y="5341625"/>
            <a:ext cx="2637639" cy="333198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prédit que l’on est sur le fond</a:t>
            </a:r>
            <a:endParaRPr lang="fr-F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9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Résultats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2060726"/>
            <a:ext cx="6485389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002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=0.0031223297119140625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=[r0, g255, b0] pastille=[r0, g255,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004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=5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=0.020924091339111328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=[r254, g0, b1] pastille=[r255, g0,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008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=0.003482341766357422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=[r201, g33, b22]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009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=0.001229703426361084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=[r132, g17, b114]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010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=0.0013559162616729736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=[r127, g71, b57]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046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=0.008603900671005249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=[r59, g0, b70]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047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=0.025277554988861084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=[r202, g217, b26]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=0.007489681243896484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=[r0, g255, b1] pastille=[r0, g255,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056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=0.014719843864440918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=[r238, g175, b30]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058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=0.0102158784866333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=[r104, g2, b177]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061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=0.01276630163192749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=[r228, g86, b5]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062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=0.018812984228134155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=[r7, g15, b84]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=0.0006569921970367432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=[r112, g202, b36]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072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=0.00672033429145813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=[r141, g151, b63]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074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=0.0069768428802490234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=[r206, g133, b35]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076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=0.005681902170181274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=[r73, g245, b77]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077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=0.013886183500289917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=[r30, g166, b70]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078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=0.008311629295349121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=[r37, g210, b59]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093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=0.001646280288696289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=[r127, g71, b89]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095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=0.014390379190444946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=[r224, g26, b250]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098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=3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=0.0031223297119140625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=[r0, g255, b0] pastille=[r0, g255,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=5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=0.020924091339111328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=[r254, g0, b1] pastille=[r255, g0, b0]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105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=0.004931032657623291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=[r216, g10, b124]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107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=0.00182381272315979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=[r212, g24, b42]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111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=0.014600306749343872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=[r145, g214, b105]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=0.0019124150276184082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=[r242, g34, b181]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878973" y="1953319"/>
            <a:ext cx="2080469" cy="265876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a détecté une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283353" y="2600669"/>
            <a:ext cx="2080469" cy="265876"/>
          </a:xfrm>
          <a:prstGeom prst="wedgeRoundRectCallout">
            <a:avLst>
              <a:gd name="adj1" fmla="val -80698"/>
              <a:gd name="adj2" fmla="val 283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On est sur le fond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94593" y="1396239"/>
            <a:ext cx="2239862" cy="479468"/>
          </a:xfrm>
          <a:prstGeom prst="wedgeRoundRectCallout">
            <a:avLst>
              <a:gd name="adj1" fmla="val 15493"/>
              <a:gd name="adj2" fmla="val 11443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Prédiction: numéro de la pastille ou zéro pour le fond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835530" y="4179545"/>
            <a:ext cx="2080469" cy="391612"/>
          </a:xfrm>
          <a:prstGeom prst="wedgeRoundRectCallout">
            <a:avLst>
              <a:gd name="adj1" fmla="val -37157"/>
              <a:gd name="adj2" fmla="val 1641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Estimation de l’erreur lors de reconnaissance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040658" y="1337381"/>
            <a:ext cx="2080469" cy="265876"/>
          </a:xfrm>
          <a:prstGeom prst="wedgeRoundRectCallout">
            <a:avLst>
              <a:gd name="adj1" fmla="val -6350"/>
              <a:gd name="adj2" fmla="val 25980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Color</a:t>
            </a:r>
            <a:r>
              <a:rPr lang="fr-FR" sz="1400" i="1" dirty="0" smtClean="0">
                <a:solidFill>
                  <a:schemeClr val="tx1"/>
                </a:solidFill>
              </a:rPr>
              <a:t> effectivement lue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522608" y="1099515"/>
            <a:ext cx="2080469" cy="265876"/>
          </a:xfrm>
          <a:prstGeom prst="wedgeRoundRectCallout">
            <a:avLst>
              <a:gd name="adj1" fmla="val -42908"/>
              <a:gd name="adj2" fmla="val 3337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Color</a:t>
            </a:r>
            <a:r>
              <a:rPr lang="fr-FR" sz="1400" i="1" dirty="0" smtClean="0">
                <a:solidFill>
                  <a:schemeClr val="tx1"/>
                </a:solidFill>
              </a:rPr>
              <a:t> de la pastille</a:t>
            </a:r>
            <a:endParaRPr lang="fr-F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Mécanisme de l’apprentissage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/>
          <a:lstStyle/>
          <a:p>
            <a:r>
              <a:rPr lang="fr-FR" dirty="0" smtClean="0"/>
              <a:t>On veut entraîner un réseau de neurones (</a:t>
            </a:r>
            <a:r>
              <a:rPr lang="fr-FR" dirty="0" err="1" smtClean="0"/>
              <a:t>RdN</a:t>
            </a:r>
            <a:r>
              <a:rPr lang="fr-FR" dirty="0" smtClean="0"/>
              <a:t>) sur un ensemble de </a:t>
            </a:r>
            <a:r>
              <a:rPr lang="fr-FR" dirty="0" smtClean="0"/>
              <a:t>pastilles </a:t>
            </a:r>
            <a:r>
              <a:rPr lang="fr-FR" dirty="0" smtClean="0"/>
              <a:t>de couleurs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Chaque pastille est caractérisée par une valeur de </a:t>
            </a:r>
            <a:r>
              <a:rPr lang="fr-FR" dirty="0" smtClean="0">
                <a:solidFill>
                  <a:srgbClr val="C00000"/>
                </a:solidFill>
              </a:rPr>
              <a:t>RGB, </a:t>
            </a:r>
            <a:r>
              <a:rPr lang="fr-FR" dirty="0" smtClean="0">
                <a:solidFill>
                  <a:srgbClr val="C00000"/>
                </a:solidFill>
              </a:rPr>
              <a:t>telle qu’un contraste existe entre toutes les pastilles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 </a:t>
            </a:r>
            <a:r>
              <a:rPr lang="fr-FR" dirty="0" smtClean="0">
                <a:solidFill>
                  <a:srgbClr val="C00000"/>
                </a:solidFill>
              </a:rPr>
              <a:t>jeu </a:t>
            </a:r>
            <a:r>
              <a:rPr lang="fr-FR" dirty="0" smtClean="0">
                <a:solidFill>
                  <a:srgbClr val="C00000"/>
                </a:solidFill>
              </a:rPr>
              <a:t>matérialisé par un véhicule-robot, est </a:t>
            </a:r>
            <a:r>
              <a:rPr lang="fr-FR" dirty="0" smtClean="0">
                <a:solidFill>
                  <a:srgbClr val="C00000"/>
                </a:solidFill>
              </a:rPr>
              <a:t>doté d’un capteur de couleur RGB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Une fois entraîné, le </a:t>
            </a:r>
            <a:r>
              <a:rPr lang="fr-FR" dirty="0" err="1" smtClean="0">
                <a:solidFill>
                  <a:srgbClr val="C00000"/>
                </a:solidFill>
              </a:rPr>
              <a:t>RdN</a:t>
            </a:r>
            <a:r>
              <a:rPr lang="fr-FR" dirty="0" smtClean="0">
                <a:solidFill>
                  <a:srgbClr val="C00000"/>
                </a:solidFill>
              </a:rPr>
              <a:t> sera interrogé pour demander à quelle pastille correspond une valeur RGB </a:t>
            </a:r>
            <a:r>
              <a:rPr lang="fr-FR" dirty="0" smtClean="0">
                <a:solidFill>
                  <a:srgbClr val="C00000"/>
                </a:solidFill>
              </a:rPr>
              <a:t>détectée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1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Principe d’un réseau de neurones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3079" y="1510665"/>
            <a:ext cx="5739131" cy="3660775"/>
          </a:xfrm>
        </p:spPr>
        <p:txBody>
          <a:bodyPr/>
          <a:lstStyle/>
          <a:p>
            <a:r>
              <a:rPr lang="fr-FR" dirty="0" smtClean="0"/>
              <a:t>Un neurone contient: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N entrées </a:t>
            </a:r>
            <a:r>
              <a:rPr lang="fr-FR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fr-FR" dirty="0" smtClean="0">
              <a:solidFill>
                <a:srgbClr val="C00000"/>
              </a:solidFill>
            </a:endParaRPr>
          </a:p>
          <a:p>
            <a:pPr lvl="2"/>
            <a:r>
              <a:rPr lang="fr-FR" dirty="0" smtClean="0">
                <a:solidFill>
                  <a:srgbClr val="00B050"/>
                </a:solidFill>
              </a:rPr>
              <a:t>Associées à N </a:t>
            </a:r>
            <a:r>
              <a:rPr lang="fr-FR" dirty="0">
                <a:solidFill>
                  <a:srgbClr val="00B050"/>
                </a:solidFill>
              </a:rPr>
              <a:t>coefficients </a:t>
            </a:r>
            <a:r>
              <a:rPr lang="fr-FR" dirty="0" smtClean="0">
                <a:solidFill>
                  <a:srgbClr val="00B050"/>
                </a:solidFill>
              </a:rPr>
              <a:t>multiplicatifs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Une fonction de transfert</a:t>
            </a:r>
          </a:p>
          <a:p>
            <a:pPr lvl="2"/>
            <a:r>
              <a:rPr lang="fr-FR" dirty="0"/>
              <a:t> 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M sorties </a:t>
            </a:r>
            <a:r>
              <a:rPr lang="fr-FR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fr-FR" i="1" baseline="-25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/>
              <a:t>Le réseau connecte </a:t>
            </a:r>
            <a:r>
              <a:rPr lang="fr-FR" i="1" dirty="0" smtClean="0">
                <a:solidFill>
                  <a:srgbClr val="FF0000"/>
                </a:solidFill>
              </a:rPr>
              <a:t>toutes</a:t>
            </a:r>
            <a:r>
              <a:rPr lang="fr-FR" dirty="0" smtClean="0"/>
              <a:t> les sorties des neurones aux entrées des </a:t>
            </a:r>
            <a:r>
              <a:rPr lang="fr-FR" i="1" dirty="0" smtClean="0">
                <a:solidFill>
                  <a:srgbClr val="FF0000"/>
                </a:solidFill>
              </a:rPr>
              <a:t>autres</a:t>
            </a:r>
            <a:r>
              <a:rPr lang="fr-FR" dirty="0" smtClean="0"/>
              <a:t> neurones</a:t>
            </a:r>
          </a:p>
          <a:p>
            <a:pPr lvl="1"/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6223000" y="1597660"/>
            <a:ext cx="5618480" cy="3228340"/>
            <a:chOff x="1823720" y="1597660"/>
            <a:chExt cx="5618480" cy="3228340"/>
          </a:xfrm>
        </p:grpSpPr>
        <p:grpSp>
          <p:nvGrpSpPr>
            <p:cNvPr id="9" name="Groupe 8"/>
            <p:cNvGrpSpPr/>
            <p:nvPr/>
          </p:nvGrpSpPr>
          <p:grpSpPr>
            <a:xfrm>
              <a:off x="2946400" y="2001520"/>
              <a:ext cx="3312160" cy="2133600"/>
              <a:chOff x="2946400" y="2001520"/>
              <a:chExt cx="3312160" cy="2133600"/>
            </a:xfrm>
          </p:grpSpPr>
          <p:sp>
            <p:nvSpPr>
              <p:cNvPr id="48" name="Rectangle à coins arrondis 47"/>
              <p:cNvSpPr/>
              <p:nvPr/>
            </p:nvSpPr>
            <p:spPr>
              <a:xfrm>
                <a:off x="2946400" y="2001520"/>
                <a:ext cx="3190240" cy="21336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4561840" y="2763520"/>
                <a:ext cx="78232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4775200" y="3007360"/>
                <a:ext cx="386080" cy="299846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3327400" y="240792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70C0"/>
                    </a:solidFill>
                  </a:rPr>
                  <a:t>k</a:t>
                </a:r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3327400" y="282448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70C0"/>
                    </a:solidFill>
                  </a:rPr>
                  <a:t>k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3327400" y="324104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70C0"/>
                    </a:solidFill>
                  </a:rPr>
                  <a:t>k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3327400" y="365760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rgbClr val="0070C0"/>
                    </a:solidFill>
                  </a:rPr>
                  <a:t>k</a:t>
                </a:r>
                <a:endParaRPr lang="fr-FR" dirty="0">
                  <a:solidFill>
                    <a:srgbClr val="0070C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ZoneTexte 54"/>
                  <p:cNvSpPr txBox="1"/>
                  <p:nvPr/>
                </p:nvSpPr>
                <p:spPr>
                  <a:xfrm>
                    <a:off x="4033520" y="2839720"/>
                    <a:ext cx="527773" cy="672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55" name="ZoneTexte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520" y="2839720"/>
                    <a:ext cx="527773" cy="67217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Ellipse 55"/>
              <p:cNvSpPr/>
              <p:nvPr/>
            </p:nvSpPr>
            <p:spPr>
              <a:xfrm>
                <a:off x="5953760" y="236728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5953760" y="278384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5953760" y="320040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5953760" y="3616960"/>
                <a:ext cx="304800" cy="28448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0" name="Connecteur droit avec flèche 59"/>
              <p:cNvCxnSpPr/>
              <p:nvPr/>
            </p:nvCxnSpPr>
            <p:spPr>
              <a:xfrm>
                <a:off x="3632200" y="2550160"/>
                <a:ext cx="365760" cy="624034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2" idx="6"/>
                <a:endCxn id="55" idx="1"/>
              </p:cNvCxnSpPr>
              <p:nvPr/>
            </p:nvCxnSpPr>
            <p:spPr>
              <a:xfrm>
                <a:off x="3632200" y="2966720"/>
                <a:ext cx="401320" cy="209086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>
                <a:stCxn id="53" idx="6"/>
                <a:endCxn id="55" idx="1"/>
              </p:cNvCxnSpPr>
              <p:nvPr/>
            </p:nvCxnSpPr>
            <p:spPr>
              <a:xfrm flipV="1">
                <a:off x="3632200" y="3175806"/>
                <a:ext cx="401320" cy="207474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/>
              <p:cNvCxnSpPr>
                <a:stCxn id="54" idx="6"/>
                <a:endCxn id="55" idx="1"/>
              </p:cNvCxnSpPr>
              <p:nvPr/>
            </p:nvCxnSpPr>
            <p:spPr>
              <a:xfrm flipV="1">
                <a:off x="3632200" y="3175806"/>
                <a:ext cx="401320" cy="624034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/>
              <p:cNvCxnSpPr>
                <a:stCxn id="49" idx="6"/>
                <a:endCxn id="59" idx="2"/>
              </p:cNvCxnSpPr>
              <p:nvPr/>
            </p:nvCxnSpPr>
            <p:spPr>
              <a:xfrm>
                <a:off x="5344160" y="3144520"/>
                <a:ext cx="609600" cy="61468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/>
              <p:cNvCxnSpPr>
                <a:stCxn id="49" idx="6"/>
                <a:endCxn id="58" idx="2"/>
              </p:cNvCxnSpPr>
              <p:nvPr/>
            </p:nvCxnSpPr>
            <p:spPr>
              <a:xfrm>
                <a:off x="5344160" y="3144520"/>
                <a:ext cx="609600" cy="19812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avec flèche 65"/>
              <p:cNvCxnSpPr>
                <a:stCxn id="49" idx="6"/>
                <a:endCxn id="57" idx="2"/>
              </p:cNvCxnSpPr>
              <p:nvPr/>
            </p:nvCxnSpPr>
            <p:spPr>
              <a:xfrm flipV="1">
                <a:off x="5344160" y="2926080"/>
                <a:ext cx="609600" cy="21844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>
                <a:stCxn id="49" idx="6"/>
                <a:endCxn id="56" idx="2"/>
              </p:cNvCxnSpPr>
              <p:nvPr/>
            </p:nvCxnSpPr>
            <p:spPr>
              <a:xfrm flipV="1">
                <a:off x="5344160" y="2509520"/>
                <a:ext cx="609600" cy="63500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necteur droit avec flèche 9"/>
            <p:cNvCxnSpPr>
              <a:stCxn id="56" idx="6"/>
              <a:endCxn id="29" idx="1"/>
            </p:cNvCxnSpPr>
            <p:nvPr/>
          </p:nvCxnSpPr>
          <p:spPr>
            <a:xfrm flipV="1">
              <a:off x="6258560" y="1882140"/>
              <a:ext cx="594360" cy="62738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57" idx="6"/>
              <a:endCxn id="26" idx="1"/>
            </p:cNvCxnSpPr>
            <p:nvPr/>
          </p:nvCxnSpPr>
          <p:spPr>
            <a:xfrm flipV="1">
              <a:off x="6258560" y="2711027"/>
              <a:ext cx="594360" cy="215053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8" idx="6"/>
              <a:endCxn id="23" idx="1"/>
            </p:cNvCxnSpPr>
            <p:nvPr/>
          </p:nvCxnSpPr>
          <p:spPr>
            <a:xfrm>
              <a:off x="6258560" y="3342640"/>
              <a:ext cx="594360" cy="197274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59" idx="6"/>
              <a:endCxn id="20" idx="1"/>
            </p:cNvCxnSpPr>
            <p:nvPr/>
          </p:nvCxnSpPr>
          <p:spPr>
            <a:xfrm>
              <a:off x="6258560" y="3759200"/>
              <a:ext cx="594360" cy="60960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823720" y="1770380"/>
              <a:ext cx="589280" cy="3055620"/>
              <a:chOff x="1356360" y="1831340"/>
              <a:chExt cx="589280" cy="3055620"/>
            </a:xfrm>
          </p:grpSpPr>
          <p:grpSp>
            <p:nvGrpSpPr>
              <p:cNvPr id="32" name="Groupe 31"/>
              <p:cNvGrpSpPr/>
              <p:nvPr/>
            </p:nvGrpSpPr>
            <p:grpSpPr>
              <a:xfrm>
                <a:off x="1356360" y="1831340"/>
                <a:ext cx="589280" cy="568960"/>
                <a:chOff x="8260080" y="4704080"/>
                <a:chExt cx="975360" cy="955040"/>
              </a:xfrm>
            </p:grpSpPr>
            <p:sp>
              <p:nvSpPr>
                <p:cNvPr id="45" name="Rectangle à coins arrondis 44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Forme libre 46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33" name="Groupe 32"/>
              <p:cNvGrpSpPr/>
              <p:nvPr/>
            </p:nvGrpSpPr>
            <p:grpSpPr>
              <a:xfrm>
                <a:off x="1356360" y="2660227"/>
                <a:ext cx="589280" cy="568960"/>
                <a:chOff x="8260080" y="4704080"/>
                <a:chExt cx="975360" cy="955040"/>
              </a:xfrm>
            </p:grpSpPr>
            <p:sp>
              <p:nvSpPr>
                <p:cNvPr id="42" name="Rectangle à coins arrondis 41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Forme libre 43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1356360" y="3489114"/>
                <a:ext cx="589280" cy="568960"/>
                <a:chOff x="8260080" y="4704080"/>
                <a:chExt cx="975360" cy="955040"/>
              </a:xfrm>
            </p:grpSpPr>
            <p:sp>
              <p:nvSpPr>
                <p:cNvPr id="39" name="Rectangle à coins arrondis 38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Ellipse 39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 40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35" name="Groupe 34"/>
              <p:cNvGrpSpPr/>
              <p:nvPr/>
            </p:nvGrpSpPr>
            <p:grpSpPr>
              <a:xfrm>
                <a:off x="1356360" y="4318000"/>
                <a:ext cx="589280" cy="568960"/>
                <a:chOff x="8260080" y="4704080"/>
                <a:chExt cx="975360" cy="955040"/>
              </a:xfrm>
            </p:grpSpPr>
            <p:sp>
              <p:nvSpPr>
                <p:cNvPr id="36" name="Rectangle à coins arrondis 35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Ellipse 36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Forme libre 37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</p:grpSp>
        <p:grpSp>
          <p:nvGrpSpPr>
            <p:cNvPr id="15" name="Groupe 14"/>
            <p:cNvGrpSpPr/>
            <p:nvPr/>
          </p:nvGrpSpPr>
          <p:grpSpPr>
            <a:xfrm>
              <a:off x="6852920" y="1597660"/>
              <a:ext cx="589280" cy="3055620"/>
              <a:chOff x="7442200" y="1790700"/>
              <a:chExt cx="589280" cy="3055620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7442200" y="1790700"/>
                <a:ext cx="589280" cy="568960"/>
                <a:chOff x="8260080" y="4704080"/>
                <a:chExt cx="975360" cy="955040"/>
              </a:xfrm>
            </p:grpSpPr>
            <p:sp>
              <p:nvSpPr>
                <p:cNvPr id="29" name="Rectangle à coins arrondis 28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Forme libre 30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17" name="Groupe 16"/>
              <p:cNvGrpSpPr/>
              <p:nvPr/>
            </p:nvGrpSpPr>
            <p:grpSpPr>
              <a:xfrm>
                <a:off x="7442200" y="2619587"/>
                <a:ext cx="589280" cy="568960"/>
                <a:chOff x="8260080" y="4704080"/>
                <a:chExt cx="975360" cy="955040"/>
              </a:xfrm>
            </p:grpSpPr>
            <p:sp>
              <p:nvSpPr>
                <p:cNvPr id="26" name="Rectangle à coins arrondis 25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>
                <a:off x="7442200" y="3448474"/>
                <a:ext cx="589280" cy="568960"/>
                <a:chOff x="8260080" y="4704080"/>
                <a:chExt cx="975360" cy="955040"/>
              </a:xfrm>
            </p:grpSpPr>
            <p:sp>
              <p:nvSpPr>
                <p:cNvPr id="23" name="Rectangle à coins arrondis 22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Ellipse 23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Forme libre 24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  <p:grpSp>
            <p:nvGrpSpPr>
              <p:cNvPr id="19" name="Groupe 18"/>
              <p:cNvGrpSpPr/>
              <p:nvPr/>
            </p:nvGrpSpPr>
            <p:grpSpPr>
              <a:xfrm>
                <a:off x="7442200" y="4277360"/>
                <a:ext cx="589280" cy="568960"/>
                <a:chOff x="8260080" y="4704080"/>
                <a:chExt cx="975360" cy="955040"/>
              </a:xfrm>
            </p:grpSpPr>
            <p:sp>
              <p:nvSpPr>
                <p:cNvPr id="20" name="Rectangle à coins arrondis 19"/>
                <p:cNvSpPr/>
                <p:nvPr/>
              </p:nvSpPr>
              <p:spPr>
                <a:xfrm>
                  <a:off x="8260080" y="4704080"/>
                  <a:ext cx="975360" cy="955040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>
                  <a:off x="8341360" y="4785360"/>
                  <a:ext cx="782320" cy="762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8554720" y="5029200"/>
                  <a:ext cx="386080" cy="299846"/>
                </a:xfrm>
                <a:custGeom>
                  <a:avLst/>
                  <a:gdLst>
                    <a:gd name="connsiteX0" fmla="*/ 0 w 1290320"/>
                    <a:gd name="connsiteY0" fmla="*/ 1056640 h 1132966"/>
                    <a:gd name="connsiteX1" fmla="*/ 467360 w 1290320"/>
                    <a:gd name="connsiteY1" fmla="*/ 1046480 h 1132966"/>
                    <a:gd name="connsiteX2" fmla="*/ 782320 w 1290320"/>
                    <a:gd name="connsiteY2" fmla="*/ 182880 h 1132966"/>
                    <a:gd name="connsiteX3" fmla="*/ 1290320 w 1290320"/>
                    <a:gd name="connsiteY3" fmla="*/ 0 h 1132966"/>
                    <a:gd name="connsiteX4" fmla="*/ 1290320 w 1290320"/>
                    <a:gd name="connsiteY4" fmla="*/ 0 h 1132966"/>
                    <a:gd name="connsiteX5" fmla="*/ 1290320 w 1290320"/>
                    <a:gd name="connsiteY5" fmla="*/ 0 h 1132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0320" h="1132966">
                      <a:moveTo>
                        <a:pt x="0" y="1056640"/>
                      </a:moveTo>
                      <a:cubicBezTo>
                        <a:pt x="168486" y="1124373"/>
                        <a:pt x="336973" y="1192107"/>
                        <a:pt x="467360" y="1046480"/>
                      </a:cubicBezTo>
                      <a:cubicBezTo>
                        <a:pt x="597747" y="900853"/>
                        <a:pt x="645160" y="357293"/>
                        <a:pt x="782320" y="182880"/>
                      </a:cubicBezTo>
                      <a:cubicBezTo>
                        <a:pt x="919480" y="8467"/>
                        <a:pt x="1290320" y="0"/>
                        <a:pt x="1290320" y="0"/>
                      </a:cubicBezTo>
                      <a:lnTo>
                        <a:pt x="1290320" y="0"/>
                      </a:lnTo>
                      <a:lnTo>
                        <a:pt x="1290320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p:grpSp>
        </p:grpSp>
        <p:cxnSp>
          <p:nvCxnSpPr>
            <p:cNvPr id="8" name="Connecteur droit avec flèche 7"/>
            <p:cNvCxnSpPr>
              <a:stCxn id="36" idx="3"/>
              <a:endCxn id="54" idx="2"/>
            </p:cNvCxnSpPr>
            <p:nvPr/>
          </p:nvCxnSpPr>
          <p:spPr>
            <a:xfrm flipV="1">
              <a:off x="2413000" y="3799840"/>
              <a:ext cx="914400" cy="74168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>
              <a:stCxn id="39" idx="3"/>
              <a:endCxn id="53" idx="2"/>
            </p:cNvCxnSpPr>
            <p:nvPr/>
          </p:nvCxnSpPr>
          <p:spPr>
            <a:xfrm flipV="1">
              <a:off x="2413000" y="3383280"/>
              <a:ext cx="914400" cy="329354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>
              <a:stCxn id="42" idx="3"/>
              <a:endCxn id="52" idx="2"/>
            </p:cNvCxnSpPr>
            <p:nvPr/>
          </p:nvCxnSpPr>
          <p:spPr>
            <a:xfrm>
              <a:off x="2413000" y="2883747"/>
              <a:ext cx="914400" cy="82973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>
              <a:stCxn id="45" idx="3"/>
              <a:endCxn id="51" idx="2"/>
            </p:cNvCxnSpPr>
            <p:nvPr/>
          </p:nvCxnSpPr>
          <p:spPr>
            <a:xfrm>
              <a:off x="2413000" y="2054860"/>
              <a:ext cx="914400" cy="49530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1747520" y="3093720"/>
                <a:ext cx="2325317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 smtClean="0">
                    <a:solidFill>
                      <a:srgbClr val="00B050"/>
                    </a:solidFill>
                  </a:rPr>
                  <a:t>Sortie:    </a:t>
                </a:r>
                <a:r>
                  <a:rPr lang="fr-FR" i="1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fr-FR" i="1" baseline="-25000" dirty="0" err="1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fr-FR" i="1" baseline="-25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 smtClean="0">
                    <a:solidFill>
                      <a:srgbClr val="00B050"/>
                    </a:solidFill>
                  </a:rPr>
                  <a:t>= f(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fr-F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baseline="-250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520" y="3093720"/>
                <a:ext cx="2325317" cy="288092"/>
              </a:xfrm>
              <a:prstGeom prst="rect">
                <a:avLst/>
              </a:prstGeom>
              <a:blipFill>
                <a:blip r:embed="rId3"/>
                <a:stretch>
                  <a:fillRect l="-6299" t="-168085" r="-4199" b="-25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space réservé du contenu 2"/>
          <p:cNvSpPr txBox="1">
            <a:spLocks/>
          </p:cNvSpPr>
          <p:nvPr/>
        </p:nvSpPr>
        <p:spPr>
          <a:xfrm>
            <a:off x="493182" y="5251131"/>
            <a:ext cx="9697298" cy="14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Un réseau est structuré en </a:t>
            </a:r>
            <a:r>
              <a:rPr lang="fr-FR" i="1" dirty="0" smtClean="0">
                <a:solidFill>
                  <a:srgbClr val="FF0000"/>
                </a:solidFill>
              </a:rPr>
              <a:t>couches</a:t>
            </a:r>
            <a:r>
              <a:rPr lang="fr-FR" dirty="0" smtClean="0"/>
              <a:t> contenant plusieurs neurones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La première couche est la </a:t>
            </a:r>
            <a:r>
              <a:rPr lang="fr-FR" dirty="0" smtClean="0">
                <a:solidFill>
                  <a:srgbClr val="00B0F0"/>
                </a:solidFill>
              </a:rPr>
              <a:t>couche d’entrée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Plusieurs couches </a:t>
            </a:r>
            <a:r>
              <a:rPr lang="fr-FR" dirty="0" smtClean="0">
                <a:solidFill>
                  <a:srgbClr val="00B0F0"/>
                </a:solidFill>
              </a:rPr>
              <a:t>profondes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Une dernière couche est la </a:t>
            </a:r>
            <a:r>
              <a:rPr lang="fr-FR" dirty="0" smtClean="0">
                <a:solidFill>
                  <a:srgbClr val="00B0F0"/>
                </a:solidFill>
              </a:rPr>
              <a:t>couche de sortie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4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>
                <a:solidFill>
                  <a:srgbClr val="0070C0"/>
                </a:solidFill>
              </a:rPr>
              <a:t>Principe d’un réseau de neurones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7" name="Espace réservé du contenu 2"/>
          <p:cNvSpPr txBox="1">
            <a:spLocks/>
          </p:cNvSpPr>
          <p:nvPr/>
        </p:nvSpPr>
        <p:spPr>
          <a:xfrm>
            <a:off x="371262" y="1390331"/>
            <a:ext cx="9697298" cy="2958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La couche d’entrée contient autant de neurones qu’il faut pour décrire les données d’entrée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Par exemple pour RGB, la couche d’entrée contient 3 neurones</a:t>
            </a:r>
          </a:p>
          <a:p>
            <a:r>
              <a:rPr lang="fr-FR" dirty="0" smtClean="0"/>
              <a:t>La couche de sortie contient autant de neurones qu’il faut pour produire la sélection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Par exemple, pour les pastilles, la sortie demande un nombre entier ([0 .. 8]) donc il suffit d’un seul neurone</a:t>
            </a:r>
          </a:p>
          <a:p>
            <a:r>
              <a:rPr lang="fr-FR" dirty="0" smtClean="0"/>
              <a:t>La dimension des couches profondes est uniquement déterminée par l’expérience (!!!) et la capacité en mémoire ou CPU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549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étapes de l’apprentissage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6589" y="181546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On prépare les pastilles en définissant les N valeurs RGB (</a:t>
            </a:r>
            <a:r>
              <a:rPr lang="fr-FR" i="1" dirty="0" smtClean="0"/>
              <a:t>on s’arrange que les N valeurs RGB </a:t>
            </a:r>
            <a:r>
              <a:rPr lang="fr-FR" i="1" dirty="0" smtClean="0"/>
              <a:t>soient choisies pour assurer un </a:t>
            </a:r>
            <a:r>
              <a:rPr lang="fr-FR" i="1" dirty="0" smtClean="0"/>
              <a:t>contraste entre les différentes pastilles </a:t>
            </a:r>
            <a:r>
              <a:rPr lang="fr-FR" i="1" dirty="0" smtClean="0"/>
              <a:t>mais </a:t>
            </a:r>
            <a:r>
              <a:rPr lang="fr-FR" i="1" dirty="0" smtClean="0"/>
              <a:t>aussi avec le fond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Le jeu de couleurs choisi, est caractéristique de l’apprentissage. Si on change ces valeurs, l’apprentissage sera à refaire.</a:t>
            </a:r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 smtClean="0"/>
              <a:t>On prépare des données d’apprentissage </a:t>
            </a:r>
            <a:r>
              <a:rPr lang="fr-FR" dirty="0" smtClean="0"/>
              <a:t>pour décrire 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les valeurs </a:t>
            </a:r>
            <a:r>
              <a:rPr lang="fr-FR" dirty="0" smtClean="0">
                <a:solidFill>
                  <a:srgbClr val="C00000"/>
                </a:solidFill>
              </a:rPr>
              <a:t>RGB </a:t>
            </a:r>
            <a:r>
              <a:rPr lang="fr-FR" dirty="0" smtClean="0">
                <a:solidFill>
                  <a:srgbClr val="C00000"/>
                </a:solidFill>
              </a:rPr>
              <a:t>associées aux numéros des pastilles, 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les valeurs </a:t>
            </a:r>
            <a:r>
              <a:rPr lang="fr-FR" dirty="0" smtClean="0">
                <a:solidFill>
                  <a:srgbClr val="C00000"/>
                </a:solidFill>
              </a:rPr>
              <a:t>RGB </a:t>
            </a:r>
            <a:r>
              <a:rPr lang="fr-FR" dirty="0" smtClean="0">
                <a:solidFill>
                  <a:srgbClr val="C00000"/>
                </a:solidFill>
              </a:rPr>
              <a:t>autres (</a:t>
            </a:r>
            <a:r>
              <a:rPr lang="fr-FR" i="1" dirty="0" smtClean="0">
                <a:solidFill>
                  <a:srgbClr val="C00000"/>
                </a:solidFill>
              </a:rPr>
              <a:t>quelconques</a:t>
            </a:r>
            <a:r>
              <a:rPr lang="fr-FR" dirty="0" smtClean="0">
                <a:solidFill>
                  <a:srgbClr val="C00000"/>
                </a:solidFill>
              </a:rPr>
              <a:t>) lorsqu’elles correspondent au fond (</a:t>
            </a:r>
            <a:r>
              <a:rPr lang="fr-FR" i="1" dirty="0" smtClean="0">
                <a:solidFill>
                  <a:srgbClr val="C00000"/>
                </a:solidFill>
              </a:rPr>
              <a:t>quel qu’il soit</a:t>
            </a:r>
            <a:r>
              <a:rPr lang="fr-FR" dirty="0" smtClean="0">
                <a:solidFill>
                  <a:srgbClr val="C00000"/>
                </a:solidFill>
              </a:rPr>
              <a:t>).</a:t>
            </a:r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 smtClean="0"/>
              <a:t>L’entraînement du </a:t>
            </a:r>
            <a:r>
              <a:rPr lang="fr-FR" dirty="0" err="1" smtClean="0"/>
              <a:t>RdN</a:t>
            </a:r>
            <a:r>
              <a:rPr lang="fr-FR" dirty="0" smtClean="0"/>
              <a:t> nécessite de </a:t>
            </a:r>
            <a:r>
              <a:rPr lang="fr-FR" dirty="0" smtClean="0"/>
              <a:t>produire deux jeux de données (</a:t>
            </a:r>
            <a:r>
              <a:rPr lang="fr-FR" i="1" dirty="0" smtClean="0"/>
              <a:t>ayant exactement la structure</a:t>
            </a:r>
            <a:r>
              <a:rPr lang="fr-FR" dirty="0" smtClean="0"/>
              <a:t>):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 jeu pour les </a:t>
            </a:r>
            <a:r>
              <a:rPr lang="fr-FR" dirty="0" smtClean="0">
                <a:solidFill>
                  <a:srgbClr val="C00000"/>
                </a:solidFill>
              </a:rPr>
              <a:t>données d’apprentissage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Un jeu pour </a:t>
            </a:r>
            <a:r>
              <a:rPr lang="fr-FR" dirty="0" smtClean="0">
                <a:solidFill>
                  <a:srgbClr val="C00000"/>
                </a:solidFill>
              </a:rPr>
              <a:t>valider ou tester</a:t>
            </a:r>
            <a:endParaRPr lang="fr-FR" dirty="0" smtClean="0">
              <a:solidFill>
                <a:srgbClr val="C00000"/>
              </a:solidFill>
            </a:endParaRP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3637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Préparation des données d’apprentissage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73225"/>
            <a:ext cx="11041077" cy="2334077"/>
          </a:xfrm>
        </p:spPr>
        <p:txBody>
          <a:bodyPr>
            <a:normAutofit/>
          </a:bodyPr>
          <a:lstStyle/>
          <a:p>
            <a:r>
              <a:rPr lang="fr-FR" b="1" dirty="0" smtClean="0"/>
              <a:t>C’est une étape essentielle, et nécessaire à un apprentissage réussi</a:t>
            </a:r>
          </a:p>
          <a:p>
            <a:r>
              <a:rPr lang="fr-FR" dirty="0" smtClean="0"/>
              <a:t>Le principe de cette préparation consiste à produire un très </a:t>
            </a:r>
            <a:r>
              <a:rPr lang="fr-FR" b="1" dirty="0" smtClean="0"/>
              <a:t>grand</a:t>
            </a:r>
            <a:r>
              <a:rPr lang="fr-FR" dirty="0" smtClean="0"/>
              <a:t> jeu de données, caractéristique de la </a:t>
            </a:r>
            <a:r>
              <a:rPr lang="fr-FR" i="1" dirty="0" smtClean="0">
                <a:solidFill>
                  <a:srgbClr val="FF0000"/>
                </a:solidFill>
              </a:rPr>
              <a:t>distribution statistique</a:t>
            </a:r>
            <a:r>
              <a:rPr lang="fr-FR" i="1" dirty="0" smtClean="0"/>
              <a:t> </a:t>
            </a:r>
            <a:r>
              <a:rPr lang="fr-FR" dirty="0" smtClean="0"/>
              <a:t>effective des données qui seront être réellement présentées au </a:t>
            </a:r>
            <a:r>
              <a:rPr lang="fr-FR" dirty="0" err="1" smtClean="0"/>
              <a:t>RdN</a:t>
            </a:r>
            <a:r>
              <a:rPr lang="fr-FR" dirty="0" smtClean="0"/>
              <a:t> lors de l’étape de reconnaissance (</a:t>
            </a:r>
            <a:r>
              <a:rPr lang="fr-FR" i="1" dirty="0" err="1" smtClean="0"/>
              <a:t>c.à.d</a:t>
            </a:r>
            <a:r>
              <a:rPr lang="fr-FR" i="1" dirty="0" smtClean="0"/>
              <a:t> lors de l’utilisation du </a:t>
            </a:r>
            <a:r>
              <a:rPr lang="fr-FR" i="1" dirty="0" err="1" smtClean="0"/>
              <a:t>RdN</a:t>
            </a:r>
            <a:r>
              <a:rPr lang="fr-FR" dirty="0" smtClean="0"/>
              <a:t>)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7955280" y="3322321"/>
            <a:ext cx="3680157" cy="3302000"/>
            <a:chOff x="4324618" y="1930957"/>
            <a:chExt cx="2667699" cy="2377629"/>
          </a:xfrm>
        </p:grpSpPr>
        <p:sp>
          <p:nvSpPr>
            <p:cNvPr id="30" name="Rectangle 29"/>
            <p:cNvSpPr/>
            <p:nvPr/>
          </p:nvSpPr>
          <p:spPr>
            <a:xfrm>
              <a:off x="4324618" y="2555287"/>
              <a:ext cx="2667699" cy="175329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H="1" flipV="1">
              <a:off x="4609844" y="2798567"/>
              <a:ext cx="25167" cy="140935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4458842" y="4040138"/>
              <a:ext cx="2214693" cy="8389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4542732" y="2899235"/>
              <a:ext cx="704675" cy="1308683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4372496" y="261023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R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079075" y="260562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6">
                      <a:lumMod val="75000"/>
                    </a:schemeClr>
                  </a:solidFill>
                </a:rPr>
                <a:t>G</a:t>
              </a: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6589220" y="38202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F0"/>
                  </a:solidFill>
                </a:rPr>
                <a:t>B</a:t>
              </a:r>
            </a:p>
          </p:txBody>
        </p:sp>
        <p:sp>
          <p:nvSpPr>
            <p:cNvPr id="37" name="Ellipse 36"/>
            <p:cNvSpPr/>
            <p:nvPr/>
          </p:nvSpPr>
          <p:spPr>
            <a:xfrm>
              <a:off x="6067367" y="3676996"/>
              <a:ext cx="166254" cy="1385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4968245" y="2901143"/>
              <a:ext cx="166254" cy="1385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5560236" y="3012995"/>
              <a:ext cx="166254" cy="13858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Connecteur droit 39"/>
            <p:cNvCxnSpPr/>
            <p:nvPr/>
          </p:nvCxnSpPr>
          <p:spPr>
            <a:xfrm flipH="1">
              <a:off x="4635011" y="2985357"/>
              <a:ext cx="3332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>
              <a:stCxn id="38" idx="4"/>
            </p:cNvCxnSpPr>
            <p:nvPr/>
          </p:nvCxnSpPr>
          <p:spPr>
            <a:xfrm>
              <a:off x="5051372" y="3039731"/>
              <a:ext cx="45033" cy="1000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stCxn id="37" idx="2"/>
            </p:cNvCxnSpPr>
            <p:nvPr/>
          </p:nvCxnSpPr>
          <p:spPr>
            <a:xfrm flipH="1" flipV="1">
              <a:off x="4791075" y="3738563"/>
              <a:ext cx="1276292" cy="7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>
              <a:stCxn id="39" idx="2"/>
            </p:cNvCxnSpPr>
            <p:nvPr/>
          </p:nvCxnSpPr>
          <p:spPr>
            <a:xfrm flipH="1" flipV="1">
              <a:off x="5134499" y="3081338"/>
              <a:ext cx="425737" cy="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39" idx="4"/>
            </p:cNvCxnSpPr>
            <p:nvPr/>
          </p:nvCxnSpPr>
          <p:spPr>
            <a:xfrm flipH="1">
              <a:off x="5191125" y="3151583"/>
              <a:ext cx="452238" cy="888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stCxn id="37" idx="4"/>
            </p:cNvCxnSpPr>
            <p:nvPr/>
          </p:nvCxnSpPr>
          <p:spPr>
            <a:xfrm flipH="1">
              <a:off x="6067367" y="3815584"/>
              <a:ext cx="83127" cy="224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6292228" y="3053543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6439865" y="3205943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5849307" y="3358343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6001707" y="2767785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525447" y="3434544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701662" y="3796497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111104" y="3205939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5334945" y="2839220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4730096" y="3415480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4925145" y="3889577"/>
              <a:ext cx="99047" cy="980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flipH="1">
              <a:off x="5484755" y="3825815"/>
              <a:ext cx="98991" cy="218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stCxn id="50" idx="2"/>
            </p:cNvCxnSpPr>
            <p:nvPr/>
          </p:nvCxnSpPr>
          <p:spPr>
            <a:xfrm flipH="1">
              <a:off x="4632348" y="3483564"/>
              <a:ext cx="893099" cy="194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stCxn id="50" idx="4"/>
            </p:cNvCxnSpPr>
            <p:nvPr/>
          </p:nvCxnSpPr>
          <p:spPr>
            <a:xfrm>
              <a:off x="5574971" y="3532584"/>
              <a:ext cx="8775" cy="288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4765111" y="3806983"/>
              <a:ext cx="818635" cy="18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>
              <a:off x="4467749" y="3562744"/>
              <a:ext cx="2247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rgbClr val="FF0000"/>
                  </a:solidFill>
                </a:rPr>
                <a:t>r</a:t>
              </a:r>
              <a:endParaRPr lang="fr-FR" sz="900" dirty="0">
                <a:solidFill>
                  <a:srgbClr val="FF0000"/>
                </a:solidFill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367863" y="3977091"/>
              <a:ext cx="2455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rgbClr val="0070C0"/>
                  </a:solidFill>
                </a:rPr>
                <a:t>b</a:t>
              </a:r>
              <a:endParaRPr lang="fr-FR" sz="900" dirty="0">
                <a:solidFill>
                  <a:srgbClr val="0070C0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605859" y="3677036"/>
              <a:ext cx="2391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>
                  <a:solidFill>
                    <a:srgbClr val="00B050"/>
                  </a:solidFill>
                </a:rPr>
                <a:t>g</a:t>
              </a:r>
              <a:endParaRPr lang="fr-FR" sz="900" dirty="0">
                <a:solidFill>
                  <a:srgbClr val="00B050"/>
                </a:solidFill>
              </a:endParaRPr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4647357" y="2076160"/>
              <a:ext cx="781864" cy="245190"/>
            </a:xfrm>
            <a:prstGeom prst="wedgeRoundRectCallout">
              <a:avLst>
                <a:gd name="adj1" fmla="val -3982"/>
                <a:gd name="adj2" fmla="val 264817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smtClean="0">
                  <a:solidFill>
                    <a:schemeClr val="tx1"/>
                  </a:solidFill>
                </a:rPr>
                <a:t>pastille</a:t>
              </a:r>
              <a:endParaRPr 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5779907" y="1930957"/>
              <a:ext cx="574230" cy="234031"/>
            </a:xfrm>
            <a:prstGeom prst="wedgeRoundRectCallout">
              <a:avLst>
                <a:gd name="adj1" fmla="val 2109"/>
                <a:gd name="adj2" fmla="val 278413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smtClean="0">
                  <a:solidFill>
                    <a:schemeClr val="tx1"/>
                  </a:solidFill>
                </a:rPr>
                <a:t>fond</a:t>
              </a:r>
              <a:endParaRPr lang="fr-FR" sz="14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Espace réservé du contenu 2"/>
          <p:cNvSpPr txBox="1">
            <a:spLocks/>
          </p:cNvSpPr>
          <p:nvPr/>
        </p:nvSpPr>
        <p:spPr>
          <a:xfrm>
            <a:off x="838201" y="4120334"/>
            <a:ext cx="6878942" cy="2262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Pour notre problème, on va choisir comme données les valeurs </a:t>
            </a:r>
            <a:r>
              <a:rPr lang="fr-FR" dirty="0" smtClean="0">
                <a:solidFill>
                  <a:srgbClr val="FF0000"/>
                </a:solidFill>
              </a:rPr>
              <a:t>RGB</a:t>
            </a:r>
            <a:r>
              <a:rPr lang="fr-FR" dirty="0" smtClean="0"/>
              <a:t> des couleurs (</a:t>
            </a:r>
            <a:r>
              <a:rPr lang="fr-FR" i="1" dirty="0" smtClean="0"/>
              <a:t>plutôt que les données géométriques des pastilles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C’est un espace à 3 dimensions (R, G, B)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Chaque pastille occupe un point dans cet espace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Toutes les autres couleurs constituent le fond</a:t>
            </a:r>
            <a:endParaRPr lang="fr-FR" dirty="0" smtClean="0">
              <a:solidFill>
                <a:srgbClr val="C00000"/>
              </a:solidFill>
            </a:endParaRPr>
          </a:p>
        </p:txBody>
      </p:sp>
      <p:cxnSp>
        <p:nvCxnSpPr>
          <p:cNvPr id="67" name="Connecteur droit avec flèche 66"/>
          <p:cNvCxnSpPr>
            <a:endCxn id="38" idx="3"/>
          </p:cNvCxnSpPr>
          <p:nvPr/>
        </p:nvCxnSpPr>
        <p:spPr>
          <a:xfrm flipV="1">
            <a:off x="7193280" y="4833976"/>
            <a:ext cx="1683487" cy="87221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6955932" y="6069287"/>
            <a:ext cx="1827790" cy="49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934720" y="3963308"/>
            <a:ext cx="75996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7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L’outillage informatique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Librairies </a:t>
            </a:r>
            <a:r>
              <a:rPr lang="fr-FR" b="1" dirty="0" err="1" smtClean="0">
                <a:solidFill>
                  <a:srgbClr val="00B050"/>
                </a:solidFill>
              </a:rPr>
              <a:t>OpenSource</a:t>
            </a:r>
            <a:r>
              <a:rPr lang="fr-FR" dirty="0" smtClean="0"/>
              <a:t>, d’accès libre, disponible sur toutes plateformes, utilisables dans une application </a:t>
            </a:r>
            <a:r>
              <a:rPr lang="fr-FR" dirty="0" smtClean="0">
                <a:solidFill>
                  <a:srgbClr val="00B050"/>
                </a:solidFill>
              </a:rPr>
              <a:t>Python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Numpy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Gestion matricielle de base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Pandas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Gestion de structures de données (au dessus de </a:t>
            </a:r>
            <a:r>
              <a:rPr lang="fr-FR" dirty="0" err="1" smtClean="0">
                <a:solidFill>
                  <a:srgbClr val="C00000"/>
                </a:solidFill>
              </a:rPr>
              <a:t>numpy</a:t>
            </a:r>
            <a:r>
              <a:rPr lang="fr-FR" dirty="0" smtClean="0">
                <a:solidFill>
                  <a:srgbClr val="C00000"/>
                </a:solidFill>
              </a:rPr>
              <a:t>)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Tensorflow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Moteur du réseau de neurones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Keras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Pilotage du réseau de neurones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80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Les pastilles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choisit N valeurs RGB telles qu’il y aura un contraste entre deux pastilles mais aussi avec un fond général (table par exemple)</a:t>
            </a:r>
          </a:p>
          <a:p>
            <a:r>
              <a:rPr lang="fr-FR" dirty="0" smtClean="0"/>
              <a:t>En pratique on considère 8 pastilles: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Chaque couleur fondamentale R, G, B, C, Y, M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 gris </a:t>
            </a:r>
            <a:r>
              <a:rPr lang="fr-FR" dirty="0" smtClean="0">
                <a:solidFill>
                  <a:srgbClr val="C00000"/>
                </a:solidFill>
              </a:rPr>
              <a:t>foncé</a:t>
            </a:r>
            <a:endParaRPr lang="fr-FR" dirty="0" smtClean="0">
              <a:solidFill>
                <a:srgbClr val="C00000"/>
              </a:solidFill>
            </a:endParaRP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Un gris </a:t>
            </a:r>
            <a:r>
              <a:rPr lang="fr-FR" dirty="0" smtClean="0">
                <a:solidFill>
                  <a:srgbClr val="C00000"/>
                </a:solidFill>
              </a:rPr>
              <a:t>clair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42960" y="3175421"/>
            <a:ext cx="35052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80 80 80</a:t>
            </a: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0 0 </a:t>
            </a:r>
            <a:r>
              <a:rPr lang="fr-FR" dirty="0" smtClean="0">
                <a:latin typeface="Comic Sans MS" panose="030F0702030302020204" pitchFamily="66" charset="0"/>
              </a:rPr>
              <a:t>255           (bleu)</a:t>
            </a:r>
            <a:endParaRPr lang="fr-FR" dirty="0" smtClean="0">
              <a:latin typeface="Comic Sans MS" panose="030F0702030302020204" pitchFamily="66" charset="0"/>
            </a:endParaRP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0 255 </a:t>
            </a:r>
            <a:r>
              <a:rPr lang="fr-FR" dirty="0" smtClean="0">
                <a:latin typeface="Comic Sans MS" panose="030F0702030302020204" pitchFamily="66" charset="0"/>
              </a:rPr>
              <a:t>0           (vert)</a:t>
            </a:r>
            <a:endParaRPr lang="fr-FR" dirty="0" smtClean="0">
              <a:latin typeface="Comic Sans MS" panose="030F0702030302020204" pitchFamily="66" charset="0"/>
            </a:endParaRP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0 255 </a:t>
            </a:r>
            <a:r>
              <a:rPr lang="fr-FR" dirty="0" smtClean="0">
                <a:latin typeface="Comic Sans MS" panose="030F0702030302020204" pitchFamily="66" charset="0"/>
              </a:rPr>
              <a:t>255       (cyan)</a:t>
            </a:r>
            <a:endParaRPr lang="fr-FR" dirty="0" smtClean="0">
              <a:latin typeface="Comic Sans MS" panose="030F0702030302020204" pitchFamily="66" charset="0"/>
            </a:endParaRP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255 0 </a:t>
            </a:r>
            <a:r>
              <a:rPr lang="fr-FR" dirty="0" smtClean="0">
                <a:latin typeface="Comic Sans MS" panose="030F0702030302020204" pitchFamily="66" charset="0"/>
              </a:rPr>
              <a:t>0           (rouge)</a:t>
            </a:r>
            <a:endParaRPr lang="fr-FR" dirty="0" smtClean="0">
              <a:latin typeface="Comic Sans MS" panose="030F0702030302020204" pitchFamily="66" charset="0"/>
            </a:endParaRP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255 0 </a:t>
            </a:r>
            <a:r>
              <a:rPr lang="fr-FR" dirty="0" smtClean="0">
                <a:latin typeface="Comic Sans MS" panose="030F0702030302020204" pitchFamily="66" charset="0"/>
              </a:rPr>
              <a:t>255       (magenta)</a:t>
            </a:r>
            <a:endParaRPr lang="fr-FR" dirty="0" smtClean="0">
              <a:latin typeface="Comic Sans MS" panose="030F0702030302020204" pitchFamily="66" charset="0"/>
            </a:endParaRP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255 255 </a:t>
            </a:r>
            <a:r>
              <a:rPr lang="fr-FR" dirty="0" smtClean="0">
                <a:latin typeface="Comic Sans MS" panose="030F0702030302020204" pitchFamily="66" charset="0"/>
              </a:rPr>
              <a:t>0       (jaune)</a:t>
            </a:r>
            <a:endParaRPr lang="fr-FR" dirty="0" smtClean="0">
              <a:latin typeface="Comic Sans MS" panose="030F0702030302020204" pitchFamily="66" charset="0"/>
            </a:endParaRPr>
          </a:p>
          <a:p>
            <a:r>
              <a:rPr lang="fr-FR" dirty="0" err="1" smtClean="0">
                <a:latin typeface="Comic Sans MS" panose="030F0702030302020204" pitchFamily="66" charset="0"/>
              </a:rPr>
              <a:t>Rgb</a:t>
            </a:r>
            <a:r>
              <a:rPr lang="fr-FR" dirty="0" smtClean="0">
                <a:latin typeface="Comic Sans MS" panose="030F0702030302020204" pitchFamily="66" charset="0"/>
              </a:rPr>
              <a:t> = 176 176 176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169920" y="4206240"/>
            <a:ext cx="5273040" cy="104648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3383280" y="3383280"/>
            <a:ext cx="5059680" cy="4267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7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8360" y="36512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</a:rPr>
              <a:t>Définition d’un réseau de neurones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833296" y="1419138"/>
            <a:ext cx="2256638" cy="171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7779" y="2038912"/>
            <a:ext cx="504213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keras.models.Sequential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keras.layers.Input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InputLayer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"relu"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"Dense_n1"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"relu"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"Dense_n2"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model.add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model.compile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rmsprop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655778" y="1550273"/>
            <a:ext cx="1934710" cy="265876"/>
          </a:xfrm>
          <a:prstGeom prst="wedgeRoundRectCallout">
            <a:avLst>
              <a:gd name="adj1" fmla="val -28061"/>
              <a:gd name="adj2" fmla="val 14828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Architecture du réseau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919798" y="1550273"/>
            <a:ext cx="1543223" cy="265876"/>
          </a:xfrm>
          <a:prstGeom prst="wedgeRoundRectCallout">
            <a:avLst>
              <a:gd name="adj1" fmla="val -84043"/>
              <a:gd name="adj2" fmla="val 21138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Couche d’entrée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8793500" y="1381188"/>
            <a:ext cx="1645288" cy="1033596"/>
          </a:xfrm>
          <a:prstGeom prst="wedgeRoundRectCallout">
            <a:avLst>
              <a:gd name="adj1" fmla="val -20546"/>
              <a:gd name="adj2" fmla="val 1164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La couche d’entrée est constituée de 3 neurones (R, G, B)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08872" y="2146071"/>
            <a:ext cx="1851520" cy="655852"/>
          </a:xfrm>
          <a:prstGeom prst="wedgeRoundRectCallout">
            <a:avLst>
              <a:gd name="adj1" fmla="val -98002"/>
              <a:gd name="adj2" fmla="val 114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2 Couches profondes</a:t>
            </a: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Utilisant la fonction d’activation </a:t>
            </a:r>
            <a:r>
              <a:rPr lang="fr-FR" sz="1400" b="1" dirty="0" smtClean="0">
                <a:solidFill>
                  <a:srgbClr val="FF0000"/>
                </a:solidFill>
              </a:rPr>
              <a:t>relu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352215" y="3062558"/>
            <a:ext cx="2171000" cy="796377"/>
          </a:xfrm>
          <a:prstGeom prst="wedgeRoundRectCallout">
            <a:avLst>
              <a:gd name="adj1" fmla="val -153782"/>
              <a:gd name="adj2" fmla="val -860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Couche de sortie</a:t>
            </a:r>
            <a:r>
              <a:rPr lang="fr-FR" sz="1400" dirty="0" smtClean="0">
                <a:solidFill>
                  <a:schemeClr val="tx1"/>
                </a:solidFill>
              </a:rPr>
              <a:t>: il y a un seul neurone puisque le résultat est un </a:t>
            </a:r>
            <a:r>
              <a:rPr lang="fr-FR" sz="1400" i="1" dirty="0" smtClean="0">
                <a:solidFill>
                  <a:srgbClr val="FF0000"/>
                </a:solidFill>
              </a:rPr>
              <a:t>nombre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30349" y="3989360"/>
            <a:ext cx="1898357" cy="730489"/>
          </a:xfrm>
          <a:prstGeom prst="wedgeRoundRectCallout">
            <a:avLst>
              <a:gd name="adj1" fmla="val 19356"/>
              <a:gd name="adj2" fmla="val -9865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Choix des algorithmes</a:t>
            </a:r>
            <a:r>
              <a:rPr lang="fr-FR" sz="1400" dirty="0" smtClean="0">
                <a:solidFill>
                  <a:schemeClr val="tx1"/>
                </a:solidFill>
              </a:rPr>
              <a:t>: descente de gradient, métriques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8729097" y="3039109"/>
            <a:ext cx="2117867" cy="1054719"/>
          </a:xfrm>
          <a:prstGeom prst="wedgeRoundRectCallout">
            <a:avLst>
              <a:gd name="adj1" fmla="val -37837"/>
              <a:gd name="adj2" fmla="val 1164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Les 2 couches profondes sont constituées de 64 neurones intégralement connectés entre eux</a:t>
            </a:r>
            <a:endParaRPr lang="fr-FR" sz="1400" dirty="0">
              <a:solidFill>
                <a:schemeClr val="tx1"/>
              </a:solidFill>
            </a:endParaRPr>
          </a:p>
        </p:txBody>
      </p:sp>
      <p:grpSp>
        <p:nvGrpSpPr>
          <p:cNvPr id="109" name="Groupe 108"/>
          <p:cNvGrpSpPr/>
          <p:nvPr/>
        </p:nvGrpSpPr>
        <p:grpSpPr>
          <a:xfrm>
            <a:off x="1030679" y="4333226"/>
            <a:ext cx="10570289" cy="2148853"/>
            <a:chOff x="2209239" y="4627866"/>
            <a:chExt cx="10570289" cy="2148853"/>
          </a:xfrm>
        </p:grpSpPr>
        <p:sp>
          <p:nvSpPr>
            <p:cNvPr id="107" name="Rectangle 106"/>
            <p:cNvSpPr/>
            <p:nvPr/>
          </p:nvSpPr>
          <p:spPr>
            <a:xfrm>
              <a:off x="5691769" y="4627866"/>
              <a:ext cx="4368853" cy="21488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Couches</a:t>
              </a:r>
            </a:p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profondes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2" name="Ellipse 91"/>
            <p:cNvSpPr/>
            <p:nvPr/>
          </p:nvSpPr>
          <p:spPr>
            <a:xfrm>
              <a:off x="10586720" y="5455920"/>
              <a:ext cx="528320" cy="48758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/>
            <p:cNvSpPr/>
            <p:nvPr/>
          </p:nvSpPr>
          <p:spPr>
            <a:xfrm>
              <a:off x="4399280" y="5222240"/>
              <a:ext cx="863600" cy="93472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850181" y="4755259"/>
              <a:ext cx="1609799" cy="184874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0713371" y="5585138"/>
              <a:ext cx="269240" cy="292100"/>
              <a:chOff x="675640" y="4371340"/>
              <a:chExt cx="589280" cy="568960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Forme libre 21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23" name="Groupe 22"/>
            <p:cNvGrpSpPr/>
            <p:nvPr/>
          </p:nvGrpSpPr>
          <p:grpSpPr>
            <a:xfrm>
              <a:off x="4528820" y="5372100"/>
              <a:ext cx="269240" cy="292100"/>
              <a:chOff x="675640" y="4371340"/>
              <a:chExt cx="589280" cy="568960"/>
            </a:xfrm>
          </p:grpSpPr>
          <p:sp>
            <p:nvSpPr>
              <p:cNvPr id="24" name="Rectangle à coins arrondis 23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Forme libre 25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4681220" y="5524500"/>
              <a:ext cx="269240" cy="292100"/>
              <a:chOff x="675640" y="4371340"/>
              <a:chExt cx="589280" cy="568960"/>
            </a:xfrm>
          </p:grpSpPr>
          <p:sp>
            <p:nvSpPr>
              <p:cNvPr id="28" name="Rectangle à coins arrondis 27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Forme libre 29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4833620" y="5676900"/>
              <a:ext cx="269240" cy="292100"/>
              <a:chOff x="675640" y="4371340"/>
              <a:chExt cx="589280" cy="568960"/>
            </a:xfrm>
          </p:grpSpPr>
          <p:sp>
            <p:nvSpPr>
              <p:cNvPr id="32" name="Rectangle à coins arrondis 31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Forme libre 33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6056828" y="5041159"/>
              <a:ext cx="269240" cy="292100"/>
              <a:chOff x="675640" y="4371340"/>
              <a:chExt cx="589280" cy="568960"/>
            </a:xfrm>
          </p:grpSpPr>
          <p:sp>
            <p:nvSpPr>
              <p:cNvPr id="36" name="Rectangle à coins arrondis 35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Forme libre 37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6209228" y="5193559"/>
              <a:ext cx="269240" cy="292100"/>
              <a:chOff x="675640" y="4371340"/>
              <a:chExt cx="589280" cy="568960"/>
            </a:xfrm>
          </p:grpSpPr>
          <p:sp>
            <p:nvSpPr>
              <p:cNvPr id="40" name="Rectangle à coins arrondis 39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Forme libre 41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43" name="Groupe 42"/>
            <p:cNvGrpSpPr/>
            <p:nvPr/>
          </p:nvGrpSpPr>
          <p:grpSpPr>
            <a:xfrm>
              <a:off x="6361628" y="5345959"/>
              <a:ext cx="269240" cy="292100"/>
              <a:chOff x="675640" y="4371340"/>
              <a:chExt cx="589280" cy="568960"/>
            </a:xfrm>
          </p:grpSpPr>
          <p:sp>
            <p:nvSpPr>
              <p:cNvPr id="44" name="Rectangle à coins arrondis 43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6514028" y="5498359"/>
              <a:ext cx="269240" cy="292100"/>
              <a:chOff x="675640" y="4371340"/>
              <a:chExt cx="589280" cy="568960"/>
            </a:xfrm>
          </p:grpSpPr>
          <p:sp>
            <p:nvSpPr>
              <p:cNvPr id="48" name="Rectangle à coins arrondis 47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51" name="Groupe 50"/>
            <p:cNvGrpSpPr/>
            <p:nvPr/>
          </p:nvGrpSpPr>
          <p:grpSpPr>
            <a:xfrm>
              <a:off x="6666428" y="5650759"/>
              <a:ext cx="269240" cy="292100"/>
              <a:chOff x="675640" y="4371340"/>
              <a:chExt cx="589280" cy="568960"/>
            </a:xfrm>
          </p:grpSpPr>
          <p:sp>
            <p:nvSpPr>
              <p:cNvPr id="52" name="Rectangle à coins arrondis 51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 53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6818828" y="5803159"/>
              <a:ext cx="269240" cy="292100"/>
              <a:chOff x="675640" y="4371340"/>
              <a:chExt cx="589280" cy="568960"/>
            </a:xfrm>
          </p:grpSpPr>
          <p:sp>
            <p:nvSpPr>
              <p:cNvPr id="56" name="Rectangle à coins arrondis 55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 57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6971228" y="5955559"/>
              <a:ext cx="269240" cy="292100"/>
              <a:chOff x="675640" y="4371340"/>
              <a:chExt cx="589280" cy="568960"/>
            </a:xfrm>
          </p:grpSpPr>
          <p:sp>
            <p:nvSpPr>
              <p:cNvPr id="60" name="Rectangle à coins arrondis 59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Forme libre 61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sp>
          <p:nvSpPr>
            <p:cNvPr id="63" name="Ellipse 62"/>
            <p:cNvSpPr/>
            <p:nvPr/>
          </p:nvSpPr>
          <p:spPr>
            <a:xfrm>
              <a:off x="8339381" y="4836539"/>
              <a:ext cx="1609799" cy="184874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4" name="Groupe 63"/>
            <p:cNvGrpSpPr/>
            <p:nvPr/>
          </p:nvGrpSpPr>
          <p:grpSpPr>
            <a:xfrm>
              <a:off x="8546028" y="5122439"/>
              <a:ext cx="269240" cy="292100"/>
              <a:chOff x="675640" y="4371340"/>
              <a:chExt cx="589280" cy="568960"/>
            </a:xfrm>
          </p:grpSpPr>
          <p:sp>
            <p:nvSpPr>
              <p:cNvPr id="65" name="Rectangle à coins arrondis 64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Forme libre 66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68" name="Groupe 67"/>
            <p:cNvGrpSpPr/>
            <p:nvPr/>
          </p:nvGrpSpPr>
          <p:grpSpPr>
            <a:xfrm>
              <a:off x="8698428" y="5274839"/>
              <a:ext cx="269240" cy="292100"/>
              <a:chOff x="675640" y="4371340"/>
              <a:chExt cx="589280" cy="568960"/>
            </a:xfrm>
          </p:grpSpPr>
          <p:sp>
            <p:nvSpPr>
              <p:cNvPr id="69" name="Rectangle à coins arrondis 68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Forme libre 70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72" name="Groupe 71"/>
            <p:cNvGrpSpPr/>
            <p:nvPr/>
          </p:nvGrpSpPr>
          <p:grpSpPr>
            <a:xfrm>
              <a:off x="8850828" y="5427239"/>
              <a:ext cx="269240" cy="292100"/>
              <a:chOff x="675640" y="4371340"/>
              <a:chExt cx="589280" cy="568960"/>
            </a:xfrm>
          </p:grpSpPr>
          <p:sp>
            <p:nvSpPr>
              <p:cNvPr id="73" name="Rectangle à coins arrondis 72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Forme libre 74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76" name="Groupe 75"/>
            <p:cNvGrpSpPr/>
            <p:nvPr/>
          </p:nvGrpSpPr>
          <p:grpSpPr>
            <a:xfrm>
              <a:off x="9003228" y="5579639"/>
              <a:ext cx="269240" cy="292100"/>
              <a:chOff x="675640" y="4371340"/>
              <a:chExt cx="589280" cy="568960"/>
            </a:xfrm>
          </p:grpSpPr>
          <p:sp>
            <p:nvSpPr>
              <p:cNvPr id="77" name="Rectangle à coins arrondis 76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Forme libre 78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80" name="Groupe 79"/>
            <p:cNvGrpSpPr/>
            <p:nvPr/>
          </p:nvGrpSpPr>
          <p:grpSpPr>
            <a:xfrm>
              <a:off x="9155628" y="5732039"/>
              <a:ext cx="269240" cy="292100"/>
              <a:chOff x="675640" y="4371340"/>
              <a:chExt cx="589280" cy="568960"/>
            </a:xfrm>
          </p:grpSpPr>
          <p:sp>
            <p:nvSpPr>
              <p:cNvPr id="81" name="Rectangle à coins arrondis 80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Forme libre 82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9308028" y="5884439"/>
              <a:ext cx="269240" cy="292100"/>
              <a:chOff x="675640" y="4371340"/>
              <a:chExt cx="589280" cy="568960"/>
            </a:xfrm>
          </p:grpSpPr>
          <p:sp>
            <p:nvSpPr>
              <p:cNvPr id="85" name="Rectangle à coins arrondis 84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Forme libre 86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9460428" y="6036839"/>
              <a:ext cx="269240" cy="292100"/>
              <a:chOff x="675640" y="4371340"/>
              <a:chExt cx="589280" cy="568960"/>
            </a:xfrm>
          </p:grpSpPr>
          <p:sp>
            <p:nvSpPr>
              <p:cNvPr id="89" name="Rectangle à coins arrondis 88"/>
              <p:cNvSpPr/>
              <p:nvPr/>
            </p:nvSpPr>
            <p:spPr>
              <a:xfrm>
                <a:off x="675640" y="4371340"/>
                <a:ext cx="589280" cy="56896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724747" y="4419762"/>
                <a:ext cx="472652" cy="4539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 90"/>
              <p:cNvSpPr/>
              <p:nvPr/>
            </p:nvSpPr>
            <p:spPr>
              <a:xfrm>
                <a:off x="853652" y="4565029"/>
                <a:ext cx="233257" cy="178632"/>
              </a:xfrm>
              <a:custGeom>
                <a:avLst/>
                <a:gdLst>
                  <a:gd name="connsiteX0" fmla="*/ 0 w 1290320"/>
                  <a:gd name="connsiteY0" fmla="*/ 1056640 h 1132966"/>
                  <a:gd name="connsiteX1" fmla="*/ 467360 w 1290320"/>
                  <a:gd name="connsiteY1" fmla="*/ 1046480 h 1132966"/>
                  <a:gd name="connsiteX2" fmla="*/ 782320 w 1290320"/>
                  <a:gd name="connsiteY2" fmla="*/ 182880 h 1132966"/>
                  <a:gd name="connsiteX3" fmla="*/ 1290320 w 1290320"/>
                  <a:gd name="connsiteY3" fmla="*/ 0 h 1132966"/>
                  <a:gd name="connsiteX4" fmla="*/ 1290320 w 1290320"/>
                  <a:gd name="connsiteY4" fmla="*/ 0 h 1132966"/>
                  <a:gd name="connsiteX5" fmla="*/ 1290320 w 1290320"/>
                  <a:gd name="connsiteY5" fmla="*/ 0 h 113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320" h="1132966">
                    <a:moveTo>
                      <a:pt x="0" y="1056640"/>
                    </a:moveTo>
                    <a:cubicBezTo>
                      <a:pt x="168486" y="1124373"/>
                      <a:pt x="336973" y="1192107"/>
                      <a:pt x="467360" y="1046480"/>
                    </a:cubicBezTo>
                    <a:cubicBezTo>
                      <a:pt x="597747" y="900853"/>
                      <a:pt x="645160" y="357293"/>
                      <a:pt x="782320" y="182880"/>
                    </a:cubicBezTo>
                    <a:cubicBezTo>
                      <a:pt x="919480" y="8467"/>
                      <a:pt x="1290320" y="0"/>
                      <a:pt x="1290320" y="0"/>
                    </a:cubicBezTo>
                    <a:lnTo>
                      <a:pt x="1290320" y="0"/>
                    </a:lnTo>
                    <a:lnTo>
                      <a:pt x="1290320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</p:grpSp>
        <p:sp>
          <p:nvSpPr>
            <p:cNvPr id="5" name="Flèche droite 4"/>
            <p:cNvSpPr/>
            <p:nvPr/>
          </p:nvSpPr>
          <p:spPr>
            <a:xfrm>
              <a:off x="5262880" y="5430520"/>
              <a:ext cx="587301" cy="583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Flèche droite 92"/>
            <p:cNvSpPr/>
            <p:nvPr/>
          </p:nvSpPr>
          <p:spPr>
            <a:xfrm>
              <a:off x="7581336" y="5491480"/>
              <a:ext cx="707562" cy="583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Flèche droite 93"/>
            <p:cNvSpPr/>
            <p:nvPr/>
          </p:nvSpPr>
          <p:spPr>
            <a:xfrm>
              <a:off x="9999663" y="5458468"/>
              <a:ext cx="556207" cy="5834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239" y="5445760"/>
              <a:ext cx="997874" cy="5402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Capteur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Connecteur droit avec flèche 94"/>
            <p:cNvCxnSpPr>
              <a:stCxn id="7" idx="3"/>
              <a:endCxn id="25" idx="2"/>
            </p:cNvCxnSpPr>
            <p:nvPr/>
          </p:nvCxnSpPr>
          <p:spPr>
            <a:xfrm flipV="1">
              <a:off x="3207113" y="5513489"/>
              <a:ext cx="1344144" cy="20241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>
              <a:stCxn id="7" idx="3"/>
              <a:endCxn id="28" idx="1"/>
            </p:cNvCxnSpPr>
            <p:nvPr/>
          </p:nvCxnSpPr>
          <p:spPr>
            <a:xfrm flipV="1">
              <a:off x="3207113" y="5670550"/>
              <a:ext cx="1474107" cy="4535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7" idx="3"/>
              <a:endCxn id="32" idx="1"/>
            </p:cNvCxnSpPr>
            <p:nvPr/>
          </p:nvCxnSpPr>
          <p:spPr>
            <a:xfrm>
              <a:off x="3207113" y="5715900"/>
              <a:ext cx="1626507" cy="10705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469650" y="5342653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R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3804930" y="5495053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G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459490" y="5708413"/>
              <a:ext cx="31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B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883207" y="5400410"/>
              <a:ext cx="896321" cy="5402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N° pastille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Flèche droite 109"/>
          <p:cNvSpPr/>
          <p:nvPr/>
        </p:nvSpPr>
        <p:spPr>
          <a:xfrm>
            <a:off x="10050771" y="5304924"/>
            <a:ext cx="556207" cy="16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554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1901</Words>
  <Application>Microsoft Office PowerPoint</Application>
  <PresentationFormat>Grand écran</PresentationFormat>
  <Paragraphs>308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Comic Sans MS</vt:lpstr>
      <vt:lpstr>Consolas</vt:lpstr>
      <vt:lpstr>Times New Roman</vt:lpstr>
      <vt:lpstr>Thème Office</vt:lpstr>
      <vt:lpstr>Utilisation d’un réseau de neurones pour détecter les pastilles de couleurs</vt:lpstr>
      <vt:lpstr>Mécanisme de l’apprentissage</vt:lpstr>
      <vt:lpstr>Principe d’un réseau de neurones</vt:lpstr>
      <vt:lpstr>Présentation PowerPoint</vt:lpstr>
      <vt:lpstr>Les étapes de l’apprentissage</vt:lpstr>
      <vt:lpstr>Préparation des données d’apprentissage</vt:lpstr>
      <vt:lpstr>L’outillage informatique</vt:lpstr>
      <vt:lpstr>Les pastilles</vt:lpstr>
      <vt:lpstr>Définition d’un réseau de neurones</vt:lpstr>
      <vt:lpstr>Construction des données</vt:lpstr>
      <vt:lpstr>Préparation des données</vt:lpstr>
      <vt:lpstr>Entraînement du réseau</vt:lpstr>
      <vt:lpstr>Utilisation du réseau entraîné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Mécanisme de l’apprentissage</dc:title>
  <dc:creator>Christian Arnault</dc:creator>
  <cp:lastModifiedBy>Christian Arnault</cp:lastModifiedBy>
  <cp:revision>45</cp:revision>
  <cp:lastPrinted>2023-02-03T21:17:40Z</cp:lastPrinted>
  <dcterms:created xsi:type="dcterms:W3CDTF">2023-02-03T17:41:54Z</dcterms:created>
  <dcterms:modified xsi:type="dcterms:W3CDTF">2023-02-08T16:44:11Z</dcterms:modified>
</cp:coreProperties>
</file>