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70" r:id="rId13"/>
    <p:sldId id="267" r:id="rId14"/>
    <p:sldId id="268" r:id="rId15"/>
    <p:sldId id="269" r:id="rId1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20" d="100"/>
          <a:sy n="120" d="100"/>
        </p:scale>
        <p:origin x="17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663598-0655-4D79-9723-944CFC2E8166}" type="datetimeFigureOut">
              <a:rPr lang="fr-FR" smtClean="0"/>
              <a:t>05/05/2023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BB8608-41BA-411F-B73A-F2B47BDDE1DD}" type="slidenum">
              <a:rPr lang="fr-FR" smtClean="0"/>
              <a:t>‹N°›</a:t>
            </a:fld>
            <a:endParaRPr lang="fr-FR"/>
          </a:p>
        </p:txBody>
      </p:sp>
    </p:spTree>
    <p:extLst>
      <p:ext uri="{BB962C8B-B14F-4D97-AF65-F5344CB8AC3E}">
        <p14:creationId xmlns:p14="http://schemas.microsoft.com/office/powerpoint/2010/main" val="33267430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p:cNvSpPr txBox="1">
            <a:spLocks noGrp="1"/>
          </p:cNvSpPr>
          <p:nvPr>
            <p:ph type="sldNum" sz="quarter" idx="5"/>
          </p:nvPr>
        </p:nvSpPr>
        <p:spPr>
          <a:ln/>
        </p:spPr>
        <p:txBody>
          <a:bodyPr vert="horz" lIns="0" tIns="0" rIns="0" bIns="0" anchor="b" anchorCtr="0">
            <a:noAutofit/>
          </a:bodyPr>
          <a:lstStyle/>
          <a:p>
            <a:pPr lvl="0"/>
            <a:fld id="{957519AD-4980-4351-BBE7-156FC779AB6B}" type="slidenum">
              <a:t>6</a:t>
            </a:fld>
            <a:endParaRPr lang="fr-FR"/>
          </a:p>
        </p:txBody>
      </p:sp>
      <p:sp>
        <p:nvSpPr>
          <p:cNvPr id="2" name="Espace réservé de l'image des diapositives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Espace réservé des notes 2"/>
          <p:cNvSpPr txBox="1">
            <a:spLocks noGrp="1"/>
          </p:cNvSpPr>
          <p:nvPr>
            <p:ph type="body" sz="quarter" idx="1"/>
          </p:nvPr>
        </p:nvSpPr>
        <p:spPr/>
        <p:txBody>
          <a:bodyPr vert="horz"/>
          <a:lstStyle/>
          <a:p>
            <a:endParaRPr lang="fr-FR"/>
          </a:p>
        </p:txBody>
      </p:sp>
    </p:spTree>
    <p:extLst>
      <p:ext uri="{BB962C8B-B14F-4D97-AF65-F5344CB8AC3E}">
        <p14:creationId xmlns:p14="http://schemas.microsoft.com/office/powerpoint/2010/main" val="2659155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p:cNvSpPr txBox="1">
            <a:spLocks noGrp="1"/>
          </p:cNvSpPr>
          <p:nvPr>
            <p:ph type="sldNum" sz="quarter" idx="5"/>
          </p:nvPr>
        </p:nvSpPr>
        <p:spPr>
          <a:ln/>
        </p:spPr>
        <p:txBody>
          <a:bodyPr vert="horz" lIns="0" tIns="0" rIns="0" bIns="0" anchor="b" anchorCtr="0">
            <a:noAutofit/>
          </a:bodyPr>
          <a:lstStyle/>
          <a:p>
            <a:pPr lvl="0"/>
            <a:fld id="{038163C4-341C-4B88-A170-0CE80591654C}" type="slidenum">
              <a:t>7</a:t>
            </a:fld>
            <a:endParaRPr lang="fr-FR"/>
          </a:p>
        </p:txBody>
      </p:sp>
      <p:sp>
        <p:nvSpPr>
          <p:cNvPr id="2" name="Espace réservé de l'image des diapositives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Espace réservé des notes 2"/>
          <p:cNvSpPr txBox="1">
            <a:spLocks noGrp="1"/>
          </p:cNvSpPr>
          <p:nvPr>
            <p:ph type="body" sz="quarter" idx="1"/>
          </p:nvPr>
        </p:nvSpPr>
        <p:spPr/>
        <p:txBody>
          <a:bodyPr vert="horz"/>
          <a:lstStyle/>
          <a:p>
            <a:endParaRPr lang="fr-FR"/>
          </a:p>
        </p:txBody>
      </p:sp>
    </p:spTree>
    <p:extLst>
      <p:ext uri="{BB962C8B-B14F-4D97-AF65-F5344CB8AC3E}">
        <p14:creationId xmlns:p14="http://schemas.microsoft.com/office/powerpoint/2010/main" val="827539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p:cNvSpPr txBox="1">
            <a:spLocks noGrp="1"/>
          </p:cNvSpPr>
          <p:nvPr>
            <p:ph type="sldNum" sz="quarter" idx="5"/>
          </p:nvPr>
        </p:nvSpPr>
        <p:spPr>
          <a:ln/>
        </p:spPr>
        <p:txBody>
          <a:bodyPr vert="horz" lIns="0" tIns="0" rIns="0" bIns="0" anchor="b" anchorCtr="0">
            <a:noAutofit/>
          </a:bodyPr>
          <a:lstStyle/>
          <a:p>
            <a:pPr lvl="0"/>
            <a:fld id="{E4FC1A2F-D5F2-48BA-A537-94030FD7400E}" type="slidenum">
              <a:t>8</a:t>
            </a:fld>
            <a:endParaRPr lang="fr-FR"/>
          </a:p>
        </p:txBody>
      </p:sp>
      <p:sp>
        <p:nvSpPr>
          <p:cNvPr id="2" name="Espace réservé de l'image des diapositives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Espace réservé des notes 2"/>
          <p:cNvSpPr txBox="1">
            <a:spLocks noGrp="1"/>
          </p:cNvSpPr>
          <p:nvPr>
            <p:ph type="body" sz="quarter" idx="1"/>
          </p:nvPr>
        </p:nvSpPr>
        <p:spPr/>
        <p:txBody>
          <a:bodyPr vert="horz"/>
          <a:lstStyle/>
          <a:p>
            <a:endParaRPr lang="fr-FR"/>
          </a:p>
        </p:txBody>
      </p:sp>
    </p:spTree>
    <p:extLst>
      <p:ext uri="{BB962C8B-B14F-4D97-AF65-F5344CB8AC3E}">
        <p14:creationId xmlns:p14="http://schemas.microsoft.com/office/powerpoint/2010/main" val="2226454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165D6CF5-77F1-4E78-AE43-9901E21328FC}" type="datetimeFigureOut">
              <a:rPr lang="fr-FR" smtClean="0"/>
              <a:t>05/05/2023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B1B6B68-3A46-4CF6-B962-D1DA507630AD}" type="slidenum">
              <a:rPr lang="fr-FR" smtClean="0"/>
              <a:t>‹N°›</a:t>
            </a:fld>
            <a:endParaRPr lang="fr-FR"/>
          </a:p>
        </p:txBody>
      </p:sp>
    </p:spTree>
    <p:extLst>
      <p:ext uri="{BB962C8B-B14F-4D97-AF65-F5344CB8AC3E}">
        <p14:creationId xmlns:p14="http://schemas.microsoft.com/office/powerpoint/2010/main" val="852299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165D6CF5-77F1-4E78-AE43-9901E21328FC}" type="datetimeFigureOut">
              <a:rPr lang="fr-FR" smtClean="0"/>
              <a:t>05/05/2023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B1B6B68-3A46-4CF6-B962-D1DA507630AD}" type="slidenum">
              <a:rPr lang="fr-FR" smtClean="0"/>
              <a:t>‹N°›</a:t>
            </a:fld>
            <a:endParaRPr lang="fr-FR"/>
          </a:p>
        </p:txBody>
      </p:sp>
    </p:spTree>
    <p:extLst>
      <p:ext uri="{BB962C8B-B14F-4D97-AF65-F5344CB8AC3E}">
        <p14:creationId xmlns:p14="http://schemas.microsoft.com/office/powerpoint/2010/main" val="3535999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165D6CF5-77F1-4E78-AE43-9901E21328FC}" type="datetimeFigureOut">
              <a:rPr lang="fr-FR" smtClean="0"/>
              <a:t>05/05/2023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B1B6B68-3A46-4CF6-B962-D1DA507630AD}" type="slidenum">
              <a:rPr lang="fr-FR" smtClean="0"/>
              <a:t>‹N°›</a:t>
            </a:fld>
            <a:endParaRPr lang="fr-FR"/>
          </a:p>
        </p:txBody>
      </p:sp>
    </p:spTree>
    <p:extLst>
      <p:ext uri="{BB962C8B-B14F-4D97-AF65-F5344CB8AC3E}">
        <p14:creationId xmlns:p14="http://schemas.microsoft.com/office/powerpoint/2010/main" val="1796953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165D6CF5-77F1-4E78-AE43-9901E21328FC}" type="datetimeFigureOut">
              <a:rPr lang="fr-FR" smtClean="0"/>
              <a:t>05/05/2023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B1B6B68-3A46-4CF6-B962-D1DA507630AD}" type="slidenum">
              <a:rPr lang="fr-FR" smtClean="0"/>
              <a:t>‹N°›</a:t>
            </a:fld>
            <a:endParaRPr lang="fr-FR"/>
          </a:p>
        </p:txBody>
      </p:sp>
    </p:spTree>
    <p:extLst>
      <p:ext uri="{BB962C8B-B14F-4D97-AF65-F5344CB8AC3E}">
        <p14:creationId xmlns:p14="http://schemas.microsoft.com/office/powerpoint/2010/main" val="1070957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165D6CF5-77F1-4E78-AE43-9901E21328FC}" type="datetimeFigureOut">
              <a:rPr lang="fr-FR" smtClean="0"/>
              <a:t>05/05/2023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B1B6B68-3A46-4CF6-B962-D1DA507630AD}" type="slidenum">
              <a:rPr lang="fr-FR" smtClean="0"/>
              <a:t>‹N°›</a:t>
            </a:fld>
            <a:endParaRPr lang="fr-FR"/>
          </a:p>
        </p:txBody>
      </p:sp>
    </p:spTree>
    <p:extLst>
      <p:ext uri="{BB962C8B-B14F-4D97-AF65-F5344CB8AC3E}">
        <p14:creationId xmlns:p14="http://schemas.microsoft.com/office/powerpoint/2010/main" val="286950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165D6CF5-77F1-4E78-AE43-9901E21328FC}" type="datetimeFigureOut">
              <a:rPr lang="fr-FR" smtClean="0"/>
              <a:t>05/05/2023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B1B6B68-3A46-4CF6-B962-D1DA507630AD}" type="slidenum">
              <a:rPr lang="fr-FR" smtClean="0"/>
              <a:t>‹N°›</a:t>
            </a:fld>
            <a:endParaRPr lang="fr-FR"/>
          </a:p>
        </p:txBody>
      </p:sp>
    </p:spTree>
    <p:extLst>
      <p:ext uri="{BB962C8B-B14F-4D97-AF65-F5344CB8AC3E}">
        <p14:creationId xmlns:p14="http://schemas.microsoft.com/office/powerpoint/2010/main" val="3630888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165D6CF5-77F1-4E78-AE43-9901E21328FC}" type="datetimeFigureOut">
              <a:rPr lang="fr-FR" smtClean="0"/>
              <a:t>05/05/2023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8B1B6B68-3A46-4CF6-B962-D1DA507630AD}" type="slidenum">
              <a:rPr lang="fr-FR" smtClean="0"/>
              <a:t>‹N°›</a:t>
            </a:fld>
            <a:endParaRPr lang="fr-FR"/>
          </a:p>
        </p:txBody>
      </p:sp>
    </p:spTree>
    <p:extLst>
      <p:ext uri="{BB962C8B-B14F-4D97-AF65-F5344CB8AC3E}">
        <p14:creationId xmlns:p14="http://schemas.microsoft.com/office/powerpoint/2010/main" val="835052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165D6CF5-77F1-4E78-AE43-9901E21328FC}" type="datetimeFigureOut">
              <a:rPr lang="fr-FR" smtClean="0"/>
              <a:t>05/05/2023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8B1B6B68-3A46-4CF6-B962-D1DA507630AD}" type="slidenum">
              <a:rPr lang="fr-FR" smtClean="0"/>
              <a:t>‹N°›</a:t>
            </a:fld>
            <a:endParaRPr lang="fr-FR"/>
          </a:p>
        </p:txBody>
      </p:sp>
    </p:spTree>
    <p:extLst>
      <p:ext uri="{BB962C8B-B14F-4D97-AF65-F5344CB8AC3E}">
        <p14:creationId xmlns:p14="http://schemas.microsoft.com/office/powerpoint/2010/main" val="233996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165D6CF5-77F1-4E78-AE43-9901E21328FC}" type="datetimeFigureOut">
              <a:rPr lang="fr-FR" smtClean="0"/>
              <a:t>05/05/2023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8B1B6B68-3A46-4CF6-B962-D1DA507630AD}" type="slidenum">
              <a:rPr lang="fr-FR" smtClean="0"/>
              <a:t>‹N°›</a:t>
            </a:fld>
            <a:endParaRPr lang="fr-FR"/>
          </a:p>
        </p:txBody>
      </p:sp>
    </p:spTree>
    <p:extLst>
      <p:ext uri="{BB962C8B-B14F-4D97-AF65-F5344CB8AC3E}">
        <p14:creationId xmlns:p14="http://schemas.microsoft.com/office/powerpoint/2010/main" val="3228324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165D6CF5-77F1-4E78-AE43-9901E21328FC}" type="datetimeFigureOut">
              <a:rPr lang="fr-FR" smtClean="0"/>
              <a:t>05/05/2023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B1B6B68-3A46-4CF6-B962-D1DA507630AD}" type="slidenum">
              <a:rPr lang="fr-FR" smtClean="0"/>
              <a:t>‹N°›</a:t>
            </a:fld>
            <a:endParaRPr lang="fr-FR"/>
          </a:p>
        </p:txBody>
      </p:sp>
    </p:spTree>
    <p:extLst>
      <p:ext uri="{BB962C8B-B14F-4D97-AF65-F5344CB8AC3E}">
        <p14:creationId xmlns:p14="http://schemas.microsoft.com/office/powerpoint/2010/main" val="1660828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165D6CF5-77F1-4E78-AE43-9901E21328FC}" type="datetimeFigureOut">
              <a:rPr lang="fr-FR" smtClean="0"/>
              <a:t>05/05/2023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B1B6B68-3A46-4CF6-B962-D1DA507630AD}" type="slidenum">
              <a:rPr lang="fr-FR" smtClean="0"/>
              <a:t>‹N°›</a:t>
            </a:fld>
            <a:endParaRPr lang="fr-FR"/>
          </a:p>
        </p:txBody>
      </p:sp>
    </p:spTree>
    <p:extLst>
      <p:ext uri="{BB962C8B-B14F-4D97-AF65-F5344CB8AC3E}">
        <p14:creationId xmlns:p14="http://schemas.microsoft.com/office/powerpoint/2010/main" val="2951685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5D6CF5-77F1-4E78-AE43-9901E21328FC}" type="datetimeFigureOut">
              <a:rPr lang="fr-FR" smtClean="0"/>
              <a:t>05/05/2023</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1B6B68-3A46-4CF6-B962-D1DA507630AD}" type="slidenum">
              <a:rPr lang="fr-FR" smtClean="0"/>
              <a:t>‹N°›</a:t>
            </a:fld>
            <a:endParaRPr lang="fr-FR"/>
          </a:p>
        </p:txBody>
      </p:sp>
    </p:spTree>
    <p:extLst>
      <p:ext uri="{BB962C8B-B14F-4D97-AF65-F5344CB8AC3E}">
        <p14:creationId xmlns:p14="http://schemas.microsoft.com/office/powerpoint/2010/main" val="28590389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192.168.4.1/capture" TargetMode="External"/><Relationship Id="rId2" Type="http://schemas.openxmlformats.org/officeDocument/2006/relationships/hyperlink" Target="http://192.168.4.1:81/stream" TargetMode="Externa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hyperlink" Target="https://www.youtube.com/results?search_query=neuron+l%27explication+la+plus+facil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fontScale="90000"/>
          </a:bodyPr>
          <a:lstStyle/>
          <a:p>
            <a:r>
              <a:rPr lang="fr-FR" sz="6700" b="1" dirty="0" smtClean="0">
                <a:solidFill>
                  <a:srgbClr val="0070C0"/>
                </a:solidFill>
              </a:rPr>
              <a:t>Animation numérique</a:t>
            </a:r>
            <a:r>
              <a:rPr lang="fr-FR" dirty="0" smtClean="0"/>
              <a:t/>
            </a:r>
            <a:br>
              <a:rPr lang="fr-FR" dirty="0" smtClean="0"/>
            </a:br>
            <a:r>
              <a:rPr lang="fr-FR" sz="4900" dirty="0" smtClean="0"/>
              <a:t>Introduction aux technologiques numériques</a:t>
            </a:r>
            <a:br>
              <a:rPr lang="fr-FR" sz="4900" dirty="0" smtClean="0"/>
            </a:br>
            <a:r>
              <a:rPr lang="fr-FR" sz="4900" dirty="0" smtClean="0"/>
              <a:t>Intelligence Artificielle</a:t>
            </a:r>
            <a:endParaRPr lang="fr-FR" sz="4900" dirty="0"/>
          </a:p>
        </p:txBody>
      </p:sp>
      <p:sp>
        <p:nvSpPr>
          <p:cNvPr id="3" name="Sous-titre 2"/>
          <p:cNvSpPr>
            <a:spLocks noGrp="1"/>
          </p:cNvSpPr>
          <p:nvPr>
            <p:ph type="subTitle" idx="1"/>
          </p:nvPr>
        </p:nvSpPr>
        <p:spPr/>
        <p:txBody>
          <a:bodyPr>
            <a:normAutofit fontScale="92500" lnSpcReduction="10000"/>
          </a:bodyPr>
          <a:lstStyle/>
          <a:p>
            <a:r>
              <a:rPr lang="fr-FR" sz="7800" dirty="0" err="1" smtClean="0">
                <a:solidFill>
                  <a:srgbClr val="00B050"/>
                </a:solidFill>
              </a:rPr>
              <a:t>Anumby</a:t>
            </a:r>
            <a:endParaRPr lang="fr-FR" sz="8600" dirty="0" smtClean="0">
              <a:solidFill>
                <a:srgbClr val="00B050"/>
              </a:solidFill>
            </a:endParaRPr>
          </a:p>
          <a:p>
            <a:r>
              <a:rPr lang="fr-FR" i="1" dirty="0" smtClean="0">
                <a:solidFill>
                  <a:srgbClr val="00B0F0"/>
                </a:solidFill>
              </a:rPr>
              <a:t>Philippe Janin, Chris Arnault, Pierre </a:t>
            </a:r>
            <a:r>
              <a:rPr lang="fr-FR" i="1" dirty="0" err="1" smtClean="0">
                <a:solidFill>
                  <a:srgbClr val="00B0F0"/>
                </a:solidFill>
              </a:rPr>
              <a:t>Satre</a:t>
            </a:r>
            <a:r>
              <a:rPr lang="fr-FR" i="1" dirty="0" smtClean="0">
                <a:solidFill>
                  <a:srgbClr val="00B0F0"/>
                </a:solidFill>
              </a:rPr>
              <a:t>, Bernard </a:t>
            </a:r>
            <a:r>
              <a:rPr lang="fr-FR" i="1" dirty="0" err="1" smtClean="0">
                <a:solidFill>
                  <a:srgbClr val="00B0F0"/>
                </a:solidFill>
              </a:rPr>
              <a:t>Beauchène</a:t>
            </a:r>
            <a:r>
              <a:rPr lang="fr-FR" i="1" dirty="0" smtClean="0">
                <a:solidFill>
                  <a:srgbClr val="00B0F0"/>
                </a:solidFill>
              </a:rPr>
              <a:t>, Lucas </a:t>
            </a:r>
            <a:r>
              <a:rPr lang="fr-FR" i="1" dirty="0" err="1" smtClean="0">
                <a:solidFill>
                  <a:srgbClr val="00B0F0"/>
                </a:solidFill>
              </a:rPr>
              <a:t>Dugard</a:t>
            </a:r>
            <a:r>
              <a:rPr lang="fr-FR" i="1" dirty="0" smtClean="0">
                <a:solidFill>
                  <a:srgbClr val="00B0F0"/>
                </a:solidFill>
              </a:rPr>
              <a:t>, Arnaud </a:t>
            </a:r>
            <a:r>
              <a:rPr lang="fr-FR" i="1" dirty="0" err="1" smtClean="0">
                <a:solidFill>
                  <a:srgbClr val="00B0F0"/>
                </a:solidFill>
              </a:rPr>
              <a:t>Reichart</a:t>
            </a:r>
            <a:endParaRPr lang="fr-FR" i="1" dirty="0">
              <a:solidFill>
                <a:srgbClr val="00B0F0"/>
              </a:solidFill>
            </a:endParaRPr>
          </a:p>
        </p:txBody>
      </p:sp>
      <p:pic>
        <p:nvPicPr>
          <p:cNvPr id="4" name="Image 3">
            <a:extLst>
              <a:ext uri="{FF2B5EF4-FFF2-40B4-BE49-F238E27FC236}">
                <a16:creationId xmlns:a16="http://schemas.microsoft.com/office/drawing/2014/main" id="{00000000-0000-0000-0000-000000000000}"/>
              </a:ext>
            </a:extLst>
          </p:cNvPr>
          <p:cNvPicPr>
            <a:picLocks noChangeAspect="1"/>
          </p:cNvPicPr>
          <p:nvPr/>
        </p:nvPicPr>
        <p:blipFill>
          <a:blip r:embed="rId2">
            <a:lum/>
            <a:alphaModFix/>
          </a:blip>
          <a:srcRect/>
          <a:stretch>
            <a:fillRect/>
          </a:stretch>
        </p:blipFill>
        <p:spPr>
          <a:xfrm>
            <a:off x="289753" y="256196"/>
            <a:ext cx="2592360" cy="809640"/>
          </a:xfrm>
          <a:prstGeom prst="rect">
            <a:avLst/>
          </a:prstGeom>
          <a:noFill/>
          <a:ln>
            <a:noFill/>
          </a:ln>
        </p:spPr>
      </p:pic>
    </p:spTree>
    <p:extLst>
      <p:ext uri="{BB962C8B-B14F-4D97-AF65-F5344CB8AC3E}">
        <p14:creationId xmlns:p14="http://schemas.microsoft.com/office/powerpoint/2010/main" val="943884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0070C0"/>
                </a:solidFill>
              </a:rPr>
              <a:t>Faire un </a:t>
            </a:r>
            <a:r>
              <a:rPr lang="fr-FR" dirty="0" err="1" smtClean="0">
                <a:solidFill>
                  <a:srgbClr val="0070C0"/>
                </a:solidFill>
              </a:rPr>
              <a:t>algo</a:t>
            </a:r>
            <a:r>
              <a:rPr lang="fr-FR" dirty="0" smtClean="0">
                <a:solidFill>
                  <a:srgbClr val="0070C0"/>
                </a:solidFill>
              </a:rPr>
              <a:t> !!</a:t>
            </a:r>
            <a:endParaRPr lang="fr-FR" dirty="0">
              <a:solidFill>
                <a:srgbClr val="0070C0"/>
              </a:solidFill>
            </a:endParaRPr>
          </a:p>
        </p:txBody>
      </p:sp>
      <p:sp>
        <p:nvSpPr>
          <p:cNvPr id="3" name="Espace réservé du contenu 2"/>
          <p:cNvSpPr>
            <a:spLocks noGrp="1"/>
          </p:cNvSpPr>
          <p:nvPr>
            <p:ph idx="1"/>
          </p:nvPr>
        </p:nvSpPr>
        <p:spPr/>
        <p:txBody>
          <a:bodyPr/>
          <a:lstStyle/>
          <a:p>
            <a:r>
              <a:rPr lang="fr-FR" dirty="0" smtClean="0"/>
              <a:t>Créer un code secret</a:t>
            </a:r>
          </a:p>
          <a:p>
            <a:pPr lvl="1"/>
            <a:r>
              <a:rPr lang="fr-FR" dirty="0" smtClean="0"/>
              <a:t>Un code secret est une règle qui transforme de façon secrète les mots d’un message pour produire le même message mais de faç</a:t>
            </a:r>
            <a:r>
              <a:rPr lang="fr-FR" dirty="0" smtClean="0"/>
              <a:t>on à le rendre illisible par ceux qui n’ont pas la règle (on appelle ça la clé)</a:t>
            </a:r>
            <a:endParaRPr lang="fr-FR" dirty="0" smtClean="0"/>
          </a:p>
        </p:txBody>
      </p:sp>
    </p:spTree>
    <p:extLst>
      <p:ext uri="{BB962C8B-B14F-4D97-AF65-F5344CB8AC3E}">
        <p14:creationId xmlns:p14="http://schemas.microsoft.com/office/powerpoint/2010/main" val="342547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0070C0"/>
                </a:solidFill>
              </a:rPr>
              <a:t>L’électronique numérique</a:t>
            </a:r>
            <a:endParaRPr lang="fr-FR" dirty="0">
              <a:solidFill>
                <a:srgbClr val="0070C0"/>
              </a:solidFill>
            </a:endParaRPr>
          </a:p>
        </p:txBody>
      </p:sp>
      <p:sp>
        <p:nvSpPr>
          <p:cNvPr id="3" name="Espace réservé du contenu 2"/>
          <p:cNvSpPr>
            <a:spLocks noGrp="1"/>
          </p:cNvSpPr>
          <p:nvPr>
            <p:ph idx="1"/>
          </p:nvPr>
        </p:nvSpPr>
        <p:spPr/>
        <p:txBody>
          <a:bodyPr>
            <a:normAutofit lnSpcReduction="10000"/>
          </a:bodyPr>
          <a:lstStyle/>
          <a:p>
            <a:r>
              <a:rPr lang="fr-FR" dirty="0" smtClean="0"/>
              <a:t>Présentation de la carte de développement UNO</a:t>
            </a:r>
          </a:p>
          <a:p>
            <a:pPr lvl="1"/>
            <a:r>
              <a:rPr lang="fr-FR" dirty="0" smtClean="0"/>
              <a:t>Le petit ordinateur est un </a:t>
            </a:r>
            <a:r>
              <a:rPr lang="fr-FR" dirty="0" err="1" smtClean="0"/>
              <a:t>microcontrolleur</a:t>
            </a:r>
            <a:endParaRPr lang="fr-FR" dirty="0" smtClean="0"/>
          </a:p>
          <a:p>
            <a:pPr lvl="1"/>
            <a:r>
              <a:rPr lang="fr-FR" dirty="0" smtClean="0"/>
              <a:t>C’est pareil que votre PC ou bien que votre Téléphone portable</a:t>
            </a:r>
          </a:p>
          <a:p>
            <a:pPr lvl="1"/>
            <a:r>
              <a:rPr lang="fr-FR" dirty="0" smtClean="0"/>
              <a:t>… sauf que l’on peut y brancher plein de capteurs ou d’actionneurs</a:t>
            </a:r>
          </a:p>
          <a:p>
            <a:pPr lvl="2"/>
            <a:r>
              <a:rPr lang="fr-FR" dirty="0" smtClean="0"/>
              <a:t>Pour mesurer la lumière, la température, détecter une présence, prendre des photos, appuyer sur un bouton, etc…</a:t>
            </a:r>
          </a:p>
          <a:p>
            <a:pPr lvl="2"/>
            <a:r>
              <a:rPr lang="fr-FR" dirty="0" smtClean="0"/>
              <a:t>Pour agir que des objets (des moteurs, allumer des </a:t>
            </a:r>
            <a:r>
              <a:rPr lang="fr-FR" dirty="0" err="1" smtClean="0"/>
              <a:t>Leds</a:t>
            </a:r>
            <a:r>
              <a:rPr lang="fr-FR" dirty="0" smtClean="0"/>
              <a:t>, produire des sons, …)</a:t>
            </a:r>
          </a:p>
          <a:p>
            <a:pPr lvl="1"/>
            <a:r>
              <a:rPr lang="fr-FR" dirty="0" smtClean="0"/>
              <a:t>Et on peut aussi les programmer pour y installer des algorithmes, des séquences d’actions</a:t>
            </a:r>
          </a:p>
          <a:p>
            <a:r>
              <a:rPr lang="fr-FR" dirty="0" smtClean="0"/>
              <a:t>On va s’intéresser à deux cartes</a:t>
            </a:r>
          </a:p>
          <a:p>
            <a:pPr lvl="1"/>
            <a:r>
              <a:rPr lang="fr-FR" dirty="0" smtClean="0"/>
              <a:t>La carte de base UNO</a:t>
            </a:r>
          </a:p>
          <a:p>
            <a:pPr lvl="1"/>
            <a:r>
              <a:rPr lang="fr-FR" dirty="0" smtClean="0"/>
              <a:t>La carte ESP32 CAM qui contient une caméra</a:t>
            </a:r>
            <a:endParaRPr lang="fr-FR" dirty="0"/>
          </a:p>
        </p:txBody>
      </p:sp>
    </p:spTree>
    <p:extLst>
      <p:ext uri="{BB962C8B-B14F-4D97-AF65-F5344CB8AC3E}">
        <p14:creationId xmlns:p14="http://schemas.microsoft.com/office/powerpoint/2010/main" val="582890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carte </a:t>
            </a:r>
            <a:r>
              <a:rPr lang="fr-FR" dirty="0" err="1" smtClean="0"/>
              <a:t>Arduino</a:t>
            </a:r>
            <a:r>
              <a:rPr lang="fr-FR" dirty="0" smtClean="0"/>
              <a:t> UNO</a:t>
            </a:r>
            <a:endParaRPr lang="fr-FR" dirty="0"/>
          </a:p>
        </p:txBody>
      </p:sp>
      <p:pic>
        <p:nvPicPr>
          <p:cNvPr id="3074" name="Picture 2" descr="https://www.robotique.tech/wp-content/uploads/2022/05/arduino_un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92423"/>
            <a:ext cx="2071977" cy="151299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www.robotique.tech/wp-content/uploads/2021/04/L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8156" y="1844728"/>
            <a:ext cx="1322236" cy="155924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www.robotique.tech/wp-content/uploads/2022/11/plaque-essai.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2193" y="4060496"/>
            <a:ext cx="2205963" cy="1366739"/>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s://www.robotique.tech/wp-content/uploads/2020/06/Arduino-led_bb.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79492" y="2458529"/>
            <a:ext cx="4872757" cy="3565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2461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0070C0"/>
                </a:solidFill>
              </a:rPr>
              <a:t>Les images avec ESP32 CAM</a:t>
            </a:r>
            <a:endParaRPr lang="fr-FR" dirty="0">
              <a:solidFill>
                <a:srgbClr val="0070C0"/>
              </a:solidFill>
            </a:endParaRPr>
          </a:p>
        </p:txBody>
      </p:sp>
      <p:sp>
        <p:nvSpPr>
          <p:cNvPr id="3" name="Espace réservé du contenu 2"/>
          <p:cNvSpPr>
            <a:spLocks noGrp="1"/>
          </p:cNvSpPr>
          <p:nvPr>
            <p:ph idx="1"/>
          </p:nvPr>
        </p:nvSpPr>
        <p:spPr/>
        <p:txBody>
          <a:bodyPr/>
          <a:lstStyle/>
          <a:p>
            <a:r>
              <a:rPr lang="fr-FR" dirty="0" smtClean="0"/>
              <a:t>Le </a:t>
            </a:r>
            <a:r>
              <a:rPr lang="fr-FR" dirty="0" err="1" smtClean="0"/>
              <a:t>micro-controleur</a:t>
            </a:r>
            <a:r>
              <a:rPr lang="fr-FR" dirty="0" smtClean="0"/>
              <a:t> ESP32-CAM reste assez simple (la quantité de mémoire par exemple)</a:t>
            </a:r>
          </a:p>
          <a:p>
            <a:r>
              <a:rPr lang="fr-FR" dirty="0" smtClean="0"/>
              <a:t>Ensuite pour exploiter des images cela demande souvent des programmes complexes qui ne logent pas sur la carte</a:t>
            </a:r>
          </a:p>
          <a:p>
            <a:r>
              <a:rPr lang="fr-FR" dirty="0" smtClean="0"/>
              <a:t>Alors on utilise une connexion Wifi entre la carte et un PC ou bien avec smartphone</a:t>
            </a:r>
          </a:p>
          <a:p>
            <a:endParaRPr lang="fr-FR" dirty="0"/>
          </a:p>
        </p:txBody>
      </p:sp>
      <p:pic>
        <p:nvPicPr>
          <p:cNvPr id="1026" name="Picture 2" descr="https://www.gotronic.fr/blog/wp-content/uploads/2020/11/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652" y="4821016"/>
            <a:ext cx="3270969" cy="149088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c images libres de droit, photos de Pc | Depositphot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9802" y="4576763"/>
            <a:ext cx="2857500" cy="16002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Connecteur en arc 6"/>
          <p:cNvCxnSpPr>
            <a:stCxn id="1026" idx="3"/>
            <a:endCxn id="1032" idx="1"/>
          </p:cNvCxnSpPr>
          <p:nvPr/>
        </p:nvCxnSpPr>
        <p:spPr>
          <a:xfrm flipV="1">
            <a:off x="3903621" y="5376863"/>
            <a:ext cx="3236181" cy="189595"/>
          </a:xfrm>
          <a:prstGeom prst="curvedConnector3">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5713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0070C0"/>
                </a:solidFill>
              </a:rPr>
              <a:t>Les images avec ESP32 CAM</a:t>
            </a:r>
            <a:endParaRPr lang="fr-FR" dirty="0">
              <a:solidFill>
                <a:srgbClr val="0070C0"/>
              </a:solidFill>
            </a:endParaRPr>
          </a:p>
        </p:txBody>
      </p:sp>
      <p:sp>
        <p:nvSpPr>
          <p:cNvPr id="3" name="Espace réservé du contenu 2"/>
          <p:cNvSpPr>
            <a:spLocks noGrp="1"/>
          </p:cNvSpPr>
          <p:nvPr>
            <p:ph idx="1"/>
          </p:nvPr>
        </p:nvSpPr>
        <p:spPr>
          <a:xfrm>
            <a:off x="1076739" y="2064164"/>
            <a:ext cx="10515600" cy="4351338"/>
          </a:xfrm>
        </p:spPr>
        <p:txBody>
          <a:bodyPr/>
          <a:lstStyle/>
          <a:p>
            <a:r>
              <a:rPr lang="fr-FR" dirty="0" smtClean="0"/>
              <a:t>Il suffit alors</a:t>
            </a:r>
          </a:p>
          <a:p>
            <a:pPr lvl="1"/>
            <a:r>
              <a:rPr lang="fr-FR" dirty="0" smtClean="0"/>
              <a:t>De connecter le réseau local défini par le programme dans le ESP32</a:t>
            </a:r>
          </a:p>
          <a:p>
            <a:pPr lvl="1"/>
            <a:r>
              <a:rPr lang="fr-FR" dirty="0" smtClean="0"/>
              <a:t>D’ouvrir un navigateur Web à la bonne adresse</a:t>
            </a:r>
          </a:p>
          <a:p>
            <a:pPr lvl="1"/>
            <a:r>
              <a:rPr lang="fr-FR" dirty="0" smtClean="0"/>
              <a:t>Pour la vidéo: </a:t>
            </a:r>
            <a:r>
              <a:rPr lang="fr-FR" dirty="0" smtClean="0">
                <a:hlinkClick r:id="rId2"/>
              </a:rPr>
              <a:t>http://192.168.4.1:81/stream</a:t>
            </a:r>
            <a:endParaRPr lang="fr-FR" dirty="0" smtClean="0"/>
          </a:p>
          <a:p>
            <a:pPr lvl="1"/>
            <a:r>
              <a:rPr lang="fr-FR" dirty="0" smtClean="0"/>
              <a:t>Pour des images: </a:t>
            </a:r>
            <a:r>
              <a:rPr lang="fr-FR" dirty="0" smtClean="0">
                <a:hlinkClick r:id="rId3"/>
              </a:rPr>
              <a:t>http://192.168.4.1:80/capture</a:t>
            </a:r>
            <a:endParaRPr lang="fr-FR" dirty="0" smtClean="0"/>
          </a:p>
          <a:p>
            <a:pPr lvl="1"/>
            <a:endParaRPr lang="fr-FR" dirty="0" smtClean="0"/>
          </a:p>
          <a:p>
            <a:pPr lvl="1"/>
            <a:endParaRPr lang="fr-FR" dirty="0"/>
          </a:p>
        </p:txBody>
      </p:sp>
      <p:pic>
        <p:nvPicPr>
          <p:cNvPr id="1026" name="Picture 2" descr="https://www.gotronic.fr/blog/wp-content/uploads/2020/11/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652" y="4821016"/>
            <a:ext cx="3270969" cy="149088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c images libres de droit, photos de Pc | Depositphoto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39802" y="4576763"/>
            <a:ext cx="2857500" cy="16002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Connecteur en arc 6"/>
          <p:cNvCxnSpPr>
            <a:stCxn id="1026" idx="3"/>
            <a:endCxn id="1032" idx="1"/>
          </p:cNvCxnSpPr>
          <p:nvPr/>
        </p:nvCxnSpPr>
        <p:spPr>
          <a:xfrm flipV="1">
            <a:off x="3903621" y="5376863"/>
            <a:ext cx="3236181" cy="189595"/>
          </a:xfrm>
          <a:prstGeom prst="curvedConnector3">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4377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0070C0"/>
                </a:solidFill>
              </a:rPr>
              <a:t>Les images avec ESP32 CAM</a:t>
            </a:r>
            <a:endParaRPr lang="fr-FR" dirty="0">
              <a:solidFill>
                <a:srgbClr val="0070C0"/>
              </a:solidFill>
            </a:endParaRPr>
          </a:p>
        </p:txBody>
      </p:sp>
      <p:sp>
        <p:nvSpPr>
          <p:cNvPr id="3" name="Espace réservé du contenu 2"/>
          <p:cNvSpPr>
            <a:spLocks noGrp="1"/>
          </p:cNvSpPr>
          <p:nvPr>
            <p:ph idx="1"/>
          </p:nvPr>
        </p:nvSpPr>
        <p:spPr>
          <a:xfrm>
            <a:off x="1076739" y="2064164"/>
            <a:ext cx="10515600" cy="4351338"/>
          </a:xfrm>
        </p:spPr>
        <p:txBody>
          <a:bodyPr/>
          <a:lstStyle/>
          <a:p>
            <a:r>
              <a:rPr lang="fr-FR" dirty="0" smtClean="0"/>
              <a:t>Mais aussi on peut écrire un programme (par exemple avec le langage de programmation Python) ce qui permet d’utiliser les images</a:t>
            </a:r>
          </a:p>
          <a:p>
            <a:r>
              <a:rPr lang="fr-FR" dirty="0" smtClean="0"/>
              <a:t>On peut alors analyser les images reçues et les confronter au réseau de neurones artificiels qui aura été entraîné à reconnaître des figures connues</a:t>
            </a:r>
          </a:p>
          <a:p>
            <a:r>
              <a:rPr lang="fr-FR" dirty="0" smtClean="0"/>
              <a:t>Malheureusement ces outils demandent beaucoup de mémoire et ne logent pas toujours directement sur la carte </a:t>
            </a:r>
            <a:r>
              <a:rPr lang="fr-FR" dirty="0" err="1" smtClean="0"/>
              <a:t>micro-controleur</a:t>
            </a:r>
            <a:r>
              <a:rPr lang="fr-FR" dirty="0" smtClean="0"/>
              <a:t>, ce qui oblige à utiliser la liaison avec un PC.</a:t>
            </a:r>
          </a:p>
          <a:p>
            <a:pPr lvl="1"/>
            <a:endParaRPr lang="fr-FR" dirty="0" smtClean="0"/>
          </a:p>
          <a:p>
            <a:pPr lvl="1"/>
            <a:endParaRPr lang="fr-FR" dirty="0"/>
          </a:p>
        </p:txBody>
      </p:sp>
    </p:spTree>
    <p:extLst>
      <p:ext uri="{BB962C8B-B14F-4D97-AF65-F5344CB8AC3E}">
        <p14:creationId xmlns:p14="http://schemas.microsoft.com/office/powerpoint/2010/main" val="3863798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Programme</a:t>
            </a:r>
            <a:endParaRPr lang="fr-FR" dirty="0"/>
          </a:p>
        </p:txBody>
      </p:sp>
      <p:sp>
        <p:nvSpPr>
          <p:cNvPr id="3" name="Espace réservé du contenu 2"/>
          <p:cNvSpPr>
            <a:spLocks noGrp="1"/>
          </p:cNvSpPr>
          <p:nvPr>
            <p:ph idx="1"/>
          </p:nvPr>
        </p:nvSpPr>
        <p:spPr>
          <a:xfrm>
            <a:off x="838200" y="1335819"/>
            <a:ext cx="10515600" cy="4841144"/>
          </a:xfrm>
        </p:spPr>
        <p:txBody>
          <a:bodyPr>
            <a:normAutofit fontScale="55000" lnSpcReduction="20000"/>
          </a:bodyPr>
          <a:lstStyle/>
          <a:p>
            <a:r>
              <a:rPr lang="fr-FR" dirty="0"/>
              <a:t>Présentation des animateurs de l’association </a:t>
            </a:r>
            <a:r>
              <a:rPr lang="fr-FR" dirty="0" err="1"/>
              <a:t>Anumby</a:t>
            </a:r>
            <a:r>
              <a:rPr lang="fr-FR" dirty="0"/>
              <a:t> - Atelier Numérique de Bures sur Yvette- et des participants</a:t>
            </a:r>
            <a:r>
              <a:rPr lang="fr-FR" dirty="0" smtClean="0"/>
              <a:t>.</a:t>
            </a:r>
          </a:p>
          <a:p>
            <a:r>
              <a:rPr lang="fr-FR" b="1" dirty="0"/>
              <a:t>1° PARTIE  Introduction à l’intelligence artificielle</a:t>
            </a:r>
            <a:endParaRPr lang="fr-FR" dirty="0"/>
          </a:p>
          <a:p>
            <a:pPr lvl="1"/>
            <a:r>
              <a:rPr lang="fr-FR" dirty="0" smtClean="0"/>
              <a:t>Bref </a:t>
            </a:r>
            <a:r>
              <a:rPr lang="fr-FR" dirty="0"/>
              <a:t>historique de l’intelligence </a:t>
            </a:r>
            <a:r>
              <a:rPr lang="fr-FR" dirty="0" smtClean="0"/>
              <a:t>artificielle</a:t>
            </a:r>
          </a:p>
          <a:p>
            <a:pPr lvl="1"/>
            <a:r>
              <a:rPr lang="fr-FR" dirty="0" smtClean="0"/>
              <a:t>Démonstration </a:t>
            </a:r>
            <a:r>
              <a:rPr lang="fr-FR" dirty="0"/>
              <a:t>de Chat GPT, DALL-E, </a:t>
            </a:r>
            <a:r>
              <a:rPr lang="fr-FR" dirty="0" smtClean="0"/>
              <a:t>FIDLE</a:t>
            </a:r>
          </a:p>
          <a:p>
            <a:pPr lvl="1"/>
            <a:r>
              <a:rPr lang="fr-FR" dirty="0" smtClean="0"/>
              <a:t>Qu’est-ce </a:t>
            </a:r>
            <a:r>
              <a:rPr lang="fr-FR" dirty="0"/>
              <a:t>qu’un algorithme « classique »  </a:t>
            </a:r>
            <a:endParaRPr lang="fr-FR" dirty="0" smtClean="0"/>
          </a:p>
          <a:p>
            <a:pPr lvl="2"/>
            <a:r>
              <a:rPr lang="fr-FR" dirty="0" smtClean="0"/>
              <a:t>Exemple</a:t>
            </a:r>
            <a:r>
              <a:rPr lang="fr-FR" dirty="0"/>
              <a:t> : champion joueur d’échec contre </a:t>
            </a:r>
            <a:r>
              <a:rPr lang="fr-FR" dirty="0" smtClean="0"/>
              <a:t>ordinateur, Machine </a:t>
            </a:r>
            <a:r>
              <a:rPr lang="fr-FR" dirty="0"/>
              <a:t>de </a:t>
            </a:r>
            <a:r>
              <a:rPr lang="fr-FR" dirty="0" smtClean="0"/>
              <a:t>Turing</a:t>
            </a:r>
          </a:p>
          <a:p>
            <a:pPr lvl="2"/>
            <a:r>
              <a:rPr lang="fr-FR" dirty="0" smtClean="0"/>
              <a:t>Le codage, le cryptage - </a:t>
            </a:r>
            <a:r>
              <a:rPr lang="fr-FR" b="1" dirty="0" smtClean="0"/>
              <a:t>Exercices </a:t>
            </a:r>
            <a:r>
              <a:rPr lang="fr-FR" b="1" dirty="0"/>
              <a:t>pratiques</a:t>
            </a:r>
            <a:r>
              <a:rPr lang="fr-FR" dirty="0"/>
              <a:t> :  </a:t>
            </a:r>
            <a:r>
              <a:rPr lang="fr-FR" b="1" dirty="0"/>
              <a:t>Créer un code </a:t>
            </a:r>
            <a:r>
              <a:rPr lang="fr-FR" b="1" dirty="0" smtClean="0"/>
              <a:t>secret</a:t>
            </a:r>
            <a:endParaRPr lang="fr-FR" dirty="0"/>
          </a:p>
          <a:p>
            <a:pPr lvl="1"/>
            <a:r>
              <a:rPr lang="fr-FR" dirty="0" smtClean="0"/>
              <a:t>Qu’est-ce </a:t>
            </a:r>
            <a:r>
              <a:rPr lang="fr-FR" dirty="0"/>
              <a:t>qu’un algorithme </a:t>
            </a:r>
            <a:r>
              <a:rPr lang="fr-FR" dirty="0" smtClean="0"/>
              <a:t>d’apprentissage</a:t>
            </a:r>
          </a:p>
          <a:p>
            <a:pPr lvl="2"/>
            <a:r>
              <a:rPr lang="fr-FR" dirty="0" smtClean="0"/>
              <a:t>Rappel </a:t>
            </a:r>
            <a:r>
              <a:rPr lang="fr-FR" dirty="0"/>
              <a:t>du fonctionnement des cellules nerveuses du cerveau : les </a:t>
            </a:r>
            <a:r>
              <a:rPr lang="fr-FR" dirty="0" smtClean="0"/>
              <a:t>neurones</a:t>
            </a:r>
          </a:p>
          <a:p>
            <a:pPr lvl="2"/>
            <a:r>
              <a:rPr lang="fr-FR" dirty="0" smtClean="0"/>
              <a:t>Les </a:t>
            </a:r>
            <a:r>
              <a:rPr lang="fr-FR" dirty="0"/>
              <a:t>réseaux de </a:t>
            </a:r>
            <a:r>
              <a:rPr lang="fr-FR" dirty="0" smtClean="0"/>
              <a:t>neurones artificiels, La </a:t>
            </a:r>
            <a:r>
              <a:rPr lang="fr-FR" dirty="0"/>
              <a:t>méthode des moindres </a:t>
            </a:r>
            <a:r>
              <a:rPr lang="fr-FR" dirty="0" smtClean="0"/>
              <a:t>carrés</a:t>
            </a:r>
          </a:p>
          <a:p>
            <a:pPr lvl="2"/>
            <a:r>
              <a:rPr lang="fr-FR" dirty="0" smtClean="0"/>
              <a:t>L’apprentissage profond (« </a:t>
            </a:r>
            <a:r>
              <a:rPr lang="fr-FR" i="1" dirty="0" err="1" smtClean="0"/>
              <a:t>deep</a:t>
            </a:r>
            <a:r>
              <a:rPr lang="fr-FR" i="1" dirty="0" smtClean="0"/>
              <a:t> </a:t>
            </a:r>
            <a:r>
              <a:rPr lang="fr-FR" i="1" dirty="0" err="1" smtClean="0"/>
              <a:t>learning</a:t>
            </a:r>
            <a:r>
              <a:rPr lang="fr-FR" i="1" dirty="0" smtClean="0"/>
              <a:t> »</a:t>
            </a:r>
            <a:r>
              <a:rPr lang="fr-FR" dirty="0" smtClean="0"/>
              <a:t>)</a:t>
            </a:r>
          </a:p>
          <a:p>
            <a:r>
              <a:rPr lang="fr-FR" b="1" dirty="0" smtClean="0"/>
              <a:t>Pause 15’</a:t>
            </a:r>
            <a:endParaRPr lang="fr-FR" dirty="0" smtClean="0"/>
          </a:p>
          <a:p>
            <a:r>
              <a:rPr lang="fr-FR" b="1" dirty="0" smtClean="0"/>
              <a:t>2</a:t>
            </a:r>
            <a:r>
              <a:rPr lang="fr-FR" b="1" dirty="0"/>
              <a:t>° PARTIE : Exercices </a:t>
            </a:r>
            <a:r>
              <a:rPr lang="fr-FR" b="1" dirty="0" smtClean="0"/>
              <a:t>pratiques</a:t>
            </a:r>
            <a:endParaRPr lang="fr-FR" dirty="0" smtClean="0"/>
          </a:p>
          <a:p>
            <a:pPr lvl="1"/>
            <a:r>
              <a:rPr lang="fr-FR" dirty="0" smtClean="0"/>
              <a:t>Présentation </a:t>
            </a:r>
            <a:r>
              <a:rPr lang="fr-FR" dirty="0"/>
              <a:t>et essai de la carte de développement UNO : </a:t>
            </a:r>
            <a:r>
              <a:rPr lang="fr-FR" b="1" dirty="0"/>
              <a:t>allumer et faire clignoter une </a:t>
            </a:r>
            <a:r>
              <a:rPr lang="fr-FR" b="1" dirty="0" err="1" smtClean="0"/>
              <a:t>Led</a:t>
            </a:r>
            <a:endParaRPr lang="fr-FR" dirty="0" smtClean="0"/>
          </a:p>
          <a:p>
            <a:pPr lvl="1"/>
            <a:r>
              <a:rPr lang="fr-FR" dirty="0" smtClean="0"/>
              <a:t>Présentation </a:t>
            </a:r>
            <a:r>
              <a:rPr lang="fr-FR" dirty="0"/>
              <a:t>de la caméra et sa carte de développement (ESP 32 </a:t>
            </a:r>
            <a:r>
              <a:rPr lang="fr-FR" dirty="0" smtClean="0"/>
              <a:t>Cam)</a:t>
            </a:r>
          </a:p>
          <a:p>
            <a:pPr lvl="1"/>
            <a:r>
              <a:rPr lang="fr-FR" b="1" dirty="0" smtClean="0"/>
              <a:t>Reconnaissance </a:t>
            </a:r>
            <a:r>
              <a:rPr lang="fr-FR" b="1" dirty="0"/>
              <a:t>manuelle de différentes formes géométrique à l’aide d’un  dispositif simple : une caméra + son alimentation électrique</a:t>
            </a:r>
            <a:endParaRPr lang="fr-FR" dirty="0"/>
          </a:p>
          <a:p>
            <a:r>
              <a:rPr lang="fr-FR" b="1" dirty="0" smtClean="0"/>
              <a:t>CONCLUSION</a:t>
            </a:r>
            <a:endParaRPr lang="fr-FR" dirty="0"/>
          </a:p>
          <a:p>
            <a:pPr lvl="1"/>
            <a:r>
              <a:rPr lang="fr-FR" dirty="0" smtClean="0"/>
              <a:t>Partage </a:t>
            </a:r>
            <a:r>
              <a:rPr lang="fr-FR" dirty="0"/>
              <a:t>des avis des participants sur l’évolution de l’Intelligence Artificielle dans le futur.</a:t>
            </a:r>
            <a:br>
              <a:rPr lang="fr-FR" dirty="0"/>
            </a:br>
            <a:r>
              <a:rPr lang="fr-FR" dirty="0"/>
              <a:t>Quelle place aura l’intelligence artificielle dans les prochaines années </a:t>
            </a:r>
            <a:r>
              <a:rPr lang="fr-FR" dirty="0" smtClean="0"/>
              <a:t>:</a:t>
            </a:r>
          </a:p>
          <a:p>
            <a:pPr lvl="2"/>
            <a:r>
              <a:rPr lang="fr-FR" dirty="0" smtClean="0"/>
              <a:t>A l’école</a:t>
            </a:r>
          </a:p>
          <a:p>
            <a:pPr lvl="2"/>
            <a:r>
              <a:rPr lang="fr-FR" dirty="0" smtClean="0"/>
              <a:t>A </a:t>
            </a:r>
            <a:r>
              <a:rPr lang="fr-FR" dirty="0"/>
              <a:t>la </a:t>
            </a:r>
            <a:r>
              <a:rPr lang="fr-FR" dirty="0" smtClean="0"/>
              <a:t>maison</a:t>
            </a:r>
          </a:p>
          <a:p>
            <a:pPr lvl="2"/>
            <a:r>
              <a:rPr lang="fr-FR" dirty="0" smtClean="0"/>
              <a:t>Au travail</a:t>
            </a:r>
            <a:endParaRPr lang="fr-FR" dirty="0"/>
          </a:p>
        </p:txBody>
      </p:sp>
      <p:pic>
        <p:nvPicPr>
          <p:cNvPr id="4" name="Image 3">
            <a:extLst>
              <a:ext uri="{FF2B5EF4-FFF2-40B4-BE49-F238E27FC236}">
                <a16:creationId xmlns:a16="http://schemas.microsoft.com/office/drawing/2014/main" id="{00000000-0000-0000-0000-000000000000}"/>
              </a:ext>
            </a:extLst>
          </p:cNvPr>
          <p:cNvPicPr>
            <a:picLocks noChangeAspect="1"/>
          </p:cNvPicPr>
          <p:nvPr/>
        </p:nvPicPr>
        <p:blipFill>
          <a:blip r:embed="rId2">
            <a:lum/>
            <a:alphaModFix/>
          </a:blip>
          <a:srcRect/>
          <a:stretch>
            <a:fillRect/>
          </a:stretch>
        </p:blipFill>
        <p:spPr>
          <a:xfrm>
            <a:off x="4352870" y="218266"/>
            <a:ext cx="2592360" cy="809640"/>
          </a:xfrm>
          <a:prstGeom prst="rect">
            <a:avLst/>
          </a:prstGeom>
          <a:noFill/>
          <a:ln>
            <a:noFill/>
          </a:ln>
        </p:spPr>
      </p:pic>
    </p:spTree>
    <p:extLst>
      <p:ext uri="{BB962C8B-B14F-4D97-AF65-F5344CB8AC3E}">
        <p14:creationId xmlns:p14="http://schemas.microsoft.com/office/powerpoint/2010/main" val="442228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0070C0"/>
                </a:solidFill>
              </a:rPr>
              <a:t>C’est quoi un algorithme?</a:t>
            </a:r>
            <a:endParaRPr lang="fr-FR" dirty="0">
              <a:solidFill>
                <a:srgbClr val="0070C0"/>
              </a:solidFill>
            </a:endParaRPr>
          </a:p>
        </p:txBody>
      </p:sp>
      <p:sp>
        <p:nvSpPr>
          <p:cNvPr id="3" name="Espace réservé du contenu 2"/>
          <p:cNvSpPr>
            <a:spLocks noGrp="1"/>
          </p:cNvSpPr>
          <p:nvPr>
            <p:ph idx="1"/>
          </p:nvPr>
        </p:nvSpPr>
        <p:spPr/>
        <p:txBody>
          <a:bodyPr>
            <a:normAutofit fontScale="92500" lnSpcReduction="20000"/>
          </a:bodyPr>
          <a:lstStyle/>
          <a:p>
            <a:r>
              <a:rPr lang="fr-FR" dirty="0" smtClean="0">
                <a:solidFill>
                  <a:srgbClr val="C00000"/>
                </a:solidFill>
              </a:rPr>
              <a:t>La machine à laver qui est programmée</a:t>
            </a:r>
          </a:p>
          <a:p>
            <a:r>
              <a:rPr lang="fr-FR" dirty="0" smtClean="0">
                <a:solidFill>
                  <a:srgbClr val="C00000"/>
                </a:solidFill>
              </a:rPr>
              <a:t>Les feux rouges qui passent au vert, à l’orange, etc… automatiquement</a:t>
            </a:r>
          </a:p>
          <a:p>
            <a:r>
              <a:rPr lang="fr-FR" dirty="0" smtClean="0">
                <a:solidFill>
                  <a:srgbClr val="C00000"/>
                </a:solidFill>
              </a:rPr>
              <a:t>La règle du jeu d’échec, mais aussi toutes les règles des jeux sont des algorithmes</a:t>
            </a:r>
          </a:p>
          <a:p>
            <a:r>
              <a:rPr lang="fr-FR" dirty="0" smtClean="0">
                <a:solidFill>
                  <a:srgbClr val="C00000"/>
                </a:solidFill>
              </a:rPr>
              <a:t>Un algorithme peut être déroulé </a:t>
            </a:r>
          </a:p>
          <a:p>
            <a:pPr lvl="1"/>
            <a:r>
              <a:rPr lang="fr-FR" dirty="0" smtClean="0"/>
              <a:t>Manuellement (un jeu par exemple)</a:t>
            </a:r>
          </a:p>
          <a:p>
            <a:pPr lvl="1"/>
            <a:r>
              <a:rPr lang="fr-FR" dirty="0" smtClean="0"/>
              <a:t>Automatiquement par une machine (les feux rouges)</a:t>
            </a:r>
          </a:p>
          <a:p>
            <a:pPr lvl="1"/>
            <a:r>
              <a:rPr lang="fr-FR" dirty="0" smtClean="0"/>
              <a:t>Par un ordinateur (on parle d’un « programme »)</a:t>
            </a:r>
          </a:p>
          <a:p>
            <a:r>
              <a:rPr lang="fr-FR" dirty="0" smtClean="0">
                <a:solidFill>
                  <a:srgbClr val="00B0F0"/>
                </a:solidFill>
              </a:rPr>
              <a:t>Un algorithme très évolué peut-il devenir intelligent ???</a:t>
            </a:r>
          </a:p>
          <a:p>
            <a:pPr lvl="1"/>
            <a:r>
              <a:rPr lang="fr-FR" dirty="0" smtClean="0"/>
              <a:t>On parle alors d’ </a:t>
            </a:r>
            <a:r>
              <a:rPr lang="fr-FR" i="1" dirty="0" smtClean="0"/>
              <a:t>intelligence artificielle</a:t>
            </a:r>
          </a:p>
          <a:p>
            <a:pPr lvl="1"/>
            <a:r>
              <a:rPr lang="fr-FR" dirty="0" smtClean="0"/>
              <a:t>Mais il faut alors définir ce qu’est l’intelligence</a:t>
            </a:r>
          </a:p>
          <a:p>
            <a:pPr lvl="2"/>
            <a:r>
              <a:rPr lang="fr-FR" dirty="0" smtClean="0">
                <a:solidFill>
                  <a:srgbClr val="00B050"/>
                </a:solidFill>
              </a:rPr>
              <a:t>Est-ce que les fourmis sont intelligentes ???</a:t>
            </a:r>
          </a:p>
          <a:p>
            <a:endParaRPr lang="fr-FR" dirty="0"/>
          </a:p>
        </p:txBody>
      </p:sp>
      <p:pic>
        <p:nvPicPr>
          <p:cNvPr id="4" name="Image 3">
            <a:extLst>
              <a:ext uri="{FF2B5EF4-FFF2-40B4-BE49-F238E27FC236}">
                <a16:creationId xmlns:a16="http://schemas.microsoft.com/office/drawing/2014/main" id="{00000000-0000-0000-0000-000000000000}"/>
              </a:ext>
            </a:extLst>
          </p:cNvPr>
          <p:cNvPicPr>
            <a:picLocks noChangeAspect="1"/>
          </p:cNvPicPr>
          <p:nvPr/>
        </p:nvPicPr>
        <p:blipFill>
          <a:blip r:embed="rId2">
            <a:lum/>
            <a:alphaModFix/>
          </a:blip>
          <a:srcRect/>
          <a:stretch>
            <a:fillRect/>
          </a:stretch>
        </p:blipFill>
        <p:spPr>
          <a:xfrm>
            <a:off x="7350512" y="365125"/>
            <a:ext cx="2592360" cy="809640"/>
          </a:xfrm>
          <a:prstGeom prst="rect">
            <a:avLst/>
          </a:prstGeom>
          <a:noFill/>
          <a:ln>
            <a:noFill/>
          </a:ln>
        </p:spPr>
      </p:pic>
    </p:spTree>
    <p:extLst>
      <p:ext uri="{BB962C8B-B14F-4D97-AF65-F5344CB8AC3E}">
        <p14:creationId xmlns:p14="http://schemas.microsoft.com/office/powerpoint/2010/main" val="2485100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0070C0"/>
                </a:solidFill>
              </a:rPr>
              <a:t>Un peu d’histoire</a:t>
            </a:r>
            <a:endParaRPr lang="fr-FR" dirty="0">
              <a:solidFill>
                <a:srgbClr val="0070C0"/>
              </a:solidFill>
            </a:endParaRPr>
          </a:p>
        </p:txBody>
      </p:sp>
      <p:sp>
        <p:nvSpPr>
          <p:cNvPr id="3" name="Espace réservé du contenu 2"/>
          <p:cNvSpPr>
            <a:spLocks noGrp="1"/>
          </p:cNvSpPr>
          <p:nvPr>
            <p:ph idx="1"/>
          </p:nvPr>
        </p:nvSpPr>
        <p:spPr/>
        <p:txBody>
          <a:bodyPr/>
          <a:lstStyle/>
          <a:p>
            <a:r>
              <a:rPr lang="fr-FR" dirty="0" smtClean="0"/>
              <a:t>En biologie… découverte du fonctionnement du cerveau </a:t>
            </a:r>
          </a:p>
          <a:p>
            <a:pPr lvl="1"/>
            <a:r>
              <a:rPr lang="fr-FR" dirty="0" smtClean="0"/>
              <a:t>Enfin… un peu !!!!</a:t>
            </a:r>
          </a:p>
          <a:p>
            <a:pPr lvl="1"/>
            <a:r>
              <a:rPr lang="fr-FR" dirty="0" smtClean="0"/>
              <a:t>Les neurones</a:t>
            </a:r>
          </a:p>
          <a:p>
            <a:pPr lvl="1"/>
            <a:r>
              <a:rPr lang="fr-FR" dirty="0" smtClean="0"/>
              <a:t>Le paradoxe du cerveau:</a:t>
            </a:r>
          </a:p>
          <a:p>
            <a:pPr lvl="2"/>
            <a:r>
              <a:rPr lang="fr-FR" dirty="0" smtClean="0"/>
              <a:t>Ça a l’air tout simple:</a:t>
            </a:r>
          </a:p>
          <a:p>
            <a:pPr lvl="3"/>
            <a:r>
              <a:rPr lang="fr-FR" dirty="0" smtClean="0"/>
              <a:t>Plein de petites cellules (les neurones) : 100 000 000 000</a:t>
            </a:r>
          </a:p>
          <a:p>
            <a:pPr lvl="3"/>
            <a:r>
              <a:rPr lang="fr-FR" dirty="0" smtClean="0"/>
              <a:t>Toutes connectées entre elles: 10 000 000 000 000 de synapses pas cm</a:t>
            </a:r>
            <a:r>
              <a:rPr lang="fr-FR" baseline="30000" dirty="0" smtClean="0"/>
              <a:t>3</a:t>
            </a:r>
          </a:p>
          <a:p>
            <a:pPr lvl="2"/>
            <a:r>
              <a:rPr lang="fr-FR" dirty="0" smtClean="0"/>
              <a:t>et ça nous fait « penser »</a:t>
            </a:r>
          </a:p>
          <a:p>
            <a:r>
              <a:rPr lang="fr-FR" dirty="0" smtClean="0"/>
              <a:t>Alors, comme c’était simple on a eu l’idée de les reproduire artificiellement:</a:t>
            </a:r>
          </a:p>
          <a:p>
            <a:pPr lvl="1"/>
            <a:r>
              <a:rPr lang="fr-FR" dirty="0" smtClean="0"/>
              <a:t>Les neurones artificiels</a:t>
            </a:r>
          </a:p>
        </p:txBody>
      </p:sp>
      <p:pic>
        <p:nvPicPr>
          <p:cNvPr id="4" name="Image 3">
            <a:extLst>
              <a:ext uri="{FF2B5EF4-FFF2-40B4-BE49-F238E27FC236}">
                <a16:creationId xmlns:a16="http://schemas.microsoft.com/office/drawing/2014/main" id="{00000000-0000-0000-0000-000000000000}"/>
              </a:ext>
            </a:extLst>
          </p:cNvPr>
          <p:cNvPicPr>
            <a:picLocks noChangeAspect="1"/>
          </p:cNvPicPr>
          <p:nvPr/>
        </p:nvPicPr>
        <p:blipFill>
          <a:blip r:embed="rId2">
            <a:lum/>
            <a:alphaModFix/>
          </a:blip>
          <a:srcRect/>
          <a:stretch>
            <a:fillRect/>
          </a:stretch>
        </p:blipFill>
        <p:spPr>
          <a:xfrm>
            <a:off x="5132098" y="218266"/>
            <a:ext cx="2592360" cy="809640"/>
          </a:xfrm>
          <a:prstGeom prst="rect">
            <a:avLst/>
          </a:prstGeom>
          <a:noFill/>
          <a:ln>
            <a:noFill/>
          </a:ln>
        </p:spPr>
      </p:pic>
    </p:spTree>
    <p:extLst>
      <p:ext uri="{BB962C8B-B14F-4D97-AF65-F5344CB8AC3E}">
        <p14:creationId xmlns:p14="http://schemas.microsoft.com/office/powerpoint/2010/main" val="346264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397565"/>
            <a:ext cx="7009737" cy="5779398"/>
          </a:xfrm>
        </p:spPr>
        <p:txBody>
          <a:bodyPr>
            <a:normAutofit lnSpcReduction="10000"/>
          </a:bodyPr>
          <a:lstStyle/>
          <a:p>
            <a:r>
              <a:rPr lang="fr-FR" dirty="0" smtClean="0">
                <a:solidFill>
                  <a:srgbClr val="0070C0"/>
                </a:solidFill>
              </a:rPr>
              <a:t>Tour de table : que savez-vous de l’intelligence artificielle ?</a:t>
            </a:r>
          </a:p>
          <a:p>
            <a:r>
              <a:rPr lang="fr-FR" dirty="0" smtClean="0">
                <a:solidFill>
                  <a:srgbClr val="0070C0"/>
                </a:solidFill>
              </a:rPr>
              <a:t>Définition de Wikipédia</a:t>
            </a:r>
          </a:p>
          <a:p>
            <a:pPr lvl="1"/>
            <a:r>
              <a:rPr lang="fr-FR" dirty="0" smtClean="0"/>
              <a:t>L'intelligence artificielle (IA) est un « ensemble de théories et de techniques mises en œuvre en vue de réaliser des machines capables de simuler l'intelligence humaine »</a:t>
            </a:r>
          </a:p>
          <a:p>
            <a:pPr lvl="1"/>
            <a:r>
              <a:rPr lang="fr-FR" dirty="0" smtClean="0"/>
              <a:t>Elle englobe donc un ensemble de concepts et de technologies, plus qu'une discipline autonome constituée. Des instances, telle la CNIL, notant le peu de précision de la définition de l'IA, l'ont présentée comme « le grand mythe de notre temps ».</a:t>
            </a:r>
          </a:p>
          <a:p>
            <a:pPr lvl="1"/>
            <a:r>
              <a:rPr lang="fr-FR" dirty="0" smtClean="0"/>
              <a:t>Souvent classée dans le groupe des mathématiques et des sciences cognitives, elle fait appel à la neurobiologie  (particulièrement aux réseaux neuronaux)</a:t>
            </a:r>
          </a:p>
        </p:txBody>
      </p:sp>
      <p:pic>
        <p:nvPicPr>
          <p:cNvPr id="4" name="Image 3">
            <a:extLst>
              <a:ext uri="{FF2B5EF4-FFF2-40B4-BE49-F238E27FC236}">
                <a16:creationId xmlns:a16="http://schemas.microsoft.com/office/drawing/2014/main" id="{00000000-0000-0000-0000-000000000000}"/>
              </a:ext>
            </a:extLst>
          </p:cNvPr>
          <p:cNvPicPr>
            <a:picLocks noChangeAspect="1"/>
          </p:cNvPicPr>
          <p:nvPr/>
        </p:nvPicPr>
        <p:blipFill>
          <a:blip r:embed="rId2">
            <a:lum/>
            <a:alphaModFix/>
          </a:blip>
          <a:srcRect/>
          <a:stretch>
            <a:fillRect/>
          </a:stretch>
        </p:blipFill>
        <p:spPr>
          <a:xfrm>
            <a:off x="6738263" y="114899"/>
            <a:ext cx="2592360" cy="809640"/>
          </a:xfrm>
          <a:prstGeom prst="rect">
            <a:avLst/>
          </a:prstGeom>
          <a:noFill/>
          <a:ln>
            <a:noFill/>
          </a:ln>
        </p:spPr>
      </p:pic>
      <p:pic>
        <p:nvPicPr>
          <p:cNvPr id="5" name="Image 4">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7928513" y="1193507"/>
            <a:ext cx="3816000" cy="3455279"/>
          </a:xfrm>
          <a:prstGeom prst="rect">
            <a:avLst/>
          </a:prstGeom>
          <a:noFill/>
          <a:ln>
            <a:noFill/>
          </a:ln>
        </p:spPr>
      </p:pic>
      <p:sp>
        <p:nvSpPr>
          <p:cNvPr id="6" name="Rectangle 5"/>
          <p:cNvSpPr/>
          <p:nvPr/>
        </p:nvSpPr>
        <p:spPr>
          <a:xfrm>
            <a:off x="8199544" y="4818692"/>
            <a:ext cx="2262158" cy="369332"/>
          </a:xfrm>
          <a:prstGeom prst="rect">
            <a:avLst/>
          </a:prstGeom>
        </p:spPr>
        <p:txBody>
          <a:bodyPr wrap="none">
            <a:spAutoFit/>
          </a:bodyPr>
          <a:lstStyle/>
          <a:p>
            <a:pPr lvl="0" hangingPunct="0"/>
            <a:r>
              <a:rPr lang="fr-FR" dirty="0">
                <a:latin typeface="Liberation Sans" pitchFamily="18"/>
                <a:ea typeface="Microsoft YaHei" pitchFamily="2"/>
                <a:cs typeface="Lucida Sans" pitchFamily="2"/>
              </a:rPr>
              <a:t>Un assistant personnel</a:t>
            </a:r>
            <a:endParaRPr lang="fr-FR" dirty="0">
              <a:latin typeface="Liberation Sans" pitchFamily="18"/>
              <a:ea typeface="Microsoft YaHei" pitchFamily="2"/>
              <a:cs typeface="Lucida Sans" pitchFamily="2"/>
            </a:endParaRPr>
          </a:p>
        </p:txBody>
      </p:sp>
    </p:spTree>
    <p:extLst>
      <p:ext uri="{BB962C8B-B14F-4D97-AF65-F5344CB8AC3E}">
        <p14:creationId xmlns:p14="http://schemas.microsoft.com/office/powerpoint/2010/main" val="544448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609754" y="237721"/>
            <a:ext cx="10971300" cy="756266"/>
          </a:xfrm>
        </p:spPr>
        <p:txBody>
          <a:bodyPr vert="horz"/>
          <a:lstStyle/>
          <a:p>
            <a:pPr lvl="0"/>
            <a:r>
              <a:rPr lang="fr-FR" dirty="0">
                <a:solidFill>
                  <a:srgbClr val="0070C0"/>
                </a:solidFill>
              </a:rPr>
              <a:t>Le système nerveux</a:t>
            </a:r>
          </a:p>
        </p:txBody>
      </p:sp>
      <p:sp>
        <p:nvSpPr>
          <p:cNvPr id="3" name="ZoneTexte 2"/>
          <p:cNvSpPr txBox="1"/>
          <p:nvPr/>
        </p:nvSpPr>
        <p:spPr>
          <a:xfrm>
            <a:off x="435600" y="1751123"/>
            <a:ext cx="6182486" cy="3204879"/>
          </a:xfrm>
          <a:prstGeom prst="rect">
            <a:avLst/>
          </a:prstGeom>
          <a:noFill/>
          <a:ln>
            <a:noFill/>
          </a:ln>
        </p:spPr>
        <p:txBody>
          <a:bodyPr vert="horz" wrap="square" lIns="108847" tIns="54423" rIns="108847" bIns="54423" anchorCtr="0" compatLnSpc="0"/>
          <a:lstStyle/>
          <a:p>
            <a:pPr hangingPunct="0"/>
            <a:r>
              <a:rPr lang="fr-FR" sz="2177">
                <a:latin typeface="Liberation Sans" pitchFamily="18"/>
                <a:ea typeface="Microsoft YaHei" pitchFamily="2"/>
                <a:cs typeface="Lucida Sans" pitchFamily="2"/>
              </a:rPr>
              <a:t> </a:t>
            </a:r>
          </a:p>
          <a:p>
            <a:pPr hangingPunct="0"/>
            <a:r>
              <a:rPr lang="fr-FR" sz="2177">
                <a:latin typeface="Liberation Sans" pitchFamily="18"/>
                <a:ea typeface="Microsoft YaHei" pitchFamily="2"/>
                <a:cs typeface="Lucida Sans" pitchFamily="2"/>
              </a:rPr>
              <a:t>	</a:t>
            </a:r>
          </a:p>
          <a:p>
            <a:pPr hangingPunct="0">
              <a:buSzPct val="45000"/>
              <a:buFont typeface="OpenSymbol"/>
              <a:buChar char="●"/>
            </a:pPr>
            <a:r>
              <a:rPr lang="fr-FR" sz="2177">
                <a:latin typeface="Liberation Sans" pitchFamily="18"/>
                <a:ea typeface="Microsoft YaHei" pitchFamily="2"/>
                <a:cs typeface="Lucida Sans" pitchFamily="2"/>
              </a:rPr>
              <a:t>L’unité de base fondamentale du </a:t>
            </a:r>
            <a:r>
              <a:rPr lang="fr-FR" sz="2177" b="1">
                <a:latin typeface="Liberation Sans" pitchFamily="18"/>
                <a:ea typeface="Microsoft YaHei" pitchFamily="2"/>
                <a:cs typeface="Lucida Sans" pitchFamily="2"/>
              </a:rPr>
              <a:t>système nerveux</a:t>
            </a:r>
            <a:r>
              <a:rPr lang="fr-FR" sz="2177">
                <a:latin typeface="Liberation Sans" pitchFamily="18"/>
                <a:ea typeface="Microsoft YaHei" pitchFamily="2"/>
                <a:cs typeface="Lucida Sans" pitchFamily="2"/>
              </a:rPr>
              <a:t>, est le neurone (ou bien la cellule nerveuse) elle est comme toutes les différentes cellules des parties du corps (reins, mains etc.)</a:t>
            </a:r>
          </a:p>
          <a:p>
            <a:pPr hangingPunct="0">
              <a:buSzPct val="45000"/>
              <a:buFont typeface="OpenSymbol"/>
              <a:buChar char="●"/>
            </a:pPr>
            <a:endParaRPr lang="fr-FR" sz="2177">
              <a:latin typeface="Liberation Sans" pitchFamily="18"/>
              <a:ea typeface="Microsoft YaHei" pitchFamily="2"/>
              <a:cs typeface="Lucida Sans" pitchFamily="2"/>
            </a:endParaRPr>
          </a:p>
          <a:p>
            <a:pPr hangingPunct="0">
              <a:buSzPct val="45000"/>
              <a:buFont typeface="OpenSymbol"/>
              <a:buChar char="●"/>
            </a:pPr>
            <a:r>
              <a:rPr lang="fr-FR" sz="2177">
                <a:latin typeface="Liberation Sans" pitchFamily="18"/>
                <a:ea typeface="Microsoft YaHei" pitchFamily="2"/>
                <a:cs typeface="Lucida Sans" pitchFamily="2"/>
              </a:rPr>
              <a:t>Le neurone est responsable de la </a:t>
            </a:r>
            <a:r>
              <a:rPr lang="fr-FR" sz="2177" b="1">
                <a:latin typeface="Liberation Sans" pitchFamily="18"/>
                <a:ea typeface="Microsoft YaHei" pitchFamily="2"/>
                <a:cs typeface="Lucida Sans" pitchFamily="2"/>
              </a:rPr>
              <a:t>transmission de l’influx nerveux</a:t>
            </a:r>
            <a:r>
              <a:rPr lang="fr-FR" sz="2177">
                <a:latin typeface="Liberation Sans" pitchFamily="18"/>
                <a:ea typeface="Microsoft YaHei" pitchFamily="2"/>
                <a:cs typeface="Lucida Sans" pitchFamily="2"/>
              </a:rPr>
              <a:t>.</a:t>
            </a:r>
          </a:p>
        </p:txBody>
      </p:sp>
      <p:pic>
        <p:nvPicPr>
          <p:cNvPr id="4" name="">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7140549" y="931290"/>
            <a:ext cx="4179709" cy="5838966"/>
          </a:xfrm>
          <a:prstGeom prst="rect">
            <a:avLst/>
          </a:prstGeom>
          <a:noFill/>
          <a:ln>
            <a:noFill/>
          </a:ln>
        </p:spPr>
      </p:pic>
      <p:pic>
        <p:nvPicPr>
          <p:cNvPr id="5" name="Image 4">
            <a:extLst>
              <a:ext uri="{FF2B5EF4-FFF2-40B4-BE49-F238E27FC236}">
                <a16:creationId xmlns:a16="http://schemas.microsoft.com/office/drawing/2014/main" id="{00000000-0000-0000-0000-000000000000}"/>
              </a:ext>
            </a:extLst>
          </p:cNvPr>
          <p:cNvPicPr>
            <a:picLocks noChangeAspect="1"/>
          </p:cNvPicPr>
          <p:nvPr/>
        </p:nvPicPr>
        <p:blipFill>
          <a:blip r:embed="rId4">
            <a:lum/>
            <a:alphaModFix/>
          </a:blip>
          <a:srcRect/>
          <a:stretch>
            <a:fillRect/>
          </a:stretch>
        </p:blipFill>
        <p:spPr>
          <a:xfrm>
            <a:off x="6738263" y="114899"/>
            <a:ext cx="2592360" cy="809640"/>
          </a:xfrm>
          <a:prstGeom prst="rect">
            <a:avLst/>
          </a:prstGeom>
          <a:noFill/>
          <a:ln>
            <a:noFill/>
          </a:ln>
        </p:spPr>
      </p:pic>
    </p:spTree>
    <p:extLst>
      <p:ext uri="{BB962C8B-B14F-4D97-AF65-F5344CB8AC3E}">
        <p14:creationId xmlns:p14="http://schemas.microsoft.com/office/powerpoint/2010/main" val="21259196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1655118" y="12191"/>
            <a:ext cx="10971300" cy="771505"/>
          </a:xfrm>
        </p:spPr>
        <p:txBody>
          <a:bodyPr vert="horz"/>
          <a:lstStyle/>
          <a:p>
            <a:pPr lvl="0"/>
            <a:r>
              <a:rPr lang="fr-FR" dirty="0">
                <a:solidFill>
                  <a:srgbClr val="0070C0"/>
                </a:solidFill>
              </a:rPr>
              <a:t>Structure d’un neurone</a:t>
            </a:r>
          </a:p>
        </p:txBody>
      </p:sp>
      <p:sp>
        <p:nvSpPr>
          <p:cNvPr id="3" name="Espace réservé du texte 2"/>
          <p:cNvSpPr txBox="1">
            <a:spLocks noGrp="1"/>
          </p:cNvSpPr>
          <p:nvPr>
            <p:ph type="body" idx="4294967295"/>
          </p:nvPr>
        </p:nvSpPr>
        <p:spPr>
          <a:xfrm>
            <a:off x="609753" y="1480314"/>
            <a:ext cx="5137559" cy="4876326"/>
          </a:xfrm>
        </p:spPr>
        <p:txBody>
          <a:bodyPr vert="horz">
            <a:normAutofit fontScale="85000" lnSpcReduction="20000"/>
          </a:bodyPr>
          <a:lstStyle/>
          <a:p>
            <a:pPr>
              <a:spcBef>
                <a:spcPts val="0"/>
              </a:spcBef>
            </a:pPr>
            <a:endParaRPr lang="fr-FR"/>
          </a:p>
          <a:p>
            <a:pPr>
              <a:spcBef>
                <a:spcPts val="0"/>
              </a:spcBef>
              <a:buSzPct val="45000"/>
              <a:buFont typeface="OpenSymbol"/>
              <a:buChar char="●"/>
            </a:pPr>
            <a:r>
              <a:rPr lang="fr-FR" b="1"/>
              <a:t>Le corps cellulaire</a:t>
            </a:r>
            <a:r>
              <a:rPr lang="fr-FR"/>
              <a:t> contient le cytoplasme et le noyau et entouré par la membrane plasmique.</a:t>
            </a:r>
          </a:p>
          <a:p>
            <a:pPr>
              <a:spcBef>
                <a:spcPts val="0"/>
              </a:spcBef>
              <a:buSzPct val="45000"/>
              <a:buFont typeface="OpenSymbol"/>
              <a:buChar char="●"/>
            </a:pPr>
            <a:endParaRPr lang="fr-FR"/>
          </a:p>
          <a:p>
            <a:pPr>
              <a:spcBef>
                <a:spcPts val="0"/>
              </a:spcBef>
              <a:buSzPct val="45000"/>
              <a:buFont typeface="OpenSymbol"/>
              <a:buChar char="●"/>
            </a:pPr>
            <a:r>
              <a:rPr lang="fr-FR" b="1"/>
              <a:t>Les dendrites </a:t>
            </a:r>
            <a:r>
              <a:rPr lang="fr-FR"/>
              <a:t>: sont des prolongements filamenteux de corps cellulaires très ramifiés responsable  de  recevoir et conduire les influx provenant d’autres neurones.</a:t>
            </a:r>
          </a:p>
          <a:p>
            <a:pPr>
              <a:spcBef>
                <a:spcPts val="0"/>
              </a:spcBef>
              <a:buSzPct val="45000"/>
              <a:buFont typeface="OpenSymbol"/>
              <a:buChar char="●"/>
            </a:pPr>
            <a:endParaRPr lang="fr-FR"/>
          </a:p>
          <a:p>
            <a:pPr>
              <a:spcBef>
                <a:spcPts val="0"/>
              </a:spcBef>
              <a:buSzPct val="45000"/>
              <a:buFont typeface="OpenSymbol"/>
              <a:buChar char="●"/>
            </a:pPr>
            <a:r>
              <a:rPr lang="fr-FR" b="1"/>
              <a:t>L’axone </a:t>
            </a:r>
            <a:r>
              <a:rPr lang="fr-FR"/>
              <a:t>: un prolongement très long qui transmet des influx aux autres cellules. Les axones sont généralement beaucoup plus longs que les dendrites. Certains axones peuvent mesurer plus d’un mètre de longueur.</a:t>
            </a:r>
          </a:p>
          <a:p>
            <a:pPr>
              <a:spcBef>
                <a:spcPts val="0"/>
              </a:spcBef>
              <a:buSzPct val="45000"/>
              <a:buFont typeface="OpenSymbol"/>
              <a:buChar char="●"/>
            </a:pPr>
            <a:endParaRPr lang="fr-FR"/>
          </a:p>
          <a:p>
            <a:pPr>
              <a:spcBef>
                <a:spcPts val="0"/>
              </a:spcBef>
              <a:buSzPct val="45000"/>
              <a:buFont typeface="OpenSymbol"/>
              <a:buChar char="●"/>
            </a:pPr>
            <a:endParaRPr lang="fr-FR"/>
          </a:p>
        </p:txBody>
      </p:sp>
      <p:pic>
        <p:nvPicPr>
          <p:cNvPr id="4" name="">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5921468" y="2002776"/>
            <a:ext cx="6081912" cy="3657245"/>
          </a:xfrm>
          <a:prstGeom prst="rect">
            <a:avLst/>
          </a:prstGeom>
          <a:noFill/>
          <a:ln>
            <a:noFill/>
          </a:ln>
        </p:spPr>
      </p:pic>
      <p:sp>
        <p:nvSpPr>
          <p:cNvPr id="5" name="ZoneTexte 4"/>
          <p:cNvSpPr txBox="1"/>
          <p:nvPr/>
        </p:nvSpPr>
        <p:spPr>
          <a:xfrm>
            <a:off x="6443932" y="5834177"/>
            <a:ext cx="1132004" cy="430959"/>
          </a:xfrm>
          <a:prstGeom prst="rect">
            <a:avLst/>
          </a:prstGeom>
          <a:noFill/>
          <a:ln>
            <a:noFill/>
          </a:ln>
        </p:spPr>
        <p:txBody>
          <a:bodyPr vert="horz" wrap="square" lIns="108847" tIns="54423" rIns="108847" bIns="54423" anchorCtr="0" compatLnSpc="0">
            <a:spAutoFit/>
          </a:bodyPr>
          <a:lstStyle/>
          <a:p>
            <a:pPr hangingPunct="0"/>
            <a:r>
              <a:rPr lang="fr-FR" sz="2177">
                <a:latin typeface="Liberation Sans" pitchFamily="18"/>
                <a:ea typeface="Microsoft YaHei" pitchFamily="2"/>
                <a:cs typeface="Lucida Sans" pitchFamily="2"/>
                <a:hlinkClick r:id="rId4"/>
              </a:rPr>
              <a:t>Vidéo</a:t>
            </a:r>
          </a:p>
        </p:txBody>
      </p:sp>
      <p:pic>
        <p:nvPicPr>
          <p:cNvPr id="6" name="Image 5">
            <a:extLst>
              <a:ext uri="{FF2B5EF4-FFF2-40B4-BE49-F238E27FC236}">
                <a16:creationId xmlns:a16="http://schemas.microsoft.com/office/drawing/2014/main" id="{00000000-0000-0000-0000-000000000000}"/>
              </a:ext>
            </a:extLst>
          </p:cNvPr>
          <p:cNvPicPr>
            <a:picLocks noChangeAspect="1"/>
          </p:cNvPicPr>
          <p:nvPr/>
        </p:nvPicPr>
        <p:blipFill>
          <a:blip r:embed="rId5">
            <a:lum/>
            <a:alphaModFix/>
          </a:blip>
          <a:srcRect/>
          <a:stretch>
            <a:fillRect/>
          </a:stretch>
        </p:blipFill>
        <p:spPr>
          <a:xfrm>
            <a:off x="7575936" y="148212"/>
            <a:ext cx="2592360" cy="809640"/>
          </a:xfrm>
          <a:prstGeom prst="rect">
            <a:avLst/>
          </a:prstGeom>
          <a:noFill/>
          <a:ln>
            <a:noFill/>
          </a:ln>
        </p:spPr>
      </p:pic>
    </p:spTree>
    <p:extLst>
      <p:ext uri="{BB962C8B-B14F-4D97-AF65-F5344CB8AC3E}">
        <p14:creationId xmlns:p14="http://schemas.microsoft.com/office/powerpoint/2010/main" val="18443944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dirty="0">
                <a:solidFill>
                  <a:srgbClr val="0070C0"/>
                </a:solidFill>
              </a:rPr>
              <a:t>En résumé</a:t>
            </a:r>
          </a:p>
        </p:txBody>
      </p:sp>
      <p:sp>
        <p:nvSpPr>
          <p:cNvPr id="3" name="Espace réservé du texte 2"/>
          <p:cNvSpPr txBox="1">
            <a:spLocks noGrp="1"/>
          </p:cNvSpPr>
          <p:nvPr>
            <p:ph type="body" idx="4294967295"/>
          </p:nvPr>
        </p:nvSpPr>
        <p:spPr>
          <a:xfrm>
            <a:off x="348523" y="1480313"/>
            <a:ext cx="5485868" cy="5013474"/>
          </a:xfrm>
        </p:spPr>
        <p:txBody>
          <a:bodyPr vert="horz">
            <a:normAutofit lnSpcReduction="10000"/>
          </a:bodyPr>
          <a:lstStyle/>
          <a:p>
            <a:pPr>
              <a:spcBef>
                <a:spcPts val="0"/>
              </a:spcBef>
              <a:buSzPct val="45000"/>
              <a:buFont typeface="OpenSymbol"/>
              <a:buChar char="●"/>
            </a:pPr>
            <a:r>
              <a:rPr lang="fr-FR"/>
              <a:t>Le neurone possède généralement de nombreux prolongements très ramifiés appelés dendrites.</a:t>
            </a:r>
          </a:p>
          <a:p>
            <a:pPr>
              <a:spcBef>
                <a:spcPts val="0"/>
              </a:spcBef>
              <a:buSzPct val="45000"/>
              <a:buFont typeface="OpenSymbol"/>
              <a:buChar char="●"/>
            </a:pPr>
            <a:r>
              <a:rPr lang="fr-FR" b="1"/>
              <a:t>Avec le corps du neurone, les dendrites reçoivent les influx provenant d’autres neurones.</a:t>
            </a:r>
          </a:p>
          <a:p>
            <a:pPr>
              <a:spcBef>
                <a:spcPts val="0"/>
              </a:spcBef>
              <a:buSzPct val="45000"/>
              <a:buFont typeface="OpenSymbol"/>
              <a:buChar char="●"/>
            </a:pPr>
            <a:r>
              <a:rPr lang="fr-FR"/>
              <a:t>Le neurone possède aussi un seul axone, un prolongement </a:t>
            </a:r>
            <a:r>
              <a:rPr lang="fr-FR" b="1"/>
              <a:t>qui transmet des influx aux autres cellules.</a:t>
            </a:r>
          </a:p>
          <a:p>
            <a:pPr>
              <a:spcBef>
                <a:spcPts val="0"/>
              </a:spcBef>
              <a:buSzPct val="45000"/>
              <a:buFont typeface="OpenSymbol"/>
              <a:buChar char="●"/>
            </a:pPr>
            <a:r>
              <a:rPr lang="fr-FR"/>
              <a:t>Les axones sont généralement beaucoup plus longs que les dendrites</a:t>
            </a:r>
          </a:p>
        </p:txBody>
      </p:sp>
      <p:pic>
        <p:nvPicPr>
          <p:cNvPr id="4" name="">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6141338" y="1719340"/>
            <a:ext cx="5716623" cy="4201914"/>
          </a:xfrm>
          <a:prstGeom prst="rect">
            <a:avLst/>
          </a:prstGeom>
          <a:noFill/>
          <a:ln>
            <a:noFill/>
          </a:ln>
        </p:spPr>
      </p:pic>
      <p:pic>
        <p:nvPicPr>
          <p:cNvPr id="5" name="Image 4">
            <a:extLst>
              <a:ext uri="{FF2B5EF4-FFF2-40B4-BE49-F238E27FC236}">
                <a16:creationId xmlns:a16="http://schemas.microsoft.com/office/drawing/2014/main" id="{00000000-0000-0000-0000-000000000000}"/>
              </a:ext>
            </a:extLst>
          </p:cNvPr>
          <p:cNvPicPr>
            <a:picLocks noChangeAspect="1"/>
          </p:cNvPicPr>
          <p:nvPr/>
        </p:nvPicPr>
        <p:blipFill>
          <a:blip r:embed="rId4">
            <a:lum/>
            <a:alphaModFix/>
          </a:blip>
          <a:srcRect/>
          <a:stretch>
            <a:fillRect/>
          </a:stretch>
        </p:blipFill>
        <p:spPr>
          <a:xfrm>
            <a:off x="6738263" y="114899"/>
            <a:ext cx="2592360" cy="809640"/>
          </a:xfrm>
          <a:prstGeom prst="rect">
            <a:avLst/>
          </a:prstGeom>
          <a:noFill/>
          <a:ln>
            <a:noFill/>
          </a:ln>
        </p:spPr>
      </p:pic>
    </p:spTree>
    <p:extLst>
      <p:ext uri="{BB962C8B-B14F-4D97-AF65-F5344CB8AC3E}">
        <p14:creationId xmlns:p14="http://schemas.microsoft.com/office/powerpoint/2010/main" val="21517444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solidFill>
                  <a:srgbClr val="0070C0"/>
                </a:solidFill>
              </a:rPr>
              <a:t>ChatGPT</a:t>
            </a:r>
            <a:r>
              <a:rPr lang="fr-FR" dirty="0" smtClean="0">
                <a:solidFill>
                  <a:srgbClr val="0070C0"/>
                </a:solidFill>
              </a:rPr>
              <a:t> et les autres</a:t>
            </a:r>
            <a:endParaRPr lang="fr-FR" dirty="0">
              <a:solidFill>
                <a:srgbClr val="0070C0"/>
              </a:solidFill>
            </a:endParaRPr>
          </a:p>
        </p:txBody>
      </p:sp>
      <p:sp>
        <p:nvSpPr>
          <p:cNvPr id="3" name="Espace réservé du contenu 2"/>
          <p:cNvSpPr>
            <a:spLocks noGrp="1"/>
          </p:cNvSpPr>
          <p:nvPr>
            <p:ph idx="1"/>
          </p:nvPr>
        </p:nvSpPr>
        <p:spPr/>
        <p:txBody>
          <a:bodyPr>
            <a:normAutofit lnSpcReduction="10000"/>
          </a:bodyPr>
          <a:lstStyle/>
          <a:p>
            <a:r>
              <a:rPr lang="fr-FR" dirty="0" err="1" smtClean="0"/>
              <a:t>ChatGPT</a:t>
            </a:r>
            <a:r>
              <a:rPr lang="fr-FR" dirty="0" smtClean="0"/>
              <a:t> a été créé par une société américaine </a:t>
            </a:r>
            <a:r>
              <a:rPr lang="fr-FR" dirty="0" err="1" smtClean="0"/>
              <a:t>OpenAI</a:t>
            </a:r>
            <a:r>
              <a:rPr lang="fr-FR" dirty="0" smtClean="0"/>
              <a:t> (associée à </a:t>
            </a:r>
            <a:r>
              <a:rPr lang="fr-FR" dirty="0" err="1" smtClean="0"/>
              <a:t>MicroSoft</a:t>
            </a:r>
            <a:r>
              <a:rPr lang="fr-FR" dirty="0" smtClean="0"/>
              <a:t>)</a:t>
            </a:r>
          </a:p>
          <a:p>
            <a:pPr lvl="1"/>
            <a:r>
              <a:rPr lang="fr-FR" dirty="0" smtClean="0"/>
              <a:t>Cet outil est basé sur un énorme réseau de neurones artificiels qui a été entraîné à partir d’une masse gigantesque de données (</a:t>
            </a:r>
            <a:r>
              <a:rPr lang="fr-FR" dirty="0" err="1" smtClean="0"/>
              <a:t>Wikipedia</a:t>
            </a:r>
            <a:r>
              <a:rPr lang="fr-FR" dirty="0" smtClean="0"/>
              <a:t>, des réseaux sociaux, plus quelques autres sites </a:t>
            </a:r>
            <a:r>
              <a:rPr lang="fr-FR" dirty="0" err="1" smtClean="0"/>
              <a:t>internets</a:t>
            </a:r>
            <a:r>
              <a:rPr lang="fr-FR" dirty="0" smtClean="0"/>
              <a:t>)</a:t>
            </a:r>
          </a:p>
          <a:p>
            <a:pPr lvl="1"/>
            <a:r>
              <a:rPr lang="fr-FR" dirty="0" smtClean="0"/>
              <a:t>L’entraînement de ce réseau est désormais terminé (en 2022 pour la version 4 de </a:t>
            </a:r>
            <a:r>
              <a:rPr lang="fr-FR" dirty="0" err="1" smtClean="0"/>
              <a:t>ChatGPT</a:t>
            </a:r>
            <a:r>
              <a:rPr lang="fr-FR" dirty="0" smtClean="0"/>
              <a:t>) et donc il n’apprendra plus rien !!</a:t>
            </a:r>
          </a:p>
          <a:p>
            <a:pPr lvl="1"/>
            <a:r>
              <a:rPr lang="fr-FR" dirty="0" smtClean="0"/>
              <a:t>Mais il a aussi été entraîné à produire des discussions comme les humains</a:t>
            </a:r>
          </a:p>
          <a:p>
            <a:pPr lvl="1"/>
            <a:r>
              <a:rPr lang="fr-FR" dirty="0" smtClean="0"/>
              <a:t>L’algorithme fondamental de </a:t>
            </a:r>
            <a:r>
              <a:rPr lang="fr-FR" dirty="0" err="1" smtClean="0"/>
              <a:t>ChatGPT</a:t>
            </a:r>
            <a:r>
              <a:rPr lang="fr-FR" dirty="0" smtClean="0"/>
              <a:t> est le suivant:</a:t>
            </a:r>
          </a:p>
          <a:p>
            <a:pPr lvl="2"/>
            <a:r>
              <a:rPr lang="fr-FR" dirty="0" smtClean="0"/>
              <a:t>1) On lui donne des phrases (</a:t>
            </a:r>
            <a:r>
              <a:rPr lang="fr-FR" i="1" dirty="0" smtClean="0">
                <a:solidFill>
                  <a:srgbClr val="00B050"/>
                </a:solidFill>
              </a:rPr>
              <a:t>pas forcément des questions</a:t>
            </a:r>
            <a:r>
              <a:rPr lang="fr-FR" dirty="0" smtClean="0"/>
              <a:t>) pour former un  </a:t>
            </a:r>
            <a:r>
              <a:rPr lang="fr-FR" sz="2400" b="1" dirty="0" smtClean="0">
                <a:solidFill>
                  <a:srgbClr val="FF0000"/>
                </a:solidFill>
              </a:rPr>
              <a:t>contexte</a:t>
            </a:r>
            <a:endParaRPr lang="fr-FR" b="1" dirty="0" smtClean="0">
              <a:solidFill>
                <a:srgbClr val="FF0000"/>
              </a:solidFill>
            </a:endParaRPr>
          </a:p>
          <a:p>
            <a:pPr lvl="2"/>
            <a:r>
              <a:rPr lang="fr-FR" dirty="0" smtClean="0"/>
              <a:t>2) Et lui, complète ce contexte par des phrases qui complètent de façon la plus </a:t>
            </a:r>
            <a:r>
              <a:rPr lang="fr-FR" sz="2400" b="1" dirty="0" smtClean="0">
                <a:solidFill>
                  <a:srgbClr val="FF0000"/>
                </a:solidFill>
              </a:rPr>
              <a:t>plausible</a:t>
            </a:r>
            <a:r>
              <a:rPr lang="fr-FR" dirty="0" smtClean="0"/>
              <a:t> (statistiquement) ce contexte par rapport à tout ce qu’il a appris</a:t>
            </a:r>
          </a:p>
          <a:p>
            <a:pPr lvl="2"/>
            <a:r>
              <a:rPr lang="fr-FR" dirty="0" smtClean="0">
                <a:solidFill>
                  <a:srgbClr val="C00000"/>
                </a:solidFill>
              </a:rPr>
              <a:t>Mais il ne sait pas juger si ce qu’il affirme est vrai ou pas !!!!!!</a:t>
            </a:r>
            <a:endParaRPr lang="fr-FR" dirty="0">
              <a:solidFill>
                <a:srgbClr val="C00000"/>
              </a:solidFill>
            </a:endParaRPr>
          </a:p>
        </p:txBody>
      </p:sp>
    </p:spTree>
    <p:extLst>
      <p:ext uri="{BB962C8B-B14F-4D97-AF65-F5344CB8AC3E}">
        <p14:creationId xmlns:p14="http://schemas.microsoft.com/office/powerpoint/2010/main" val="366816565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TotalTime>
  <Words>798</Words>
  <Application>Microsoft Office PowerPoint</Application>
  <PresentationFormat>Grand écran</PresentationFormat>
  <Paragraphs>114</Paragraphs>
  <Slides>15</Slides>
  <Notes>3</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15</vt:i4>
      </vt:variant>
    </vt:vector>
  </HeadingPairs>
  <TitlesOfParts>
    <vt:vector size="23" baseType="lpstr">
      <vt:lpstr>Microsoft YaHei</vt:lpstr>
      <vt:lpstr>Arial</vt:lpstr>
      <vt:lpstr>Calibri</vt:lpstr>
      <vt:lpstr>Calibri Light</vt:lpstr>
      <vt:lpstr>Liberation Sans</vt:lpstr>
      <vt:lpstr>Lucida Sans</vt:lpstr>
      <vt:lpstr>OpenSymbol</vt:lpstr>
      <vt:lpstr>Thème Office</vt:lpstr>
      <vt:lpstr>Animation numérique Introduction aux technologiques numériques Intelligence Artificielle</vt:lpstr>
      <vt:lpstr>Programme</vt:lpstr>
      <vt:lpstr>C’est quoi un algorithme?</vt:lpstr>
      <vt:lpstr>Un peu d’histoire</vt:lpstr>
      <vt:lpstr>Présentation PowerPoint</vt:lpstr>
      <vt:lpstr>Le système nerveux</vt:lpstr>
      <vt:lpstr>Structure d’un neurone</vt:lpstr>
      <vt:lpstr>En résumé</vt:lpstr>
      <vt:lpstr>ChatGPT et les autres</vt:lpstr>
      <vt:lpstr>Faire un algo !!</vt:lpstr>
      <vt:lpstr>L’électronique numérique</vt:lpstr>
      <vt:lpstr>La carte Arduino UNO</vt:lpstr>
      <vt:lpstr>Les images avec ESP32 CAM</vt:lpstr>
      <vt:lpstr>Les images avec ESP32 CAM</vt:lpstr>
      <vt:lpstr>Les images avec ESP32 CAM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Animation numérique Introduction aux technologiques numériques Intelligence Artificielle</dc:title>
  <dc:creator>Christian Arnault</dc:creator>
  <cp:lastModifiedBy>Christian Arnault</cp:lastModifiedBy>
  <cp:revision>16</cp:revision>
  <dcterms:created xsi:type="dcterms:W3CDTF">2023-05-05T07:36:31Z</dcterms:created>
  <dcterms:modified xsi:type="dcterms:W3CDTF">2023-05-05T09:45:27Z</dcterms:modified>
</cp:coreProperties>
</file>