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9" r:id="rId4"/>
    <p:sldId id="270" r:id="rId5"/>
    <p:sldId id="257" r:id="rId6"/>
    <p:sldId id="268" r:id="rId7"/>
    <p:sldId id="258" r:id="rId8"/>
    <p:sldId id="259" r:id="rId9"/>
    <p:sldId id="260" r:id="rId10"/>
    <p:sldId id="271" r:id="rId11"/>
    <p:sldId id="272" r:id="rId12"/>
    <p:sldId id="273" r:id="rId13"/>
    <p:sldId id="279" r:id="rId14"/>
    <p:sldId id="280" r:id="rId15"/>
    <p:sldId id="281" r:id="rId16"/>
    <p:sldId id="282" r:id="rId17"/>
    <p:sldId id="283" r:id="rId18"/>
    <p:sldId id="274" r:id="rId19"/>
    <p:sldId id="275" r:id="rId20"/>
    <p:sldId id="276" r:id="rId21"/>
    <p:sldId id="277" r:id="rId22"/>
    <p:sldId id="278" r:id="rId23"/>
  </p:sldIdLst>
  <p:sldSz cx="12192000" cy="6858000"/>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34" autoAdjust="0"/>
    <p:restoredTop sz="94660"/>
  </p:normalViewPr>
  <p:slideViewPr>
    <p:cSldViewPr snapToGrid="0">
      <p:cViewPr varScale="1">
        <p:scale>
          <a:sx n="110" d="100"/>
          <a:sy n="110"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420637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188417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76601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F95B598-50DE-4D74-A578-EB607A23EE85}" type="datetimeFigureOut">
              <a:rPr lang="fr-FR" smtClean="0"/>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248127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F95B598-50DE-4D74-A578-EB607A23EE85}" type="datetimeFigureOut">
              <a:rPr lang="fr-FR" smtClean="0"/>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00582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F95B598-50DE-4D74-A578-EB607A23EE85}" type="datetimeFigureOut">
              <a:rPr lang="fr-FR" smtClean="0"/>
              <a:t>06/03/2023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174454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F95B598-50DE-4D74-A578-EB607A23EE85}" type="datetimeFigureOut">
              <a:rPr lang="fr-FR" smtClean="0"/>
              <a:t>06/03/2023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261007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F95B598-50DE-4D74-A578-EB607A23EE85}" type="datetimeFigureOut">
              <a:rPr lang="fr-FR" smtClean="0"/>
              <a:t>06/03/2023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408290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95B598-50DE-4D74-A578-EB607A23EE85}" type="datetimeFigureOut">
              <a:rPr lang="fr-FR" smtClean="0"/>
              <a:t>06/03/2023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155911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F95B598-50DE-4D74-A578-EB607A23EE85}" type="datetimeFigureOut">
              <a:rPr lang="fr-FR" smtClean="0"/>
              <a:t>06/03/2023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16863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F95B598-50DE-4D74-A578-EB607A23EE85}" type="datetimeFigureOut">
              <a:rPr lang="fr-FR" smtClean="0"/>
              <a:t>06/03/2023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12A67B-9DC8-43EB-94C0-0AD7464453D7}" type="slidenum">
              <a:rPr lang="fr-FR" smtClean="0"/>
              <a:t>‹N°›</a:t>
            </a:fld>
            <a:endParaRPr lang="fr-FR"/>
          </a:p>
        </p:txBody>
      </p:sp>
    </p:spTree>
    <p:extLst>
      <p:ext uri="{BB962C8B-B14F-4D97-AF65-F5344CB8AC3E}">
        <p14:creationId xmlns:p14="http://schemas.microsoft.com/office/powerpoint/2010/main" val="370187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5B598-50DE-4D74-A578-EB607A23EE85}" type="datetimeFigureOut">
              <a:rPr lang="fr-FR" smtClean="0"/>
              <a:t>06/03/2023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2A67B-9DC8-43EB-94C0-0AD7464453D7}" type="slidenum">
              <a:rPr lang="fr-FR" smtClean="0"/>
              <a:t>‹N°›</a:t>
            </a:fld>
            <a:endParaRPr lang="fr-FR"/>
          </a:p>
        </p:txBody>
      </p:sp>
    </p:spTree>
    <p:extLst>
      <p:ext uri="{BB962C8B-B14F-4D97-AF65-F5344CB8AC3E}">
        <p14:creationId xmlns:p14="http://schemas.microsoft.com/office/powerpoint/2010/main" val="283693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64005"/>
            <a:ext cx="10515600" cy="1325563"/>
          </a:xfrm>
        </p:spPr>
        <p:txBody>
          <a:bodyPr>
            <a:normAutofit fontScale="90000"/>
          </a:bodyPr>
          <a:lstStyle/>
          <a:p>
            <a:pPr algn="ctr"/>
            <a:r>
              <a:rPr lang="fr-FR" dirty="0" smtClean="0">
                <a:solidFill>
                  <a:srgbClr val="0070C0"/>
                </a:solidFill>
              </a:rPr>
              <a:t>Utilisation d’un réseau de </a:t>
            </a:r>
            <a:r>
              <a:rPr lang="fr-FR" dirty="0" smtClean="0">
                <a:solidFill>
                  <a:srgbClr val="0070C0"/>
                </a:solidFill>
              </a:rPr>
              <a:t>neurones entrainé</a:t>
            </a:r>
            <a:br>
              <a:rPr lang="fr-FR" dirty="0" smtClean="0">
                <a:solidFill>
                  <a:srgbClr val="0070C0"/>
                </a:solidFill>
              </a:rPr>
            </a:br>
            <a:r>
              <a:rPr lang="fr-FR" dirty="0" smtClean="0">
                <a:solidFill>
                  <a:srgbClr val="0070C0"/>
                </a:solidFill>
              </a:rPr>
              <a:t>pour différentes reconnaissances</a:t>
            </a:r>
            <a:br>
              <a:rPr lang="fr-FR" dirty="0" smtClean="0">
                <a:solidFill>
                  <a:srgbClr val="0070C0"/>
                </a:solidFill>
              </a:rPr>
            </a:br>
            <a:r>
              <a:rPr lang="fr-FR" dirty="0" smtClean="0">
                <a:solidFill>
                  <a:srgbClr val="0070C0"/>
                </a:solidFill>
              </a:rPr>
              <a:t/>
            </a:r>
            <a:br>
              <a:rPr lang="fr-FR" dirty="0" smtClean="0">
                <a:solidFill>
                  <a:srgbClr val="0070C0"/>
                </a:solidFill>
              </a:rPr>
            </a:br>
            <a:r>
              <a:rPr lang="fr-FR" dirty="0" smtClean="0">
                <a:solidFill>
                  <a:srgbClr val="0070C0"/>
                </a:solidFill>
              </a:rPr>
              <a:t>Mécanismes d’apprentissage</a:t>
            </a:r>
            <a:endParaRPr lang="fr-FR" dirty="0">
              <a:solidFill>
                <a:srgbClr val="0070C0"/>
              </a:solidFill>
            </a:endParaRPr>
          </a:p>
        </p:txBody>
      </p:sp>
      <p:sp>
        <p:nvSpPr>
          <p:cNvPr id="3" name="Espace réservé du contenu 2"/>
          <p:cNvSpPr>
            <a:spLocks noGrp="1"/>
          </p:cNvSpPr>
          <p:nvPr>
            <p:ph idx="1"/>
          </p:nvPr>
        </p:nvSpPr>
        <p:spPr>
          <a:xfrm>
            <a:off x="4437079" y="4494843"/>
            <a:ext cx="2064390" cy="498125"/>
          </a:xfrm>
        </p:spPr>
        <p:txBody>
          <a:bodyPr/>
          <a:lstStyle/>
          <a:p>
            <a:pPr marL="0" indent="0" algn="ctr">
              <a:buNone/>
            </a:pPr>
            <a:r>
              <a:rPr lang="fr-FR" dirty="0" smtClean="0"/>
              <a:t>Chris Arnault</a:t>
            </a:r>
            <a:endParaRPr lang="fr-FR" dirty="0"/>
          </a:p>
        </p:txBody>
      </p:sp>
    </p:spTree>
    <p:extLst>
      <p:ext uri="{BB962C8B-B14F-4D97-AF65-F5344CB8AC3E}">
        <p14:creationId xmlns:p14="http://schemas.microsoft.com/office/powerpoint/2010/main" val="206724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Mécanisme de l’apprentissage</a:t>
            </a:r>
            <a:endParaRPr lang="fr-FR" dirty="0">
              <a:solidFill>
                <a:srgbClr val="0070C0"/>
              </a:solidFill>
            </a:endParaRPr>
          </a:p>
        </p:txBody>
      </p:sp>
      <p:sp>
        <p:nvSpPr>
          <p:cNvPr id="3" name="Espace réservé du contenu 2"/>
          <p:cNvSpPr>
            <a:spLocks noGrp="1"/>
          </p:cNvSpPr>
          <p:nvPr>
            <p:ph idx="1"/>
          </p:nvPr>
        </p:nvSpPr>
        <p:spPr>
          <a:xfrm>
            <a:off x="437601" y="1487439"/>
            <a:ext cx="10343609" cy="3162938"/>
          </a:xfrm>
        </p:spPr>
        <p:txBody>
          <a:bodyPr>
            <a:normAutofit/>
          </a:bodyPr>
          <a:lstStyle/>
          <a:p>
            <a:r>
              <a:rPr lang="fr-FR" dirty="0" smtClean="0"/>
              <a:t>Deuxième exemple: </a:t>
            </a:r>
            <a:r>
              <a:rPr lang="fr-FR" dirty="0" smtClean="0">
                <a:solidFill>
                  <a:schemeClr val="accent6">
                    <a:lumMod val="75000"/>
                  </a:schemeClr>
                </a:solidFill>
              </a:rPr>
              <a:t>On </a:t>
            </a:r>
            <a:r>
              <a:rPr lang="fr-FR" dirty="0" smtClean="0">
                <a:solidFill>
                  <a:schemeClr val="accent6">
                    <a:lumMod val="75000"/>
                  </a:schemeClr>
                </a:solidFill>
              </a:rPr>
              <a:t>veut entraîner un réseau de neurones (</a:t>
            </a:r>
            <a:r>
              <a:rPr lang="fr-FR" dirty="0" err="1" smtClean="0">
                <a:solidFill>
                  <a:schemeClr val="accent6">
                    <a:lumMod val="75000"/>
                  </a:schemeClr>
                </a:solidFill>
              </a:rPr>
              <a:t>RdN</a:t>
            </a:r>
            <a:r>
              <a:rPr lang="fr-FR" dirty="0" smtClean="0">
                <a:solidFill>
                  <a:schemeClr val="accent6">
                    <a:lumMod val="75000"/>
                  </a:schemeClr>
                </a:solidFill>
              </a:rPr>
              <a:t>) sur un ensemble de </a:t>
            </a:r>
            <a:r>
              <a:rPr lang="fr-FR" dirty="0" smtClean="0">
                <a:solidFill>
                  <a:schemeClr val="accent6">
                    <a:lumMod val="75000"/>
                  </a:schemeClr>
                </a:solidFill>
              </a:rPr>
              <a:t>figures</a:t>
            </a:r>
            <a:endParaRPr lang="fr-FR" dirty="0" smtClean="0">
              <a:solidFill>
                <a:schemeClr val="accent6">
                  <a:lumMod val="75000"/>
                </a:schemeClr>
              </a:solidFill>
            </a:endParaRPr>
          </a:p>
          <a:p>
            <a:pPr lvl="1"/>
            <a:r>
              <a:rPr lang="fr-FR" dirty="0" smtClean="0">
                <a:solidFill>
                  <a:srgbClr val="C00000"/>
                </a:solidFill>
              </a:rPr>
              <a:t>Chaque figure sera dessinée (</a:t>
            </a:r>
            <a:r>
              <a:rPr lang="fr-FR" i="1" dirty="0" smtClean="0">
                <a:solidFill>
                  <a:srgbClr val="C00000"/>
                </a:solidFill>
              </a:rPr>
              <a:t>imprimée</a:t>
            </a:r>
            <a:r>
              <a:rPr lang="fr-FR" dirty="0" smtClean="0">
                <a:solidFill>
                  <a:srgbClr val="C00000"/>
                </a:solidFill>
              </a:rPr>
              <a:t>) sur un jeton (</a:t>
            </a:r>
            <a:r>
              <a:rPr lang="fr-FR" i="1" dirty="0" smtClean="0">
                <a:solidFill>
                  <a:srgbClr val="C00000"/>
                </a:solidFill>
              </a:rPr>
              <a:t>papier</a:t>
            </a:r>
            <a:r>
              <a:rPr lang="fr-FR" dirty="0" smtClean="0">
                <a:solidFill>
                  <a:srgbClr val="C00000"/>
                </a:solidFill>
              </a:rPr>
              <a:t>)</a:t>
            </a:r>
            <a:endParaRPr lang="fr-FR" dirty="0" smtClean="0">
              <a:solidFill>
                <a:srgbClr val="C00000"/>
              </a:solidFill>
            </a:endParaRPr>
          </a:p>
          <a:p>
            <a:pPr lvl="1"/>
            <a:r>
              <a:rPr lang="fr-FR" dirty="0" smtClean="0">
                <a:solidFill>
                  <a:srgbClr val="C00000"/>
                </a:solidFill>
              </a:rPr>
              <a:t>Un jeu, matérialisé par un véhicule-robot, est doté </a:t>
            </a:r>
            <a:r>
              <a:rPr lang="fr-FR" dirty="0" smtClean="0">
                <a:solidFill>
                  <a:srgbClr val="C00000"/>
                </a:solidFill>
              </a:rPr>
              <a:t>d’une caméra</a:t>
            </a:r>
            <a:endParaRPr lang="fr-FR" dirty="0" smtClean="0">
              <a:solidFill>
                <a:srgbClr val="C00000"/>
              </a:solidFill>
            </a:endParaRPr>
          </a:p>
          <a:p>
            <a:pPr lvl="1"/>
            <a:r>
              <a:rPr lang="fr-FR" dirty="0" smtClean="0">
                <a:solidFill>
                  <a:srgbClr val="C00000"/>
                </a:solidFill>
              </a:rPr>
              <a:t>Une fois entraîné, le </a:t>
            </a:r>
            <a:r>
              <a:rPr lang="fr-FR" dirty="0" err="1" smtClean="0">
                <a:solidFill>
                  <a:srgbClr val="C00000"/>
                </a:solidFill>
              </a:rPr>
              <a:t>RdN</a:t>
            </a:r>
            <a:r>
              <a:rPr lang="fr-FR" dirty="0" smtClean="0">
                <a:solidFill>
                  <a:srgbClr val="C00000"/>
                </a:solidFill>
              </a:rPr>
              <a:t> sera interrogé </a:t>
            </a:r>
            <a:r>
              <a:rPr lang="fr-FR" dirty="0" smtClean="0">
                <a:solidFill>
                  <a:srgbClr val="C00000"/>
                </a:solidFill>
              </a:rPr>
              <a:t>lorsque la caméra détecte un des jetons, pour obtenir le Numéro de la figure qui est imprimée.</a:t>
            </a:r>
          </a:p>
          <a:p>
            <a:pPr lvl="1"/>
            <a:r>
              <a:rPr lang="fr-FR" dirty="0" smtClean="0">
                <a:solidFill>
                  <a:srgbClr val="C00000"/>
                </a:solidFill>
              </a:rPr>
              <a:t>Si la détection et la reconnaissance se produit à une fréquence adéquate, on peut espérer une reconnaissance en temps réel (</a:t>
            </a:r>
            <a:r>
              <a:rPr lang="fr-FR" i="1" dirty="0" smtClean="0">
                <a:solidFill>
                  <a:srgbClr val="C00000"/>
                </a:solidFill>
              </a:rPr>
              <a:t>25 image par seconde</a:t>
            </a:r>
            <a:r>
              <a:rPr lang="fr-FR" dirty="0" smtClean="0">
                <a:solidFill>
                  <a:srgbClr val="C00000"/>
                </a:solidFill>
              </a:rPr>
              <a:t>)</a:t>
            </a:r>
            <a:endParaRPr lang="fr-FR" dirty="0">
              <a:solidFill>
                <a:srgbClr val="C0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25" y="4856032"/>
            <a:ext cx="7916091" cy="1372549"/>
          </a:xfrm>
          <a:prstGeom prst="rect">
            <a:avLst/>
          </a:prstGeom>
        </p:spPr>
      </p:pic>
    </p:spTree>
    <p:extLst>
      <p:ext uri="{BB962C8B-B14F-4D97-AF65-F5344CB8AC3E}">
        <p14:creationId xmlns:p14="http://schemas.microsoft.com/office/powerpoint/2010/main" val="412514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Préparation des données</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Ici on considère que les jetons seront déposés aléatoirement sur la table où le véhicule-robot circuler. </a:t>
            </a:r>
            <a:r>
              <a:rPr lang="fr-FR" dirty="0" smtClean="0">
                <a:solidFill>
                  <a:srgbClr val="C00000"/>
                </a:solidFill>
              </a:rPr>
              <a:t>En particulier les jetons ne seront pas orientés.</a:t>
            </a:r>
          </a:p>
          <a:p>
            <a:r>
              <a:rPr lang="fr-FR" dirty="0" smtClean="0"/>
              <a:t>Ce qui implique que les données d’apprentissage doivent refléter des </a:t>
            </a:r>
            <a:r>
              <a:rPr lang="fr-FR" dirty="0" smtClean="0">
                <a:solidFill>
                  <a:srgbClr val="C00000"/>
                </a:solidFill>
              </a:rPr>
              <a:t>rotations aléatoires</a:t>
            </a:r>
          </a:p>
          <a:p>
            <a:r>
              <a:rPr lang="fr-FR" dirty="0" smtClean="0"/>
              <a:t>Puisque les données correspondent aux pixels des images fournies par une caméra, on va aussi produire des images un peu abîmées pour refléter les conditions de lumière, des reflets, des ombres, etc…</a:t>
            </a:r>
            <a:endParaRPr lang="fr-FR" dirty="0"/>
          </a:p>
        </p:txBody>
      </p:sp>
    </p:spTree>
    <p:extLst>
      <p:ext uri="{BB962C8B-B14F-4D97-AF65-F5344CB8AC3E}">
        <p14:creationId xmlns:p14="http://schemas.microsoft.com/office/powerpoint/2010/main" val="341886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Construction de l’architecture</a:t>
            </a:r>
            <a:endParaRPr lang="fr-FR" dirty="0"/>
          </a:p>
        </p:txBody>
      </p:sp>
      <p:grpSp>
        <p:nvGrpSpPr>
          <p:cNvPr id="4" name="Groupe 3"/>
          <p:cNvGrpSpPr/>
          <p:nvPr/>
        </p:nvGrpSpPr>
        <p:grpSpPr>
          <a:xfrm>
            <a:off x="473330" y="1285213"/>
            <a:ext cx="10570289" cy="2148853"/>
            <a:chOff x="1030679" y="4333226"/>
            <a:chExt cx="10570289" cy="2148853"/>
          </a:xfrm>
        </p:grpSpPr>
        <p:grpSp>
          <p:nvGrpSpPr>
            <p:cNvPr id="5" name="Groupe 4"/>
            <p:cNvGrpSpPr/>
            <p:nvPr/>
          </p:nvGrpSpPr>
          <p:grpSpPr>
            <a:xfrm>
              <a:off x="1030679" y="4333226"/>
              <a:ext cx="10570289" cy="2148853"/>
              <a:chOff x="2209239" y="4627866"/>
              <a:chExt cx="10570289" cy="2148853"/>
            </a:xfrm>
          </p:grpSpPr>
          <p:sp>
            <p:nvSpPr>
              <p:cNvPr id="7" name="Rectangle 6"/>
              <p:cNvSpPr/>
              <p:nvPr/>
            </p:nvSpPr>
            <p:spPr>
              <a:xfrm>
                <a:off x="5691769" y="4627866"/>
                <a:ext cx="4368853" cy="21488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solidFill>
                      <a:schemeClr val="tx1"/>
                    </a:solidFill>
                  </a:rPr>
                  <a:t>Couches</a:t>
                </a:r>
              </a:p>
              <a:p>
                <a:pPr algn="ctr"/>
                <a:r>
                  <a:rPr lang="fr-FR" dirty="0" smtClean="0">
                    <a:solidFill>
                      <a:schemeClr val="tx1"/>
                    </a:solidFill>
                  </a:rPr>
                  <a:t>profondes</a:t>
                </a:r>
                <a:endParaRPr lang="fr-FR" dirty="0">
                  <a:solidFill>
                    <a:schemeClr val="tx1"/>
                  </a:solidFill>
                </a:endParaRPr>
              </a:p>
            </p:txBody>
          </p:sp>
          <p:sp>
            <p:nvSpPr>
              <p:cNvPr id="8" name="Ellipse 7"/>
              <p:cNvSpPr/>
              <p:nvPr/>
            </p:nvSpPr>
            <p:spPr>
              <a:xfrm>
                <a:off x="10586720" y="5455920"/>
                <a:ext cx="528320" cy="4875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p:cNvSpPr/>
              <p:nvPr/>
            </p:nvSpPr>
            <p:spPr>
              <a:xfrm>
                <a:off x="4100822" y="5222239"/>
                <a:ext cx="1162058" cy="110669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5850181" y="475525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p:cNvGrpSpPr/>
              <p:nvPr/>
            </p:nvGrpSpPr>
            <p:grpSpPr>
              <a:xfrm>
                <a:off x="10713371" y="5585138"/>
                <a:ext cx="269240" cy="292100"/>
                <a:chOff x="675640" y="4371340"/>
                <a:chExt cx="589280" cy="568960"/>
              </a:xfrm>
            </p:grpSpPr>
            <p:sp>
              <p:nvSpPr>
                <p:cNvPr id="92" name="Rectangle à coins arrondis 9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Ellipse 9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Forme libre 9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2" name="Groupe 11"/>
              <p:cNvGrpSpPr/>
              <p:nvPr/>
            </p:nvGrpSpPr>
            <p:grpSpPr>
              <a:xfrm>
                <a:off x="4528820" y="5372100"/>
                <a:ext cx="269240" cy="292100"/>
                <a:chOff x="675640" y="4371340"/>
                <a:chExt cx="589280" cy="568960"/>
              </a:xfrm>
            </p:grpSpPr>
            <p:sp>
              <p:nvSpPr>
                <p:cNvPr id="89" name="Rectangle à coins arrondis 8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p:cNvSpPr/>
                <p:nvPr/>
              </p:nvSpPr>
              <p:spPr>
                <a:xfrm>
                  <a:off x="724747" y="4419763"/>
                  <a:ext cx="472652" cy="453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Forme libre 9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3" name="Groupe 12"/>
              <p:cNvGrpSpPr/>
              <p:nvPr/>
            </p:nvGrpSpPr>
            <p:grpSpPr>
              <a:xfrm>
                <a:off x="4681220" y="5524500"/>
                <a:ext cx="269240" cy="292100"/>
                <a:chOff x="675640" y="4371340"/>
                <a:chExt cx="589280" cy="568960"/>
              </a:xfrm>
            </p:grpSpPr>
            <p:sp>
              <p:nvSpPr>
                <p:cNvPr id="86" name="Rectangle à coins arrondis 8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Ellipse 8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Forme libre 8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4" name="Groupe 13"/>
              <p:cNvGrpSpPr/>
              <p:nvPr/>
            </p:nvGrpSpPr>
            <p:grpSpPr>
              <a:xfrm>
                <a:off x="4833620" y="5676900"/>
                <a:ext cx="269240" cy="292100"/>
                <a:chOff x="675640" y="4371340"/>
                <a:chExt cx="589280" cy="568960"/>
              </a:xfrm>
            </p:grpSpPr>
            <p:sp>
              <p:nvSpPr>
                <p:cNvPr id="83" name="Rectangle à coins arrondis 82"/>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Ellipse 83"/>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Forme libre 84"/>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5" name="Groupe 14"/>
              <p:cNvGrpSpPr/>
              <p:nvPr/>
            </p:nvGrpSpPr>
            <p:grpSpPr>
              <a:xfrm>
                <a:off x="6056828" y="5041159"/>
                <a:ext cx="269240" cy="292100"/>
                <a:chOff x="675640" y="4371340"/>
                <a:chExt cx="589280" cy="568960"/>
              </a:xfrm>
            </p:grpSpPr>
            <p:sp>
              <p:nvSpPr>
                <p:cNvPr id="80" name="Rectangle à coins arrondis 7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Forme libre 8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6" name="Groupe 15"/>
              <p:cNvGrpSpPr/>
              <p:nvPr/>
            </p:nvGrpSpPr>
            <p:grpSpPr>
              <a:xfrm>
                <a:off x="6209228" y="5193559"/>
                <a:ext cx="269240" cy="292100"/>
                <a:chOff x="675640" y="4371340"/>
                <a:chExt cx="589280" cy="568960"/>
              </a:xfrm>
            </p:grpSpPr>
            <p:sp>
              <p:nvSpPr>
                <p:cNvPr id="77" name="Rectangle à coins arrondis 76"/>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Forme libre 78"/>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7" name="Groupe 16"/>
              <p:cNvGrpSpPr/>
              <p:nvPr/>
            </p:nvGrpSpPr>
            <p:grpSpPr>
              <a:xfrm>
                <a:off x="6361628" y="5345959"/>
                <a:ext cx="269240" cy="292100"/>
                <a:chOff x="675640" y="4371340"/>
                <a:chExt cx="589280" cy="568960"/>
              </a:xfrm>
            </p:grpSpPr>
            <p:sp>
              <p:nvSpPr>
                <p:cNvPr id="74" name="Rectangle à coins arrondis 7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7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Forme libre 7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8" name="Groupe 17"/>
              <p:cNvGrpSpPr/>
              <p:nvPr/>
            </p:nvGrpSpPr>
            <p:grpSpPr>
              <a:xfrm>
                <a:off x="6514028" y="5498359"/>
                <a:ext cx="269240" cy="292100"/>
                <a:chOff x="675640" y="4371340"/>
                <a:chExt cx="589280" cy="568960"/>
              </a:xfrm>
            </p:grpSpPr>
            <p:sp>
              <p:nvSpPr>
                <p:cNvPr id="71" name="Rectangle à coins arrondis 70"/>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1"/>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orme libre 72"/>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9" name="Groupe 18"/>
              <p:cNvGrpSpPr/>
              <p:nvPr/>
            </p:nvGrpSpPr>
            <p:grpSpPr>
              <a:xfrm>
                <a:off x="6666428" y="5650759"/>
                <a:ext cx="269240" cy="292100"/>
                <a:chOff x="675640" y="4371340"/>
                <a:chExt cx="589280" cy="568960"/>
              </a:xfrm>
            </p:grpSpPr>
            <p:sp>
              <p:nvSpPr>
                <p:cNvPr id="68" name="Rectangle à coins arrondis 67"/>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Forme libre 69"/>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0" name="Groupe 19"/>
              <p:cNvGrpSpPr/>
              <p:nvPr/>
            </p:nvGrpSpPr>
            <p:grpSpPr>
              <a:xfrm>
                <a:off x="6818828" y="5803159"/>
                <a:ext cx="269240" cy="292100"/>
                <a:chOff x="675640" y="4371340"/>
                <a:chExt cx="589280" cy="568960"/>
              </a:xfrm>
            </p:grpSpPr>
            <p:sp>
              <p:nvSpPr>
                <p:cNvPr id="65" name="Rectangle à coins arrondis 64"/>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Forme libre 66"/>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1" name="Groupe 20"/>
              <p:cNvGrpSpPr/>
              <p:nvPr/>
            </p:nvGrpSpPr>
            <p:grpSpPr>
              <a:xfrm>
                <a:off x="6971228" y="5955559"/>
                <a:ext cx="269240" cy="292100"/>
                <a:chOff x="675640" y="4371340"/>
                <a:chExt cx="589280" cy="568960"/>
              </a:xfrm>
            </p:grpSpPr>
            <p:sp>
              <p:nvSpPr>
                <p:cNvPr id="62" name="Rectangle à coins arrondis 6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Forme libre 6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22" name="Ellipse 21"/>
              <p:cNvSpPr/>
              <p:nvPr/>
            </p:nvSpPr>
            <p:spPr>
              <a:xfrm>
                <a:off x="8339381" y="483653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 name="Groupe 22"/>
              <p:cNvGrpSpPr/>
              <p:nvPr/>
            </p:nvGrpSpPr>
            <p:grpSpPr>
              <a:xfrm>
                <a:off x="8546028" y="5122439"/>
                <a:ext cx="269240" cy="292100"/>
                <a:chOff x="675640" y="4371340"/>
                <a:chExt cx="589280" cy="568960"/>
              </a:xfrm>
            </p:grpSpPr>
            <p:sp>
              <p:nvSpPr>
                <p:cNvPr id="59" name="Rectangle à coins arrondis 5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Ellipse 59"/>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Forme libre 6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4" name="Groupe 23"/>
              <p:cNvGrpSpPr/>
              <p:nvPr/>
            </p:nvGrpSpPr>
            <p:grpSpPr>
              <a:xfrm>
                <a:off x="8698428" y="5274839"/>
                <a:ext cx="269240" cy="292100"/>
                <a:chOff x="675640" y="4371340"/>
                <a:chExt cx="589280" cy="568960"/>
              </a:xfrm>
            </p:grpSpPr>
            <p:sp>
              <p:nvSpPr>
                <p:cNvPr id="56" name="Rectangle à coins arrondis 5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Forme libre 5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5" name="Groupe 24"/>
              <p:cNvGrpSpPr/>
              <p:nvPr/>
            </p:nvGrpSpPr>
            <p:grpSpPr>
              <a:xfrm>
                <a:off x="8850828" y="5427239"/>
                <a:ext cx="269240" cy="292100"/>
                <a:chOff x="675640" y="4371340"/>
                <a:chExt cx="589280" cy="568960"/>
              </a:xfrm>
            </p:grpSpPr>
            <p:sp>
              <p:nvSpPr>
                <p:cNvPr id="53" name="Rectangle à coins arrondis 52"/>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Forme libre 54"/>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6" name="Groupe 25"/>
              <p:cNvGrpSpPr/>
              <p:nvPr/>
            </p:nvGrpSpPr>
            <p:grpSpPr>
              <a:xfrm>
                <a:off x="9003228" y="5579639"/>
                <a:ext cx="269240" cy="292100"/>
                <a:chOff x="675640" y="4371340"/>
                <a:chExt cx="589280" cy="568960"/>
              </a:xfrm>
            </p:grpSpPr>
            <p:sp>
              <p:nvSpPr>
                <p:cNvPr id="50" name="Rectangle à coins arrondis 4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Forme libre 5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7" name="Groupe 26"/>
              <p:cNvGrpSpPr/>
              <p:nvPr/>
            </p:nvGrpSpPr>
            <p:grpSpPr>
              <a:xfrm>
                <a:off x="9155628" y="5732039"/>
                <a:ext cx="269240" cy="292100"/>
                <a:chOff x="675640" y="4371340"/>
                <a:chExt cx="589280" cy="568960"/>
              </a:xfrm>
            </p:grpSpPr>
            <p:sp>
              <p:nvSpPr>
                <p:cNvPr id="47" name="Rectangle à coins arrondis 46"/>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Forme libre 48"/>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8" name="Groupe 27"/>
              <p:cNvGrpSpPr/>
              <p:nvPr/>
            </p:nvGrpSpPr>
            <p:grpSpPr>
              <a:xfrm>
                <a:off x="9308028" y="5884439"/>
                <a:ext cx="269240" cy="292100"/>
                <a:chOff x="675640" y="4371340"/>
                <a:chExt cx="589280" cy="568960"/>
              </a:xfrm>
            </p:grpSpPr>
            <p:sp>
              <p:nvSpPr>
                <p:cNvPr id="44" name="Rectangle à coins arrondis 4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orme libre 4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9" name="Groupe 28"/>
              <p:cNvGrpSpPr/>
              <p:nvPr/>
            </p:nvGrpSpPr>
            <p:grpSpPr>
              <a:xfrm>
                <a:off x="9460428" y="6036839"/>
                <a:ext cx="269240" cy="292100"/>
                <a:chOff x="675640" y="4371340"/>
                <a:chExt cx="589280" cy="568960"/>
              </a:xfrm>
            </p:grpSpPr>
            <p:sp>
              <p:nvSpPr>
                <p:cNvPr id="41" name="Rectangle à coins arrondis 40"/>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Forme libre 42"/>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30" name="Flèche droite 29"/>
              <p:cNvSpPr/>
              <p:nvPr/>
            </p:nvSpPr>
            <p:spPr>
              <a:xfrm>
                <a:off x="5262880" y="5430520"/>
                <a:ext cx="587301"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droite 30"/>
              <p:cNvSpPr/>
              <p:nvPr/>
            </p:nvSpPr>
            <p:spPr>
              <a:xfrm>
                <a:off x="7581336" y="5491480"/>
                <a:ext cx="707562"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lèche droite 31"/>
              <p:cNvSpPr/>
              <p:nvPr/>
            </p:nvSpPr>
            <p:spPr>
              <a:xfrm>
                <a:off x="9999663" y="5458468"/>
                <a:ext cx="556207"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2209239" y="5445760"/>
                <a:ext cx="997874"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Caméra</a:t>
                </a:r>
                <a:endParaRPr lang="fr-FR" dirty="0">
                  <a:solidFill>
                    <a:schemeClr val="tx1"/>
                  </a:solidFill>
                </a:endParaRPr>
              </a:p>
            </p:txBody>
          </p:sp>
          <p:cxnSp>
            <p:nvCxnSpPr>
              <p:cNvPr id="34" name="Connecteur droit avec flèche 33"/>
              <p:cNvCxnSpPr>
                <a:stCxn id="33" idx="3"/>
                <a:endCxn id="90" idx="2"/>
              </p:cNvCxnSpPr>
              <p:nvPr/>
            </p:nvCxnSpPr>
            <p:spPr>
              <a:xfrm flipV="1">
                <a:off x="3207113" y="5513489"/>
                <a:ext cx="1344144" cy="20241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33" idx="3"/>
                <a:endCxn id="86" idx="1"/>
              </p:cNvCxnSpPr>
              <p:nvPr/>
            </p:nvCxnSpPr>
            <p:spPr>
              <a:xfrm flipV="1">
                <a:off x="3207113" y="5670550"/>
                <a:ext cx="1474107" cy="453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3" idx="3"/>
                <a:endCxn id="83" idx="1"/>
              </p:cNvCxnSpPr>
              <p:nvPr/>
            </p:nvCxnSpPr>
            <p:spPr>
              <a:xfrm>
                <a:off x="3207113" y="5715900"/>
                <a:ext cx="1626507" cy="1070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1883207" y="5400410"/>
                <a:ext cx="896321"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N° </a:t>
                </a:r>
                <a:r>
                  <a:rPr lang="fr-FR" dirty="0" smtClean="0">
                    <a:solidFill>
                      <a:schemeClr val="tx1"/>
                    </a:solidFill>
                  </a:rPr>
                  <a:t>figure</a:t>
                </a:r>
                <a:endParaRPr lang="fr-FR" dirty="0">
                  <a:solidFill>
                    <a:schemeClr val="tx1"/>
                  </a:solidFill>
                </a:endParaRPr>
              </a:p>
            </p:txBody>
          </p:sp>
        </p:grpSp>
        <p:sp>
          <p:nvSpPr>
            <p:cNvPr id="6" name="Flèche droite 5"/>
            <p:cNvSpPr/>
            <p:nvPr/>
          </p:nvSpPr>
          <p:spPr>
            <a:xfrm>
              <a:off x="10050771" y="5304924"/>
              <a:ext cx="556207" cy="162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96" name="Connecteur droit avec flèche 95"/>
          <p:cNvCxnSpPr>
            <a:stCxn id="33" idx="3"/>
            <a:endCxn id="99" idx="1"/>
          </p:cNvCxnSpPr>
          <p:nvPr/>
        </p:nvCxnSpPr>
        <p:spPr>
          <a:xfrm>
            <a:off x="1471204" y="2373247"/>
            <a:ext cx="1265095" cy="3291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99" name="Rectangle à coins arrondis 98"/>
          <p:cNvSpPr/>
          <p:nvPr/>
        </p:nvSpPr>
        <p:spPr>
          <a:xfrm>
            <a:off x="2736299" y="2556317"/>
            <a:ext cx="269240" cy="2921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Ellipse 94"/>
          <p:cNvSpPr/>
          <p:nvPr/>
        </p:nvSpPr>
        <p:spPr>
          <a:xfrm>
            <a:off x="2758744" y="2589888"/>
            <a:ext cx="215953" cy="2330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Forme libre 100"/>
          <p:cNvSpPr/>
          <p:nvPr/>
        </p:nvSpPr>
        <p:spPr>
          <a:xfrm>
            <a:off x="2808934" y="2655758"/>
            <a:ext cx="106574" cy="91708"/>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02" name="Espace réservé du contenu 2"/>
          <p:cNvSpPr txBox="1">
            <a:spLocks/>
          </p:cNvSpPr>
          <p:nvPr/>
        </p:nvSpPr>
        <p:spPr>
          <a:xfrm>
            <a:off x="574577" y="3659877"/>
            <a:ext cx="9697298" cy="295814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La </a:t>
            </a:r>
            <a:r>
              <a:rPr lang="fr-FR" dirty="0" smtClean="0"/>
              <a:t>structure générale est identique à notre premier exemple: 1 couche d’entrée, 1 couche de sortie, et plusieurs couches profondes</a:t>
            </a:r>
            <a:endParaRPr lang="fr-FR" dirty="0" smtClean="0"/>
          </a:p>
          <a:p>
            <a:pPr lvl="1"/>
            <a:r>
              <a:rPr lang="fr-FR" dirty="0" smtClean="0">
                <a:solidFill>
                  <a:srgbClr val="C00000"/>
                </a:solidFill>
              </a:rPr>
              <a:t>Pour la couche d’entrée, il nous faudra donc un nombre de neurones correspondant au nombre de </a:t>
            </a:r>
            <a:r>
              <a:rPr lang="fr-FR" dirty="0" smtClean="0">
                <a:solidFill>
                  <a:srgbClr val="FF0000"/>
                </a:solidFill>
              </a:rPr>
              <a:t>pixels</a:t>
            </a:r>
            <a:r>
              <a:rPr lang="fr-FR" dirty="0" smtClean="0">
                <a:solidFill>
                  <a:srgbClr val="C00000"/>
                </a:solidFill>
              </a:rPr>
              <a:t> des images = 40 x 40 x 3 (RGB)</a:t>
            </a:r>
            <a:endParaRPr lang="fr-FR" dirty="0" smtClean="0">
              <a:solidFill>
                <a:srgbClr val="C00000"/>
              </a:solidFill>
            </a:endParaRPr>
          </a:p>
          <a:p>
            <a:pPr lvl="1"/>
            <a:r>
              <a:rPr lang="fr-FR" dirty="0" smtClean="0">
                <a:solidFill>
                  <a:srgbClr val="C00000"/>
                </a:solidFill>
              </a:rPr>
              <a:t>Pour la couche de sortie, Ici, </a:t>
            </a:r>
            <a:r>
              <a:rPr lang="fr-FR" dirty="0" smtClean="0">
                <a:solidFill>
                  <a:srgbClr val="C00000"/>
                </a:solidFill>
              </a:rPr>
              <a:t>la sortie </a:t>
            </a:r>
            <a:r>
              <a:rPr lang="fr-FR" dirty="0" smtClean="0">
                <a:solidFill>
                  <a:srgbClr val="C00000"/>
                </a:solidFill>
              </a:rPr>
              <a:t>correspond au numéro de la figure à reconnaître c’est-à-dire </a:t>
            </a:r>
            <a:r>
              <a:rPr lang="fr-FR" dirty="0" smtClean="0">
                <a:solidFill>
                  <a:srgbClr val="C00000"/>
                </a:solidFill>
              </a:rPr>
              <a:t>un nombre entier ([0 .. </a:t>
            </a:r>
            <a:r>
              <a:rPr lang="fr-FR" dirty="0" smtClean="0">
                <a:solidFill>
                  <a:srgbClr val="C00000"/>
                </a:solidFill>
              </a:rPr>
              <a:t>7]) </a:t>
            </a:r>
            <a:r>
              <a:rPr lang="fr-FR" dirty="0" smtClean="0">
                <a:solidFill>
                  <a:srgbClr val="C00000"/>
                </a:solidFill>
              </a:rPr>
              <a:t>donc il suffit d’un seul </a:t>
            </a:r>
            <a:r>
              <a:rPr lang="fr-FR" dirty="0" smtClean="0">
                <a:solidFill>
                  <a:srgbClr val="C00000"/>
                </a:solidFill>
              </a:rPr>
              <a:t>neurone!</a:t>
            </a:r>
            <a:endParaRPr lang="fr-FR" dirty="0" smtClean="0">
              <a:solidFill>
                <a:srgbClr val="C00000"/>
              </a:solidFill>
            </a:endParaRPr>
          </a:p>
          <a:p>
            <a:pPr lvl="1"/>
            <a:r>
              <a:rPr lang="fr-FR" dirty="0" smtClean="0">
                <a:solidFill>
                  <a:srgbClr val="00B050"/>
                </a:solidFill>
              </a:rPr>
              <a:t>Pour les couches profondes, on insère plusieurs des couches utiles pour des opérations de traitement des images (</a:t>
            </a:r>
            <a:r>
              <a:rPr lang="fr-FR" i="1" dirty="0" smtClean="0">
                <a:solidFill>
                  <a:srgbClr val="00B050"/>
                </a:solidFill>
              </a:rPr>
              <a:t>convolutions, optimisations, mise à plat, …</a:t>
            </a:r>
            <a:r>
              <a:rPr lang="fr-FR" dirty="0" smtClean="0">
                <a:solidFill>
                  <a:srgbClr val="00B050"/>
                </a:solidFill>
              </a:rPr>
              <a:t>)</a:t>
            </a:r>
          </a:p>
          <a:p>
            <a:r>
              <a:rPr lang="fr-FR" dirty="0" smtClean="0"/>
              <a:t>Ici, les nombre de neurones peut devenir très grand et donc le temps d’apprentissage peut devenir très long.</a:t>
            </a:r>
            <a:endParaRPr lang="fr-FR" dirty="0"/>
          </a:p>
        </p:txBody>
      </p:sp>
    </p:spTree>
    <p:extLst>
      <p:ext uri="{BB962C8B-B14F-4D97-AF65-F5344CB8AC3E}">
        <p14:creationId xmlns:p14="http://schemas.microsoft.com/office/powerpoint/2010/main" val="105125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Processus d’apprentissage</a:t>
            </a:r>
            <a:endParaRPr lang="fr-FR" dirty="0">
              <a:solidFill>
                <a:srgbClr val="0070C0"/>
              </a:solidFill>
            </a:endParaRPr>
          </a:p>
        </p:txBody>
      </p:sp>
      <p:sp>
        <p:nvSpPr>
          <p:cNvPr id="3" name="Espace réservé du contenu 2"/>
          <p:cNvSpPr>
            <a:spLocks noGrp="1"/>
          </p:cNvSpPr>
          <p:nvPr>
            <p:ph idx="1"/>
          </p:nvPr>
        </p:nvSpPr>
        <p:spPr>
          <a:xfrm>
            <a:off x="777240" y="1564368"/>
            <a:ext cx="10515600" cy="3303723"/>
          </a:xfrm>
        </p:spPr>
        <p:txBody>
          <a:bodyPr/>
          <a:lstStyle/>
          <a:p>
            <a:r>
              <a:rPr lang="fr-FR" dirty="0" smtClean="0"/>
              <a:t>On a préparé des données:</a:t>
            </a:r>
          </a:p>
          <a:p>
            <a:pPr lvl="1"/>
            <a:r>
              <a:rPr lang="fr-FR" dirty="0" smtClean="0">
                <a:solidFill>
                  <a:srgbClr val="C00000"/>
                </a:solidFill>
              </a:rPr>
              <a:t>Les 8 figures</a:t>
            </a:r>
          </a:p>
          <a:p>
            <a:pPr lvl="1"/>
            <a:r>
              <a:rPr lang="fr-FR" dirty="0" smtClean="0">
                <a:solidFill>
                  <a:srgbClr val="C00000"/>
                </a:solidFill>
              </a:rPr>
              <a:t>Puis on produit N x 8 versions des figures avec une rotation aléatoire, plus d’autres modifications des images (perspective, flou, etc…)</a:t>
            </a:r>
          </a:p>
          <a:p>
            <a:pPr lvl="1"/>
            <a:r>
              <a:rPr lang="fr-FR" dirty="0" smtClean="0">
                <a:solidFill>
                  <a:srgbClr val="C00000"/>
                </a:solidFill>
              </a:rPr>
              <a:t>Pour cet exemple, j’ai produit environ 100 000 images modifiées avec la librairie </a:t>
            </a:r>
            <a:r>
              <a:rPr lang="fr-FR" dirty="0" err="1" smtClean="0">
                <a:solidFill>
                  <a:srgbClr val="C00000"/>
                </a:solidFill>
              </a:rPr>
              <a:t>OpenCV</a:t>
            </a:r>
            <a:r>
              <a:rPr lang="fr-FR" dirty="0">
                <a:solidFill>
                  <a:srgbClr val="C00000"/>
                </a:solidFill>
              </a:rPr>
              <a:t>.</a:t>
            </a:r>
            <a:r>
              <a:rPr lang="fr-FR" dirty="0" smtClean="0">
                <a:solidFill>
                  <a:srgbClr val="C00000"/>
                </a:solidFill>
              </a:rPr>
              <a:t> </a:t>
            </a:r>
          </a:p>
          <a:p>
            <a:pPr lvl="1"/>
            <a:r>
              <a:rPr lang="fr-FR" dirty="0" smtClean="0">
                <a:solidFill>
                  <a:srgbClr val="C00000"/>
                </a:solidFill>
              </a:rPr>
              <a:t>L’apprentissage a demandé plusieurs dizaines de minutes !!</a:t>
            </a:r>
            <a:endParaRPr lang="fr-FR" dirty="0">
              <a:solidFill>
                <a:srgbClr val="C00000"/>
              </a:solidFill>
            </a:endParaRPr>
          </a:p>
        </p:txBody>
      </p:sp>
    </p:spTree>
    <p:extLst>
      <p:ext uri="{BB962C8B-B14F-4D97-AF65-F5344CB8AC3E}">
        <p14:creationId xmlns:p14="http://schemas.microsoft.com/office/powerpoint/2010/main" val="91875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Évolution de l’apprentissage</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Plusieurs outils statistiques permettent de suivre l’évolution de l’apprentissage</a:t>
            </a:r>
          </a:p>
          <a:p>
            <a:pPr lvl="1"/>
            <a:r>
              <a:rPr lang="fr-FR" dirty="0" smtClean="0"/>
              <a:t>Convergence du calcul des paramètres</a:t>
            </a:r>
          </a:p>
          <a:p>
            <a:pPr lvl="1"/>
            <a:r>
              <a:rPr lang="fr-FR" dirty="0" smtClean="0"/>
              <a:t>Mesure de précision de la détermination de la reconnaissance</a:t>
            </a:r>
          </a:p>
          <a:p>
            <a:pPr lvl="1"/>
            <a:r>
              <a:rPr lang="fr-FR" dirty="0" smtClean="0"/>
              <a:t>Estimation de la probabilité de confusion entre deux figures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0" y="4115206"/>
            <a:ext cx="4954365" cy="247718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192" y="3967163"/>
            <a:ext cx="5250451" cy="2625225"/>
          </a:xfrm>
          <a:prstGeom prst="rect">
            <a:avLst/>
          </a:prstGeom>
        </p:spPr>
      </p:pic>
    </p:spTree>
    <p:extLst>
      <p:ext uri="{BB962C8B-B14F-4D97-AF65-F5344CB8AC3E}">
        <p14:creationId xmlns:p14="http://schemas.microsoft.com/office/powerpoint/2010/main" val="60109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Évaluation de l’apprentissage, la matrice de confusion</a:t>
            </a:r>
            <a:endParaRPr lang="fr-FR" dirty="0">
              <a:solidFill>
                <a:srgbClr val="0070C0"/>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1" y="1586180"/>
            <a:ext cx="6459138" cy="5167311"/>
          </a:xfrm>
          <a:prstGeom prst="rect">
            <a:avLst/>
          </a:prstGeom>
        </p:spPr>
      </p:pic>
    </p:spTree>
    <p:extLst>
      <p:ext uri="{BB962C8B-B14F-4D97-AF65-F5344CB8AC3E}">
        <p14:creationId xmlns:p14="http://schemas.microsoft.com/office/powerpoint/2010/main" val="120225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Outil de simulation</a:t>
            </a:r>
            <a:endParaRPr lang="fr-FR" dirty="0">
              <a:solidFill>
                <a:srgbClr val="0070C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44" y="1551350"/>
            <a:ext cx="5894362" cy="4644934"/>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9111" y="4294550"/>
            <a:ext cx="1362075" cy="1647825"/>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3040" y="771661"/>
            <a:ext cx="1828800" cy="2114550"/>
          </a:xfrm>
          <a:prstGeom prst="rect">
            <a:avLst/>
          </a:prstGeom>
        </p:spPr>
      </p:pic>
      <p:sp>
        <p:nvSpPr>
          <p:cNvPr id="8" name="Rectangle à coins arrondis 7"/>
          <p:cNvSpPr/>
          <p:nvPr/>
        </p:nvSpPr>
        <p:spPr>
          <a:xfrm>
            <a:off x="6177936" y="1096583"/>
            <a:ext cx="1829784" cy="265876"/>
          </a:xfrm>
          <a:prstGeom prst="wedgeRoundRectCallout">
            <a:avLst>
              <a:gd name="adj1" fmla="val -84249"/>
              <a:gd name="adj2" fmla="val 38092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Un fond quelconque</a:t>
            </a:r>
            <a:endParaRPr lang="fr-FR" sz="1400" i="1" dirty="0">
              <a:solidFill>
                <a:schemeClr val="tx1"/>
              </a:solidFill>
            </a:endParaRPr>
          </a:p>
        </p:txBody>
      </p:sp>
      <p:sp>
        <p:nvSpPr>
          <p:cNvPr id="9" name="Rectangle à coins arrondis 8"/>
          <p:cNvSpPr/>
          <p:nvPr/>
        </p:nvSpPr>
        <p:spPr>
          <a:xfrm>
            <a:off x="5895702" y="2363682"/>
            <a:ext cx="2438589" cy="844934"/>
          </a:xfrm>
          <a:prstGeom prst="wedgeRoundRectCallout">
            <a:avLst>
              <a:gd name="adj1" fmla="val -162457"/>
              <a:gd name="adj2" fmla="val 13047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Les figures positionnées et orientées </a:t>
            </a:r>
          </a:p>
          <a:p>
            <a:pPr algn="ctr"/>
            <a:r>
              <a:rPr lang="fr-FR" sz="1400" i="1" dirty="0" smtClean="0">
                <a:solidFill>
                  <a:schemeClr val="tx1"/>
                </a:solidFill>
              </a:rPr>
              <a:t>aléatoirement</a:t>
            </a:r>
            <a:endParaRPr lang="fr-FR" sz="1400" i="1" dirty="0">
              <a:solidFill>
                <a:schemeClr val="tx1"/>
              </a:solidFill>
            </a:endParaRPr>
          </a:p>
        </p:txBody>
      </p:sp>
      <p:sp>
        <p:nvSpPr>
          <p:cNvPr id="10" name="Rectangle à coins arrondis 9"/>
          <p:cNvSpPr/>
          <p:nvPr/>
        </p:nvSpPr>
        <p:spPr>
          <a:xfrm>
            <a:off x="6553200" y="3465318"/>
            <a:ext cx="1232263" cy="523209"/>
          </a:xfrm>
          <a:prstGeom prst="wedgeRoundRectCallout">
            <a:avLst>
              <a:gd name="adj1" fmla="val -272900"/>
              <a:gd name="adj2" fmla="val 11153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La trace du robot</a:t>
            </a:r>
            <a:endParaRPr lang="fr-FR" sz="1400" i="1" dirty="0">
              <a:solidFill>
                <a:schemeClr val="tx1"/>
              </a:solidFill>
            </a:endParaRPr>
          </a:p>
        </p:txBody>
      </p:sp>
      <p:sp>
        <p:nvSpPr>
          <p:cNvPr id="11" name="Rectangle à coins arrondis 10"/>
          <p:cNvSpPr/>
          <p:nvPr/>
        </p:nvSpPr>
        <p:spPr>
          <a:xfrm>
            <a:off x="7438215" y="5494583"/>
            <a:ext cx="1232263" cy="523209"/>
          </a:xfrm>
          <a:prstGeom prst="wedgeRoundRectCallout">
            <a:avLst>
              <a:gd name="adj1" fmla="val 153955"/>
              <a:gd name="adj2" fmla="val -108178"/>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Simulation de la caméra</a:t>
            </a:r>
            <a:endParaRPr lang="fr-FR" sz="1400" i="1" dirty="0">
              <a:solidFill>
                <a:schemeClr val="tx1"/>
              </a:solidFill>
            </a:endParaRPr>
          </a:p>
        </p:txBody>
      </p:sp>
      <p:sp>
        <p:nvSpPr>
          <p:cNvPr id="12" name="Rectangle à coins arrondis 11"/>
          <p:cNvSpPr/>
          <p:nvPr/>
        </p:nvSpPr>
        <p:spPr>
          <a:xfrm>
            <a:off x="7625454" y="4122983"/>
            <a:ext cx="1535965" cy="753818"/>
          </a:xfrm>
          <a:prstGeom prst="wedgeRoundRectCallout">
            <a:avLst>
              <a:gd name="adj1" fmla="val 95503"/>
              <a:gd name="adj2" fmla="val -243147"/>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Panneau de contrôle (clavier numérique</a:t>
            </a:r>
            <a:endParaRPr lang="fr-FR" sz="1400" i="1" dirty="0">
              <a:solidFill>
                <a:schemeClr val="tx1"/>
              </a:solidFill>
            </a:endParaRPr>
          </a:p>
        </p:txBody>
      </p:sp>
    </p:spTree>
    <p:extLst>
      <p:ext uri="{BB962C8B-B14F-4D97-AF65-F5344CB8AC3E}">
        <p14:creationId xmlns:p14="http://schemas.microsoft.com/office/powerpoint/2010/main" val="317848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49583" y="1723666"/>
            <a:ext cx="6729547" cy="1325563"/>
          </a:xfrm>
        </p:spPr>
        <p:txBody>
          <a:bodyPr/>
          <a:lstStyle/>
          <a:p>
            <a:r>
              <a:rPr lang="fr-FR" dirty="0" smtClean="0">
                <a:solidFill>
                  <a:srgbClr val="0070C0"/>
                </a:solidFill>
              </a:rPr>
              <a:t>Merci pour votre attention !!</a:t>
            </a:r>
            <a:endParaRPr lang="fr-FR" dirty="0">
              <a:solidFill>
                <a:srgbClr val="0070C0"/>
              </a:solidFill>
            </a:endParaRPr>
          </a:p>
        </p:txBody>
      </p:sp>
      <p:sp>
        <p:nvSpPr>
          <p:cNvPr id="3" name="Titre 1"/>
          <p:cNvSpPr txBox="1">
            <a:spLocks/>
          </p:cNvSpPr>
          <p:nvPr/>
        </p:nvSpPr>
        <p:spPr>
          <a:xfrm>
            <a:off x="2601684" y="3147519"/>
            <a:ext cx="67295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dirty="0" smtClean="0">
                <a:solidFill>
                  <a:srgbClr val="C00000"/>
                </a:solidFill>
              </a:rPr>
              <a:t>On peut voir ensuite quelques exemples de codes en option…</a:t>
            </a:r>
            <a:endParaRPr lang="fr-FR" sz="3200" dirty="0">
              <a:solidFill>
                <a:srgbClr val="C00000"/>
              </a:solidFill>
            </a:endParaRPr>
          </a:p>
        </p:txBody>
      </p:sp>
    </p:spTree>
    <p:extLst>
      <p:ext uri="{BB962C8B-B14F-4D97-AF65-F5344CB8AC3E}">
        <p14:creationId xmlns:p14="http://schemas.microsoft.com/office/powerpoint/2010/main" val="211430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Construction des données</a:t>
            </a:r>
            <a:endParaRPr lang="fr-FR" dirty="0">
              <a:solidFill>
                <a:srgbClr val="0070C0"/>
              </a:solidFill>
            </a:endParaRPr>
          </a:p>
        </p:txBody>
      </p:sp>
      <p:sp>
        <p:nvSpPr>
          <p:cNvPr id="10" name="Rectangle 1"/>
          <p:cNvSpPr>
            <a:spLocks noChangeArrowheads="1"/>
          </p:cNvSpPr>
          <p:nvPr/>
        </p:nvSpPr>
        <p:spPr bwMode="auto">
          <a:xfrm>
            <a:off x="676705" y="1424265"/>
            <a:ext cx="8224013" cy="4708981"/>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0" i="0" u="none" strike="noStrike" cap="none" normalizeH="0" baseline="0" dirty="0" smtClean="0">
                <a:ln>
                  <a:noFill/>
                </a:ln>
                <a:solidFill>
                  <a:srgbClr val="000000"/>
                </a:solidFill>
                <a:effectLst/>
                <a:latin typeface="Consolas" panose="020B0609020204030204" pitchFamily="49" charset="0"/>
              </a:rPr>
              <a:t>data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pd.DataFrame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660099"/>
                </a:solidFill>
                <a:effectLst/>
                <a:latin typeface="Consolas" panose="020B0609020204030204" pitchFamily="49" charset="0"/>
              </a:rPr>
              <a:t>columns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1" i="0" u="none" strike="noStrike" cap="none" normalizeH="0" baseline="0" dirty="0" smtClean="0">
                <a:ln>
                  <a:noFill/>
                </a:ln>
                <a:solidFill>
                  <a:srgbClr val="008080"/>
                </a:solidFill>
                <a:effectLst/>
                <a:latin typeface="Consolas" panose="020B0609020204030204" pitchFamily="49" charset="0"/>
              </a:rPr>
              <a:t>'r'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8080"/>
                </a:solidFill>
                <a:effectLst/>
                <a:latin typeface="Consolas" panose="020B0609020204030204" pitchFamily="49" charset="0"/>
              </a:rPr>
              <a:t>'g'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8080"/>
                </a:solidFill>
                <a:effectLst/>
                <a:latin typeface="Consolas" panose="020B0609020204030204" pitchFamily="49" charset="0"/>
              </a:rPr>
              <a:t>'b'</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8080"/>
                </a:solidFill>
                <a:effectLst/>
                <a:latin typeface="Consolas" panose="020B0609020204030204" pitchFamily="49" charset="0"/>
              </a:rPr>
              <a:t>'pastille'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sigma = </a:t>
            </a:r>
            <a:r>
              <a:rPr kumimoji="0" lang="fr-FR" altLang="fr-FR" sz="1000" b="0" i="0" u="none" strike="noStrike" cap="none" normalizeH="0" baseline="0" dirty="0" smtClean="0">
                <a:ln>
                  <a:noFill/>
                </a:ln>
                <a:solidFill>
                  <a:srgbClr val="0000FF"/>
                </a:solidFill>
                <a:effectLst/>
                <a:latin typeface="Consolas" panose="020B0609020204030204" pitchFamily="49" charset="0"/>
              </a:rPr>
              <a:t>1.5</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w = </a:t>
            </a:r>
            <a:r>
              <a:rPr kumimoji="0" lang="fr-FR" altLang="fr-FR" sz="1000" b="0" i="0" u="none" strike="noStrike" cap="none" normalizeH="0" baseline="0" dirty="0" smtClean="0">
                <a:ln>
                  <a:noFill/>
                </a:ln>
                <a:solidFill>
                  <a:srgbClr val="0000FF"/>
                </a:solidFill>
                <a:effectLst/>
                <a:latin typeface="Consolas" panose="020B0609020204030204" pitchFamily="49" charset="0"/>
              </a:rPr>
              <a:t>6</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smtClean="0">
                <a:ln>
                  <a:noFill/>
                </a:ln>
                <a:solidFill>
                  <a:srgbClr val="0000FF"/>
                </a:solidFill>
                <a:effectLst/>
                <a:latin typeface="Consolas" panose="020B0609020204030204" pitchFamily="49" charset="0"/>
              </a:rPr>
              <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err="1" smtClean="0">
                <a:ln>
                  <a:noFill/>
                </a:ln>
                <a:solidFill>
                  <a:srgbClr val="000000"/>
                </a:solidFill>
                <a:effectLst/>
                <a:latin typeface="Consolas" panose="020B0609020204030204" pitchFamily="49" charset="0"/>
              </a:rPr>
              <a:t>data_size</a:t>
            </a:r>
            <a:r>
              <a:rPr kumimoji="0" lang="fr-FR" altLang="fr-FR" sz="1000" b="0" i="0" u="none" strike="noStrike" cap="none" normalizeH="0" baseline="0" dirty="0" smtClean="0">
                <a:ln>
                  <a:noFill/>
                </a:ln>
                <a:solidFill>
                  <a:srgbClr val="000000"/>
                </a:solidFill>
                <a:effectLst/>
                <a:latin typeface="Consolas" panose="020B0609020204030204" pitchFamily="49" charset="0"/>
              </a:rPr>
              <a:t>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len</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1" i="0" u="none" strike="noStrike" cap="none" normalizeH="0" baseline="0" dirty="0" smtClean="0">
                <a:ln>
                  <a:noFill/>
                </a:ln>
                <a:solidFill>
                  <a:srgbClr val="000080"/>
                </a:solidFill>
                <a:effectLst/>
                <a:latin typeface="Consolas" panose="020B0609020204030204" pitchFamily="49" charset="0"/>
              </a:rPr>
              <a:t>for </a:t>
            </a:r>
            <a:r>
              <a:rPr kumimoji="0" lang="fr-FR" altLang="fr-FR" sz="1000" b="0" i="0" u="none" strike="noStrike" cap="none" normalizeH="0" baseline="0" dirty="0" smtClean="0">
                <a:ln>
                  <a:noFill/>
                </a:ln>
                <a:solidFill>
                  <a:srgbClr val="000000"/>
                </a:solidFill>
                <a:effectLst/>
                <a:latin typeface="Consolas" panose="020B0609020204030204" pitchFamily="49" charset="0"/>
              </a:rPr>
              <a:t>i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smtClean="0">
                <a:ln>
                  <a:noFill/>
                </a:ln>
                <a:solidFill>
                  <a:srgbClr val="000080"/>
                </a:solidFill>
                <a:effectLst/>
                <a:latin typeface="Consolas" panose="020B0609020204030204" pitchFamily="49" charset="0"/>
              </a:rPr>
              <a:t>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data_size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1" u="none" strike="noStrike" cap="none" normalizeH="0" baseline="0" dirty="0" smtClean="0">
                <a:ln>
                  <a:noFill/>
                </a:ln>
                <a:solidFill>
                  <a:srgbClr val="808080"/>
                </a:solidFill>
                <a:effectLst/>
                <a:latin typeface="Consolas" panose="020B0609020204030204" pitchFamily="49" charset="0"/>
              </a:rPr>
              <a:t/>
            </a:r>
            <a:br>
              <a:rPr kumimoji="0" lang="fr-FR" altLang="fr-FR" sz="1000" b="0" i="1" u="none" strike="noStrike" cap="none" normalizeH="0" baseline="0" dirty="0" smtClean="0">
                <a:ln>
                  <a:noFill/>
                </a:ln>
                <a:solidFill>
                  <a:srgbClr val="808080"/>
                </a:solidFill>
                <a:effectLst/>
                <a:latin typeface="Consolas" panose="020B0609020204030204" pitchFamily="49" charset="0"/>
              </a:rPr>
            </a:br>
            <a:r>
              <a:rPr kumimoji="0" lang="fr-FR" altLang="fr-FR" sz="1000" b="0" i="1" u="none" strike="noStrike" cap="none" normalizeH="0" baseline="0" dirty="0" smtClean="0">
                <a:ln>
                  <a:noFill/>
                </a:ln>
                <a:solidFill>
                  <a:srgbClr val="80808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for </a:t>
            </a:r>
            <a:r>
              <a:rPr kumimoji="0" lang="fr-FR" altLang="fr-FR" sz="1000" b="0" i="0" u="none" strike="noStrike" cap="none" normalizeH="0" baseline="0" dirty="0" smtClean="0">
                <a:ln>
                  <a:noFill/>
                </a:ln>
                <a:solidFill>
                  <a:srgbClr val="000000"/>
                </a:solidFill>
                <a:effectLst/>
                <a:latin typeface="Consolas" panose="020B0609020204030204" pitchFamily="49" charset="0"/>
              </a:rPr>
              <a:t>p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pastilles[p]</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r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limits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(gauss(</a:t>
            </a:r>
            <a:r>
              <a:rPr kumimoji="0" lang="fr-FR" altLang="fr-FR" sz="1000" b="0" i="0" u="none" strike="noStrike" cap="none" normalizeH="0" baseline="0" dirty="0" smtClean="0">
                <a:ln>
                  <a:noFill/>
                </a:ln>
                <a:solidFill>
                  <a:srgbClr val="660099"/>
                </a:solidFill>
                <a:effectLst/>
                <a:latin typeface="Consolas" panose="020B0609020204030204" pitchFamily="49" charset="0"/>
              </a:rPr>
              <a:t>mu</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660099"/>
                </a:solidFill>
                <a:effectLst/>
                <a:latin typeface="Consolas" panose="020B0609020204030204" pitchFamily="49" charset="0"/>
              </a:rPr>
              <a:t>sigma</a:t>
            </a:r>
            <a:r>
              <a:rPr kumimoji="0" lang="fr-FR" altLang="fr-FR" sz="1000" b="0" i="0" u="none" strike="noStrike" cap="none" normalizeH="0" baseline="0" dirty="0" smtClean="0">
                <a:ln>
                  <a:noFill/>
                </a:ln>
                <a:solidFill>
                  <a:srgbClr val="000000"/>
                </a:solidFill>
                <a:effectLst/>
                <a:latin typeface="Consolas" panose="020B0609020204030204" pitchFamily="49" charset="0"/>
              </a:rPr>
              <a:t>=sigma)))</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g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limits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(gauss(</a:t>
            </a:r>
            <a:r>
              <a:rPr kumimoji="0" lang="fr-FR" altLang="fr-FR" sz="1000" b="0" i="0" u="none" strike="noStrike" cap="none" normalizeH="0" baseline="0" dirty="0" smtClean="0">
                <a:ln>
                  <a:noFill/>
                </a:ln>
                <a:solidFill>
                  <a:srgbClr val="660099"/>
                </a:solidFill>
                <a:effectLst/>
                <a:latin typeface="Consolas" panose="020B0609020204030204" pitchFamily="49" charset="0"/>
              </a:rPr>
              <a:t>mu</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660099"/>
                </a:solidFill>
                <a:effectLst/>
                <a:latin typeface="Consolas" panose="020B0609020204030204" pitchFamily="49" charset="0"/>
              </a:rPr>
              <a:t>sigma</a:t>
            </a:r>
            <a:r>
              <a:rPr kumimoji="0" lang="fr-FR" altLang="fr-FR" sz="1000" b="0" i="0" u="none" strike="noStrike" cap="none" normalizeH="0" baseline="0" dirty="0" smtClean="0">
                <a:ln>
                  <a:noFill/>
                </a:ln>
                <a:solidFill>
                  <a:srgbClr val="000000"/>
                </a:solidFill>
                <a:effectLst/>
                <a:latin typeface="Consolas" panose="020B0609020204030204" pitchFamily="49" charset="0"/>
              </a:rPr>
              <a:t>=sigma)))</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b =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limits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(gauss(</a:t>
            </a:r>
            <a:r>
              <a:rPr kumimoji="0" lang="fr-FR" altLang="fr-FR" sz="1000" b="0" i="0" u="none" strike="noStrike" cap="none" normalizeH="0" baseline="0" dirty="0" smtClean="0">
                <a:ln>
                  <a:noFill/>
                </a:ln>
                <a:solidFill>
                  <a:srgbClr val="660099"/>
                </a:solidFill>
                <a:effectLst/>
                <a:latin typeface="Consolas" panose="020B0609020204030204" pitchFamily="49" charset="0"/>
              </a:rPr>
              <a:t>mu</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660099"/>
                </a:solidFill>
                <a:effectLst/>
                <a:latin typeface="Consolas" panose="020B0609020204030204" pitchFamily="49" charset="0"/>
              </a:rPr>
              <a:t>sigma</a:t>
            </a:r>
            <a:r>
              <a:rPr kumimoji="0" lang="fr-FR" altLang="fr-FR" sz="1000" b="0" i="0" u="none" strike="noStrike" cap="none" normalizeH="0" baseline="0" dirty="0" smtClean="0">
                <a:ln>
                  <a:noFill/>
                </a:ln>
                <a:solidFill>
                  <a:srgbClr val="000000"/>
                </a:solidFill>
                <a:effectLst/>
                <a:latin typeface="Consolas" panose="020B0609020204030204" pitchFamily="49" charset="0"/>
              </a:rPr>
              <a:t>=sigma)))</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insert(data,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(r),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(g),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(b),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(p)])</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for </a:t>
            </a:r>
            <a:r>
              <a:rPr kumimoji="0" lang="fr-FR" altLang="fr-FR" sz="1000" b="0" i="0" u="none" strike="noStrike" cap="none" normalizeH="0" baseline="0" dirty="0" smtClean="0">
                <a:ln>
                  <a:noFill/>
                </a:ln>
                <a:solidFill>
                  <a:srgbClr val="808080"/>
                </a:solidFill>
                <a:effectLst/>
                <a:latin typeface="Consolas" panose="020B0609020204030204" pitchFamily="49" charset="0"/>
              </a:rPr>
              <a:t>k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1" u="none" strike="noStrike" cap="none" normalizeH="0" baseline="0" dirty="0" smtClean="0">
                <a:ln>
                  <a:noFill/>
                </a:ln>
                <a:solidFill>
                  <a:srgbClr val="808080"/>
                </a:solidFill>
                <a:effectLst/>
                <a:latin typeface="Consolas" panose="020B0609020204030204" pitchFamily="49" charset="0"/>
              </a:rPr>
              <a:t/>
            </a:r>
            <a:br>
              <a:rPr kumimoji="0" lang="fr-FR" altLang="fr-FR" sz="1000" b="0" i="1" u="none" strike="noStrike" cap="none" normalizeH="0" baseline="0" dirty="0" smtClean="0">
                <a:ln>
                  <a:noFill/>
                </a:ln>
                <a:solidFill>
                  <a:srgbClr val="808080"/>
                </a:solidFill>
                <a:effectLst/>
                <a:latin typeface="Consolas" panose="020B0609020204030204" pitchFamily="49" charset="0"/>
              </a:rPr>
            </a:br>
            <a:r>
              <a:rPr kumimoji="0" lang="fr-FR" altLang="fr-FR" sz="1000" b="0" i="1" u="none" strike="noStrike" cap="none" normalizeH="0" baseline="0" dirty="0" smtClean="0">
                <a:ln>
                  <a:noFill/>
                </a:ln>
                <a:solidFill>
                  <a:srgbClr val="808080"/>
                </a:solidFill>
                <a:effectLst/>
                <a:latin typeface="Consolas" panose="020B0609020204030204" pitchFamily="49" charset="0"/>
              </a:rPr>
              <a:t>        </a:t>
            </a:r>
            <a:r>
              <a:rPr kumimoji="0" lang="fr-FR" altLang="fr-FR" sz="1000" b="0" i="0" u="none" strike="noStrike" cap="none" normalizeH="0" baseline="0" dirty="0" smtClean="0">
                <a:ln>
                  <a:noFill/>
                </a:ln>
                <a:solidFill>
                  <a:srgbClr val="000000"/>
                </a:solidFill>
                <a:effectLst/>
                <a:latin typeface="Consolas" panose="020B0609020204030204" pitchFamily="49" charset="0"/>
              </a:rPr>
              <a:t>r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randrange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256</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g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randrange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256</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b =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randrange</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256</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p = </a:t>
            </a:r>
            <a:r>
              <a:rPr kumimoji="0" lang="fr-FR" altLang="fr-FR" sz="1000" b="1" i="0" u="none" strike="noStrike" cap="none" normalizeH="0" baseline="0" dirty="0" smtClean="0">
                <a:ln>
                  <a:noFill/>
                </a:ln>
                <a:solidFill>
                  <a:srgbClr val="000080"/>
                </a:solidFill>
                <a:effectLst/>
                <a:latin typeface="Consolas" panose="020B0609020204030204" pitchFamily="49" charset="0"/>
              </a:rPr>
              <a:t>None</a:t>
            </a:r>
            <a:br>
              <a:rPr kumimoji="0" lang="fr-FR" altLang="fr-FR" sz="1000" b="1" i="0" u="none" strike="noStrike" cap="none" normalizeH="0" baseline="0" dirty="0" smtClean="0">
                <a:ln>
                  <a:noFill/>
                </a:ln>
                <a:solidFill>
                  <a:srgbClr val="000080"/>
                </a:solidFill>
                <a:effectLst/>
                <a:latin typeface="Consolas" panose="020B0609020204030204" pitchFamily="49" charset="0"/>
              </a:rPr>
            </a:br>
            <a:r>
              <a:rPr kumimoji="0" lang="fr-FR" altLang="fr-FR" sz="1000" b="1" i="0" u="none" strike="noStrike" cap="none" normalizeH="0" baseline="0" dirty="0" smtClean="0">
                <a:ln>
                  <a:noFill/>
                </a:ln>
                <a:solidFill>
                  <a:srgbClr val="000080"/>
                </a:solidFill>
                <a:effectLst/>
                <a:latin typeface="Consolas" panose="020B0609020204030204" pitchFamily="49" charset="0"/>
              </a:rPr>
              <a:t>        for </a:t>
            </a:r>
            <a:r>
              <a:rPr kumimoji="0" lang="fr-FR" altLang="fr-FR" sz="1000" b="0" i="0" u="none" strike="noStrike" cap="none" normalizeH="0" baseline="0" dirty="0" smtClean="0">
                <a:ln>
                  <a:noFill/>
                </a:ln>
                <a:solidFill>
                  <a:srgbClr val="000000"/>
                </a:solidFill>
                <a:effectLst/>
                <a:latin typeface="Consolas" panose="020B0609020204030204" pitchFamily="49" charset="0"/>
              </a:rPr>
              <a:t>pastille </a:t>
            </a:r>
            <a:r>
              <a:rPr kumimoji="0" lang="fr-FR" altLang="fr-FR" sz="1000" b="1" i="0" u="none" strike="noStrike" cap="none" normalizeH="0" baseline="0" dirty="0" smtClean="0">
                <a:ln>
                  <a:noFill/>
                </a:ln>
                <a:solidFill>
                  <a:srgbClr val="000080"/>
                </a:solidFill>
                <a:effectLst/>
                <a:latin typeface="Consolas" panose="020B0609020204030204" pitchFamily="49" charset="0"/>
              </a:rPr>
              <a:t>in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pastilles.keys</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pastilles[pastille]</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if </a:t>
            </a:r>
            <a:r>
              <a:rPr kumimoji="0" lang="fr-FR" altLang="fr-FR" sz="1000" b="0" i="0" u="none" strike="noStrike" cap="none" normalizeH="0" baseline="0" dirty="0" smtClean="0">
                <a:ln>
                  <a:noFill/>
                </a:ln>
                <a:solidFill>
                  <a:srgbClr val="000000"/>
                </a:solidFill>
                <a:effectLst/>
                <a:latin typeface="Consolas" panose="020B0609020204030204" pitchFamily="49" charset="0"/>
              </a:rPr>
              <a:t>r &gt;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r &lt;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rr</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g &gt;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g &lt;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gg</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b &gt;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w) </a:t>
            </a:r>
            <a:r>
              <a:rPr kumimoji="0" lang="fr-FR" altLang="fr-FR" sz="1000" b="1" i="0" u="none" strike="noStrike" cap="none" normalizeH="0" baseline="0" dirty="0" smtClean="0">
                <a:ln>
                  <a:noFill/>
                </a:ln>
                <a:solidFill>
                  <a:srgbClr val="000080"/>
                </a:solidFill>
                <a:effectLst/>
                <a:latin typeface="Consolas" panose="020B0609020204030204" pitchFamily="49" charset="0"/>
              </a:rPr>
              <a:t>and </a:t>
            </a:r>
            <a:r>
              <a:rPr kumimoji="0" lang="fr-FR" altLang="fr-FR" sz="1000" b="0" i="0" u="none" strike="noStrike" cap="none" normalizeH="0" baseline="0" dirty="0" smtClean="0">
                <a:ln>
                  <a:noFill/>
                </a:ln>
                <a:solidFill>
                  <a:srgbClr val="000000"/>
                </a:solidFill>
                <a:effectLst/>
                <a:latin typeface="Consolas" panose="020B0609020204030204" pitchFamily="49" charset="0"/>
              </a:rPr>
              <a:t>b &lt; (</a:t>
            </a:r>
            <a:r>
              <a:rPr kumimoji="0" lang="fr-FR" altLang="fr-FR" sz="1000" b="0" i="0" u="none" strike="noStrike" cap="none" normalizeH="0" baseline="0" dirty="0" err="1" smtClean="0">
                <a:ln>
                  <a:noFill/>
                </a:ln>
                <a:solidFill>
                  <a:srgbClr val="000000"/>
                </a:solidFill>
                <a:effectLst/>
                <a:latin typeface="Consolas" panose="020B0609020204030204" pitchFamily="49" charset="0"/>
              </a:rPr>
              <a:t>bb</a:t>
            </a:r>
            <a:r>
              <a:rPr kumimoji="0" lang="fr-FR" altLang="fr-FR" sz="1000" b="0" i="0" u="none" strike="noStrike" cap="none" normalizeH="0" baseline="0" dirty="0" smtClean="0">
                <a:ln>
                  <a:noFill/>
                </a:ln>
                <a:solidFill>
                  <a:srgbClr val="000000"/>
                </a:solidFill>
                <a:effectLst/>
                <a:latin typeface="Consolas" panose="020B0609020204030204" pitchFamily="49" charset="0"/>
              </a:rPr>
              <a:t> + w):</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p = pastille</a:t>
            </a:r>
            <a:br>
              <a:rPr kumimoji="0" lang="fr-FR" altLang="fr-FR" sz="1000" b="0" i="0" u="none" strike="noStrike" cap="none" normalizeH="0" baseline="0" dirty="0" smtClean="0">
                <a:ln>
                  <a:noFill/>
                </a:ln>
                <a:solidFill>
                  <a:srgbClr val="000000"/>
                </a:solidFill>
                <a:effectLst/>
                <a:latin typeface="Consolas" panose="020B0609020204030204" pitchFamily="49" charset="0"/>
              </a:rPr>
            </a:b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break</a:t>
            </a:r>
            <a:br>
              <a:rPr kumimoji="0" lang="fr-FR" altLang="fr-FR" sz="1000" b="1" i="0" u="none" strike="noStrike" cap="none" normalizeH="0" baseline="0" dirty="0" smtClean="0">
                <a:ln>
                  <a:noFill/>
                </a:ln>
                <a:solidFill>
                  <a:srgbClr val="000080"/>
                </a:solidFill>
                <a:effectLst/>
                <a:latin typeface="Consolas" panose="020B0609020204030204" pitchFamily="49" charset="0"/>
              </a:rPr>
            </a:br>
            <a:r>
              <a:rPr kumimoji="0" lang="fr-FR" altLang="fr-FR" sz="1000" b="1" i="0" u="none" strike="noStrike" cap="none" normalizeH="0" baseline="0" dirty="0" smtClean="0">
                <a:ln>
                  <a:noFill/>
                </a:ln>
                <a:solidFill>
                  <a:srgbClr val="000080"/>
                </a:solidFill>
                <a:effectLst/>
                <a:latin typeface="Consolas" panose="020B0609020204030204" pitchFamily="49" charset="0"/>
              </a:rPr>
              <a:t>        if </a:t>
            </a:r>
            <a:r>
              <a:rPr kumimoji="0" lang="fr-FR" altLang="fr-FR" sz="1000" b="0" i="0" u="none" strike="noStrike" cap="none" normalizeH="0" baseline="0" dirty="0" smtClean="0">
                <a:ln>
                  <a:noFill/>
                </a:ln>
                <a:solidFill>
                  <a:srgbClr val="000000"/>
                </a:solidFill>
                <a:effectLst/>
                <a:latin typeface="Consolas" panose="020B0609020204030204" pitchFamily="49" charset="0"/>
              </a:rPr>
              <a:t>p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is</a:t>
            </a:r>
            <a:r>
              <a:rPr kumimoji="0" lang="fr-FR" altLang="fr-FR" sz="1000" b="1" i="0" u="none" strike="noStrike" cap="none" normalizeH="0" baseline="0" dirty="0" smtClean="0">
                <a:ln>
                  <a:noFill/>
                </a:ln>
                <a:solidFill>
                  <a:srgbClr val="000080"/>
                </a:solidFill>
                <a:effectLst/>
                <a:latin typeface="Consolas" panose="020B0609020204030204" pitchFamily="49" charset="0"/>
              </a:rPr>
              <a:t> None</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808080"/>
                </a:solidFill>
                <a:effectLst/>
                <a:latin typeface="Consolas" panose="020B0609020204030204" pitchFamily="49" charset="0"/>
              </a:rPr>
              <a:t>p </a:t>
            </a:r>
            <a:r>
              <a:rPr kumimoji="0" lang="fr-FR" altLang="fr-FR" sz="1000" b="0" i="0" u="none" strike="noStrike" cap="none" normalizeH="0" baseline="0" dirty="0" smtClean="0">
                <a:ln>
                  <a:noFill/>
                </a:ln>
                <a:solidFill>
                  <a:srgbClr val="000000"/>
                </a:solidFill>
                <a:effectLst/>
                <a:latin typeface="Consolas" panose="020B0609020204030204" pitchFamily="49" charset="0"/>
              </a:rPr>
              <a:t>= </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br>
              <a:rPr kumimoji="0" lang="fr-FR" altLang="fr-FR" sz="1000" b="0" i="0" u="none" strike="noStrike" cap="none" normalizeH="0" baseline="0" dirty="0" smtClean="0">
                <a:ln>
                  <a:noFill/>
                </a:ln>
                <a:solidFill>
                  <a:srgbClr val="0000FF"/>
                </a:solidFill>
                <a:effectLst/>
                <a:latin typeface="Consolas" panose="020B0609020204030204" pitchFamily="49" charset="0"/>
              </a:rPr>
            </a:br>
            <a:r>
              <a:rPr kumimoji="0" lang="fr-FR" altLang="fr-FR" sz="1000" b="0" i="0" u="none" strike="noStrike" cap="none" normalizeH="0" baseline="0" dirty="0" smtClean="0">
                <a:ln>
                  <a:noFill/>
                </a:ln>
                <a:solidFill>
                  <a:srgbClr val="0000FF"/>
                </a:solidFill>
                <a:effectLst/>
                <a:latin typeface="Consolas" panose="020B0609020204030204" pitchFamily="49" charset="0"/>
              </a:rPr>
              <a:t>        </a:t>
            </a:r>
            <a:r>
              <a:rPr kumimoji="0" lang="fr-FR" altLang="fr-FR" sz="1000" b="0" i="0" u="none" strike="noStrike" cap="none" normalizeH="0" baseline="0" dirty="0" smtClean="0">
                <a:ln>
                  <a:noFill/>
                </a:ln>
                <a:solidFill>
                  <a:srgbClr val="000000"/>
                </a:solidFill>
                <a:effectLst/>
                <a:latin typeface="Consolas" panose="020B0609020204030204" pitchFamily="49" charset="0"/>
              </a:rPr>
              <a:t>insert(data,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(r),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(g),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(b), </a:t>
            </a:r>
            <a:r>
              <a:rPr kumimoji="0" lang="fr-FR" altLang="fr-FR" sz="1000" b="0" i="0" u="none" strike="noStrike" cap="none" normalizeH="0" baseline="0" dirty="0" err="1" smtClean="0">
                <a:ln>
                  <a:noFill/>
                </a:ln>
                <a:solidFill>
                  <a:srgbClr val="000080"/>
                </a:solidFill>
                <a:effectLst/>
                <a:latin typeface="Consolas" panose="020B0609020204030204" pitchFamily="49" charset="0"/>
              </a:rPr>
              <a:t>float</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r>
              <a:rPr kumimoji="0" lang="fr-FR" altLang="fr-FR" sz="1000" b="0" i="0" u="none" strike="noStrike" cap="none" normalizeH="0" baseline="0" dirty="0" smtClean="0">
                <a:ln>
                  <a:noFill/>
                </a:ln>
                <a:solidFill>
                  <a:srgbClr val="0000FF"/>
                </a:solidFill>
                <a:effectLst/>
                <a:latin typeface="Consolas" panose="020B0609020204030204" pitchFamily="49" charset="0"/>
              </a:rPr>
              <a:t>0</a:t>
            </a:r>
            <a:r>
              <a:rPr kumimoji="0" lang="fr-FR" altLang="fr-FR" sz="1000" b="0" i="0" u="none" strike="noStrike" cap="none" normalizeH="0" baseline="0" dirty="0" smtClean="0">
                <a:ln>
                  <a:noFill/>
                </a:ln>
                <a:solidFill>
                  <a:srgbClr val="000000"/>
                </a:solidFill>
                <a:effectLst/>
                <a:latin typeface="Consolas" panose="020B0609020204030204" pitchFamily="49" charset="0"/>
              </a:rPr>
              <a:t>)])</a:t>
            </a:r>
            <a:br>
              <a:rPr kumimoji="0" lang="fr-FR" altLang="fr-FR" sz="1000" b="0" i="0" u="none" strike="noStrike" cap="none" normalizeH="0" baseline="0" dirty="0" smtClean="0">
                <a:ln>
                  <a:noFill/>
                </a:ln>
                <a:solidFill>
                  <a:srgbClr val="000000"/>
                </a:solidFill>
                <a:effectLst/>
                <a:latin typeface="Consolas" panose="020B0609020204030204" pitchFamily="49" charset="0"/>
              </a:rPr>
            </a:br>
            <a:endParaRPr kumimoji="0" lang="fr-FR" altLang="fr-FR" sz="1000" b="0" i="0" u="none" strike="noStrike" cap="none" normalizeH="0" baseline="0" dirty="0" smtClean="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return </a:t>
            </a:r>
            <a:r>
              <a:rPr kumimoji="0" lang="fr-FR" altLang="fr-FR" sz="1000" b="0" i="0" u="none" strike="noStrike" cap="none" normalizeH="0" baseline="0" dirty="0" smtClean="0">
                <a:ln>
                  <a:noFill/>
                </a:ln>
                <a:solidFill>
                  <a:srgbClr val="000000"/>
                </a:solidFill>
                <a:effectLst/>
                <a:latin typeface="Consolas" panose="020B0609020204030204" pitchFamily="49" charset="0"/>
              </a:rPr>
              <a:t>data</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à coins arrondis 12"/>
          <p:cNvSpPr/>
          <p:nvPr/>
        </p:nvSpPr>
        <p:spPr>
          <a:xfrm>
            <a:off x="4335885" y="2098069"/>
            <a:ext cx="3256152" cy="265876"/>
          </a:xfrm>
          <a:prstGeom prst="wedgeRoundRectCallout">
            <a:avLst>
              <a:gd name="adj1" fmla="val -81869"/>
              <a:gd name="adj2" fmla="val 5993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Il y aura une ligne de donnée par pastille</a:t>
            </a:r>
            <a:endParaRPr lang="fr-FR" sz="1400" i="1" dirty="0">
              <a:solidFill>
                <a:schemeClr val="tx1"/>
              </a:solidFill>
            </a:endParaRPr>
          </a:p>
        </p:txBody>
      </p:sp>
      <p:sp>
        <p:nvSpPr>
          <p:cNvPr id="14" name="Rectangle à coins arrondis 13"/>
          <p:cNvSpPr/>
          <p:nvPr/>
        </p:nvSpPr>
        <p:spPr>
          <a:xfrm>
            <a:off x="5963961" y="2946754"/>
            <a:ext cx="2123026" cy="643733"/>
          </a:xfrm>
          <a:prstGeom prst="wedgeRoundRectCallout">
            <a:avLst>
              <a:gd name="adj1" fmla="val -87796"/>
              <a:gd name="adj2" fmla="val 3257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Simulation quand on est environ sur une pastille</a:t>
            </a:r>
            <a:endParaRPr lang="fr-FR" sz="1400" i="1" dirty="0">
              <a:solidFill>
                <a:schemeClr val="tx1"/>
              </a:solidFill>
            </a:endParaRPr>
          </a:p>
        </p:txBody>
      </p:sp>
      <p:sp>
        <p:nvSpPr>
          <p:cNvPr id="15" name="Rectangle à coins arrondis 14"/>
          <p:cNvSpPr/>
          <p:nvPr/>
        </p:nvSpPr>
        <p:spPr>
          <a:xfrm>
            <a:off x="4016797" y="3963313"/>
            <a:ext cx="1693484" cy="394541"/>
          </a:xfrm>
          <a:prstGeom prst="wedgeRoundRectCallout">
            <a:avLst>
              <a:gd name="adj1" fmla="val -87796"/>
              <a:gd name="adj2" fmla="val 3257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Simulation générale</a:t>
            </a:r>
            <a:endParaRPr lang="fr-FR" sz="1400" i="1" dirty="0">
              <a:solidFill>
                <a:schemeClr val="tx1"/>
              </a:solidFill>
            </a:endParaRPr>
          </a:p>
        </p:txBody>
      </p:sp>
      <p:sp>
        <p:nvSpPr>
          <p:cNvPr id="16" name="Rectangle à coins arrondis 15"/>
          <p:cNvSpPr/>
          <p:nvPr/>
        </p:nvSpPr>
        <p:spPr>
          <a:xfrm>
            <a:off x="5934839" y="5185919"/>
            <a:ext cx="2181270" cy="394541"/>
          </a:xfrm>
          <a:prstGeom prst="wedgeRoundRectCallout">
            <a:avLst>
              <a:gd name="adj1" fmla="val -152023"/>
              <a:gd name="adj2" fmla="val -5248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Mais on peut tomber sur une pastille par hasard</a:t>
            </a:r>
            <a:endParaRPr lang="fr-FR" sz="1400" i="1" dirty="0">
              <a:solidFill>
                <a:schemeClr val="tx1"/>
              </a:solidFill>
            </a:endParaRPr>
          </a:p>
        </p:txBody>
      </p:sp>
      <p:sp>
        <p:nvSpPr>
          <p:cNvPr id="18" name="Rectangle à coins arrondis 17"/>
          <p:cNvSpPr/>
          <p:nvPr/>
        </p:nvSpPr>
        <p:spPr>
          <a:xfrm>
            <a:off x="7754924" y="508422"/>
            <a:ext cx="2486356" cy="1361018"/>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Les données: 1 matrice:</a:t>
            </a:r>
          </a:p>
          <a:p>
            <a:endParaRPr lang="fr-FR" sz="1400" dirty="0" smtClean="0">
              <a:solidFill>
                <a:schemeClr val="tx1"/>
              </a:solidFill>
            </a:endParaRPr>
          </a:p>
          <a:p>
            <a:pPr algn="ctr"/>
            <a:r>
              <a:rPr lang="fr-FR" sz="1400" dirty="0" smtClean="0">
                <a:solidFill>
                  <a:schemeClr val="tx1"/>
                </a:solidFill>
              </a:rPr>
              <a:t>4 colonnes x N lignes</a:t>
            </a:r>
          </a:p>
          <a:p>
            <a:endParaRPr lang="fr-FR" sz="1400" dirty="0">
              <a:solidFill>
                <a:schemeClr val="tx1"/>
              </a:solidFill>
            </a:endParaRPr>
          </a:p>
          <a:p>
            <a:pPr marL="285750" indent="-285750">
              <a:buFont typeface="Arial" panose="020B0604020202020204" pitchFamily="34" charset="0"/>
              <a:buChar char="•"/>
            </a:pPr>
            <a:r>
              <a:rPr lang="fr-FR" sz="1400" dirty="0" smtClean="0">
                <a:solidFill>
                  <a:schemeClr val="tx1"/>
                </a:solidFill>
              </a:rPr>
              <a:t>3 colonnes pour RGB</a:t>
            </a:r>
          </a:p>
          <a:p>
            <a:pPr marL="285750" indent="-285750">
              <a:buFont typeface="Arial" panose="020B0604020202020204" pitchFamily="34" charset="0"/>
              <a:buChar char="•"/>
            </a:pPr>
            <a:r>
              <a:rPr lang="fr-FR" sz="1400" dirty="0" smtClean="0">
                <a:solidFill>
                  <a:schemeClr val="tx1"/>
                </a:solidFill>
              </a:rPr>
              <a:t>1 colonne pour le résultat</a:t>
            </a:r>
            <a:endParaRPr lang="fr-FR" sz="1400" dirty="0">
              <a:solidFill>
                <a:schemeClr val="tx1"/>
              </a:solidFill>
            </a:endParaRPr>
          </a:p>
        </p:txBody>
      </p:sp>
      <p:sp>
        <p:nvSpPr>
          <p:cNvPr id="19" name="Rectangle à coins arrondis 18"/>
          <p:cNvSpPr/>
          <p:nvPr/>
        </p:nvSpPr>
        <p:spPr>
          <a:xfrm>
            <a:off x="8486444" y="3313076"/>
            <a:ext cx="2867356" cy="1137003"/>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Deux séries de données vont être produites:</a:t>
            </a:r>
          </a:p>
          <a:p>
            <a:endParaRPr lang="fr-FR" sz="1400" dirty="0" smtClean="0">
              <a:solidFill>
                <a:schemeClr val="tx1"/>
              </a:solidFill>
            </a:endParaRPr>
          </a:p>
          <a:p>
            <a:pPr marL="285750" indent="-285750">
              <a:buFont typeface="Arial" panose="020B0604020202020204" pitchFamily="34" charset="0"/>
              <a:buChar char="•"/>
            </a:pPr>
            <a:r>
              <a:rPr lang="fr-FR" sz="1400" dirty="0" smtClean="0">
                <a:solidFill>
                  <a:schemeClr val="tx1"/>
                </a:solidFill>
              </a:rPr>
              <a:t>Les RGB </a:t>
            </a:r>
            <a:r>
              <a:rPr lang="fr-FR" sz="1400" i="1" dirty="0" smtClean="0">
                <a:solidFill>
                  <a:schemeClr val="tx1"/>
                </a:solidFill>
              </a:rPr>
              <a:t>proches</a:t>
            </a:r>
            <a:r>
              <a:rPr lang="fr-FR" sz="1400" dirty="0" smtClean="0">
                <a:solidFill>
                  <a:schemeClr val="tx1"/>
                </a:solidFill>
              </a:rPr>
              <a:t> des pastilles</a:t>
            </a:r>
          </a:p>
          <a:p>
            <a:pPr marL="285750" indent="-285750">
              <a:buFont typeface="Arial" panose="020B0604020202020204" pitchFamily="34" charset="0"/>
              <a:buChar char="•"/>
            </a:pPr>
            <a:r>
              <a:rPr lang="fr-FR" sz="1400" dirty="0" smtClean="0">
                <a:solidFill>
                  <a:schemeClr val="tx1"/>
                </a:solidFill>
              </a:rPr>
              <a:t>Les RGB pour le fond</a:t>
            </a:r>
            <a:endParaRPr lang="fr-FR" sz="1400" dirty="0">
              <a:solidFill>
                <a:schemeClr val="tx1"/>
              </a:solidFill>
            </a:endParaRPr>
          </a:p>
        </p:txBody>
      </p:sp>
    </p:spTree>
    <p:extLst>
      <p:ext uri="{BB962C8B-B14F-4D97-AF65-F5344CB8AC3E}">
        <p14:creationId xmlns:p14="http://schemas.microsoft.com/office/powerpoint/2010/main" val="296266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8360" y="365125"/>
            <a:ext cx="10515600" cy="1325563"/>
          </a:xfrm>
        </p:spPr>
        <p:txBody>
          <a:bodyPr/>
          <a:lstStyle/>
          <a:p>
            <a:r>
              <a:rPr lang="fr-FR" dirty="0" smtClean="0">
                <a:solidFill>
                  <a:srgbClr val="0070C0"/>
                </a:solidFill>
              </a:rPr>
              <a:t>Préparation des données</a:t>
            </a:r>
            <a:endParaRPr lang="fr-FR" dirty="0">
              <a:solidFill>
                <a:srgbClr val="0070C0"/>
              </a:solidFill>
            </a:endParaRPr>
          </a:p>
        </p:txBody>
      </p:sp>
      <p:sp>
        <p:nvSpPr>
          <p:cNvPr id="4" name="Rectangle 1"/>
          <p:cNvSpPr>
            <a:spLocks noChangeArrowheads="1"/>
          </p:cNvSpPr>
          <p:nvPr/>
        </p:nvSpPr>
        <p:spPr bwMode="auto">
          <a:xfrm>
            <a:off x="676706" y="2014649"/>
            <a:ext cx="3786238" cy="3477875"/>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data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data.sample</a:t>
            </a:r>
            <a:r>
              <a:rPr kumimoji="0" lang="fr-FR" altLang="fr-FR" sz="1000" b="1" i="0" u="none" strike="noStrike" cap="none" normalizeH="0" baseline="0" dirty="0" smtClean="0">
                <a:ln>
                  <a:noFill/>
                </a:ln>
                <a:solidFill>
                  <a:srgbClr val="000080"/>
                </a:solidFill>
                <a:effectLst/>
                <a:latin typeface="Consolas" panose="020B0609020204030204" pitchFamily="49" charset="0"/>
              </a:rPr>
              <a:t>(frac=1., axis = 0)</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data.sample</a:t>
            </a:r>
            <a:r>
              <a:rPr kumimoji="0" lang="fr-FR" altLang="fr-FR" sz="1000" b="1" i="0" u="none" strike="noStrike" cap="none" normalizeH="0" baseline="0" dirty="0" smtClean="0">
                <a:ln>
                  <a:noFill/>
                </a:ln>
                <a:solidFill>
                  <a:srgbClr val="000080"/>
                </a:solidFill>
                <a:effectLst/>
                <a:latin typeface="Consolas" panose="020B0609020204030204" pitchFamily="49" charset="0"/>
              </a:rPr>
              <a:t>(frac=0.8, axis=0)</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data_train.index</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columns</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data_test.drop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columns</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x_train.mean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x_train.std</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with</a:t>
            </a:r>
            <a:r>
              <a:rPr kumimoji="0" lang="fr-FR" altLang="fr-FR" sz="1000" b="1" i="0" u="none" strike="noStrike" cap="none" normalizeH="0" baseline="0" dirty="0" smtClean="0">
                <a:ln>
                  <a:noFill/>
                </a:ln>
                <a:solidFill>
                  <a:srgbClr val="000080"/>
                </a:solidFill>
                <a:effectLst/>
                <a:latin typeface="Consolas" panose="020B0609020204030204" pitchFamily="49" charset="0"/>
              </a:rPr>
              <a:t> open("./</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run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models</a:t>
            </a:r>
            <a:r>
              <a:rPr kumimoji="0" lang="fr-FR" altLang="fr-FR" sz="1000" b="1" i="0" u="none" strike="noStrike" cap="none" normalizeH="0" baseline="0" dirty="0" smtClean="0">
                <a:ln>
                  <a:noFill/>
                </a:ln>
                <a:solidFill>
                  <a:srgbClr val="000080"/>
                </a:solidFill>
                <a:effectLst/>
                <a:latin typeface="Consolas" panose="020B0609020204030204" pitchFamily="49" charset="0"/>
              </a:rPr>
              <a:t>/mean_std.txt", "w+") as f:</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f.write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n".format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f.write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n".format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p:txBody>
      </p:sp>
      <p:sp>
        <p:nvSpPr>
          <p:cNvPr id="9" name="Rectangle à coins arrondis 8"/>
          <p:cNvSpPr/>
          <p:nvPr/>
        </p:nvSpPr>
        <p:spPr>
          <a:xfrm>
            <a:off x="2877425" y="1557750"/>
            <a:ext cx="2306971" cy="265876"/>
          </a:xfrm>
          <a:prstGeom prst="wedgeRoundRectCallout">
            <a:avLst>
              <a:gd name="adj1" fmla="val -49746"/>
              <a:gd name="adj2" fmla="val 15459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Randomization</a:t>
            </a:r>
            <a:r>
              <a:rPr lang="fr-FR" sz="1400" i="1" dirty="0" smtClean="0">
                <a:solidFill>
                  <a:schemeClr val="tx1"/>
                </a:solidFill>
              </a:rPr>
              <a:t> des données</a:t>
            </a:r>
            <a:endParaRPr lang="fr-FR" sz="1400" i="1" dirty="0">
              <a:solidFill>
                <a:schemeClr val="tx1"/>
              </a:solidFill>
            </a:endParaRPr>
          </a:p>
        </p:txBody>
      </p:sp>
      <p:sp>
        <p:nvSpPr>
          <p:cNvPr id="10" name="Rectangle à coins arrondis 9"/>
          <p:cNvSpPr/>
          <p:nvPr/>
        </p:nvSpPr>
        <p:spPr>
          <a:xfrm>
            <a:off x="4555223" y="1921083"/>
            <a:ext cx="3464652" cy="710560"/>
          </a:xfrm>
          <a:prstGeom prst="wedgeRoundRectCallout">
            <a:avLst>
              <a:gd name="adj1" fmla="val -69601"/>
              <a:gd name="adj2" fmla="val 3889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Séparation des données:</a:t>
            </a:r>
          </a:p>
          <a:p>
            <a:pPr marL="285750" indent="-285750">
              <a:buFontTx/>
              <a:buChar char="-"/>
            </a:pPr>
            <a:r>
              <a:rPr lang="fr-FR" sz="1400" i="1" dirty="0" smtClean="0">
                <a:solidFill>
                  <a:schemeClr val="tx1"/>
                </a:solidFill>
              </a:rPr>
              <a:t>80% pour les données d’apprentissage</a:t>
            </a:r>
          </a:p>
          <a:p>
            <a:pPr marL="285750" indent="-285750">
              <a:buFontTx/>
              <a:buChar char="-"/>
            </a:pPr>
            <a:r>
              <a:rPr lang="fr-FR" sz="1400" i="1" dirty="0" smtClean="0">
                <a:solidFill>
                  <a:schemeClr val="tx1"/>
                </a:solidFill>
              </a:rPr>
              <a:t>20% pour les données de test</a:t>
            </a:r>
            <a:endParaRPr lang="fr-FR" sz="1400" i="1" dirty="0">
              <a:solidFill>
                <a:schemeClr val="tx1"/>
              </a:solidFill>
            </a:endParaRPr>
          </a:p>
        </p:txBody>
      </p:sp>
      <p:sp>
        <p:nvSpPr>
          <p:cNvPr id="11" name="Rectangle à coins arrondis 10"/>
          <p:cNvSpPr/>
          <p:nvPr/>
        </p:nvSpPr>
        <p:spPr>
          <a:xfrm>
            <a:off x="5184396" y="2729100"/>
            <a:ext cx="3464652" cy="710560"/>
          </a:xfrm>
          <a:prstGeom prst="wedgeRoundRectCallout">
            <a:avLst>
              <a:gd name="adj1" fmla="val -86308"/>
              <a:gd name="adj2" fmla="val 937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Séparation des données:</a:t>
            </a:r>
          </a:p>
          <a:p>
            <a:pPr marL="285750" indent="-285750">
              <a:buFontTx/>
              <a:buChar char="-"/>
            </a:pPr>
            <a:r>
              <a:rPr lang="fr-FR" sz="1400" i="1" dirty="0" smtClean="0">
                <a:solidFill>
                  <a:schemeClr val="tx1"/>
                </a:solidFill>
              </a:rPr>
              <a:t>Les colonnes RGB pour les données input</a:t>
            </a:r>
          </a:p>
          <a:p>
            <a:pPr marL="285750" indent="-285750">
              <a:buFontTx/>
              <a:buChar char="-"/>
            </a:pPr>
            <a:r>
              <a:rPr lang="fr-FR" sz="1400" i="1" dirty="0" smtClean="0">
                <a:solidFill>
                  <a:schemeClr val="tx1"/>
                </a:solidFill>
              </a:rPr>
              <a:t>La colonne </a:t>
            </a:r>
            <a:r>
              <a:rPr lang="fr-FR" sz="1400" b="1" i="1" dirty="0" smtClean="0">
                <a:solidFill>
                  <a:srgbClr val="FF0000"/>
                </a:solidFill>
              </a:rPr>
              <a:t>pastille</a:t>
            </a:r>
            <a:r>
              <a:rPr lang="fr-FR" sz="1400" i="1" dirty="0" smtClean="0">
                <a:solidFill>
                  <a:schemeClr val="tx1"/>
                </a:solidFill>
              </a:rPr>
              <a:t> pour la sortie</a:t>
            </a:r>
            <a:endParaRPr lang="fr-FR" sz="1400" i="1" dirty="0">
              <a:solidFill>
                <a:schemeClr val="tx1"/>
              </a:solidFill>
            </a:endParaRPr>
          </a:p>
        </p:txBody>
      </p:sp>
      <p:sp>
        <p:nvSpPr>
          <p:cNvPr id="12" name="Rectangle à coins arrondis 11"/>
          <p:cNvSpPr/>
          <p:nvPr/>
        </p:nvSpPr>
        <p:spPr>
          <a:xfrm>
            <a:off x="4609751" y="4010116"/>
            <a:ext cx="2306971" cy="265876"/>
          </a:xfrm>
          <a:prstGeom prst="wedgeRoundRectCallout">
            <a:avLst>
              <a:gd name="adj1" fmla="val -102473"/>
              <a:gd name="adj2" fmla="val 1260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Normalisation des données</a:t>
            </a:r>
            <a:endParaRPr lang="fr-FR" sz="1400" i="1" dirty="0">
              <a:solidFill>
                <a:schemeClr val="tx1"/>
              </a:solidFill>
            </a:endParaRPr>
          </a:p>
        </p:txBody>
      </p:sp>
      <p:sp>
        <p:nvSpPr>
          <p:cNvPr id="13" name="Rectangle à coins arrondis 12"/>
          <p:cNvSpPr/>
          <p:nvPr/>
        </p:nvSpPr>
        <p:spPr>
          <a:xfrm>
            <a:off x="4952674" y="4713510"/>
            <a:ext cx="2306971" cy="265876"/>
          </a:xfrm>
          <a:prstGeom prst="wedgeRoundRectCallout">
            <a:avLst>
              <a:gd name="adj1" fmla="val -93257"/>
              <a:gd name="adj2" fmla="val 13355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Sauvegarde de </a:t>
            </a:r>
            <a:r>
              <a:rPr lang="fr-FR" sz="1400" i="1" dirty="0" err="1" smtClean="0">
                <a:solidFill>
                  <a:srgbClr val="FF0000"/>
                </a:solidFill>
              </a:rPr>
              <a:t>mean</a:t>
            </a:r>
            <a:r>
              <a:rPr lang="fr-FR" sz="1400" i="1" dirty="0" smtClean="0">
                <a:solidFill>
                  <a:schemeClr val="tx1"/>
                </a:solidFill>
              </a:rPr>
              <a:t> / </a:t>
            </a:r>
            <a:r>
              <a:rPr lang="fr-FR" sz="1400" i="1" dirty="0" err="1" smtClean="0">
                <a:solidFill>
                  <a:srgbClr val="FF0000"/>
                </a:solidFill>
              </a:rPr>
              <a:t>std</a:t>
            </a:r>
            <a:endParaRPr lang="fr-FR" sz="1400" i="1" dirty="0">
              <a:solidFill>
                <a:srgbClr val="FF0000"/>
              </a:solidFill>
            </a:endParaRPr>
          </a:p>
        </p:txBody>
      </p:sp>
      <p:sp>
        <p:nvSpPr>
          <p:cNvPr id="14" name="Rectangle 1"/>
          <p:cNvSpPr>
            <a:spLocks noChangeArrowheads="1"/>
          </p:cNvSpPr>
          <p:nvPr/>
        </p:nvSpPr>
        <p:spPr bwMode="auto">
          <a:xfrm>
            <a:off x="8869266" y="1393702"/>
            <a:ext cx="2834080" cy="1938992"/>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 r         g         b</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0      -0.489185 -0.497316 -0.503679</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      -1.340131 -1.326919  1.332992</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2      -1.340131  1.340413 -1.332804</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3      -1.340131  1.340413  1.343487</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4       1.328267 -1.337421 -1.322309</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          ...       ...       ...</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127995 -0.615251 -1.232407  0.724267</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127996 -1.045977 -1.032883 -0.083869</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127997 -0.163515 -0.360799  0.997143</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127998 -0.447163  0.531813 -0.335755</a:t>
            </a:r>
          </a:p>
          <a:p>
            <a:pPr lvl="0" eaLnBrk="0" fontAlgn="base" hangingPunct="0">
              <a:spcBef>
                <a:spcPct val="0"/>
              </a:spcBef>
              <a:spcAft>
                <a:spcPct val="0"/>
              </a:spcAft>
            </a:pPr>
            <a:r>
              <a:rPr kumimoji="0" lang="pt-BR" altLang="fr-FR" sz="1000" b="0" i="0" u="none" strike="noStrike" cap="none" normalizeH="0" baseline="0" dirty="0" smtClean="0">
                <a:ln>
                  <a:noFill/>
                </a:ln>
                <a:solidFill>
                  <a:srgbClr val="000000"/>
                </a:solidFill>
                <a:effectLst/>
                <a:latin typeface="Consolas" panose="020B0609020204030204" pitchFamily="49" charset="0"/>
              </a:rPr>
              <a:t>127999 -0.184526  0.836351  0.965657</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
          <p:cNvSpPr>
            <a:spLocks noChangeArrowheads="1"/>
          </p:cNvSpPr>
          <p:nvPr/>
        </p:nvSpPr>
        <p:spPr bwMode="auto">
          <a:xfrm>
            <a:off x="8958403" y="4275992"/>
            <a:ext cx="2834080" cy="1785104"/>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000" dirty="0">
                <a:latin typeface="Arial" panose="020B0604020202020204" pitchFamily="34" charset="0"/>
              </a:rPr>
              <a:t>0         1.0</a:t>
            </a:r>
          </a:p>
          <a:p>
            <a:pPr lvl="0" eaLnBrk="0" fontAlgn="base" hangingPunct="0">
              <a:spcBef>
                <a:spcPct val="0"/>
              </a:spcBef>
              <a:spcAft>
                <a:spcPct val="0"/>
              </a:spcAft>
            </a:pPr>
            <a:r>
              <a:rPr lang="fr-FR" altLang="fr-FR" sz="1000" dirty="0">
                <a:latin typeface="Arial" panose="020B0604020202020204" pitchFamily="34" charset="0"/>
              </a:rPr>
              <a:t>1         2.0</a:t>
            </a:r>
          </a:p>
          <a:p>
            <a:pPr lvl="0" eaLnBrk="0" fontAlgn="base" hangingPunct="0">
              <a:spcBef>
                <a:spcPct val="0"/>
              </a:spcBef>
              <a:spcAft>
                <a:spcPct val="0"/>
              </a:spcAft>
            </a:pPr>
            <a:r>
              <a:rPr lang="fr-FR" altLang="fr-FR" sz="1000" dirty="0">
                <a:latin typeface="Arial" panose="020B0604020202020204" pitchFamily="34" charset="0"/>
              </a:rPr>
              <a:t>2         3.0</a:t>
            </a:r>
          </a:p>
          <a:p>
            <a:pPr lvl="0" eaLnBrk="0" fontAlgn="base" hangingPunct="0">
              <a:spcBef>
                <a:spcPct val="0"/>
              </a:spcBef>
              <a:spcAft>
                <a:spcPct val="0"/>
              </a:spcAft>
            </a:pPr>
            <a:r>
              <a:rPr lang="fr-FR" altLang="fr-FR" sz="1000" dirty="0">
                <a:latin typeface="Arial" panose="020B0604020202020204" pitchFamily="34" charset="0"/>
              </a:rPr>
              <a:t>3         4.0</a:t>
            </a:r>
          </a:p>
          <a:p>
            <a:pPr lvl="0" eaLnBrk="0" fontAlgn="base" hangingPunct="0">
              <a:spcBef>
                <a:spcPct val="0"/>
              </a:spcBef>
              <a:spcAft>
                <a:spcPct val="0"/>
              </a:spcAft>
            </a:pPr>
            <a:r>
              <a:rPr lang="fr-FR" altLang="fr-FR" sz="1000" dirty="0">
                <a:latin typeface="Arial" panose="020B0604020202020204" pitchFamily="34" charset="0"/>
              </a:rPr>
              <a:t>4         5.0</a:t>
            </a:r>
          </a:p>
          <a:p>
            <a:pPr lvl="0" eaLnBrk="0" fontAlgn="base" hangingPunct="0">
              <a:spcBef>
                <a:spcPct val="0"/>
              </a:spcBef>
              <a:spcAft>
                <a:spcPct val="0"/>
              </a:spcAft>
            </a:pPr>
            <a:r>
              <a:rPr lang="fr-FR" altLang="fr-FR" sz="1000" dirty="0">
                <a:latin typeface="Arial" panose="020B0604020202020204" pitchFamily="34" charset="0"/>
              </a:rPr>
              <a:t>         ... </a:t>
            </a:r>
          </a:p>
          <a:p>
            <a:pPr lvl="0" eaLnBrk="0" fontAlgn="base" hangingPunct="0">
              <a:spcBef>
                <a:spcPct val="0"/>
              </a:spcBef>
              <a:spcAft>
                <a:spcPct val="0"/>
              </a:spcAft>
            </a:pPr>
            <a:r>
              <a:rPr lang="fr-FR" altLang="fr-FR" sz="1000" dirty="0">
                <a:latin typeface="Arial" panose="020B0604020202020204" pitchFamily="34" charset="0"/>
              </a:rPr>
              <a:t>127995    0.0</a:t>
            </a:r>
          </a:p>
          <a:p>
            <a:pPr lvl="0" eaLnBrk="0" fontAlgn="base" hangingPunct="0">
              <a:spcBef>
                <a:spcPct val="0"/>
              </a:spcBef>
              <a:spcAft>
                <a:spcPct val="0"/>
              </a:spcAft>
            </a:pPr>
            <a:r>
              <a:rPr lang="fr-FR" altLang="fr-FR" sz="1000" dirty="0">
                <a:latin typeface="Arial" panose="020B0604020202020204" pitchFamily="34" charset="0"/>
              </a:rPr>
              <a:t>127996    0.0</a:t>
            </a:r>
          </a:p>
          <a:p>
            <a:pPr lvl="0" eaLnBrk="0" fontAlgn="base" hangingPunct="0">
              <a:spcBef>
                <a:spcPct val="0"/>
              </a:spcBef>
              <a:spcAft>
                <a:spcPct val="0"/>
              </a:spcAft>
            </a:pPr>
            <a:r>
              <a:rPr lang="fr-FR" altLang="fr-FR" sz="1000" dirty="0">
                <a:latin typeface="Arial" panose="020B0604020202020204" pitchFamily="34" charset="0"/>
              </a:rPr>
              <a:t>127997    0.0</a:t>
            </a:r>
          </a:p>
          <a:p>
            <a:pPr lvl="0" eaLnBrk="0" fontAlgn="base" hangingPunct="0">
              <a:spcBef>
                <a:spcPct val="0"/>
              </a:spcBef>
              <a:spcAft>
                <a:spcPct val="0"/>
              </a:spcAft>
            </a:pPr>
            <a:r>
              <a:rPr lang="fr-FR" altLang="fr-FR" sz="1000" dirty="0">
                <a:latin typeface="Arial" panose="020B0604020202020204" pitchFamily="34" charset="0"/>
              </a:rPr>
              <a:t>127998    0.0</a:t>
            </a:r>
          </a:p>
          <a:p>
            <a:pPr lvl="0" eaLnBrk="0" fontAlgn="base" hangingPunct="0">
              <a:spcBef>
                <a:spcPct val="0"/>
              </a:spcBef>
              <a:spcAft>
                <a:spcPct val="0"/>
              </a:spcAft>
            </a:pPr>
            <a:r>
              <a:rPr lang="fr-FR" altLang="fr-FR" sz="1000" dirty="0">
                <a:latin typeface="Arial" panose="020B0604020202020204" pitchFamily="34" charset="0"/>
              </a:rPr>
              <a:t>127999    0.0</a:t>
            </a:r>
            <a:endParaRPr kumimoji="0" lang="fr-FR" altLang="fr-FR" sz="10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à coins arrondis 15"/>
          <p:cNvSpPr/>
          <p:nvPr/>
        </p:nvSpPr>
        <p:spPr>
          <a:xfrm>
            <a:off x="9902859" y="3877178"/>
            <a:ext cx="766894" cy="265876"/>
          </a:xfrm>
          <a:prstGeom prst="wedgeRoundRectCallout">
            <a:avLst>
              <a:gd name="adj1" fmla="val -44291"/>
              <a:gd name="adj2" fmla="val -632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y_train</a:t>
            </a:r>
            <a:endParaRPr lang="fr-FR" sz="1400" i="1" dirty="0">
              <a:solidFill>
                <a:schemeClr val="tx1"/>
              </a:solidFill>
            </a:endParaRPr>
          </a:p>
        </p:txBody>
      </p:sp>
      <p:sp>
        <p:nvSpPr>
          <p:cNvPr id="17" name="Rectangle à coins arrondis 16"/>
          <p:cNvSpPr/>
          <p:nvPr/>
        </p:nvSpPr>
        <p:spPr>
          <a:xfrm>
            <a:off x="9795200" y="950815"/>
            <a:ext cx="766894" cy="265876"/>
          </a:xfrm>
          <a:prstGeom prst="wedgeRoundRectCallout">
            <a:avLst>
              <a:gd name="adj1" fmla="val -44291"/>
              <a:gd name="adj2" fmla="val -6322"/>
              <a:gd name="adj3" fmla="val 1666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x_train</a:t>
            </a:r>
            <a:endParaRPr lang="fr-FR" sz="1400" i="1" dirty="0">
              <a:solidFill>
                <a:schemeClr val="tx1"/>
              </a:solidFill>
            </a:endParaRPr>
          </a:p>
        </p:txBody>
      </p:sp>
      <p:sp>
        <p:nvSpPr>
          <p:cNvPr id="18" name="Rectangle à coins arrondis 17"/>
          <p:cNvSpPr/>
          <p:nvPr/>
        </p:nvSpPr>
        <p:spPr>
          <a:xfrm>
            <a:off x="2976880" y="5282676"/>
            <a:ext cx="6319520" cy="1387705"/>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smtClean="0">
                <a:solidFill>
                  <a:schemeClr val="tx1"/>
                </a:solidFill>
              </a:rPr>
              <a:t>La série X contient les données d’entrée</a:t>
            </a:r>
          </a:p>
          <a:p>
            <a:r>
              <a:rPr lang="fr-FR" sz="1400" dirty="0" smtClean="0">
                <a:solidFill>
                  <a:schemeClr val="tx1"/>
                </a:solidFill>
              </a:rPr>
              <a:t>La série Y contient les données de sortie</a:t>
            </a:r>
          </a:p>
          <a:p>
            <a:endParaRPr lang="fr-FR" sz="1400" dirty="0">
              <a:solidFill>
                <a:schemeClr val="tx1"/>
              </a:solidFill>
            </a:endParaRPr>
          </a:p>
          <a:p>
            <a:r>
              <a:rPr lang="fr-FR" sz="1400" dirty="0" smtClean="0">
                <a:solidFill>
                  <a:schemeClr val="tx1"/>
                </a:solidFill>
              </a:rPr>
              <a:t>L’apprentissage consiste à </a:t>
            </a:r>
          </a:p>
          <a:p>
            <a:pPr marL="285750" indent="-285750">
              <a:buFont typeface="Arial" panose="020B0604020202020204" pitchFamily="34" charset="0"/>
              <a:buChar char="•"/>
            </a:pPr>
            <a:r>
              <a:rPr lang="fr-FR" sz="1400" dirty="0" smtClean="0">
                <a:solidFill>
                  <a:schemeClr val="tx1"/>
                </a:solidFill>
              </a:rPr>
              <a:t>appliquer une valeur RGB (X</a:t>
            </a:r>
            <a:r>
              <a:rPr lang="fr-FR" sz="1400" baseline="-25000" dirty="0" smtClean="0">
                <a:solidFill>
                  <a:schemeClr val="tx1"/>
                </a:solidFill>
              </a:rPr>
              <a:t>i</a:t>
            </a:r>
            <a:r>
              <a:rPr lang="fr-FR" sz="1400" dirty="0" smtClean="0">
                <a:solidFill>
                  <a:schemeClr val="tx1"/>
                </a:solidFill>
              </a:rPr>
              <a:t>) à l’entrée puis affirmer que la sortie vaut Y</a:t>
            </a:r>
            <a:r>
              <a:rPr lang="fr-FR" sz="1400" baseline="-25000" dirty="0" smtClean="0">
                <a:solidFill>
                  <a:schemeClr val="tx1"/>
                </a:solidFill>
              </a:rPr>
              <a:t>i</a:t>
            </a:r>
          </a:p>
          <a:p>
            <a:pPr marL="285750" indent="-285750">
              <a:buFont typeface="Arial" panose="020B0604020202020204" pitchFamily="34" charset="0"/>
              <a:buChar char="•"/>
            </a:pPr>
            <a:r>
              <a:rPr lang="fr-FR" sz="1400" dirty="0" smtClean="0">
                <a:solidFill>
                  <a:schemeClr val="tx1"/>
                </a:solidFill>
              </a:rPr>
              <a:t>Puis adapter les coefficients </a:t>
            </a:r>
            <a:r>
              <a:rPr lang="fr-FR" sz="1400" dirty="0" err="1" smtClean="0">
                <a:solidFill>
                  <a:schemeClr val="tx1"/>
                </a:solidFill>
              </a:rPr>
              <a:t>k</a:t>
            </a:r>
            <a:r>
              <a:rPr lang="fr-FR" sz="1400" baseline="-25000" dirty="0" err="1" smtClean="0">
                <a:solidFill>
                  <a:schemeClr val="tx1"/>
                </a:solidFill>
              </a:rPr>
              <a:t>i</a:t>
            </a:r>
            <a:r>
              <a:rPr lang="fr-FR" sz="1400" dirty="0">
                <a:solidFill>
                  <a:schemeClr val="tx1"/>
                </a:solidFill>
              </a:rPr>
              <a:t> pour que ce soit vrai</a:t>
            </a:r>
            <a:r>
              <a:rPr lang="fr-FR" sz="1400" dirty="0" smtClean="0">
                <a:solidFill>
                  <a:schemeClr val="tx1"/>
                </a:solidFill>
              </a:rPr>
              <a:t> (</a:t>
            </a:r>
            <a:r>
              <a:rPr lang="fr-FR" sz="1400" i="1" dirty="0" smtClean="0">
                <a:solidFill>
                  <a:srgbClr val="FF0000"/>
                </a:solidFill>
              </a:rPr>
              <a:t>descente de gradient</a:t>
            </a:r>
            <a:r>
              <a:rPr lang="fr-FR" sz="1400" dirty="0" smtClean="0">
                <a:solidFill>
                  <a:schemeClr val="tx1"/>
                </a:solidFill>
              </a:rPr>
              <a:t>)</a:t>
            </a:r>
            <a:endParaRPr lang="fr-FR" sz="1400" baseline="-25000" dirty="0">
              <a:solidFill>
                <a:schemeClr val="tx1"/>
              </a:solidFill>
            </a:endParaRPr>
          </a:p>
        </p:txBody>
      </p:sp>
    </p:spTree>
    <p:extLst>
      <p:ext uri="{BB962C8B-B14F-4D97-AF65-F5344CB8AC3E}">
        <p14:creationId xmlns:p14="http://schemas.microsoft.com/office/powerpoint/2010/main" val="5877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Mécanisme de l’apprentissage</a:t>
            </a:r>
            <a:endParaRPr lang="fr-FR" dirty="0">
              <a:solidFill>
                <a:srgbClr val="0070C0"/>
              </a:solidFill>
            </a:endParaRPr>
          </a:p>
        </p:txBody>
      </p:sp>
      <p:sp>
        <p:nvSpPr>
          <p:cNvPr id="3" name="Espace réservé du contenu 2"/>
          <p:cNvSpPr>
            <a:spLocks noGrp="1"/>
          </p:cNvSpPr>
          <p:nvPr>
            <p:ph idx="1"/>
          </p:nvPr>
        </p:nvSpPr>
        <p:spPr>
          <a:xfrm>
            <a:off x="437602" y="1487439"/>
            <a:ext cx="7121460" cy="4351338"/>
          </a:xfrm>
        </p:spPr>
        <p:txBody>
          <a:bodyPr>
            <a:normAutofit lnSpcReduction="10000"/>
          </a:bodyPr>
          <a:lstStyle/>
          <a:p>
            <a:r>
              <a:rPr lang="fr-FR" dirty="0" smtClean="0"/>
              <a:t>Premier exemple: </a:t>
            </a:r>
            <a:r>
              <a:rPr lang="fr-FR" dirty="0" smtClean="0">
                <a:solidFill>
                  <a:schemeClr val="accent6">
                    <a:lumMod val="75000"/>
                  </a:schemeClr>
                </a:solidFill>
              </a:rPr>
              <a:t>On </a:t>
            </a:r>
            <a:r>
              <a:rPr lang="fr-FR" dirty="0" smtClean="0">
                <a:solidFill>
                  <a:schemeClr val="accent6">
                    <a:lumMod val="75000"/>
                  </a:schemeClr>
                </a:solidFill>
              </a:rPr>
              <a:t>veut entraîner un réseau de neurones (</a:t>
            </a:r>
            <a:r>
              <a:rPr lang="fr-FR" dirty="0" err="1" smtClean="0">
                <a:solidFill>
                  <a:schemeClr val="accent6">
                    <a:lumMod val="75000"/>
                  </a:schemeClr>
                </a:solidFill>
              </a:rPr>
              <a:t>RdN</a:t>
            </a:r>
            <a:r>
              <a:rPr lang="fr-FR" dirty="0" smtClean="0">
                <a:solidFill>
                  <a:schemeClr val="accent6">
                    <a:lumMod val="75000"/>
                  </a:schemeClr>
                </a:solidFill>
              </a:rPr>
              <a:t>) sur un ensemble de pastilles de couleurs</a:t>
            </a:r>
          </a:p>
          <a:p>
            <a:pPr lvl="1"/>
            <a:r>
              <a:rPr lang="fr-FR" dirty="0" smtClean="0">
                <a:solidFill>
                  <a:srgbClr val="C00000"/>
                </a:solidFill>
              </a:rPr>
              <a:t>Chaque pastille est caractérisée par une valeur de RGB telle qu’un contraste existe entre toutes les pastilles, permettant de bien les discriminer</a:t>
            </a:r>
          </a:p>
          <a:p>
            <a:pPr lvl="1"/>
            <a:r>
              <a:rPr lang="fr-FR" dirty="0" smtClean="0">
                <a:solidFill>
                  <a:srgbClr val="C00000"/>
                </a:solidFill>
              </a:rPr>
              <a:t>Un jeu, matérialisé par un véhicule-robot, est doté d’un capteur de couleurs RGB (cela peut être une caméra)</a:t>
            </a:r>
          </a:p>
          <a:p>
            <a:pPr lvl="1"/>
            <a:r>
              <a:rPr lang="fr-FR" dirty="0" smtClean="0">
                <a:solidFill>
                  <a:srgbClr val="C00000"/>
                </a:solidFill>
              </a:rPr>
              <a:t>Une fois entraîné, le </a:t>
            </a:r>
            <a:r>
              <a:rPr lang="fr-FR" dirty="0" err="1" smtClean="0">
                <a:solidFill>
                  <a:srgbClr val="C00000"/>
                </a:solidFill>
              </a:rPr>
              <a:t>RdN</a:t>
            </a:r>
            <a:r>
              <a:rPr lang="fr-FR" dirty="0" smtClean="0">
                <a:solidFill>
                  <a:srgbClr val="C00000"/>
                </a:solidFill>
              </a:rPr>
              <a:t> sera interrogé pour demander à quelle pastille correspond une valeur RGB détectée</a:t>
            </a:r>
            <a:endParaRPr lang="fr-FR" dirty="0">
              <a:solidFill>
                <a:srgbClr val="C00000"/>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9061" y="2440391"/>
            <a:ext cx="3988526" cy="2179570"/>
          </a:xfrm>
          <a:prstGeom prst="rect">
            <a:avLst/>
          </a:prstGeom>
        </p:spPr>
      </p:pic>
    </p:spTree>
    <p:extLst>
      <p:ext uri="{BB962C8B-B14F-4D97-AF65-F5344CB8AC3E}">
        <p14:creationId xmlns:p14="http://schemas.microsoft.com/office/powerpoint/2010/main" val="63251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Entraînement du réseau</a:t>
            </a:r>
            <a:endParaRPr lang="fr-FR" dirty="0">
              <a:solidFill>
                <a:srgbClr val="0070C0"/>
              </a:solidFill>
            </a:endParaRPr>
          </a:p>
        </p:txBody>
      </p:sp>
      <p:sp>
        <p:nvSpPr>
          <p:cNvPr id="4" name="Rectangle 1"/>
          <p:cNvSpPr>
            <a:spLocks noChangeArrowheads="1"/>
          </p:cNvSpPr>
          <p:nvPr/>
        </p:nvSpPr>
        <p:spPr bwMode="auto">
          <a:xfrm>
            <a:off x="676705" y="2168536"/>
            <a:ext cx="8324681" cy="3170099"/>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data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build_data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(pastilles,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data_number</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prepare_data_for_training</a:t>
            </a:r>
            <a:r>
              <a:rPr kumimoji="0" lang="fr-FR" altLang="fr-FR" sz="1000" b="1" i="0" u="none" strike="noStrike" cap="none" normalizeH="0" baseline="0" dirty="0" smtClean="0">
                <a:ln>
                  <a:noFill/>
                </a:ln>
                <a:solidFill>
                  <a:srgbClr val="000080"/>
                </a:solidFill>
                <a:effectLst/>
                <a:latin typeface="Consolas" panose="020B0609020204030204" pitchFamily="49" charset="0"/>
              </a:rPr>
              <a:t>(data)</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model = get_model_v1(3)</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savemodel_callback</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keras.callbacks.ModelCheckpoint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filepath</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save_dir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=0,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save_best_only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True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np.array</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history</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model.fit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lang="fr-FR" altLang="fr-FR" sz="1000" b="1" dirty="0">
                <a:solidFill>
                  <a:srgbClr val="000080"/>
                </a:solidFill>
                <a:latin typeface="Consolas" panose="020B0609020204030204" pitchFamily="49" charset="0"/>
              </a:rPr>
              <a:t> </a:t>
            </a:r>
            <a:r>
              <a:rPr lang="fr-FR" altLang="fr-FR" sz="1000" b="1" dirty="0" smtClean="0">
                <a:solidFill>
                  <a:srgbClr val="000080"/>
                </a:solidFill>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y_train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epochs</a:t>
            </a:r>
            <a:r>
              <a:rPr kumimoji="0" lang="fr-FR" altLang="fr-FR" sz="1000" b="1" i="0" u="none" strike="noStrike" cap="none" normalizeH="0" baseline="0" dirty="0" smtClean="0">
                <a:ln>
                  <a:noFill/>
                </a:ln>
                <a:solidFill>
                  <a:srgbClr val="000080"/>
                </a:solidFill>
                <a:effectLst/>
                <a:latin typeface="Consolas" panose="020B0609020204030204" pitchFamily="49" charset="0"/>
              </a:rPr>
              <a:t> = 100,</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batch_size</a:t>
            </a:r>
            <a:r>
              <a:rPr kumimoji="0" lang="fr-FR" altLang="fr-FR" sz="1000" b="1" i="0" u="none" strike="noStrike" cap="none" normalizeH="0" baseline="0" dirty="0" smtClean="0">
                <a:ln>
                  <a:noFill/>
                </a:ln>
                <a:solidFill>
                  <a:srgbClr val="000080"/>
                </a:solidFill>
                <a:effectLst/>
                <a:latin typeface="Consolas" panose="020B0609020204030204" pitchFamily="49" charset="0"/>
              </a:rPr>
              <a:t> = 10,</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 = 1,</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validation_data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callbacks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savemodel_callback</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score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model.evaluate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y_test</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=0)</a:t>
            </a:r>
          </a:p>
        </p:txBody>
      </p:sp>
      <p:sp>
        <p:nvSpPr>
          <p:cNvPr id="9" name="Rectangle à coins arrondis 8"/>
          <p:cNvSpPr/>
          <p:nvPr/>
        </p:nvSpPr>
        <p:spPr>
          <a:xfrm>
            <a:off x="2753360" y="1358736"/>
            <a:ext cx="1856392" cy="464890"/>
          </a:xfrm>
          <a:prstGeom prst="wedgeRoundRectCallout">
            <a:avLst>
              <a:gd name="adj1" fmla="val -47010"/>
              <a:gd name="adj2" fmla="val 13055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Création des données</a:t>
            </a:r>
          </a:p>
          <a:p>
            <a:pPr algn="ctr"/>
            <a:r>
              <a:rPr lang="fr-FR" sz="1400" i="1" dirty="0" smtClean="0">
                <a:solidFill>
                  <a:schemeClr val="tx1"/>
                </a:solidFill>
              </a:rPr>
              <a:t>(voir plus haut)</a:t>
            </a:r>
            <a:endParaRPr lang="fr-FR" sz="1400" i="1" dirty="0">
              <a:solidFill>
                <a:schemeClr val="tx1"/>
              </a:solidFill>
            </a:endParaRPr>
          </a:p>
        </p:txBody>
      </p:sp>
      <p:sp>
        <p:nvSpPr>
          <p:cNvPr id="10" name="Rectangle à coins arrondis 9"/>
          <p:cNvSpPr/>
          <p:nvPr/>
        </p:nvSpPr>
        <p:spPr>
          <a:xfrm>
            <a:off x="5048770" y="1728547"/>
            <a:ext cx="2114029" cy="569253"/>
          </a:xfrm>
          <a:prstGeom prst="wedgeRoundRectCallout">
            <a:avLst>
              <a:gd name="adj1" fmla="val -45831"/>
              <a:gd name="adj2" fmla="val 8855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Préparation des données</a:t>
            </a:r>
          </a:p>
          <a:p>
            <a:r>
              <a:rPr lang="fr-FR" sz="1400" i="1" dirty="0" smtClean="0">
                <a:solidFill>
                  <a:schemeClr val="tx1"/>
                </a:solidFill>
              </a:rPr>
              <a:t>(voir plus haut)</a:t>
            </a:r>
            <a:endParaRPr lang="fr-FR" sz="1400" i="1" dirty="0">
              <a:solidFill>
                <a:schemeClr val="tx1"/>
              </a:solidFill>
            </a:endParaRPr>
          </a:p>
        </p:txBody>
      </p:sp>
      <p:sp>
        <p:nvSpPr>
          <p:cNvPr id="11" name="Rectangle à coins arrondis 10"/>
          <p:cNvSpPr/>
          <p:nvPr/>
        </p:nvSpPr>
        <p:spPr>
          <a:xfrm>
            <a:off x="3254928" y="2775648"/>
            <a:ext cx="2013358" cy="262960"/>
          </a:xfrm>
          <a:prstGeom prst="wedgeRoundRectCallout">
            <a:avLst>
              <a:gd name="adj1" fmla="val -86308"/>
              <a:gd name="adj2" fmla="val 937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Construction du modèle</a:t>
            </a:r>
            <a:endParaRPr lang="fr-FR" sz="1400" i="1" dirty="0">
              <a:solidFill>
                <a:schemeClr val="tx1"/>
              </a:solidFill>
            </a:endParaRPr>
          </a:p>
        </p:txBody>
      </p:sp>
      <p:sp>
        <p:nvSpPr>
          <p:cNvPr id="12" name="Rectangle à coins arrondis 11"/>
          <p:cNvSpPr/>
          <p:nvPr/>
        </p:nvSpPr>
        <p:spPr>
          <a:xfrm>
            <a:off x="5268286" y="3566249"/>
            <a:ext cx="2306971" cy="265876"/>
          </a:xfrm>
          <a:prstGeom prst="wedgeRoundRectCallout">
            <a:avLst>
              <a:gd name="adj1" fmla="val -74837"/>
              <a:gd name="adj2" fmla="val -1578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Conversion en </a:t>
            </a:r>
            <a:r>
              <a:rPr lang="fr-FR" sz="1400" i="1" dirty="0" err="1" smtClean="0">
                <a:solidFill>
                  <a:schemeClr val="tx1"/>
                </a:solidFill>
              </a:rPr>
              <a:t>array</a:t>
            </a:r>
            <a:r>
              <a:rPr lang="fr-FR" sz="1400" i="1" dirty="0" smtClean="0">
                <a:solidFill>
                  <a:schemeClr val="tx1"/>
                </a:solidFill>
              </a:rPr>
              <a:t> </a:t>
            </a:r>
            <a:r>
              <a:rPr lang="fr-FR" sz="1400" i="1" dirty="0" err="1" smtClean="0">
                <a:solidFill>
                  <a:srgbClr val="FF0000"/>
                </a:solidFill>
              </a:rPr>
              <a:t>numpy</a:t>
            </a:r>
            <a:endParaRPr lang="fr-FR" sz="1400" i="1" dirty="0">
              <a:solidFill>
                <a:srgbClr val="FF0000"/>
              </a:solidFill>
            </a:endParaRPr>
          </a:p>
        </p:txBody>
      </p:sp>
      <p:sp>
        <p:nvSpPr>
          <p:cNvPr id="13" name="Rectangle à coins arrondis 12"/>
          <p:cNvSpPr/>
          <p:nvPr/>
        </p:nvSpPr>
        <p:spPr>
          <a:xfrm>
            <a:off x="4839045" y="4962585"/>
            <a:ext cx="2214694" cy="720960"/>
          </a:xfrm>
          <a:prstGeom prst="wedgeRoundRectCallout">
            <a:avLst>
              <a:gd name="adj1" fmla="val -75200"/>
              <a:gd name="adj2" fmla="val -673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Évaluation du processus d’apprentissage, impression des statistiques</a:t>
            </a:r>
            <a:endParaRPr lang="fr-FR" sz="1400" i="1" dirty="0">
              <a:solidFill>
                <a:srgbClr val="FF0000"/>
              </a:solidFill>
            </a:endParaRPr>
          </a:p>
        </p:txBody>
      </p:sp>
      <p:sp>
        <p:nvSpPr>
          <p:cNvPr id="14" name="Rectangle à coins arrondis 13"/>
          <p:cNvSpPr/>
          <p:nvPr/>
        </p:nvSpPr>
        <p:spPr>
          <a:xfrm>
            <a:off x="8611297" y="2858452"/>
            <a:ext cx="2663506" cy="738187"/>
          </a:xfrm>
          <a:prstGeom prst="wedgeRoundRectCallout">
            <a:avLst>
              <a:gd name="adj1" fmla="val -70058"/>
              <a:gd name="adj2" fmla="val 937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Déclaration d’actions à effectuer durant l’apprentissage</a:t>
            </a:r>
          </a:p>
          <a:p>
            <a:r>
              <a:rPr lang="fr-FR" sz="1400" i="1" dirty="0" smtClean="0">
                <a:solidFill>
                  <a:schemeClr val="tx1"/>
                </a:solidFill>
              </a:rPr>
              <a:t>Activation de la métrologie)</a:t>
            </a:r>
            <a:endParaRPr lang="fr-FR" sz="1400" i="1" dirty="0">
              <a:solidFill>
                <a:schemeClr val="tx1"/>
              </a:solidFill>
            </a:endParaRPr>
          </a:p>
        </p:txBody>
      </p:sp>
      <p:sp>
        <p:nvSpPr>
          <p:cNvPr id="15" name="Rectangle à coins arrondis 14"/>
          <p:cNvSpPr/>
          <p:nvPr/>
        </p:nvSpPr>
        <p:spPr>
          <a:xfrm>
            <a:off x="563461" y="4167972"/>
            <a:ext cx="1332452" cy="521474"/>
          </a:xfrm>
          <a:prstGeom prst="wedgeRoundRectCallout">
            <a:avLst>
              <a:gd name="adj1" fmla="val 29045"/>
              <a:gd name="adj2" fmla="val -6887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Lance l’apprentissage</a:t>
            </a:r>
            <a:endParaRPr lang="fr-FR" sz="1400" i="1" dirty="0">
              <a:solidFill>
                <a:srgbClr val="FF0000"/>
              </a:solidFill>
            </a:endParaRPr>
          </a:p>
        </p:txBody>
      </p:sp>
      <p:sp>
        <p:nvSpPr>
          <p:cNvPr id="16" name="Rectangle à coins arrondis 15"/>
          <p:cNvSpPr/>
          <p:nvPr/>
        </p:nvSpPr>
        <p:spPr>
          <a:xfrm>
            <a:off x="3559031" y="3963568"/>
            <a:ext cx="2101441" cy="262960"/>
          </a:xfrm>
          <a:prstGeom prst="wedgeRoundRectCallout">
            <a:avLst>
              <a:gd name="adj1" fmla="val -66447"/>
              <a:gd name="adj2" fmla="val 5404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Etapes de l’apprentissage</a:t>
            </a:r>
            <a:endParaRPr lang="fr-FR" sz="1400" i="1" dirty="0">
              <a:solidFill>
                <a:schemeClr val="tx1"/>
              </a:solidFill>
            </a:endParaRPr>
          </a:p>
        </p:txBody>
      </p:sp>
      <p:sp>
        <p:nvSpPr>
          <p:cNvPr id="17" name="Rectangle à coins arrondis 16"/>
          <p:cNvSpPr/>
          <p:nvPr/>
        </p:nvSpPr>
        <p:spPr>
          <a:xfrm>
            <a:off x="3854044" y="4265875"/>
            <a:ext cx="1806427" cy="262960"/>
          </a:xfrm>
          <a:prstGeom prst="wedgeRoundRectCallout">
            <a:avLst>
              <a:gd name="adj1" fmla="val -78594"/>
              <a:gd name="adj2" fmla="val 2213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smtClean="0">
                <a:solidFill>
                  <a:schemeClr val="tx1"/>
                </a:solidFill>
              </a:rPr>
              <a:t>Données par paquets</a:t>
            </a:r>
            <a:endParaRPr lang="fr-FR" sz="1400" i="1" dirty="0">
              <a:solidFill>
                <a:schemeClr val="tx1"/>
              </a:solidFill>
            </a:endParaRPr>
          </a:p>
        </p:txBody>
      </p:sp>
      <p:sp>
        <p:nvSpPr>
          <p:cNvPr id="18" name="Rectangle à coins arrondis 17"/>
          <p:cNvSpPr/>
          <p:nvPr/>
        </p:nvSpPr>
        <p:spPr>
          <a:xfrm>
            <a:off x="7242684" y="4034436"/>
            <a:ext cx="4471796" cy="2471963"/>
          </a:xfrm>
          <a:prstGeom prst="wedgeRoundRectCallout">
            <a:avLst>
              <a:gd name="adj1" fmla="val -20546"/>
              <a:gd name="adj2" fmla="val 11644"/>
              <a:gd name="adj3" fmla="val 1666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smtClean="0">
                <a:solidFill>
                  <a:schemeClr val="tx1"/>
                </a:solidFill>
              </a:rPr>
              <a:t>L’apprentissage peut demander un temps assez long (</a:t>
            </a:r>
            <a:r>
              <a:rPr lang="fr-FR" sz="1400" i="1" dirty="0" smtClean="0">
                <a:solidFill>
                  <a:schemeClr val="tx1"/>
                </a:solidFill>
              </a:rPr>
              <a:t>en fonction de la taille et la complexité des données d’apprentissage, mais aussi du choix des couches profondes)</a:t>
            </a:r>
            <a:r>
              <a:rPr lang="fr-FR" sz="1400" dirty="0" smtClean="0">
                <a:solidFill>
                  <a:schemeClr val="tx1"/>
                </a:solidFill>
              </a:rPr>
              <a:t>.</a:t>
            </a:r>
          </a:p>
          <a:p>
            <a:pPr algn="just"/>
            <a:endParaRPr lang="fr-FR" sz="1400" dirty="0">
              <a:solidFill>
                <a:schemeClr val="tx1"/>
              </a:solidFill>
            </a:endParaRPr>
          </a:p>
          <a:p>
            <a:pPr algn="just"/>
            <a:r>
              <a:rPr lang="fr-FR" sz="1400" dirty="0" smtClean="0">
                <a:solidFill>
                  <a:schemeClr val="tx1"/>
                </a:solidFill>
              </a:rPr>
              <a:t>Donc, on effectue l’apprentissage par </a:t>
            </a:r>
            <a:r>
              <a:rPr lang="fr-FR" sz="1400" i="1" dirty="0" smtClean="0">
                <a:solidFill>
                  <a:schemeClr val="tx1"/>
                </a:solidFill>
              </a:rPr>
              <a:t>paquets de données</a:t>
            </a:r>
            <a:r>
              <a:rPr lang="fr-FR" sz="1400" dirty="0" smtClean="0">
                <a:solidFill>
                  <a:schemeClr val="tx1"/>
                </a:solidFill>
              </a:rPr>
              <a:t>, afin de suivre en temps réel la progression.</a:t>
            </a:r>
          </a:p>
          <a:p>
            <a:pPr algn="just"/>
            <a:endParaRPr lang="fr-FR" sz="1400" dirty="0">
              <a:solidFill>
                <a:schemeClr val="tx1"/>
              </a:solidFill>
            </a:endParaRPr>
          </a:p>
          <a:p>
            <a:pPr algn="just"/>
            <a:r>
              <a:rPr lang="fr-FR" sz="1400" dirty="0" smtClean="0">
                <a:solidFill>
                  <a:schemeClr val="tx1"/>
                </a:solidFill>
              </a:rPr>
              <a:t>La métrologie permet de vérifier que les résultats s’améliorent au fur et à mesure.</a:t>
            </a:r>
            <a:endParaRPr lang="fr-FR" sz="1400" dirty="0">
              <a:solidFill>
                <a:schemeClr val="tx1"/>
              </a:solidFill>
            </a:endParaRPr>
          </a:p>
        </p:txBody>
      </p:sp>
    </p:spTree>
    <p:extLst>
      <p:ext uri="{BB962C8B-B14F-4D97-AF65-F5344CB8AC3E}">
        <p14:creationId xmlns:p14="http://schemas.microsoft.com/office/powerpoint/2010/main" val="201740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Utilisation du réseau entraîné</a:t>
            </a:r>
            <a:endParaRPr lang="fr-FR" dirty="0">
              <a:solidFill>
                <a:srgbClr val="0070C0"/>
              </a:solidFill>
            </a:endParaRPr>
          </a:p>
        </p:txBody>
      </p:sp>
      <p:sp>
        <p:nvSpPr>
          <p:cNvPr id="4" name="Rectangle 1"/>
          <p:cNvSpPr>
            <a:spLocks noChangeArrowheads="1"/>
          </p:cNvSpPr>
          <p:nvPr/>
        </p:nvSpPr>
        <p:spPr bwMode="auto">
          <a:xfrm>
            <a:off x="599809" y="1789315"/>
            <a:ext cx="10992381" cy="4247317"/>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simulation_data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build_data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(pastilles, N)</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simulation_data.drop</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columns</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y_simulation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simulation_data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['pastille']</a:t>
            </a:r>
          </a:p>
          <a:p>
            <a:pPr lvl="0" eaLnBrk="0" fontAlgn="base" hangingPunct="0">
              <a:spcBef>
                <a:spcPct val="0"/>
              </a:spcBef>
              <a:spcAft>
                <a:spcPct val="0"/>
              </a:spcAft>
            </a:pPr>
            <a:endParaRPr lang="fr-FR" altLang="fr-FR" sz="1000" b="1" dirty="0">
              <a:solidFill>
                <a:srgbClr val="000080"/>
              </a:solidFill>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predictions</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loaded_model.predict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verbose</a:t>
            </a:r>
            <a:r>
              <a:rPr kumimoji="0" lang="fr-FR" altLang="fr-FR" sz="1000" b="1" i="0" u="none" strike="noStrike" cap="none" normalizeH="0" baseline="0" dirty="0" smtClean="0">
                <a:ln>
                  <a:noFill/>
                </a:ln>
                <a:solidFill>
                  <a:srgbClr val="000080"/>
                </a:solidFill>
                <a:effectLst/>
                <a:latin typeface="Consolas" panose="020B0609020204030204" pitchFamily="49" charset="0"/>
              </a:rPr>
              <a:t>=2)</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err="1" smtClean="0">
                <a:ln>
                  <a:noFill/>
                </a:ln>
                <a:solidFill>
                  <a:srgbClr val="000080"/>
                </a:solidFill>
                <a:effectLst/>
                <a:latin typeface="Consolas" panose="020B0609020204030204" pitchFamily="49" charset="0"/>
              </a:rPr>
              <a:t>real_data</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std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mean</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for n, i in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enumerate</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x_simulation.index</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predictions</a:t>
            </a:r>
            <a:r>
              <a:rPr kumimoji="0" lang="fr-FR" altLang="fr-FR" sz="1000" b="1" i="0" u="none" strike="noStrike" cap="none" normalizeH="0" baseline="0" dirty="0" smtClean="0">
                <a:ln>
                  <a:noFill/>
                </a:ln>
                <a:solidFill>
                  <a:srgbClr val="000080"/>
                </a:solidFill>
                <a:effectLst/>
                <a:latin typeface="Consolas" panose="020B0609020204030204" pitchFamily="49" charset="0"/>
              </a:rPr>
              <a:t>[n][0]</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real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y_simulation.loc</a:t>
            </a:r>
            <a:r>
              <a:rPr kumimoji="0" lang="fr-FR" altLang="fr-FR" sz="1000" b="1" i="0" u="none" strike="noStrike" cap="none" normalizeH="0" baseline="0" dirty="0" smtClean="0">
                <a:ln>
                  <a:noFill/>
                </a:ln>
                <a:solidFill>
                  <a:srgbClr val="000080"/>
                </a:solidFill>
                <a:effectLst/>
                <a:latin typeface="Consolas" panose="020B0609020204030204" pitchFamily="49" charset="0"/>
              </a:rPr>
              <a:t>[i]</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delta = real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 % 1.0</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smtClean="0">
                <a:ln>
                  <a:noFill/>
                </a:ln>
                <a:solidFill>
                  <a:srgbClr val="000080"/>
                </a:solidFill>
                <a:effectLst/>
                <a:latin typeface="Consolas" panose="020B0609020204030204" pitchFamily="49" charset="0"/>
              </a:rPr>
              <a:t>if </a:t>
            </a:r>
            <a:r>
              <a:rPr kumimoji="0" lang="fr-FR" altLang="fr-FR" sz="1000" b="1" i="0" u="none" strike="noStrike" cap="none" normalizeH="0" baseline="0" dirty="0" err="1" smtClean="0">
                <a:ln>
                  <a:noFill/>
                </a:ln>
                <a:solidFill>
                  <a:srgbClr val="FF0000"/>
                </a:solidFill>
                <a:effectLst/>
                <a:latin typeface="Consolas" panose="020B0609020204030204" pitchFamily="49" charset="0"/>
              </a:rPr>
              <a:t>pred</a:t>
            </a:r>
            <a:r>
              <a:rPr kumimoji="0" lang="fr-FR" altLang="fr-FR" sz="1000" b="1" i="0" u="none" strike="noStrike" cap="none" normalizeH="0" baseline="0" dirty="0" smtClean="0">
                <a:ln>
                  <a:noFill/>
                </a:ln>
                <a:solidFill>
                  <a:srgbClr val="FF0000"/>
                </a:solidFill>
                <a:effectLst/>
                <a:latin typeface="Consolas" panose="020B0609020204030204" pitchFamily="49" charset="0"/>
              </a:rPr>
              <a:t> in pastilles</a:t>
            </a:r>
            <a:r>
              <a:rPr kumimoji="0" lang="fr-FR" altLang="fr-FR" sz="1000" b="1" i="0" u="none" strike="noStrike" cap="none" normalizeH="0" baseline="0" dirty="0" smtClean="0">
                <a:ln>
                  <a:noFill/>
                </a:ln>
                <a:solidFill>
                  <a:srgbClr val="000080"/>
                </a:solidFill>
                <a:effectLst/>
                <a:latin typeface="Consolas" panose="020B0609020204030204" pitchFamily="49" charset="0"/>
              </a:rPr>
              <a:t> and abs(</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&lt; 0.03:</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r, g, b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real_data.loc</a:t>
            </a:r>
            <a:r>
              <a:rPr kumimoji="0" lang="fr-FR" altLang="fr-FR" sz="1000" b="1" i="0" u="none" strike="noStrike" cap="none" normalizeH="0" baseline="0" dirty="0" smtClean="0">
                <a:ln>
                  <a:noFill/>
                </a:ln>
                <a:solidFill>
                  <a:srgbClr val="000080"/>
                </a:solidFill>
                <a:effectLst/>
                <a:latin typeface="Consolas" panose="020B0609020204030204" pitchFamily="49" charset="0"/>
              </a:rPr>
              <a:t>[i]</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gg</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bb</a:t>
            </a:r>
            <a:r>
              <a:rPr kumimoji="0" lang="fr-FR" altLang="fr-FR" sz="1000" b="1" i="0" u="none" strike="noStrike" cap="none" normalizeH="0" baseline="0" dirty="0" smtClean="0">
                <a:ln>
                  <a:noFill/>
                </a:ln>
                <a:solidFill>
                  <a:srgbClr val="000080"/>
                </a:solidFill>
                <a:effectLst/>
                <a:latin typeface="Consolas" panose="020B0609020204030204" pitchFamily="49" charset="0"/>
              </a:rPr>
              <a:t> = pastilles[</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print</a:t>
            </a:r>
            <a:r>
              <a:rPr kumimoji="0" lang="fr-FR" altLang="fr-FR" sz="1000" b="1" i="0" u="none" strike="noStrike" cap="none" normalizeH="0" baseline="0" dirty="0" smtClean="0">
                <a:ln>
                  <a:noFill/>
                </a:ln>
                <a:solidFill>
                  <a:srgbClr val="000080"/>
                </a:solidFill>
                <a:effectLst/>
                <a:latin typeface="Consolas" panose="020B0609020204030204" pitchFamily="49" charset="0"/>
              </a:rPr>
              <a:t>(f"{i:03d}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color</a:t>
            </a:r>
            <a:r>
              <a:rPr kumimoji="0" lang="fr-FR" altLang="fr-FR" sz="1000" b="1" i="0" u="none" strike="noStrike" cap="none" normalizeH="0" baseline="0" dirty="0" smtClean="0">
                <a:ln>
                  <a:noFill/>
                </a:ln>
                <a:solidFill>
                  <a:srgbClr val="000080"/>
                </a:solidFill>
                <a:effectLst/>
                <a:latin typeface="Consolas" panose="020B0609020204030204" pitchFamily="49" charset="0"/>
              </a:rPr>
              <a:t>=[r{</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(r)}, g{</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(g)}, b{</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(b)}] pastille=[r{</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rr</a:t>
            </a:r>
            <a:r>
              <a:rPr kumimoji="0" lang="fr-FR" altLang="fr-FR" sz="1000" b="1" i="0" u="none" strike="noStrike" cap="none" normalizeH="0" baseline="0" dirty="0" smtClean="0">
                <a:ln>
                  <a:noFill/>
                </a:ln>
                <a:solidFill>
                  <a:srgbClr val="000080"/>
                </a:solidFill>
                <a:effectLst/>
                <a:latin typeface="Consolas" panose="020B0609020204030204" pitchFamily="49" charset="0"/>
              </a:rPr>
              <a:t>)}, g{</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gg</a:t>
            </a:r>
            <a:r>
              <a:rPr kumimoji="0" lang="fr-FR" altLang="fr-FR" sz="1000" b="1" i="0" u="none" strike="noStrike" cap="none" normalizeH="0" baseline="0" dirty="0" smtClean="0">
                <a:ln>
                  <a:noFill/>
                </a:ln>
                <a:solidFill>
                  <a:srgbClr val="000080"/>
                </a:solidFill>
                <a:effectLst/>
                <a:latin typeface="Consolas" panose="020B0609020204030204" pitchFamily="49" charset="0"/>
              </a:rPr>
              <a:t>)}, b{</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bb</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p>
          <a:p>
            <a:pPr lvl="0" eaLnBrk="0" fontAlgn="base" hangingPunct="0">
              <a:spcBef>
                <a:spcPct val="0"/>
              </a:spcBef>
              <a:spcAft>
                <a:spcPct val="0"/>
              </a:spcAft>
            </a:pPr>
            <a:endParaRPr kumimoji="0" lang="fr-FR" altLang="fr-FR" sz="1000" b="1" i="0" u="none" strike="noStrike" cap="none" normalizeH="0" baseline="0" dirty="0" smtClean="0">
              <a:ln>
                <a:noFill/>
              </a:ln>
              <a:solidFill>
                <a:srgbClr val="000080"/>
              </a:solidFill>
              <a:effectLst/>
              <a:latin typeface="Consolas" panose="020B0609020204030204" pitchFamily="49" charset="0"/>
            </a:endParaRP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elif</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 </a:t>
            </a:r>
            <a:r>
              <a:rPr kumimoji="0" lang="fr-FR" altLang="fr-FR" sz="1000" b="1" i="0" u="none" strike="noStrike" cap="none" normalizeH="0" baseline="0" dirty="0" smtClean="0">
                <a:ln>
                  <a:noFill/>
                </a:ln>
                <a:solidFill>
                  <a:srgbClr val="FF0000"/>
                </a:solidFill>
                <a:effectLst/>
                <a:latin typeface="Consolas" panose="020B0609020204030204" pitchFamily="49" charset="0"/>
              </a:rPr>
              <a:t>0</a:t>
            </a:r>
            <a:r>
              <a:rPr kumimoji="0" lang="fr-FR" altLang="fr-FR" sz="1000" b="1" i="0" u="none" strike="noStrike" cap="none" normalizeH="0" baseline="0" dirty="0" smtClean="0">
                <a:ln>
                  <a:noFill/>
                </a:ln>
                <a:solidFill>
                  <a:srgbClr val="000080"/>
                </a:solidFill>
                <a:effectLst/>
                <a:latin typeface="Consolas" panose="020B0609020204030204" pitchFamily="49" charset="0"/>
              </a:rPr>
              <a:t> and abs(</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&lt; 0.03:</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r, g, b =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real_data.loc</a:t>
            </a:r>
            <a:r>
              <a:rPr kumimoji="0" lang="fr-FR" altLang="fr-FR" sz="1000" b="1" i="0" u="none" strike="noStrike" cap="none" normalizeH="0" baseline="0" dirty="0" smtClean="0">
                <a:ln>
                  <a:noFill/>
                </a:ln>
                <a:solidFill>
                  <a:srgbClr val="000080"/>
                </a:solidFill>
                <a:effectLst/>
                <a:latin typeface="Consolas" panose="020B0609020204030204" pitchFamily="49" charset="0"/>
              </a:rPr>
              <a:t>[i]</a:t>
            </a:r>
          </a:p>
          <a:p>
            <a:pPr lvl="0" eaLnBrk="0" fontAlgn="base" hangingPunct="0">
              <a:spcBef>
                <a:spcPct val="0"/>
              </a:spcBef>
              <a:spcAft>
                <a:spcPct val="0"/>
              </a:spcAft>
            </a:pP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print</a:t>
            </a:r>
            <a:r>
              <a:rPr kumimoji="0" lang="fr-FR" altLang="fr-FR" sz="1000" b="1" i="0" u="none" strike="noStrike" cap="none" normalizeH="0" baseline="0" dirty="0" smtClean="0">
                <a:ln>
                  <a:noFill/>
                </a:ln>
                <a:solidFill>
                  <a:srgbClr val="000080"/>
                </a:solidFill>
                <a:effectLst/>
                <a:latin typeface="Consolas" panose="020B0609020204030204" pitchFamily="49" charset="0"/>
              </a:rPr>
              <a:t>(f"{i:03d}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prediction</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pred</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error</a:t>
            </a:r>
            <a:r>
              <a:rPr kumimoji="0" lang="fr-FR" altLang="fr-FR" sz="1000" b="1" i="0" u="none" strike="noStrike" cap="none" normalizeH="0" baseline="0" dirty="0" smtClean="0">
                <a:ln>
                  <a:noFill/>
                </a:ln>
                <a:solidFill>
                  <a:srgbClr val="000080"/>
                </a:solidFill>
                <a:effectLst/>
                <a:latin typeface="Consolas" panose="020B0609020204030204" pitchFamily="49" charset="0"/>
              </a:rPr>
              <a:t>} </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color</a:t>
            </a:r>
            <a:r>
              <a:rPr kumimoji="0" lang="fr-FR" altLang="fr-FR" sz="1000" b="1" i="0" u="none" strike="noStrike" cap="none" normalizeH="0" baseline="0" dirty="0" smtClean="0">
                <a:ln>
                  <a:noFill/>
                </a:ln>
                <a:solidFill>
                  <a:srgbClr val="000080"/>
                </a:solidFill>
                <a:effectLst/>
                <a:latin typeface="Consolas" panose="020B0609020204030204" pitchFamily="49" charset="0"/>
              </a:rPr>
              <a:t>=[r{</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(r)}, g{</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(g)}, b{</a:t>
            </a:r>
            <a:r>
              <a:rPr kumimoji="0" lang="fr-FR" altLang="fr-FR" sz="1000" b="1" i="0" u="none" strike="noStrike" cap="none" normalizeH="0" baseline="0" dirty="0" err="1" smtClean="0">
                <a:ln>
                  <a:noFill/>
                </a:ln>
                <a:solidFill>
                  <a:srgbClr val="000080"/>
                </a:solidFill>
                <a:effectLst/>
                <a:latin typeface="Consolas" panose="020B0609020204030204" pitchFamily="49" charset="0"/>
              </a:rPr>
              <a:t>int</a:t>
            </a:r>
            <a:r>
              <a:rPr kumimoji="0" lang="fr-FR" altLang="fr-FR" sz="1000" b="1" i="0" u="none" strike="noStrike" cap="none" normalizeH="0" baseline="0" dirty="0" smtClean="0">
                <a:ln>
                  <a:noFill/>
                </a:ln>
                <a:solidFill>
                  <a:srgbClr val="000080"/>
                </a:solidFill>
                <a:effectLst/>
                <a:latin typeface="Consolas" panose="020B0609020204030204" pitchFamily="49" charset="0"/>
              </a:rPr>
              <a:t>(b)}]")</a:t>
            </a:r>
          </a:p>
        </p:txBody>
      </p:sp>
      <p:sp>
        <p:nvSpPr>
          <p:cNvPr id="5" name="Rectangle à coins arrondis 4"/>
          <p:cNvSpPr/>
          <p:nvPr/>
        </p:nvSpPr>
        <p:spPr>
          <a:xfrm>
            <a:off x="5863906" y="1926866"/>
            <a:ext cx="2818699" cy="265876"/>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Préparation de N données simulées</a:t>
            </a:r>
            <a:endParaRPr lang="fr-FR" sz="1400" i="1" dirty="0">
              <a:solidFill>
                <a:schemeClr val="tx1"/>
              </a:solidFill>
            </a:endParaRPr>
          </a:p>
        </p:txBody>
      </p:sp>
      <p:sp>
        <p:nvSpPr>
          <p:cNvPr id="6" name="Rectangle à coins arrondis 5"/>
          <p:cNvSpPr/>
          <p:nvPr/>
        </p:nvSpPr>
        <p:spPr>
          <a:xfrm>
            <a:off x="5780015" y="2532271"/>
            <a:ext cx="2818699" cy="420653"/>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Utilise le réseau entrainé pour faire des prédictions</a:t>
            </a:r>
            <a:endParaRPr lang="fr-FR" sz="1400" i="1" dirty="0">
              <a:solidFill>
                <a:schemeClr val="tx1"/>
              </a:solidFill>
            </a:endParaRPr>
          </a:p>
        </p:txBody>
      </p:sp>
      <p:sp>
        <p:nvSpPr>
          <p:cNvPr id="7" name="Rectangle à coins arrondis 6"/>
          <p:cNvSpPr/>
          <p:nvPr/>
        </p:nvSpPr>
        <p:spPr>
          <a:xfrm>
            <a:off x="4036504" y="3103603"/>
            <a:ext cx="3882703" cy="265876"/>
          </a:xfrm>
          <a:prstGeom prst="wedgeRoundRectCallout">
            <a:avLst>
              <a:gd name="adj1" fmla="val -66006"/>
              <a:gd name="adj2" fmla="val 2207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Dénormalisation</a:t>
            </a:r>
            <a:r>
              <a:rPr lang="fr-FR" sz="1400" i="1" dirty="0" smtClean="0">
                <a:solidFill>
                  <a:schemeClr val="tx1"/>
                </a:solidFill>
              </a:rPr>
              <a:t> pour récupérer le vraies valeurs</a:t>
            </a:r>
            <a:endParaRPr lang="fr-FR" sz="1400" i="1" dirty="0">
              <a:solidFill>
                <a:schemeClr val="tx1"/>
              </a:solidFill>
            </a:endParaRPr>
          </a:p>
        </p:txBody>
      </p:sp>
      <p:sp>
        <p:nvSpPr>
          <p:cNvPr id="8" name="Rectangle à coins arrondis 7"/>
          <p:cNvSpPr/>
          <p:nvPr/>
        </p:nvSpPr>
        <p:spPr>
          <a:xfrm>
            <a:off x="6430861" y="3546409"/>
            <a:ext cx="1684787" cy="406880"/>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Analyse des prédictions</a:t>
            </a:r>
            <a:endParaRPr lang="fr-FR" sz="1400" i="1" dirty="0">
              <a:solidFill>
                <a:schemeClr val="tx1"/>
              </a:solidFill>
            </a:endParaRPr>
          </a:p>
        </p:txBody>
      </p:sp>
      <p:sp>
        <p:nvSpPr>
          <p:cNvPr id="9" name="Rectangle à coins arrondis 8"/>
          <p:cNvSpPr/>
          <p:nvPr/>
        </p:nvSpPr>
        <p:spPr>
          <a:xfrm>
            <a:off x="4441971" y="4666641"/>
            <a:ext cx="3208789" cy="333198"/>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prédit que l’on est sur une pastille</a:t>
            </a:r>
            <a:endParaRPr lang="fr-FR" sz="1400" i="1" dirty="0">
              <a:solidFill>
                <a:schemeClr val="tx1"/>
              </a:solidFill>
            </a:endParaRPr>
          </a:p>
        </p:txBody>
      </p:sp>
      <p:sp>
        <p:nvSpPr>
          <p:cNvPr id="10" name="Rectangle à coins arrondis 9"/>
          <p:cNvSpPr/>
          <p:nvPr/>
        </p:nvSpPr>
        <p:spPr>
          <a:xfrm>
            <a:off x="4402471" y="5341625"/>
            <a:ext cx="2637639" cy="333198"/>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prédit que l’on est sur le fond</a:t>
            </a:r>
            <a:endParaRPr lang="fr-FR" sz="1400" i="1" dirty="0">
              <a:solidFill>
                <a:schemeClr val="tx1"/>
              </a:solidFill>
            </a:endParaRPr>
          </a:p>
        </p:txBody>
      </p:sp>
    </p:spTree>
    <p:extLst>
      <p:ext uri="{BB962C8B-B14F-4D97-AF65-F5344CB8AC3E}">
        <p14:creationId xmlns:p14="http://schemas.microsoft.com/office/powerpoint/2010/main" val="330304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p:spPr>
        <p:txBody>
          <a:bodyPr/>
          <a:lstStyle/>
          <a:p>
            <a:r>
              <a:rPr lang="fr-FR" dirty="0" smtClean="0">
                <a:solidFill>
                  <a:srgbClr val="0070C0"/>
                </a:solidFill>
              </a:rPr>
              <a:t>Résultats</a:t>
            </a:r>
            <a:endParaRPr lang="fr-FR" dirty="0">
              <a:solidFill>
                <a:srgbClr val="0070C0"/>
              </a:solidFill>
            </a:endParaRPr>
          </a:p>
        </p:txBody>
      </p:sp>
      <p:sp>
        <p:nvSpPr>
          <p:cNvPr id="4" name="Rectangle 1"/>
          <p:cNvSpPr>
            <a:spLocks noChangeArrowheads="1"/>
          </p:cNvSpPr>
          <p:nvPr/>
        </p:nvSpPr>
        <p:spPr bwMode="auto">
          <a:xfrm>
            <a:off x="838199" y="2060726"/>
            <a:ext cx="6485389" cy="4401205"/>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002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=3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=0.0031223297119140625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=[r0, g255, b0] pastille=[r0, g255,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004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=5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=0.020924091339111328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=[r254, g0, b1] pastille=[r255, g0,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=0.003482341766357422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=[r201, g33, b22]</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009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=0.001229703426361084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=[r132, g17, b114]</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010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=0.0013559162616729736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=[r127, g71, b57]</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046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=0.008603900671005249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=[r59, g0, b70]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047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=0.025277554988861084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=[r202, g217, b26]</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050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=3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=0.007489681243896484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=[r0, g255, b1] pastille=[r0, g255,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056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=0.014719843864440918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=[r238, g175, b30]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058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=0.0102158784866333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=[r104, g2, b177]</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061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=0.01276630163192749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=[r228, g86, b5]</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062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=0.018812984228134155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=[r7, g15, b84]</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063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=0.0006569921970367432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=[r112, g202, b36]</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072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=0.00672033429145813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=[r141, g151, b63]</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074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=0.0069768428802490234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=[r206, g133, b35]</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076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=0.005681902170181274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=[r73, g245, b77]</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077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=0.013886183500289917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=[r30, g166, b70]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078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=0.008311629295349121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=[r37, g210, b59]</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093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=0.001646280288696289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=[r127, g71, b89]</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095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=0.014390379190444946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=[r224, g26, b250]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098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=3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=0.0031223297119140625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=[r0, g255, b0] pastille=[r0, g255,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100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=5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=0.020924091339111328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=[r254, g0, b1] pastille=[r255, g0, b0]</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105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=0.004931032657623291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=[r216, g10, b124]</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107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=0.00182381272315979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=[r212, g24, b42]</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111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=0.014600306749343872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=[r145, g214, b105]</a:t>
            </a:r>
          </a:p>
          <a:p>
            <a:pPr lvl="0" eaLnBrk="0" fontAlgn="base" hangingPunct="0">
              <a:spcBef>
                <a:spcPct val="0"/>
              </a:spcBef>
              <a:spcAft>
                <a:spcPct val="0"/>
              </a:spcAft>
            </a:pPr>
            <a:r>
              <a:rPr kumimoji="0" lang="fr-FR" altLang="fr-FR" sz="1000" b="0" i="0" u="none" strike="noStrike" cap="none" normalizeH="0" baseline="0" dirty="0" smtClean="0">
                <a:ln>
                  <a:noFill/>
                </a:ln>
                <a:solidFill>
                  <a:schemeClr val="tx1"/>
                </a:solidFill>
                <a:effectLst/>
                <a:latin typeface="Arial" panose="020B0604020202020204" pitchFamily="34" charset="0"/>
              </a:rPr>
              <a:t>120  </a:t>
            </a:r>
            <a:r>
              <a:rPr kumimoji="0" lang="fr-FR" altLang="fr-FR" sz="1000" b="0" i="0" u="none" strike="noStrike" cap="none" normalizeH="0" baseline="0" dirty="0" err="1" smtClean="0">
                <a:ln>
                  <a:noFill/>
                </a:ln>
                <a:solidFill>
                  <a:schemeClr val="tx1"/>
                </a:solidFill>
                <a:effectLst/>
                <a:latin typeface="Arial" panose="020B0604020202020204" pitchFamily="34" charset="0"/>
              </a:rPr>
              <a:t>prediction</a:t>
            </a:r>
            <a:r>
              <a:rPr kumimoji="0" lang="fr-FR" altLang="fr-FR" sz="1000" b="0" i="0" u="none" strike="noStrike" cap="none" normalizeH="0" baseline="0" dirty="0" smtClean="0">
                <a:ln>
                  <a:noFill/>
                </a:ln>
                <a:solidFill>
                  <a:schemeClr val="tx1"/>
                </a:solidFill>
                <a:effectLst/>
                <a:latin typeface="Arial" panose="020B0604020202020204" pitchFamily="34" charset="0"/>
              </a:rPr>
              <a:t>=0  </a:t>
            </a:r>
            <a:r>
              <a:rPr kumimoji="0" lang="fr-FR" altLang="fr-FR" sz="1000" b="0" i="0" u="none" strike="noStrike" cap="none" normalizeH="0" baseline="0" dirty="0" err="1" smtClean="0">
                <a:ln>
                  <a:noFill/>
                </a:ln>
                <a:solidFill>
                  <a:schemeClr val="tx1"/>
                </a:solidFill>
                <a:effectLst/>
                <a:latin typeface="Arial" panose="020B0604020202020204" pitchFamily="34" charset="0"/>
              </a:rPr>
              <a:t>error</a:t>
            </a:r>
            <a:r>
              <a:rPr kumimoji="0" lang="fr-FR" altLang="fr-FR" sz="1000" b="0" i="0" u="none" strike="noStrike" cap="none" normalizeH="0" baseline="0" dirty="0" smtClean="0">
                <a:ln>
                  <a:noFill/>
                </a:ln>
                <a:solidFill>
                  <a:schemeClr val="tx1"/>
                </a:solidFill>
                <a:effectLst/>
                <a:latin typeface="Arial" panose="020B0604020202020204" pitchFamily="34" charset="0"/>
              </a:rPr>
              <a:t>=0.0019124150276184082 </a:t>
            </a:r>
            <a:r>
              <a:rPr kumimoji="0" lang="fr-FR" altLang="fr-FR" sz="1000" b="0" i="0" u="none" strike="noStrike" cap="none" normalizeH="0" baseline="0" dirty="0" err="1" smtClean="0">
                <a:ln>
                  <a:noFill/>
                </a:ln>
                <a:solidFill>
                  <a:schemeClr val="tx1"/>
                </a:solidFill>
                <a:effectLst/>
                <a:latin typeface="Arial" panose="020B0604020202020204" pitchFamily="34" charset="0"/>
              </a:rPr>
              <a:t>color</a:t>
            </a:r>
            <a:r>
              <a:rPr kumimoji="0" lang="fr-FR" altLang="fr-FR" sz="1000" b="0" i="0" u="none" strike="noStrike" cap="none" normalizeH="0" baseline="0" dirty="0" smtClean="0">
                <a:ln>
                  <a:noFill/>
                </a:ln>
                <a:solidFill>
                  <a:schemeClr val="tx1"/>
                </a:solidFill>
                <a:effectLst/>
                <a:latin typeface="Arial" panose="020B0604020202020204" pitchFamily="34" charset="0"/>
              </a:rPr>
              <a:t>=[r242, g34, b181]</a:t>
            </a:r>
          </a:p>
          <a:p>
            <a:pPr lvl="0" eaLnBrk="0" fontAlgn="base" hangingPunct="0">
              <a:spcBef>
                <a:spcPct val="0"/>
              </a:spcBef>
              <a:spcAft>
                <a:spcPct val="0"/>
              </a:spcAft>
            </a:pPr>
            <a:endParaRPr kumimoji="0" lang="fr-FR" altLang="fr-FR" sz="1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à coins arrondis 5"/>
          <p:cNvSpPr/>
          <p:nvPr/>
        </p:nvSpPr>
        <p:spPr>
          <a:xfrm>
            <a:off x="6878973" y="1953319"/>
            <a:ext cx="2080469" cy="265876"/>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a détecté une pastille</a:t>
            </a:r>
            <a:endParaRPr lang="fr-FR" sz="1400" i="1" dirty="0">
              <a:solidFill>
                <a:schemeClr val="tx1"/>
              </a:solidFill>
            </a:endParaRPr>
          </a:p>
        </p:txBody>
      </p:sp>
      <p:sp>
        <p:nvSpPr>
          <p:cNvPr id="7" name="Rectangle à coins arrondis 6"/>
          <p:cNvSpPr/>
          <p:nvPr/>
        </p:nvSpPr>
        <p:spPr>
          <a:xfrm>
            <a:off x="6283353" y="2600669"/>
            <a:ext cx="2080469" cy="265876"/>
          </a:xfrm>
          <a:prstGeom prst="wedgeRoundRectCallout">
            <a:avLst>
              <a:gd name="adj1" fmla="val -80698"/>
              <a:gd name="adj2" fmla="val 28385"/>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On est sur le fond</a:t>
            </a:r>
            <a:endParaRPr lang="fr-FR" sz="1400" i="1" dirty="0">
              <a:solidFill>
                <a:schemeClr val="tx1"/>
              </a:solidFill>
            </a:endParaRPr>
          </a:p>
        </p:txBody>
      </p:sp>
      <p:sp>
        <p:nvSpPr>
          <p:cNvPr id="8" name="Rectangle à coins arrondis 7"/>
          <p:cNvSpPr/>
          <p:nvPr/>
        </p:nvSpPr>
        <p:spPr>
          <a:xfrm>
            <a:off x="194593" y="1396239"/>
            <a:ext cx="2239862" cy="479468"/>
          </a:xfrm>
          <a:prstGeom prst="wedgeRoundRectCallout">
            <a:avLst>
              <a:gd name="adj1" fmla="val 15493"/>
              <a:gd name="adj2" fmla="val 11443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Prédiction: numéro de la pastille ou zéro pour le fond</a:t>
            </a:r>
            <a:endParaRPr lang="fr-FR" sz="1400" i="1" dirty="0">
              <a:solidFill>
                <a:schemeClr val="tx1"/>
              </a:solidFill>
            </a:endParaRPr>
          </a:p>
        </p:txBody>
      </p:sp>
      <p:sp>
        <p:nvSpPr>
          <p:cNvPr id="9" name="Rectangle à coins arrondis 8"/>
          <p:cNvSpPr/>
          <p:nvPr/>
        </p:nvSpPr>
        <p:spPr>
          <a:xfrm>
            <a:off x="1835530" y="4179545"/>
            <a:ext cx="2080469" cy="391612"/>
          </a:xfrm>
          <a:prstGeom prst="wedgeRoundRectCallout">
            <a:avLst>
              <a:gd name="adj1" fmla="val -37157"/>
              <a:gd name="adj2" fmla="val 164146"/>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Estimation de l’erreur lors de reconnaissance</a:t>
            </a:r>
            <a:endParaRPr lang="fr-FR" sz="1400" i="1" dirty="0">
              <a:solidFill>
                <a:schemeClr val="tx1"/>
              </a:solidFill>
            </a:endParaRPr>
          </a:p>
        </p:txBody>
      </p:sp>
      <p:sp>
        <p:nvSpPr>
          <p:cNvPr id="10" name="Rectangle à coins arrondis 9"/>
          <p:cNvSpPr/>
          <p:nvPr/>
        </p:nvSpPr>
        <p:spPr>
          <a:xfrm>
            <a:off x="3040658" y="1337381"/>
            <a:ext cx="2080469" cy="265876"/>
          </a:xfrm>
          <a:prstGeom prst="wedgeRoundRectCallout">
            <a:avLst>
              <a:gd name="adj1" fmla="val -6350"/>
              <a:gd name="adj2" fmla="val 25980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Color</a:t>
            </a:r>
            <a:r>
              <a:rPr lang="fr-FR" sz="1400" i="1" dirty="0" smtClean="0">
                <a:solidFill>
                  <a:schemeClr val="tx1"/>
                </a:solidFill>
              </a:rPr>
              <a:t> effectivement lue</a:t>
            </a:r>
            <a:endParaRPr lang="fr-FR" sz="1400" i="1" dirty="0">
              <a:solidFill>
                <a:schemeClr val="tx1"/>
              </a:solidFill>
            </a:endParaRPr>
          </a:p>
        </p:txBody>
      </p:sp>
      <p:sp>
        <p:nvSpPr>
          <p:cNvPr id="11" name="Rectangle à coins arrondis 10"/>
          <p:cNvSpPr/>
          <p:nvPr/>
        </p:nvSpPr>
        <p:spPr>
          <a:xfrm>
            <a:off x="5522608" y="1099515"/>
            <a:ext cx="2080469" cy="265876"/>
          </a:xfrm>
          <a:prstGeom prst="wedgeRoundRectCallout">
            <a:avLst>
              <a:gd name="adj1" fmla="val -42908"/>
              <a:gd name="adj2" fmla="val 33373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err="1" smtClean="0">
                <a:solidFill>
                  <a:schemeClr val="tx1"/>
                </a:solidFill>
              </a:rPr>
              <a:t>Color</a:t>
            </a:r>
            <a:r>
              <a:rPr lang="fr-FR" sz="1400" i="1" dirty="0" smtClean="0">
                <a:solidFill>
                  <a:schemeClr val="tx1"/>
                </a:solidFill>
              </a:rPr>
              <a:t> de la pastille</a:t>
            </a:r>
            <a:endParaRPr lang="fr-FR" sz="1400" i="1" dirty="0">
              <a:solidFill>
                <a:schemeClr val="tx1"/>
              </a:solidFill>
            </a:endParaRPr>
          </a:p>
        </p:txBody>
      </p:sp>
    </p:spTree>
    <p:extLst>
      <p:ext uri="{BB962C8B-B14F-4D97-AF65-F5344CB8AC3E}">
        <p14:creationId xmlns:p14="http://schemas.microsoft.com/office/powerpoint/2010/main" val="157489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Principe d’un réseau de neurones</a:t>
            </a:r>
            <a:endParaRPr lang="fr-FR" dirty="0">
              <a:solidFill>
                <a:srgbClr val="0070C0"/>
              </a:solidFill>
            </a:endParaRPr>
          </a:p>
        </p:txBody>
      </p:sp>
      <p:sp>
        <p:nvSpPr>
          <p:cNvPr id="3" name="Espace réservé du contenu 2"/>
          <p:cNvSpPr>
            <a:spLocks noGrp="1"/>
          </p:cNvSpPr>
          <p:nvPr>
            <p:ph idx="1"/>
          </p:nvPr>
        </p:nvSpPr>
        <p:spPr>
          <a:xfrm>
            <a:off x="513079" y="1510665"/>
            <a:ext cx="5739131" cy="3660775"/>
          </a:xfrm>
        </p:spPr>
        <p:txBody>
          <a:bodyPr/>
          <a:lstStyle/>
          <a:p>
            <a:r>
              <a:rPr lang="fr-FR" dirty="0" smtClean="0"/>
              <a:t>Un neurone contient:</a:t>
            </a:r>
          </a:p>
          <a:p>
            <a:pPr lvl="1"/>
            <a:r>
              <a:rPr lang="fr-FR" dirty="0" smtClean="0">
                <a:solidFill>
                  <a:srgbClr val="C00000"/>
                </a:solidFill>
              </a:rPr>
              <a:t>N entrées </a:t>
            </a:r>
            <a:r>
              <a:rPr lang="fr-FR" i="1" dirty="0" smtClean="0">
                <a:solidFill>
                  <a:srgbClr val="C00000"/>
                </a:solidFill>
                <a:latin typeface="Times New Roman" panose="02020603050405020304" pitchFamily="18" charset="0"/>
                <a:cs typeface="Times New Roman" panose="02020603050405020304" pitchFamily="18" charset="0"/>
              </a:rPr>
              <a:t>x</a:t>
            </a:r>
            <a:r>
              <a:rPr lang="fr-FR" i="1" baseline="-25000" dirty="0" smtClean="0">
                <a:solidFill>
                  <a:srgbClr val="C00000"/>
                </a:solidFill>
                <a:latin typeface="Times New Roman" panose="02020603050405020304" pitchFamily="18" charset="0"/>
                <a:cs typeface="Times New Roman" panose="02020603050405020304" pitchFamily="18" charset="0"/>
              </a:rPr>
              <a:t>i</a:t>
            </a:r>
            <a:endParaRPr lang="fr-FR" dirty="0" smtClean="0">
              <a:solidFill>
                <a:srgbClr val="C00000"/>
              </a:solidFill>
            </a:endParaRPr>
          </a:p>
          <a:p>
            <a:pPr lvl="2"/>
            <a:r>
              <a:rPr lang="fr-FR" dirty="0" smtClean="0">
                <a:solidFill>
                  <a:srgbClr val="00B050"/>
                </a:solidFill>
              </a:rPr>
              <a:t>Associées à N </a:t>
            </a:r>
            <a:r>
              <a:rPr lang="fr-FR" dirty="0">
                <a:solidFill>
                  <a:srgbClr val="00B050"/>
                </a:solidFill>
              </a:rPr>
              <a:t>coefficients </a:t>
            </a:r>
            <a:r>
              <a:rPr lang="fr-FR" dirty="0" smtClean="0">
                <a:solidFill>
                  <a:srgbClr val="00B050"/>
                </a:solidFill>
              </a:rPr>
              <a:t>multiplicatifs</a:t>
            </a:r>
          </a:p>
          <a:p>
            <a:pPr lvl="1"/>
            <a:r>
              <a:rPr lang="fr-FR" dirty="0" smtClean="0">
                <a:solidFill>
                  <a:srgbClr val="C00000"/>
                </a:solidFill>
              </a:rPr>
              <a:t>Une fonction de </a:t>
            </a:r>
            <a:r>
              <a:rPr lang="fr-FR" dirty="0" smtClean="0">
                <a:solidFill>
                  <a:srgbClr val="C00000"/>
                </a:solidFill>
              </a:rPr>
              <a:t>transfert non linéaire</a:t>
            </a:r>
            <a:endParaRPr lang="fr-FR" dirty="0" smtClean="0">
              <a:solidFill>
                <a:srgbClr val="C00000"/>
              </a:solidFill>
            </a:endParaRPr>
          </a:p>
          <a:p>
            <a:pPr lvl="2"/>
            <a:r>
              <a:rPr lang="fr-FR" dirty="0"/>
              <a:t> </a:t>
            </a:r>
            <a:endParaRPr lang="fr-FR" dirty="0" smtClean="0"/>
          </a:p>
          <a:p>
            <a:pPr lvl="1"/>
            <a:r>
              <a:rPr lang="fr-FR" dirty="0" smtClean="0">
                <a:solidFill>
                  <a:srgbClr val="C00000"/>
                </a:solidFill>
              </a:rPr>
              <a:t>M sorties </a:t>
            </a:r>
            <a:r>
              <a:rPr lang="fr-FR" i="1" dirty="0" err="1" smtClean="0">
                <a:solidFill>
                  <a:srgbClr val="C00000"/>
                </a:solidFill>
                <a:latin typeface="Times New Roman" panose="02020603050405020304" pitchFamily="18" charset="0"/>
                <a:cs typeface="Times New Roman" panose="02020603050405020304" pitchFamily="18" charset="0"/>
              </a:rPr>
              <a:t>y</a:t>
            </a:r>
            <a:r>
              <a:rPr lang="fr-FR" i="1" baseline="-25000" dirty="0" err="1" smtClean="0">
                <a:solidFill>
                  <a:srgbClr val="C00000"/>
                </a:solidFill>
                <a:latin typeface="Times New Roman" panose="02020603050405020304" pitchFamily="18" charset="0"/>
                <a:cs typeface="Times New Roman" panose="02020603050405020304" pitchFamily="18" charset="0"/>
              </a:rPr>
              <a:t>j</a:t>
            </a:r>
            <a:endParaRPr lang="fr-FR" i="1" baseline="-25000" dirty="0" smtClean="0">
              <a:solidFill>
                <a:srgbClr val="C00000"/>
              </a:solidFill>
              <a:latin typeface="Times New Roman" panose="02020603050405020304" pitchFamily="18" charset="0"/>
              <a:cs typeface="Times New Roman" panose="02020603050405020304" pitchFamily="18" charset="0"/>
            </a:endParaRPr>
          </a:p>
          <a:p>
            <a:r>
              <a:rPr lang="fr-FR" dirty="0" smtClean="0"/>
              <a:t>Le réseau connecte </a:t>
            </a:r>
            <a:r>
              <a:rPr lang="fr-FR" i="1" dirty="0" smtClean="0">
                <a:solidFill>
                  <a:srgbClr val="FF0000"/>
                </a:solidFill>
              </a:rPr>
              <a:t>toutes</a:t>
            </a:r>
            <a:r>
              <a:rPr lang="fr-FR" dirty="0" smtClean="0"/>
              <a:t> les sorties des neurones, aux entrées des </a:t>
            </a:r>
            <a:r>
              <a:rPr lang="fr-FR" i="1" dirty="0" smtClean="0">
                <a:solidFill>
                  <a:srgbClr val="FF0000"/>
                </a:solidFill>
              </a:rPr>
              <a:t>autres</a:t>
            </a:r>
            <a:r>
              <a:rPr lang="fr-FR" dirty="0" smtClean="0"/>
              <a:t> neurones</a:t>
            </a:r>
          </a:p>
          <a:p>
            <a:pPr lvl="1"/>
            <a:endParaRPr lang="fr-FR" dirty="0"/>
          </a:p>
        </p:txBody>
      </p:sp>
      <p:grpSp>
        <p:nvGrpSpPr>
          <p:cNvPr id="4" name="Groupe 3"/>
          <p:cNvGrpSpPr/>
          <p:nvPr/>
        </p:nvGrpSpPr>
        <p:grpSpPr>
          <a:xfrm>
            <a:off x="6223000" y="1597660"/>
            <a:ext cx="5618480" cy="3228340"/>
            <a:chOff x="1823720" y="1597660"/>
            <a:chExt cx="5618480" cy="3228340"/>
          </a:xfrm>
        </p:grpSpPr>
        <p:grpSp>
          <p:nvGrpSpPr>
            <p:cNvPr id="9" name="Groupe 8"/>
            <p:cNvGrpSpPr/>
            <p:nvPr/>
          </p:nvGrpSpPr>
          <p:grpSpPr>
            <a:xfrm>
              <a:off x="2946400" y="2001520"/>
              <a:ext cx="3312160" cy="2133600"/>
              <a:chOff x="2946400" y="2001520"/>
              <a:chExt cx="3312160" cy="2133600"/>
            </a:xfrm>
          </p:grpSpPr>
          <p:sp>
            <p:nvSpPr>
              <p:cNvPr id="48" name="Rectangle à coins arrondis 47"/>
              <p:cNvSpPr/>
              <p:nvPr/>
            </p:nvSpPr>
            <p:spPr>
              <a:xfrm>
                <a:off x="2946400" y="2001520"/>
                <a:ext cx="3190240" cy="21336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4561840" y="276352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orme libre 49"/>
              <p:cNvSpPr/>
              <p:nvPr/>
            </p:nvSpPr>
            <p:spPr>
              <a:xfrm>
                <a:off x="4775200" y="300736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1" name="Ellipse 50"/>
              <p:cNvSpPr/>
              <p:nvPr/>
            </p:nvSpPr>
            <p:spPr>
              <a:xfrm>
                <a:off x="3327400" y="240792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0C0"/>
                    </a:solidFill>
                  </a:rPr>
                  <a:t>k</a:t>
                </a:r>
              </a:p>
            </p:txBody>
          </p:sp>
          <p:sp>
            <p:nvSpPr>
              <p:cNvPr id="52" name="Ellipse 51"/>
              <p:cNvSpPr/>
              <p:nvPr/>
            </p:nvSpPr>
            <p:spPr>
              <a:xfrm>
                <a:off x="3327400" y="282448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k</a:t>
                </a:r>
                <a:endParaRPr lang="fr-FR" dirty="0">
                  <a:solidFill>
                    <a:srgbClr val="0070C0"/>
                  </a:solidFill>
                </a:endParaRPr>
              </a:p>
            </p:txBody>
          </p:sp>
          <p:sp>
            <p:nvSpPr>
              <p:cNvPr id="53" name="Ellipse 52"/>
              <p:cNvSpPr/>
              <p:nvPr/>
            </p:nvSpPr>
            <p:spPr>
              <a:xfrm>
                <a:off x="3327400" y="324104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k</a:t>
                </a:r>
                <a:endParaRPr lang="fr-FR" dirty="0">
                  <a:solidFill>
                    <a:srgbClr val="0070C0"/>
                  </a:solidFill>
                </a:endParaRPr>
              </a:p>
            </p:txBody>
          </p:sp>
          <p:sp>
            <p:nvSpPr>
              <p:cNvPr id="54" name="Ellipse 53"/>
              <p:cNvSpPr/>
              <p:nvPr/>
            </p:nvSpPr>
            <p:spPr>
              <a:xfrm>
                <a:off x="3327400" y="365760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k</a:t>
                </a:r>
                <a:endParaRPr lang="fr-FR" dirty="0">
                  <a:solidFill>
                    <a:srgbClr val="0070C0"/>
                  </a:solidFill>
                </a:endParaRPr>
              </a:p>
            </p:txBody>
          </p:sp>
          <mc:AlternateContent xmlns:mc="http://schemas.openxmlformats.org/markup-compatibility/2006" xmlns:a14="http://schemas.microsoft.com/office/drawing/2010/main">
            <mc:Choice Requires="a14">
              <p:sp>
                <p:nvSpPr>
                  <p:cNvPr id="55" name="ZoneTexte 54"/>
                  <p:cNvSpPr txBox="1"/>
                  <p:nvPr/>
                </p:nvSpPr>
                <p:spPr>
                  <a:xfrm>
                    <a:off x="4033520" y="2839720"/>
                    <a:ext cx="527773"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𝑘</m:t>
                              </m:r>
                            </m:sub>
                            <m:sup/>
                            <m:e>
                              <m:r>
                                <a:rPr lang="fr-FR" b="0" i="1" smtClean="0">
                                  <a:latin typeface="Cambria Math" panose="02040503050406030204" pitchFamily="18" charset="0"/>
                                </a:rPr>
                                <m:t>𝑥</m:t>
                              </m:r>
                            </m:e>
                          </m:nary>
                        </m:oMath>
                      </m:oMathPara>
                    </a14:m>
                    <a:endParaRPr lang="fr-FR" dirty="0"/>
                  </a:p>
                </p:txBody>
              </p:sp>
            </mc:Choice>
            <mc:Fallback xmlns="">
              <p:sp>
                <p:nvSpPr>
                  <p:cNvPr id="55" name="ZoneTexte 54"/>
                  <p:cNvSpPr txBox="1">
                    <a:spLocks noRot="1" noChangeAspect="1" noMove="1" noResize="1" noEditPoints="1" noAdjustHandles="1" noChangeArrowheads="1" noChangeShapeType="1" noTextEdit="1"/>
                  </p:cNvSpPr>
                  <p:nvPr/>
                </p:nvSpPr>
                <p:spPr>
                  <a:xfrm>
                    <a:off x="4033520" y="2839720"/>
                    <a:ext cx="527773" cy="672172"/>
                  </a:xfrm>
                  <a:prstGeom prst="rect">
                    <a:avLst/>
                  </a:prstGeom>
                  <a:blipFill>
                    <a:blip r:embed="rId2"/>
                    <a:stretch>
                      <a:fillRect/>
                    </a:stretch>
                  </a:blipFill>
                </p:spPr>
                <p:txBody>
                  <a:bodyPr/>
                  <a:lstStyle/>
                  <a:p>
                    <a:r>
                      <a:rPr lang="fr-FR">
                        <a:noFill/>
                      </a:rPr>
                      <a:t> </a:t>
                    </a:r>
                  </a:p>
                </p:txBody>
              </p:sp>
            </mc:Fallback>
          </mc:AlternateContent>
          <p:sp>
            <p:nvSpPr>
              <p:cNvPr id="56" name="Ellipse 55"/>
              <p:cNvSpPr/>
              <p:nvPr/>
            </p:nvSpPr>
            <p:spPr>
              <a:xfrm>
                <a:off x="5953760" y="236728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sp>
            <p:nvSpPr>
              <p:cNvPr id="57" name="Ellipse 56"/>
              <p:cNvSpPr/>
              <p:nvPr/>
            </p:nvSpPr>
            <p:spPr>
              <a:xfrm>
                <a:off x="5953760" y="278384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sp>
            <p:nvSpPr>
              <p:cNvPr id="58" name="Ellipse 57"/>
              <p:cNvSpPr/>
              <p:nvPr/>
            </p:nvSpPr>
            <p:spPr>
              <a:xfrm>
                <a:off x="5953760" y="320040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sp>
            <p:nvSpPr>
              <p:cNvPr id="59" name="Ellipse 58"/>
              <p:cNvSpPr/>
              <p:nvPr/>
            </p:nvSpPr>
            <p:spPr>
              <a:xfrm>
                <a:off x="5953760" y="3616960"/>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70C0"/>
                  </a:solidFill>
                </a:endParaRPr>
              </a:p>
            </p:txBody>
          </p:sp>
          <p:cxnSp>
            <p:nvCxnSpPr>
              <p:cNvPr id="60" name="Connecteur droit avec flèche 59"/>
              <p:cNvCxnSpPr/>
              <p:nvPr/>
            </p:nvCxnSpPr>
            <p:spPr>
              <a:xfrm>
                <a:off x="3632200" y="2550160"/>
                <a:ext cx="365760" cy="62403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stCxn id="52" idx="6"/>
                <a:endCxn id="55" idx="1"/>
              </p:cNvCxnSpPr>
              <p:nvPr/>
            </p:nvCxnSpPr>
            <p:spPr>
              <a:xfrm>
                <a:off x="3632200" y="2966720"/>
                <a:ext cx="401320" cy="209086"/>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stCxn id="53" idx="6"/>
                <a:endCxn id="55" idx="1"/>
              </p:cNvCxnSpPr>
              <p:nvPr/>
            </p:nvCxnSpPr>
            <p:spPr>
              <a:xfrm flipV="1">
                <a:off x="3632200" y="3175806"/>
                <a:ext cx="401320" cy="20747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a:stCxn id="54" idx="6"/>
                <a:endCxn id="55" idx="1"/>
              </p:cNvCxnSpPr>
              <p:nvPr/>
            </p:nvCxnSpPr>
            <p:spPr>
              <a:xfrm flipV="1">
                <a:off x="3632200" y="3175806"/>
                <a:ext cx="401320" cy="62403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a:stCxn id="49" idx="6"/>
                <a:endCxn id="59" idx="2"/>
              </p:cNvCxnSpPr>
              <p:nvPr/>
            </p:nvCxnSpPr>
            <p:spPr>
              <a:xfrm>
                <a:off x="5344160" y="3144520"/>
                <a:ext cx="609600" cy="6146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a:stCxn id="49" idx="6"/>
                <a:endCxn id="58" idx="2"/>
              </p:cNvCxnSpPr>
              <p:nvPr/>
            </p:nvCxnSpPr>
            <p:spPr>
              <a:xfrm>
                <a:off x="5344160" y="3144520"/>
                <a:ext cx="609600" cy="19812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a:stCxn id="49" idx="6"/>
                <a:endCxn id="57" idx="2"/>
              </p:cNvCxnSpPr>
              <p:nvPr/>
            </p:nvCxnSpPr>
            <p:spPr>
              <a:xfrm flipV="1">
                <a:off x="5344160" y="2926080"/>
                <a:ext cx="609600" cy="21844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a:stCxn id="49" idx="6"/>
                <a:endCxn id="56" idx="2"/>
              </p:cNvCxnSpPr>
              <p:nvPr/>
            </p:nvCxnSpPr>
            <p:spPr>
              <a:xfrm flipV="1">
                <a:off x="5344160" y="2509520"/>
                <a:ext cx="609600" cy="63500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grpSp>
        <p:cxnSp>
          <p:nvCxnSpPr>
            <p:cNvPr id="10" name="Connecteur droit avec flèche 9"/>
            <p:cNvCxnSpPr>
              <a:stCxn id="56" idx="6"/>
              <a:endCxn id="29" idx="1"/>
            </p:cNvCxnSpPr>
            <p:nvPr/>
          </p:nvCxnSpPr>
          <p:spPr>
            <a:xfrm flipV="1">
              <a:off x="6258560" y="1882140"/>
              <a:ext cx="594360" cy="6273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57" idx="6"/>
              <a:endCxn id="26" idx="1"/>
            </p:cNvCxnSpPr>
            <p:nvPr/>
          </p:nvCxnSpPr>
          <p:spPr>
            <a:xfrm flipV="1">
              <a:off x="6258560" y="2711027"/>
              <a:ext cx="594360" cy="215053"/>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58" idx="6"/>
              <a:endCxn id="23" idx="1"/>
            </p:cNvCxnSpPr>
            <p:nvPr/>
          </p:nvCxnSpPr>
          <p:spPr>
            <a:xfrm>
              <a:off x="6258560" y="3342640"/>
              <a:ext cx="594360" cy="19727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59" idx="6"/>
              <a:endCxn id="20" idx="1"/>
            </p:cNvCxnSpPr>
            <p:nvPr/>
          </p:nvCxnSpPr>
          <p:spPr>
            <a:xfrm>
              <a:off x="6258560" y="3759200"/>
              <a:ext cx="594360" cy="60960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grpSp>
          <p:nvGrpSpPr>
            <p:cNvPr id="14" name="Groupe 13"/>
            <p:cNvGrpSpPr/>
            <p:nvPr/>
          </p:nvGrpSpPr>
          <p:grpSpPr>
            <a:xfrm>
              <a:off x="1823720" y="1770380"/>
              <a:ext cx="589280" cy="3055620"/>
              <a:chOff x="1356360" y="1831340"/>
              <a:chExt cx="589280" cy="3055620"/>
            </a:xfrm>
          </p:grpSpPr>
          <p:grpSp>
            <p:nvGrpSpPr>
              <p:cNvPr id="32" name="Groupe 31"/>
              <p:cNvGrpSpPr/>
              <p:nvPr/>
            </p:nvGrpSpPr>
            <p:grpSpPr>
              <a:xfrm>
                <a:off x="1356360" y="1831340"/>
                <a:ext cx="589280" cy="568960"/>
                <a:chOff x="8260080" y="4704080"/>
                <a:chExt cx="975360" cy="955040"/>
              </a:xfrm>
            </p:grpSpPr>
            <p:sp>
              <p:nvSpPr>
                <p:cNvPr id="45" name="Rectangle à coins arrondis 44"/>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orme libre 46"/>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3" name="Groupe 32"/>
              <p:cNvGrpSpPr/>
              <p:nvPr/>
            </p:nvGrpSpPr>
            <p:grpSpPr>
              <a:xfrm>
                <a:off x="1356360" y="2660227"/>
                <a:ext cx="589280" cy="568960"/>
                <a:chOff x="8260080" y="4704080"/>
                <a:chExt cx="975360" cy="955040"/>
              </a:xfrm>
            </p:grpSpPr>
            <p:sp>
              <p:nvSpPr>
                <p:cNvPr id="42" name="Rectangle à coins arrondis 41"/>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Forme libre 43"/>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4" name="Groupe 33"/>
              <p:cNvGrpSpPr/>
              <p:nvPr/>
            </p:nvGrpSpPr>
            <p:grpSpPr>
              <a:xfrm>
                <a:off x="1356360" y="3489114"/>
                <a:ext cx="589280" cy="568960"/>
                <a:chOff x="8260080" y="4704080"/>
                <a:chExt cx="975360" cy="955040"/>
              </a:xfrm>
            </p:grpSpPr>
            <p:sp>
              <p:nvSpPr>
                <p:cNvPr id="39" name="Rectangle à coins arrondis 38"/>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Forme libre 40"/>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5" name="Groupe 34"/>
              <p:cNvGrpSpPr/>
              <p:nvPr/>
            </p:nvGrpSpPr>
            <p:grpSpPr>
              <a:xfrm>
                <a:off x="1356360" y="4318000"/>
                <a:ext cx="589280" cy="568960"/>
                <a:chOff x="8260080" y="4704080"/>
                <a:chExt cx="975360" cy="955040"/>
              </a:xfrm>
            </p:grpSpPr>
            <p:sp>
              <p:nvSpPr>
                <p:cNvPr id="36" name="Rectangle à coins arrondis 35"/>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grpSp>
          <p:nvGrpSpPr>
            <p:cNvPr id="15" name="Groupe 14"/>
            <p:cNvGrpSpPr/>
            <p:nvPr/>
          </p:nvGrpSpPr>
          <p:grpSpPr>
            <a:xfrm>
              <a:off x="6852920" y="1597660"/>
              <a:ext cx="589280" cy="3055620"/>
              <a:chOff x="7442200" y="1790700"/>
              <a:chExt cx="589280" cy="3055620"/>
            </a:xfrm>
          </p:grpSpPr>
          <p:grpSp>
            <p:nvGrpSpPr>
              <p:cNvPr id="16" name="Groupe 15"/>
              <p:cNvGrpSpPr/>
              <p:nvPr/>
            </p:nvGrpSpPr>
            <p:grpSpPr>
              <a:xfrm>
                <a:off x="7442200" y="1790700"/>
                <a:ext cx="589280" cy="568960"/>
                <a:chOff x="8260080" y="4704080"/>
                <a:chExt cx="975360" cy="955040"/>
              </a:xfrm>
            </p:grpSpPr>
            <p:sp>
              <p:nvSpPr>
                <p:cNvPr id="29" name="Rectangle à coins arrondis 28"/>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orme libre 30"/>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7" name="Groupe 16"/>
              <p:cNvGrpSpPr/>
              <p:nvPr/>
            </p:nvGrpSpPr>
            <p:grpSpPr>
              <a:xfrm>
                <a:off x="7442200" y="2619587"/>
                <a:ext cx="589280" cy="568960"/>
                <a:chOff x="8260080" y="4704080"/>
                <a:chExt cx="975360" cy="955040"/>
              </a:xfrm>
            </p:grpSpPr>
            <p:sp>
              <p:nvSpPr>
                <p:cNvPr id="26" name="Rectangle à coins arrondis 25"/>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8" name="Groupe 17"/>
              <p:cNvGrpSpPr/>
              <p:nvPr/>
            </p:nvGrpSpPr>
            <p:grpSpPr>
              <a:xfrm>
                <a:off x="7442200" y="3448474"/>
                <a:ext cx="589280" cy="568960"/>
                <a:chOff x="8260080" y="4704080"/>
                <a:chExt cx="975360" cy="955040"/>
              </a:xfrm>
            </p:grpSpPr>
            <p:sp>
              <p:nvSpPr>
                <p:cNvPr id="23" name="Rectangle à coins arrondis 22"/>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orme libre 24"/>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19" name="Groupe 18"/>
              <p:cNvGrpSpPr/>
              <p:nvPr/>
            </p:nvGrpSpPr>
            <p:grpSpPr>
              <a:xfrm>
                <a:off x="7442200" y="4277360"/>
                <a:ext cx="589280" cy="568960"/>
                <a:chOff x="8260080" y="4704080"/>
                <a:chExt cx="975360" cy="955040"/>
              </a:xfrm>
            </p:grpSpPr>
            <p:sp>
              <p:nvSpPr>
                <p:cNvPr id="20" name="Rectangle à coins arrondis 19"/>
                <p:cNvSpPr/>
                <p:nvPr/>
              </p:nvSpPr>
              <p:spPr>
                <a:xfrm>
                  <a:off x="8260080" y="4704080"/>
                  <a:ext cx="975360" cy="9550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8341360" y="4785360"/>
                  <a:ext cx="78232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orme libre 21"/>
                <p:cNvSpPr/>
                <p:nvPr/>
              </p:nvSpPr>
              <p:spPr>
                <a:xfrm>
                  <a:off x="8554720" y="5029200"/>
                  <a:ext cx="386080" cy="299846"/>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cxnSp>
          <p:nvCxnSpPr>
            <p:cNvPr id="8" name="Connecteur droit avec flèche 7"/>
            <p:cNvCxnSpPr>
              <a:stCxn id="36" idx="3"/>
              <a:endCxn id="54" idx="2"/>
            </p:cNvCxnSpPr>
            <p:nvPr/>
          </p:nvCxnSpPr>
          <p:spPr>
            <a:xfrm flipV="1">
              <a:off x="2413000" y="3799840"/>
              <a:ext cx="914400" cy="7416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a:stCxn id="39" idx="3"/>
              <a:endCxn id="53" idx="2"/>
            </p:cNvCxnSpPr>
            <p:nvPr/>
          </p:nvCxnSpPr>
          <p:spPr>
            <a:xfrm flipV="1">
              <a:off x="2413000" y="3383280"/>
              <a:ext cx="914400" cy="329354"/>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a:stCxn id="42" idx="3"/>
              <a:endCxn id="52" idx="2"/>
            </p:cNvCxnSpPr>
            <p:nvPr/>
          </p:nvCxnSpPr>
          <p:spPr>
            <a:xfrm>
              <a:off x="2413000" y="2883747"/>
              <a:ext cx="914400" cy="82973"/>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45" idx="3"/>
              <a:endCxn id="51" idx="2"/>
            </p:cNvCxnSpPr>
            <p:nvPr/>
          </p:nvCxnSpPr>
          <p:spPr>
            <a:xfrm>
              <a:off x="2413000" y="2054860"/>
              <a:ext cx="914400" cy="49530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9" name="ZoneTexte 68"/>
              <p:cNvSpPr txBox="1"/>
              <p:nvPr/>
            </p:nvSpPr>
            <p:spPr>
              <a:xfrm>
                <a:off x="1747519" y="3093720"/>
                <a:ext cx="2989943" cy="288092"/>
              </a:xfrm>
              <a:prstGeom prst="rect">
                <a:avLst/>
              </a:prstGeom>
              <a:noFill/>
            </p:spPr>
            <p:txBody>
              <a:bodyPr wrap="square" lIns="0" tIns="0" rIns="0" bIns="0" rtlCol="0">
                <a:spAutoFit/>
              </a:bodyPr>
              <a:lstStyle/>
              <a:p>
                <a:r>
                  <a:rPr lang="fr-FR" dirty="0" smtClean="0">
                    <a:solidFill>
                      <a:srgbClr val="00B050"/>
                    </a:solidFill>
                  </a:rPr>
                  <a:t>Sortie:    </a:t>
                </a:r>
                <a:r>
                  <a:rPr lang="fr-FR" i="1" dirty="0" err="1" smtClean="0">
                    <a:solidFill>
                      <a:srgbClr val="00B050"/>
                    </a:solidFill>
                    <a:latin typeface="Times New Roman" panose="02020603050405020304" pitchFamily="18" charset="0"/>
                    <a:cs typeface="Times New Roman" panose="02020603050405020304" pitchFamily="18" charset="0"/>
                  </a:rPr>
                  <a:t>y</a:t>
                </a:r>
                <a:r>
                  <a:rPr lang="fr-FR" i="1" baseline="-25000" dirty="0" err="1" smtClean="0">
                    <a:solidFill>
                      <a:srgbClr val="00B050"/>
                    </a:solidFill>
                    <a:latin typeface="Times New Roman" panose="02020603050405020304" pitchFamily="18" charset="0"/>
                    <a:cs typeface="Times New Roman" panose="02020603050405020304" pitchFamily="18" charset="0"/>
                  </a:rPr>
                  <a:t>j</a:t>
                </a:r>
                <a:r>
                  <a:rPr lang="fr-FR" i="1" baseline="-25000" dirty="0" smtClean="0">
                    <a:solidFill>
                      <a:srgbClr val="00B050"/>
                    </a:solidFill>
                    <a:latin typeface="Times New Roman" panose="02020603050405020304" pitchFamily="18" charset="0"/>
                    <a:cs typeface="Times New Roman" panose="02020603050405020304" pitchFamily="18" charset="0"/>
                  </a:rPr>
                  <a:t> </a:t>
                </a:r>
                <a:r>
                  <a:rPr lang="fr-FR" dirty="0" smtClean="0">
                    <a:solidFill>
                      <a:srgbClr val="00B050"/>
                    </a:solidFill>
                  </a:rPr>
                  <a:t>= f(</a:t>
                </a:r>
                <a14:m>
                  <m:oMath xmlns:m="http://schemas.openxmlformats.org/officeDocument/2006/math">
                    <m:nary>
                      <m:naryPr>
                        <m:chr m:val="∑"/>
                        <m:limLoc m:val="subSup"/>
                        <m:ctrlPr>
                          <a:rPr lang="fr-FR" i="1" smtClean="0">
                            <a:solidFill>
                              <a:srgbClr val="00B050"/>
                            </a:solidFill>
                            <a:latin typeface="Cambria Math" panose="02040503050406030204" pitchFamily="18" charset="0"/>
                          </a:rPr>
                        </m:ctrlPr>
                      </m:naryPr>
                      <m:sub>
                        <m:r>
                          <m:rPr>
                            <m:brk m:alnAt="25"/>
                          </m:rPr>
                          <a:rPr lang="fr-FR" b="0" i="1" smtClean="0">
                            <a:solidFill>
                              <a:srgbClr val="00B050"/>
                            </a:solidFill>
                            <a:latin typeface="Cambria Math" panose="02040503050406030204" pitchFamily="18" charset="0"/>
                          </a:rPr>
                          <m:t>𝑘</m:t>
                        </m:r>
                      </m:sub>
                      <m:sup>
                        <m:r>
                          <a:rPr lang="fr-FR" b="0" i="1" smtClean="0">
                            <a:solidFill>
                              <a:srgbClr val="00B050"/>
                            </a:solidFill>
                            <a:latin typeface="Cambria Math" panose="02040503050406030204" pitchFamily="18" charset="0"/>
                          </a:rPr>
                          <m:t>𝑁</m:t>
                        </m:r>
                      </m:sup>
                      <m:e>
                        <m:r>
                          <a:rPr lang="fr-FR" b="0" i="1" smtClean="0">
                            <a:solidFill>
                              <a:srgbClr val="00B050"/>
                            </a:solidFill>
                            <a:latin typeface="Cambria Math" panose="02040503050406030204" pitchFamily="18" charset="0"/>
                          </a:rPr>
                          <m:t>𝑘</m:t>
                        </m:r>
                        <m:r>
                          <a:rPr lang="fr-FR" b="0" i="1" baseline="-25000"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m:t>
                        </m:r>
                        <m:r>
                          <a:rPr lang="fr-FR" b="0" i="1" smtClean="0">
                            <a:solidFill>
                              <a:srgbClr val="00B050"/>
                            </a:solidFill>
                            <a:latin typeface="Cambria Math" panose="02040503050406030204" pitchFamily="18" charset="0"/>
                          </a:rPr>
                          <m:t>𝑥𝑖</m:t>
                        </m:r>
                        <m:r>
                          <a:rPr lang="fr-FR" b="0" i="1" smtClean="0">
                            <a:solidFill>
                              <a:srgbClr val="00B050"/>
                            </a:solidFill>
                            <a:latin typeface="Cambria Math" panose="02040503050406030204" pitchFamily="18" charset="0"/>
                          </a:rPr>
                          <m:t>+</m:t>
                        </m:r>
                        <m:r>
                          <a:rPr lang="fr-FR" b="0" i="1" smtClean="0">
                            <a:solidFill>
                              <a:srgbClr val="00B050"/>
                            </a:solidFill>
                            <a:latin typeface="Cambria Math" panose="02040503050406030204" pitchFamily="18" charset="0"/>
                          </a:rPr>
                          <m:t>𝑏</m:t>
                        </m:r>
                        <m:r>
                          <a:rPr lang="fr-FR" b="0" i="1" smtClean="0">
                            <a:solidFill>
                              <a:srgbClr val="00B050"/>
                            </a:solidFill>
                            <a:latin typeface="Cambria Math" panose="02040503050406030204" pitchFamily="18" charset="0"/>
                          </a:rPr>
                          <m:t>)</m:t>
                        </m:r>
                      </m:e>
                    </m:nary>
                  </m:oMath>
                </a14:m>
                <a:endParaRPr lang="fr-FR" dirty="0">
                  <a:solidFill>
                    <a:srgbClr val="00B050"/>
                  </a:solidFill>
                </a:endParaRPr>
              </a:p>
            </p:txBody>
          </p:sp>
        </mc:Choice>
        <mc:Fallback>
          <p:sp>
            <p:nvSpPr>
              <p:cNvPr id="69" name="ZoneTexte 68"/>
              <p:cNvSpPr txBox="1">
                <a:spLocks noRot="1" noChangeAspect="1" noMove="1" noResize="1" noEditPoints="1" noAdjustHandles="1" noChangeArrowheads="1" noChangeShapeType="1" noTextEdit="1"/>
              </p:cNvSpPr>
              <p:nvPr/>
            </p:nvSpPr>
            <p:spPr>
              <a:xfrm>
                <a:off x="1747519" y="3093720"/>
                <a:ext cx="2989943" cy="288092"/>
              </a:xfrm>
              <a:prstGeom prst="rect">
                <a:avLst/>
              </a:prstGeom>
              <a:blipFill>
                <a:blip r:embed="rId3"/>
                <a:stretch>
                  <a:fillRect l="-4898" t="-168085" b="-255319"/>
                </a:stretch>
              </a:blipFill>
            </p:spPr>
            <p:txBody>
              <a:bodyPr/>
              <a:lstStyle/>
              <a:p>
                <a:r>
                  <a:rPr lang="fr-FR">
                    <a:noFill/>
                  </a:rPr>
                  <a:t> </a:t>
                </a:r>
              </a:p>
            </p:txBody>
          </p:sp>
        </mc:Fallback>
      </mc:AlternateContent>
      <p:sp>
        <p:nvSpPr>
          <p:cNvPr id="70" name="Espace réservé du contenu 2"/>
          <p:cNvSpPr txBox="1">
            <a:spLocks/>
          </p:cNvSpPr>
          <p:nvPr/>
        </p:nvSpPr>
        <p:spPr>
          <a:xfrm>
            <a:off x="493182" y="5251131"/>
            <a:ext cx="9697298" cy="147281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Un réseau est structuré en </a:t>
            </a:r>
            <a:r>
              <a:rPr lang="fr-FR" i="1" dirty="0" smtClean="0">
                <a:solidFill>
                  <a:srgbClr val="FF0000"/>
                </a:solidFill>
              </a:rPr>
              <a:t>couches</a:t>
            </a:r>
            <a:r>
              <a:rPr lang="fr-FR" dirty="0" smtClean="0"/>
              <a:t> contenant plusieurs neurones</a:t>
            </a:r>
          </a:p>
          <a:p>
            <a:pPr lvl="1"/>
            <a:r>
              <a:rPr lang="fr-FR" dirty="0" smtClean="0">
                <a:solidFill>
                  <a:srgbClr val="C00000"/>
                </a:solidFill>
              </a:rPr>
              <a:t>La première couche est la </a:t>
            </a:r>
            <a:r>
              <a:rPr lang="fr-FR" dirty="0" smtClean="0">
                <a:solidFill>
                  <a:srgbClr val="00B0F0"/>
                </a:solidFill>
              </a:rPr>
              <a:t>couche d’entrée</a:t>
            </a:r>
          </a:p>
          <a:p>
            <a:pPr lvl="1"/>
            <a:r>
              <a:rPr lang="fr-FR" dirty="0" smtClean="0">
                <a:solidFill>
                  <a:srgbClr val="C00000"/>
                </a:solidFill>
              </a:rPr>
              <a:t>Plusieurs couches </a:t>
            </a:r>
            <a:r>
              <a:rPr lang="fr-FR" dirty="0" smtClean="0">
                <a:solidFill>
                  <a:srgbClr val="00B0F0"/>
                </a:solidFill>
              </a:rPr>
              <a:t>profondes</a:t>
            </a:r>
            <a:r>
              <a:rPr lang="fr-FR" dirty="0" smtClean="0">
                <a:solidFill>
                  <a:srgbClr val="C00000"/>
                </a:solidFill>
              </a:rPr>
              <a:t> (</a:t>
            </a:r>
            <a:r>
              <a:rPr lang="fr-FR" i="1" dirty="0" smtClean="0">
                <a:solidFill>
                  <a:srgbClr val="C00000"/>
                </a:solidFill>
              </a:rPr>
              <a:t>le choix dépend largement du problème considéré</a:t>
            </a:r>
            <a:r>
              <a:rPr lang="fr-FR" dirty="0" smtClean="0">
                <a:solidFill>
                  <a:srgbClr val="C00000"/>
                </a:solidFill>
              </a:rPr>
              <a:t>)</a:t>
            </a:r>
          </a:p>
          <a:p>
            <a:pPr lvl="1"/>
            <a:r>
              <a:rPr lang="fr-FR" dirty="0" smtClean="0">
                <a:solidFill>
                  <a:srgbClr val="C00000"/>
                </a:solidFill>
              </a:rPr>
              <a:t>Une dernière couche est la </a:t>
            </a:r>
            <a:r>
              <a:rPr lang="fr-FR" dirty="0" smtClean="0">
                <a:solidFill>
                  <a:srgbClr val="00B0F0"/>
                </a:solidFill>
              </a:rPr>
              <a:t>couche de sortie</a:t>
            </a:r>
            <a:endParaRPr lang="fr-FR" dirty="0">
              <a:solidFill>
                <a:srgbClr val="00B0F0"/>
              </a:solidFill>
            </a:endParaRPr>
          </a:p>
        </p:txBody>
      </p:sp>
      <p:sp>
        <p:nvSpPr>
          <p:cNvPr id="68"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smtClean="0">
                <a:ln>
                  <a:noFill/>
                </a:ln>
                <a:solidFill>
                  <a:srgbClr val="008080"/>
                </a:solidFill>
                <a:effectLst/>
                <a:latin typeface="Consolas" panose="020B0609020204030204" pitchFamily="49" charset="0"/>
              </a:rPr>
              <a:t>"""</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
        <p:nvSpPr>
          <p:cNvPr id="71" name="Ellipse 70"/>
          <p:cNvSpPr/>
          <p:nvPr/>
        </p:nvSpPr>
        <p:spPr>
          <a:xfrm>
            <a:off x="8384176" y="2447107"/>
            <a:ext cx="304800" cy="28448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b</a:t>
            </a:r>
            <a:endParaRPr lang="fr-FR" dirty="0">
              <a:solidFill>
                <a:srgbClr val="0070C0"/>
              </a:solidFill>
            </a:endParaRPr>
          </a:p>
        </p:txBody>
      </p:sp>
    </p:spTree>
    <p:extLst>
      <p:ext uri="{BB962C8B-B14F-4D97-AF65-F5344CB8AC3E}">
        <p14:creationId xmlns:p14="http://schemas.microsoft.com/office/powerpoint/2010/main" val="296834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r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mtClean="0">
                <a:solidFill>
                  <a:srgbClr val="0070C0"/>
                </a:solidFill>
              </a:rPr>
              <a:t>Principe d’un réseau de neurones</a:t>
            </a:r>
            <a:endParaRPr lang="fr-FR" dirty="0">
              <a:solidFill>
                <a:srgbClr val="0070C0"/>
              </a:solidFill>
            </a:endParaRPr>
          </a:p>
        </p:txBody>
      </p:sp>
      <p:sp>
        <p:nvSpPr>
          <p:cNvPr id="117" name="Espace réservé du contenu 2"/>
          <p:cNvSpPr txBox="1">
            <a:spLocks/>
          </p:cNvSpPr>
          <p:nvPr/>
        </p:nvSpPr>
        <p:spPr>
          <a:xfrm>
            <a:off x="371262" y="2496321"/>
            <a:ext cx="9697298" cy="34255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La couche d’entrée contient autant de neurones qu’il faut pour décrire les données d’entrée</a:t>
            </a:r>
          </a:p>
          <a:p>
            <a:pPr lvl="1"/>
            <a:r>
              <a:rPr lang="fr-FR" dirty="0" smtClean="0">
                <a:solidFill>
                  <a:srgbClr val="C00000"/>
                </a:solidFill>
              </a:rPr>
              <a:t>Par exemple pour RGB, la couche d’entrée contient 3 neurones</a:t>
            </a:r>
          </a:p>
          <a:p>
            <a:r>
              <a:rPr lang="fr-FR" dirty="0" smtClean="0"/>
              <a:t>La couche de sortie contient autant de neurones qu’il faut pour produire la sélection</a:t>
            </a:r>
          </a:p>
          <a:p>
            <a:pPr lvl="1"/>
            <a:r>
              <a:rPr lang="fr-FR" dirty="0" smtClean="0">
                <a:solidFill>
                  <a:srgbClr val="C00000"/>
                </a:solidFill>
              </a:rPr>
              <a:t>Par exemple, pour les pastilles, la sortie demande un nombre entier ([0 .. 8]) donc il suffit d’un seul neurone</a:t>
            </a:r>
          </a:p>
          <a:p>
            <a:r>
              <a:rPr lang="fr-FR" dirty="0" smtClean="0"/>
              <a:t>La dimension des couches profondes est uniquement déterminée par l’expérience (!!!) et la capacité en mémoire ou CPU </a:t>
            </a:r>
            <a:endParaRPr lang="fr-FR" dirty="0" smtClean="0"/>
          </a:p>
          <a:p>
            <a:pPr lvl="1"/>
            <a:r>
              <a:rPr lang="fr-FR" dirty="0" smtClean="0">
                <a:solidFill>
                  <a:srgbClr val="00B050"/>
                </a:solidFill>
              </a:rPr>
              <a:t>Malheureusement, il n’y a pas de règles (</a:t>
            </a:r>
            <a:r>
              <a:rPr lang="fr-FR" i="1" dirty="0" smtClean="0">
                <a:solidFill>
                  <a:srgbClr val="00B050"/>
                </a:solidFill>
              </a:rPr>
              <a:t>algorithmiques</a:t>
            </a:r>
            <a:r>
              <a:rPr lang="fr-FR" dirty="0" smtClean="0">
                <a:solidFill>
                  <a:srgbClr val="00B050"/>
                </a:solidFill>
              </a:rPr>
              <a:t>) qui nous permette de définir l’architecture des couches, on s’appuie sur des « </a:t>
            </a:r>
            <a:r>
              <a:rPr lang="fr-FR" i="1" dirty="0" smtClean="0">
                <a:solidFill>
                  <a:srgbClr val="FF0000"/>
                </a:solidFill>
              </a:rPr>
              <a:t>recettes de cuisines</a:t>
            </a:r>
            <a:r>
              <a:rPr lang="fr-FR" dirty="0" smtClean="0">
                <a:solidFill>
                  <a:srgbClr val="00B050"/>
                </a:solidFill>
              </a:rPr>
              <a:t> » que d’autres experts ont expérimentées.</a:t>
            </a:r>
          </a:p>
          <a:p>
            <a:pPr lvl="1"/>
            <a:r>
              <a:rPr lang="fr-FR" dirty="0" smtClean="0">
                <a:solidFill>
                  <a:srgbClr val="00B050"/>
                </a:solidFill>
              </a:rPr>
              <a:t>De nombreuses documentations montrent des exemples, que l’on peut faire évoluer selon notre intuition.</a:t>
            </a:r>
            <a:endParaRPr lang="fr-FR" dirty="0">
              <a:solidFill>
                <a:srgbClr val="00B050"/>
              </a:solidFill>
            </a:endParaRPr>
          </a:p>
        </p:txBody>
      </p:sp>
    </p:spTree>
    <p:extLst>
      <p:ext uri="{BB962C8B-B14F-4D97-AF65-F5344CB8AC3E}">
        <p14:creationId xmlns:p14="http://schemas.microsoft.com/office/powerpoint/2010/main" val="280549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Quelles sont les </a:t>
            </a:r>
            <a:r>
              <a:rPr lang="fr-FR" dirty="0" smtClean="0">
                <a:solidFill>
                  <a:srgbClr val="0070C0"/>
                </a:solidFill>
              </a:rPr>
              <a:t>étapes de </a:t>
            </a:r>
            <a:r>
              <a:rPr lang="fr-FR" dirty="0" smtClean="0">
                <a:solidFill>
                  <a:srgbClr val="0070C0"/>
                </a:solidFill>
              </a:rPr>
              <a:t>l’apprentissage?</a:t>
            </a:r>
            <a:endParaRPr lang="fr-FR" dirty="0">
              <a:solidFill>
                <a:srgbClr val="0070C0"/>
              </a:solidFill>
            </a:endParaRPr>
          </a:p>
        </p:txBody>
      </p:sp>
      <p:sp>
        <p:nvSpPr>
          <p:cNvPr id="3" name="Espace réservé du contenu 2"/>
          <p:cNvSpPr>
            <a:spLocks noGrp="1"/>
          </p:cNvSpPr>
          <p:nvPr>
            <p:ph idx="1"/>
          </p:nvPr>
        </p:nvSpPr>
        <p:spPr>
          <a:xfrm>
            <a:off x="846589" y="1815465"/>
            <a:ext cx="10515600" cy="4351338"/>
          </a:xfrm>
        </p:spPr>
        <p:txBody>
          <a:bodyPr>
            <a:normAutofit fontScale="92500" lnSpcReduction="20000"/>
          </a:bodyPr>
          <a:lstStyle/>
          <a:p>
            <a:pPr marL="514350" indent="-514350">
              <a:buFont typeface="+mj-lt"/>
              <a:buAutoNum type="arabicPeriod"/>
            </a:pPr>
            <a:r>
              <a:rPr lang="fr-FR" dirty="0" smtClean="0"/>
              <a:t>On prépare les pastilles en définissant les N valeurs RGB (</a:t>
            </a:r>
            <a:r>
              <a:rPr lang="fr-FR" i="1" dirty="0" smtClean="0"/>
              <a:t>on s’arrange que les N valeurs RGB soient choisies pour assurer un contraste entre les différentes pastilles mais aussi avec le fond</a:t>
            </a:r>
            <a:r>
              <a:rPr lang="fr-FR" dirty="0" smtClean="0"/>
              <a:t>)</a:t>
            </a:r>
          </a:p>
          <a:p>
            <a:pPr lvl="1"/>
            <a:r>
              <a:rPr lang="fr-FR" dirty="0" smtClean="0">
                <a:solidFill>
                  <a:srgbClr val="C00000"/>
                </a:solidFill>
              </a:rPr>
              <a:t>Le jeu de couleurs choisi, est caractéristique de l’apprentissage. Si on change ces valeurs, l’apprentissage sera à </a:t>
            </a:r>
            <a:r>
              <a:rPr lang="fr-FR" dirty="0" smtClean="0">
                <a:solidFill>
                  <a:srgbClr val="C00000"/>
                </a:solidFill>
              </a:rPr>
              <a:t>refaire !!!</a:t>
            </a:r>
            <a:endParaRPr lang="fr-FR" dirty="0" smtClean="0">
              <a:solidFill>
                <a:srgbClr val="C00000"/>
              </a:solidFill>
            </a:endParaRPr>
          </a:p>
          <a:p>
            <a:pPr marL="514350" indent="-514350">
              <a:buFont typeface="+mj-lt"/>
              <a:buAutoNum type="arabicPeriod"/>
            </a:pPr>
            <a:r>
              <a:rPr lang="fr-FR" dirty="0" smtClean="0"/>
              <a:t>On prépare des données d’apprentissage pour décrire </a:t>
            </a:r>
          </a:p>
          <a:p>
            <a:pPr lvl="1"/>
            <a:r>
              <a:rPr lang="fr-FR" dirty="0" smtClean="0">
                <a:solidFill>
                  <a:srgbClr val="C00000"/>
                </a:solidFill>
              </a:rPr>
              <a:t>les valeurs RGB associées aux numéros des pastilles, </a:t>
            </a:r>
          </a:p>
          <a:p>
            <a:pPr lvl="1"/>
            <a:r>
              <a:rPr lang="fr-FR" dirty="0" smtClean="0">
                <a:solidFill>
                  <a:srgbClr val="C00000"/>
                </a:solidFill>
              </a:rPr>
              <a:t>les </a:t>
            </a:r>
            <a:r>
              <a:rPr lang="fr-FR" dirty="0">
                <a:solidFill>
                  <a:srgbClr val="C00000"/>
                </a:solidFill>
              </a:rPr>
              <a:t>autres valeurs </a:t>
            </a:r>
            <a:r>
              <a:rPr lang="fr-FR" dirty="0" smtClean="0">
                <a:solidFill>
                  <a:srgbClr val="C00000"/>
                </a:solidFill>
              </a:rPr>
              <a:t>RGB (</a:t>
            </a:r>
            <a:r>
              <a:rPr lang="fr-FR" i="1" dirty="0" smtClean="0">
                <a:solidFill>
                  <a:srgbClr val="C00000"/>
                </a:solidFill>
              </a:rPr>
              <a:t>quelconques</a:t>
            </a:r>
            <a:r>
              <a:rPr lang="fr-FR" dirty="0" smtClean="0">
                <a:solidFill>
                  <a:srgbClr val="C00000"/>
                </a:solidFill>
              </a:rPr>
              <a:t>) qui correspondent au fond (</a:t>
            </a:r>
            <a:r>
              <a:rPr lang="fr-FR" i="1" dirty="0" smtClean="0">
                <a:solidFill>
                  <a:srgbClr val="C00000"/>
                </a:solidFill>
              </a:rPr>
              <a:t>quel qu’il soit</a:t>
            </a:r>
            <a:r>
              <a:rPr lang="fr-FR" dirty="0" smtClean="0">
                <a:solidFill>
                  <a:srgbClr val="C00000"/>
                </a:solidFill>
              </a:rPr>
              <a:t>).</a:t>
            </a:r>
          </a:p>
          <a:p>
            <a:pPr marL="514350" indent="-514350">
              <a:buFont typeface="+mj-lt"/>
              <a:buAutoNum type="arabicPeriod"/>
            </a:pPr>
            <a:r>
              <a:rPr lang="fr-FR" dirty="0" smtClean="0"/>
              <a:t>L’entraînement du </a:t>
            </a:r>
            <a:r>
              <a:rPr lang="fr-FR" dirty="0" err="1" smtClean="0"/>
              <a:t>RdN</a:t>
            </a:r>
            <a:r>
              <a:rPr lang="fr-FR" dirty="0" smtClean="0"/>
              <a:t> nécessite de produire deux </a:t>
            </a:r>
            <a:r>
              <a:rPr lang="fr-FR" dirty="0" smtClean="0">
                <a:solidFill>
                  <a:srgbClr val="FF0000"/>
                </a:solidFill>
              </a:rPr>
              <a:t>grands</a:t>
            </a:r>
            <a:r>
              <a:rPr lang="fr-FR" dirty="0" smtClean="0"/>
              <a:t> jeux </a:t>
            </a:r>
            <a:r>
              <a:rPr lang="fr-FR" dirty="0" smtClean="0"/>
              <a:t>de données (</a:t>
            </a:r>
            <a:r>
              <a:rPr lang="fr-FR" i="1" dirty="0" smtClean="0"/>
              <a:t>ayant exactement la même structure</a:t>
            </a:r>
            <a:r>
              <a:rPr lang="fr-FR" dirty="0" smtClean="0"/>
              <a:t>) et reflétant la distribution statistique des données à reconnaître ensuite:</a:t>
            </a:r>
            <a:endParaRPr lang="fr-FR" dirty="0" smtClean="0"/>
          </a:p>
          <a:p>
            <a:pPr lvl="1"/>
            <a:r>
              <a:rPr lang="fr-FR" dirty="0" smtClean="0">
                <a:solidFill>
                  <a:srgbClr val="C00000"/>
                </a:solidFill>
              </a:rPr>
              <a:t>Un jeu pour les données d’apprentissage</a:t>
            </a:r>
          </a:p>
          <a:p>
            <a:pPr lvl="1"/>
            <a:r>
              <a:rPr lang="fr-FR" dirty="0">
                <a:solidFill>
                  <a:srgbClr val="C00000"/>
                </a:solidFill>
              </a:rPr>
              <a:t>Un jeu pour </a:t>
            </a:r>
            <a:r>
              <a:rPr lang="fr-FR" dirty="0" smtClean="0">
                <a:solidFill>
                  <a:srgbClr val="C00000"/>
                </a:solidFill>
              </a:rPr>
              <a:t>valider ou tester</a:t>
            </a:r>
          </a:p>
          <a:p>
            <a:pPr lvl="1"/>
            <a:endParaRPr lang="fr-FR" dirty="0" smtClean="0"/>
          </a:p>
        </p:txBody>
      </p:sp>
    </p:spTree>
    <p:extLst>
      <p:ext uri="{BB962C8B-B14F-4D97-AF65-F5344CB8AC3E}">
        <p14:creationId xmlns:p14="http://schemas.microsoft.com/office/powerpoint/2010/main" val="73637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Préparation des données d’apprentissage</a:t>
            </a:r>
            <a:endParaRPr lang="fr-FR" dirty="0">
              <a:solidFill>
                <a:srgbClr val="0070C0"/>
              </a:solidFill>
            </a:endParaRPr>
          </a:p>
        </p:txBody>
      </p:sp>
      <p:sp>
        <p:nvSpPr>
          <p:cNvPr id="3" name="Espace réservé du contenu 2"/>
          <p:cNvSpPr>
            <a:spLocks noGrp="1"/>
          </p:cNvSpPr>
          <p:nvPr>
            <p:ph idx="1"/>
          </p:nvPr>
        </p:nvSpPr>
        <p:spPr>
          <a:xfrm>
            <a:off x="838200" y="1673225"/>
            <a:ext cx="11041077" cy="2334077"/>
          </a:xfrm>
        </p:spPr>
        <p:txBody>
          <a:bodyPr>
            <a:normAutofit/>
          </a:bodyPr>
          <a:lstStyle/>
          <a:p>
            <a:r>
              <a:rPr lang="fr-FR" b="1" dirty="0" smtClean="0"/>
              <a:t>C’est une étape essentielle, et nécessaire à un apprentissage réussi</a:t>
            </a:r>
          </a:p>
          <a:p>
            <a:r>
              <a:rPr lang="fr-FR" dirty="0" smtClean="0"/>
              <a:t>Le principe de cette préparation consiste à produire un très </a:t>
            </a:r>
            <a:r>
              <a:rPr lang="fr-FR" b="1" dirty="0" smtClean="0"/>
              <a:t>grand</a:t>
            </a:r>
            <a:r>
              <a:rPr lang="fr-FR" dirty="0" smtClean="0"/>
              <a:t> jeu de données, caractéristique de la </a:t>
            </a:r>
            <a:r>
              <a:rPr lang="fr-FR" i="1" dirty="0" smtClean="0">
                <a:solidFill>
                  <a:srgbClr val="FF0000"/>
                </a:solidFill>
              </a:rPr>
              <a:t>distribution statistique</a:t>
            </a:r>
            <a:r>
              <a:rPr lang="fr-FR" i="1" dirty="0" smtClean="0"/>
              <a:t> </a:t>
            </a:r>
            <a:r>
              <a:rPr lang="fr-FR" dirty="0" smtClean="0"/>
              <a:t>effective des données qui seront réellement présentées au </a:t>
            </a:r>
            <a:r>
              <a:rPr lang="fr-FR" dirty="0" err="1" smtClean="0"/>
              <a:t>RdN</a:t>
            </a:r>
            <a:r>
              <a:rPr lang="fr-FR" dirty="0" smtClean="0"/>
              <a:t> lors de l’étape de reconnaissance (</a:t>
            </a:r>
            <a:r>
              <a:rPr lang="fr-FR" i="1" dirty="0" err="1" smtClean="0"/>
              <a:t>c.à.d</a:t>
            </a:r>
            <a:r>
              <a:rPr lang="fr-FR" i="1" dirty="0" smtClean="0"/>
              <a:t> lors de l’utilisation du </a:t>
            </a:r>
            <a:r>
              <a:rPr lang="fr-FR" i="1" dirty="0" err="1" smtClean="0"/>
              <a:t>RdN</a:t>
            </a:r>
            <a:r>
              <a:rPr lang="fr-FR" dirty="0" smtClean="0"/>
              <a:t>)</a:t>
            </a:r>
          </a:p>
        </p:txBody>
      </p:sp>
      <p:grpSp>
        <p:nvGrpSpPr>
          <p:cNvPr id="29" name="Groupe 28"/>
          <p:cNvGrpSpPr/>
          <p:nvPr/>
        </p:nvGrpSpPr>
        <p:grpSpPr>
          <a:xfrm>
            <a:off x="7955280" y="3322321"/>
            <a:ext cx="3680157" cy="3302000"/>
            <a:chOff x="4324618" y="1930957"/>
            <a:chExt cx="2667699" cy="2377629"/>
          </a:xfrm>
        </p:grpSpPr>
        <p:sp>
          <p:nvSpPr>
            <p:cNvPr id="30" name="Rectangle 29"/>
            <p:cNvSpPr/>
            <p:nvPr/>
          </p:nvSpPr>
          <p:spPr>
            <a:xfrm>
              <a:off x="4324618" y="2555287"/>
              <a:ext cx="2667699" cy="175329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1" name="Connecteur droit 30"/>
            <p:cNvCxnSpPr/>
            <p:nvPr/>
          </p:nvCxnSpPr>
          <p:spPr>
            <a:xfrm flipH="1" flipV="1">
              <a:off x="4609844" y="2798567"/>
              <a:ext cx="25167" cy="1409351"/>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Connecteur droit 31"/>
            <p:cNvCxnSpPr/>
            <p:nvPr/>
          </p:nvCxnSpPr>
          <p:spPr>
            <a:xfrm>
              <a:off x="4458842" y="4040138"/>
              <a:ext cx="2214693" cy="8389"/>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4542732" y="2899235"/>
              <a:ext cx="704675" cy="1308683"/>
            </a:xfrm>
            <a:prstGeom prst="line">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34" name="ZoneTexte 33"/>
            <p:cNvSpPr txBox="1"/>
            <p:nvPr/>
          </p:nvSpPr>
          <p:spPr>
            <a:xfrm>
              <a:off x="4372496" y="2610239"/>
              <a:ext cx="309700" cy="369332"/>
            </a:xfrm>
            <a:prstGeom prst="rect">
              <a:avLst/>
            </a:prstGeom>
            <a:noFill/>
          </p:spPr>
          <p:txBody>
            <a:bodyPr wrap="none" rtlCol="0">
              <a:spAutoFit/>
            </a:bodyPr>
            <a:lstStyle/>
            <a:p>
              <a:r>
                <a:rPr lang="fr-FR" dirty="0" smtClean="0">
                  <a:solidFill>
                    <a:srgbClr val="FF0000"/>
                  </a:solidFill>
                </a:rPr>
                <a:t>R</a:t>
              </a:r>
              <a:endParaRPr lang="fr-FR" dirty="0">
                <a:solidFill>
                  <a:srgbClr val="FF0000"/>
                </a:solidFill>
              </a:endParaRPr>
            </a:p>
          </p:txBody>
        </p:sp>
        <p:sp>
          <p:nvSpPr>
            <p:cNvPr id="35" name="ZoneTexte 34"/>
            <p:cNvSpPr txBox="1"/>
            <p:nvPr/>
          </p:nvSpPr>
          <p:spPr>
            <a:xfrm>
              <a:off x="5079075" y="2605624"/>
              <a:ext cx="330540" cy="369332"/>
            </a:xfrm>
            <a:prstGeom prst="rect">
              <a:avLst/>
            </a:prstGeom>
            <a:noFill/>
          </p:spPr>
          <p:txBody>
            <a:bodyPr wrap="none" rtlCol="0">
              <a:spAutoFit/>
            </a:bodyPr>
            <a:lstStyle/>
            <a:p>
              <a:r>
                <a:rPr lang="fr-FR" dirty="0">
                  <a:solidFill>
                    <a:schemeClr val="accent6">
                      <a:lumMod val="75000"/>
                    </a:schemeClr>
                  </a:solidFill>
                </a:rPr>
                <a:t>G</a:t>
              </a:r>
            </a:p>
          </p:txBody>
        </p:sp>
        <p:sp>
          <p:nvSpPr>
            <p:cNvPr id="36" name="ZoneTexte 35"/>
            <p:cNvSpPr txBox="1"/>
            <p:nvPr/>
          </p:nvSpPr>
          <p:spPr>
            <a:xfrm>
              <a:off x="6589220" y="3820203"/>
              <a:ext cx="309700" cy="369332"/>
            </a:xfrm>
            <a:prstGeom prst="rect">
              <a:avLst/>
            </a:prstGeom>
            <a:noFill/>
          </p:spPr>
          <p:txBody>
            <a:bodyPr wrap="none" rtlCol="0">
              <a:spAutoFit/>
            </a:bodyPr>
            <a:lstStyle/>
            <a:p>
              <a:r>
                <a:rPr lang="fr-FR" dirty="0">
                  <a:solidFill>
                    <a:srgbClr val="00B0F0"/>
                  </a:solidFill>
                </a:rPr>
                <a:t>B</a:t>
              </a:r>
            </a:p>
          </p:txBody>
        </p:sp>
        <p:sp>
          <p:nvSpPr>
            <p:cNvPr id="37" name="Ellipse 36"/>
            <p:cNvSpPr/>
            <p:nvPr/>
          </p:nvSpPr>
          <p:spPr>
            <a:xfrm>
              <a:off x="6067367" y="3676996"/>
              <a:ext cx="166254" cy="13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4968245" y="2901143"/>
              <a:ext cx="166254" cy="138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5560236" y="3012995"/>
              <a:ext cx="166254" cy="1385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0" name="Connecteur droit 39"/>
            <p:cNvCxnSpPr/>
            <p:nvPr/>
          </p:nvCxnSpPr>
          <p:spPr>
            <a:xfrm flipH="1">
              <a:off x="4635011" y="2985357"/>
              <a:ext cx="333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stCxn id="38" idx="4"/>
            </p:cNvCxnSpPr>
            <p:nvPr/>
          </p:nvCxnSpPr>
          <p:spPr>
            <a:xfrm>
              <a:off x="5051372" y="3039731"/>
              <a:ext cx="45033" cy="100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41"/>
            <p:cNvCxnSpPr>
              <a:stCxn id="37" idx="2"/>
            </p:cNvCxnSpPr>
            <p:nvPr/>
          </p:nvCxnSpPr>
          <p:spPr>
            <a:xfrm flipH="1" flipV="1">
              <a:off x="4791075" y="3738563"/>
              <a:ext cx="1276292" cy="7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a:stCxn id="39" idx="2"/>
            </p:cNvCxnSpPr>
            <p:nvPr/>
          </p:nvCxnSpPr>
          <p:spPr>
            <a:xfrm flipH="1" flipV="1">
              <a:off x="5134499" y="3081338"/>
              <a:ext cx="425737" cy="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a:stCxn id="39" idx="4"/>
            </p:cNvCxnSpPr>
            <p:nvPr/>
          </p:nvCxnSpPr>
          <p:spPr>
            <a:xfrm flipH="1">
              <a:off x="5191125" y="3151583"/>
              <a:ext cx="452238" cy="888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a:stCxn id="37" idx="4"/>
            </p:cNvCxnSpPr>
            <p:nvPr/>
          </p:nvCxnSpPr>
          <p:spPr>
            <a:xfrm flipH="1">
              <a:off x="6067367" y="3815584"/>
              <a:ext cx="83127" cy="224554"/>
            </a:xfrm>
            <a:prstGeom prst="line">
              <a:avLst/>
            </a:prstGeom>
          </p:spPr>
          <p:style>
            <a:lnRef idx="1">
              <a:schemeClr val="accent1"/>
            </a:lnRef>
            <a:fillRef idx="0">
              <a:schemeClr val="accent1"/>
            </a:fillRef>
            <a:effectRef idx="0">
              <a:schemeClr val="accent1"/>
            </a:effectRef>
            <a:fontRef idx="minor">
              <a:schemeClr val="tx1"/>
            </a:fontRef>
          </p:style>
        </p:cxnSp>
        <p:sp>
          <p:nvSpPr>
            <p:cNvPr id="46" name="Ellipse 45"/>
            <p:cNvSpPr/>
            <p:nvPr/>
          </p:nvSpPr>
          <p:spPr>
            <a:xfrm>
              <a:off x="6292228" y="3053543"/>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6439865" y="3205943"/>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5849307" y="3358343"/>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6001707" y="2767785"/>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p:cNvSpPr/>
            <p:nvPr/>
          </p:nvSpPr>
          <p:spPr>
            <a:xfrm>
              <a:off x="5525447" y="3434544"/>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p:cNvSpPr/>
            <p:nvPr/>
          </p:nvSpPr>
          <p:spPr>
            <a:xfrm>
              <a:off x="5701662" y="3796497"/>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p:cNvSpPr/>
            <p:nvPr/>
          </p:nvSpPr>
          <p:spPr>
            <a:xfrm>
              <a:off x="5111104" y="3205939"/>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5334945" y="2839220"/>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p:cNvSpPr/>
            <p:nvPr/>
          </p:nvSpPr>
          <p:spPr>
            <a:xfrm>
              <a:off x="4730096" y="3415480"/>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p:cNvSpPr/>
            <p:nvPr/>
          </p:nvSpPr>
          <p:spPr>
            <a:xfrm>
              <a:off x="4925145" y="3889577"/>
              <a:ext cx="99047" cy="9804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6" name="Connecteur droit 55"/>
            <p:cNvCxnSpPr/>
            <p:nvPr/>
          </p:nvCxnSpPr>
          <p:spPr>
            <a:xfrm flipH="1">
              <a:off x="5484755" y="3825815"/>
              <a:ext cx="98991" cy="218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stCxn id="50" idx="2"/>
            </p:cNvCxnSpPr>
            <p:nvPr/>
          </p:nvCxnSpPr>
          <p:spPr>
            <a:xfrm flipH="1">
              <a:off x="4632348" y="3483564"/>
              <a:ext cx="893099" cy="194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a:stCxn id="50" idx="4"/>
            </p:cNvCxnSpPr>
            <p:nvPr/>
          </p:nvCxnSpPr>
          <p:spPr>
            <a:xfrm>
              <a:off x="5574971" y="3532584"/>
              <a:ext cx="8775" cy="288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flipV="1">
              <a:off x="4765111" y="3806983"/>
              <a:ext cx="818635" cy="18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4467749" y="3562744"/>
              <a:ext cx="224742" cy="230832"/>
            </a:xfrm>
            <a:prstGeom prst="rect">
              <a:avLst/>
            </a:prstGeom>
            <a:noFill/>
          </p:spPr>
          <p:txBody>
            <a:bodyPr wrap="none" rtlCol="0">
              <a:spAutoFit/>
            </a:bodyPr>
            <a:lstStyle/>
            <a:p>
              <a:r>
                <a:rPr lang="fr-FR" sz="900" dirty="0" smtClean="0">
                  <a:solidFill>
                    <a:srgbClr val="FF0000"/>
                  </a:solidFill>
                </a:rPr>
                <a:t>r</a:t>
              </a:r>
              <a:endParaRPr lang="fr-FR" sz="900" dirty="0">
                <a:solidFill>
                  <a:srgbClr val="FF0000"/>
                </a:solidFill>
              </a:endParaRPr>
            </a:p>
          </p:txBody>
        </p:sp>
        <p:sp>
          <p:nvSpPr>
            <p:cNvPr id="61" name="ZoneTexte 60"/>
            <p:cNvSpPr txBox="1"/>
            <p:nvPr/>
          </p:nvSpPr>
          <p:spPr>
            <a:xfrm>
              <a:off x="5367863" y="3977091"/>
              <a:ext cx="245580" cy="230832"/>
            </a:xfrm>
            <a:prstGeom prst="rect">
              <a:avLst/>
            </a:prstGeom>
            <a:noFill/>
          </p:spPr>
          <p:txBody>
            <a:bodyPr wrap="none" rtlCol="0">
              <a:spAutoFit/>
            </a:bodyPr>
            <a:lstStyle/>
            <a:p>
              <a:r>
                <a:rPr lang="fr-FR" sz="900" dirty="0" smtClean="0">
                  <a:solidFill>
                    <a:srgbClr val="0070C0"/>
                  </a:solidFill>
                </a:rPr>
                <a:t>b</a:t>
              </a:r>
              <a:endParaRPr lang="fr-FR" sz="900" dirty="0">
                <a:solidFill>
                  <a:srgbClr val="0070C0"/>
                </a:solidFill>
              </a:endParaRPr>
            </a:p>
          </p:txBody>
        </p:sp>
        <p:sp>
          <p:nvSpPr>
            <p:cNvPr id="62" name="ZoneTexte 61"/>
            <p:cNvSpPr txBox="1"/>
            <p:nvPr/>
          </p:nvSpPr>
          <p:spPr>
            <a:xfrm>
              <a:off x="4605859" y="3677036"/>
              <a:ext cx="239168" cy="230832"/>
            </a:xfrm>
            <a:prstGeom prst="rect">
              <a:avLst/>
            </a:prstGeom>
            <a:noFill/>
          </p:spPr>
          <p:txBody>
            <a:bodyPr wrap="none" rtlCol="0">
              <a:spAutoFit/>
            </a:bodyPr>
            <a:lstStyle/>
            <a:p>
              <a:r>
                <a:rPr lang="fr-FR" sz="900" dirty="0">
                  <a:solidFill>
                    <a:srgbClr val="00B050"/>
                  </a:solidFill>
                </a:rPr>
                <a:t>g</a:t>
              </a:r>
            </a:p>
          </p:txBody>
        </p:sp>
        <p:sp>
          <p:nvSpPr>
            <p:cNvPr id="63" name="Rectangle à coins arrondis 62"/>
            <p:cNvSpPr/>
            <p:nvPr/>
          </p:nvSpPr>
          <p:spPr>
            <a:xfrm>
              <a:off x="4647357" y="2076160"/>
              <a:ext cx="781864" cy="245190"/>
            </a:xfrm>
            <a:prstGeom prst="wedgeRoundRectCallout">
              <a:avLst>
                <a:gd name="adj1" fmla="val -3982"/>
                <a:gd name="adj2" fmla="val 26481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pastille</a:t>
              </a:r>
              <a:endParaRPr lang="fr-FR" sz="1400" i="1" dirty="0">
                <a:solidFill>
                  <a:schemeClr val="tx1"/>
                </a:solidFill>
              </a:endParaRPr>
            </a:p>
          </p:txBody>
        </p:sp>
        <p:sp>
          <p:nvSpPr>
            <p:cNvPr id="64" name="Rectangle à coins arrondis 63"/>
            <p:cNvSpPr/>
            <p:nvPr/>
          </p:nvSpPr>
          <p:spPr>
            <a:xfrm>
              <a:off x="5779907" y="1930957"/>
              <a:ext cx="574230" cy="234031"/>
            </a:xfrm>
            <a:prstGeom prst="wedgeRoundRectCallout">
              <a:avLst>
                <a:gd name="adj1" fmla="val 2109"/>
                <a:gd name="adj2" fmla="val 27841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fond</a:t>
              </a:r>
              <a:endParaRPr lang="fr-FR" sz="1400" i="1" dirty="0">
                <a:solidFill>
                  <a:schemeClr val="tx1"/>
                </a:solidFill>
              </a:endParaRPr>
            </a:p>
          </p:txBody>
        </p:sp>
      </p:grpSp>
      <p:sp>
        <p:nvSpPr>
          <p:cNvPr id="65" name="Espace réservé du contenu 2"/>
          <p:cNvSpPr txBox="1">
            <a:spLocks/>
          </p:cNvSpPr>
          <p:nvPr/>
        </p:nvSpPr>
        <p:spPr>
          <a:xfrm>
            <a:off x="838201" y="4120334"/>
            <a:ext cx="6878942" cy="22626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t>Pour notre problème, on va choisir comme données les valeurs </a:t>
            </a:r>
            <a:r>
              <a:rPr lang="fr-FR" dirty="0" smtClean="0">
                <a:solidFill>
                  <a:srgbClr val="FF0000"/>
                </a:solidFill>
              </a:rPr>
              <a:t>RGB</a:t>
            </a:r>
            <a:r>
              <a:rPr lang="fr-FR" dirty="0" smtClean="0"/>
              <a:t> des couleurs (</a:t>
            </a:r>
            <a:r>
              <a:rPr lang="fr-FR" i="1" dirty="0" smtClean="0"/>
              <a:t>plutôt que les données géométriques des pastilles</a:t>
            </a:r>
            <a:r>
              <a:rPr lang="fr-FR" dirty="0" smtClean="0"/>
              <a:t>)</a:t>
            </a:r>
          </a:p>
          <a:p>
            <a:r>
              <a:rPr lang="fr-FR" dirty="0" smtClean="0"/>
              <a:t>C’est un espace à 3 dimensions (R, G, B)</a:t>
            </a:r>
          </a:p>
          <a:p>
            <a:pPr lvl="1"/>
            <a:r>
              <a:rPr lang="fr-FR" dirty="0" smtClean="0">
                <a:solidFill>
                  <a:srgbClr val="C00000"/>
                </a:solidFill>
              </a:rPr>
              <a:t>Chaque pastille occupe un point dans cet espace</a:t>
            </a:r>
          </a:p>
          <a:p>
            <a:pPr lvl="1"/>
            <a:r>
              <a:rPr lang="fr-FR" dirty="0" smtClean="0">
                <a:solidFill>
                  <a:srgbClr val="C00000"/>
                </a:solidFill>
              </a:rPr>
              <a:t>Toutes les autres couleurs constituent le fond</a:t>
            </a:r>
          </a:p>
        </p:txBody>
      </p:sp>
      <p:cxnSp>
        <p:nvCxnSpPr>
          <p:cNvPr id="67" name="Connecteur droit avec flèche 66"/>
          <p:cNvCxnSpPr>
            <a:endCxn id="38" idx="3"/>
          </p:cNvCxnSpPr>
          <p:nvPr/>
        </p:nvCxnSpPr>
        <p:spPr>
          <a:xfrm flipV="1">
            <a:off x="7193280" y="4833976"/>
            <a:ext cx="1683487" cy="87221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a:off x="6955932" y="6069287"/>
            <a:ext cx="1827790" cy="4988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934720" y="3963308"/>
            <a:ext cx="759968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27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L’outillage informatique</a:t>
            </a:r>
            <a:endParaRPr lang="fr-FR" dirty="0">
              <a:solidFill>
                <a:srgbClr val="0070C0"/>
              </a:solidFill>
            </a:endParaRPr>
          </a:p>
        </p:txBody>
      </p:sp>
      <p:sp>
        <p:nvSpPr>
          <p:cNvPr id="3" name="Espace réservé du contenu 2"/>
          <p:cNvSpPr>
            <a:spLocks noGrp="1"/>
          </p:cNvSpPr>
          <p:nvPr>
            <p:ph idx="1"/>
          </p:nvPr>
        </p:nvSpPr>
        <p:spPr/>
        <p:txBody>
          <a:bodyPr>
            <a:normAutofit fontScale="92500" lnSpcReduction="20000"/>
          </a:bodyPr>
          <a:lstStyle/>
          <a:p>
            <a:r>
              <a:rPr lang="fr-FR" dirty="0" smtClean="0"/>
              <a:t>Ce sont des librairies </a:t>
            </a:r>
            <a:r>
              <a:rPr lang="fr-FR" b="1" dirty="0" err="1" smtClean="0">
                <a:solidFill>
                  <a:srgbClr val="00B050"/>
                </a:solidFill>
              </a:rPr>
              <a:t>OpenSource</a:t>
            </a:r>
            <a:r>
              <a:rPr lang="fr-FR" dirty="0" smtClean="0"/>
              <a:t>, d’accès libre, disponible sur toutes plateformes, utilisables dans une application </a:t>
            </a:r>
            <a:r>
              <a:rPr lang="fr-FR" dirty="0" smtClean="0">
                <a:solidFill>
                  <a:srgbClr val="00B050"/>
                </a:solidFill>
              </a:rPr>
              <a:t>Python</a:t>
            </a:r>
          </a:p>
          <a:p>
            <a:r>
              <a:rPr lang="fr-FR" dirty="0" err="1" smtClean="0">
                <a:solidFill>
                  <a:srgbClr val="FF0000"/>
                </a:solidFill>
              </a:rPr>
              <a:t>OpenCV</a:t>
            </a:r>
            <a:endParaRPr lang="fr-FR" dirty="0" smtClean="0">
              <a:solidFill>
                <a:srgbClr val="FF0000"/>
              </a:solidFill>
            </a:endParaRPr>
          </a:p>
          <a:p>
            <a:pPr lvl="1"/>
            <a:r>
              <a:rPr lang="fr-FR" dirty="0" smtClean="0">
                <a:solidFill>
                  <a:srgbClr val="C00000"/>
                </a:solidFill>
              </a:rPr>
              <a:t>Manipulation et traitement d’images</a:t>
            </a:r>
            <a:endParaRPr lang="fr-FR" dirty="0" smtClean="0">
              <a:solidFill>
                <a:srgbClr val="C00000"/>
              </a:solidFill>
            </a:endParaRPr>
          </a:p>
          <a:p>
            <a:r>
              <a:rPr lang="fr-FR" dirty="0" err="1" smtClean="0">
                <a:solidFill>
                  <a:srgbClr val="FF0000"/>
                </a:solidFill>
              </a:rPr>
              <a:t>Numpy</a:t>
            </a:r>
            <a:endParaRPr lang="fr-FR" dirty="0" smtClean="0">
              <a:solidFill>
                <a:srgbClr val="FF0000"/>
              </a:solidFill>
            </a:endParaRPr>
          </a:p>
          <a:p>
            <a:pPr lvl="1"/>
            <a:r>
              <a:rPr lang="fr-FR" dirty="0" smtClean="0">
                <a:solidFill>
                  <a:srgbClr val="C00000"/>
                </a:solidFill>
              </a:rPr>
              <a:t>Gestion matricielle de base</a:t>
            </a:r>
          </a:p>
          <a:p>
            <a:r>
              <a:rPr lang="fr-FR" dirty="0" smtClean="0">
                <a:solidFill>
                  <a:srgbClr val="FF0000"/>
                </a:solidFill>
              </a:rPr>
              <a:t>Pandas</a:t>
            </a:r>
          </a:p>
          <a:p>
            <a:pPr lvl="1"/>
            <a:r>
              <a:rPr lang="fr-FR" dirty="0" smtClean="0">
                <a:solidFill>
                  <a:srgbClr val="C00000"/>
                </a:solidFill>
              </a:rPr>
              <a:t>Gestion de structures de données (au dessus de </a:t>
            </a:r>
            <a:r>
              <a:rPr lang="fr-FR" dirty="0" err="1" smtClean="0">
                <a:solidFill>
                  <a:srgbClr val="C00000"/>
                </a:solidFill>
              </a:rPr>
              <a:t>numpy</a:t>
            </a:r>
            <a:r>
              <a:rPr lang="fr-FR" dirty="0" smtClean="0">
                <a:solidFill>
                  <a:srgbClr val="C00000"/>
                </a:solidFill>
              </a:rPr>
              <a:t>)</a:t>
            </a:r>
          </a:p>
          <a:p>
            <a:r>
              <a:rPr lang="fr-FR" dirty="0" err="1" smtClean="0">
                <a:solidFill>
                  <a:srgbClr val="FF0000"/>
                </a:solidFill>
              </a:rPr>
              <a:t>Tensorflow</a:t>
            </a:r>
            <a:endParaRPr lang="fr-FR" dirty="0" smtClean="0">
              <a:solidFill>
                <a:srgbClr val="FF0000"/>
              </a:solidFill>
            </a:endParaRPr>
          </a:p>
          <a:p>
            <a:pPr lvl="1"/>
            <a:r>
              <a:rPr lang="fr-FR" dirty="0" smtClean="0">
                <a:solidFill>
                  <a:srgbClr val="C00000"/>
                </a:solidFill>
              </a:rPr>
              <a:t>Moteur du réseau de neurones</a:t>
            </a:r>
          </a:p>
          <a:p>
            <a:r>
              <a:rPr lang="fr-FR" dirty="0" err="1" smtClean="0">
                <a:solidFill>
                  <a:srgbClr val="FF0000"/>
                </a:solidFill>
              </a:rPr>
              <a:t>Keras</a:t>
            </a:r>
            <a:endParaRPr lang="fr-FR" dirty="0" smtClean="0">
              <a:solidFill>
                <a:srgbClr val="FF0000"/>
              </a:solidFill>
            </a:endParaRPr>
          </a:p>
          <a:p>
            <a:pPr lvl="1"/>
            <a:r>
              <a:rPr lang="fr-FR" dirty="0" smtClean="0">
                <a:solidFill>
                  <a:srgbClr val="C00000"/>
                </a:solidFill>
              </a:rPr>
              <a:t>Pilotage du réseau de neurones</a:t>
            </a:r>
          </a:p>
          <a:p>
            <a:endParaRPr lang="fr-FR" dirty="0"/>
          </a:p>
        </p:txBody>
      </p:sp>
    </p:spTree>
    <p:extLst>
      <p:ext uri="{BB962C8B-B14F-4D97-AF65-F5344CB8AC3E}">
        <p14:creationId xmlns:p14="http://schemas.microsoft.com/office/powerpoint/2010/main" val="426180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70C0"/>
                </a:solidFill>
              </a:rPr>
              <a:t>Les pastilles</a:t>
            </a:r>
            <a:endParaRPr lang="fr-FR" dirty="0">
              <a:solidFill>
                <a:srgbClr val="0070C0"/>
              </a:solidFill>
            </a:endParaRPr>
          </a:p>
        </p:txBody>
      </p:sp>
      <p:sp>
        <p:nvSpPr>
          <p:cNvPr id="3" name="Espace réservé du contenu 2"/>
          <p:cNvSpPr>
            <a:spLocks noGrp="1"/>
          </p:cNvSpPr>
          <p:nvPr>
            <p:ph idx="1"/>
          </p:nvPr>
        </p:nvSpPr>
        <p:spPr/>
        <p:txBody>
          <a:bodyPr/>
          <a:lstStyle/>
          <a:p>
            <a:r>
              <a:rPr lang="fr-FR" dirty="0" smtClean="0"/>
              <a:t>On choisit N valeurs RGB telles qu’il y aura un contraste entre deux pastilles mais aussi avec un fond général (table par exemple)</a:t>
            </a:r>
          </a:p>
          <a:p>
            <a:r>
              <a:rPr lang="fr-FR" dirty="0" smtClean="0"/>
              <a:t>En pratique on considère 8 pastilles:</a:t>
            </a:r>
          </a:p>
          <a:p>
            <a:pPr lvl="1"/>
            <a:r>
              <a:rPr lang="fr-FR" dirty="0" smtClean="0">
                <a:solidFill>
                  <a:srgbClr val="C00000"/>
                </a:solidFill>
              </a:rPr>
              <a:t>Chaque couleur fondamentale R, G, B, C, Y, M</a:t>
            </a:r>
          </a:p>
          <a:p>
            <a:pPr lvl="1"/>
            <a:r>
              <a:rPr lang="fr-FR" dirty="0" smtClean="0">
                <a:solidFill>
                  <a:srgbClr val="C00000"/>
                </a:solidFill>
              </a:rPr>
              <a:t>Un gris foncé</a:t>
            </a:r>
          </a:p>
          <a:p>
            <a:pPr lvl="1"/>
            <a:r>
              <a:rPr lang="fr-FR" dirty="0" smtClean="0">
                <a:solidFill>
                  <a:srgbClr val="C00000"/>
                </a:solidFill>
              </a:rPr>
              <a:t>Un gris clair</a:t>
            </a:r>
            <a:endParaRPr lang="fr-FR" dirty="0">
              <a:solidFill>
                <a:srgbClr val="C00000"/>
              </a:solidFill>
            </a:endParaRPr>
          </a:p>
        </p:txBody>
      </p:sp>
      <p:sp>
        <p:nvSpPr>
          <p:cNvPr id="4" name="ZoneTexte 3"/>
          <p:cNvSpPr txBox="1"/>
          <p:nvPr/>
        </p:nvSpPr>
        <p:spPr>
          <a:xfrm>
            <a:off x="8442960" y="3175421"/>
            <a:ext cx="3505200" cy="2308324"/>
          </a:xfrm>
          <a:prstGeom prst="rect">
            <a:avLst/>
          </a:prstGeom>
          <a:solidFill>
            <a:schemeClr val="accent6">
              <a:lumMod val="20000"/>
              <a:lumOff val="80000"/>
            </a:schemeClr>
          </a:solidFill>
          <a:ln w="38100">
            <a:solidFill>
              <a:schemeClr val="accent2">
                <a:lumMod val="75000"/>
              </a:schemeClr>
            </a:solidFill>
          </a:ln>
        </p:spPr>
        <p:txBody>
          <a:bodyPr wrap="square" rtlCol="0">
            <a:spAutoFit/>
          </a:bodyPr>
          <a:lstStyle/>
          <a:p>
            <a:r>
              <a:rPr lang="fr-FR" dirty="0" err="1" smtClean="0">
                <a:latin typeface="Comic Sans MS" panose="030F0702030302020204" pitchFamily="66" charset="0"/>
              </a:rPr>
              <a:t>Rgb</a:t>
            </a:r>
            <a:r>
              <a:rPr lang="fr-FR" dirty="0" smtClean="0">
                <a:latin typeface="Comic Sans MS" panose="030F0702030302020204" pitchFamily="66" charset="0"/>
              </a:rPr>
              <a:t> = 80 80 80</a:t>
            </a:r>
          </a:p>
          <a:p>
            <a:r>
              <a:rPr lang="fr-FR" dirty="0" err="1" smtClean="0">
                <a:latin typeface="Comic Sans MS" panose="030F0702030302020204" pitchFamily="66" charset="0"/>
              </a:rPr>
              <a:t>Rgb</a:t>
            </a:r>
            <a:r>
              <a:rPr lang="fr-FR" dirty="0" smtClean="0">
                <a:latin typeface="Comic Sans MS" panose="030F0702030302020204" pitchFamily="66" charset="0"/>
              </a:rPr>
              <a:t> = 0 0 255           </a:t>
            </a:r>
            <a:r>
              <a:rPr lang="fr-FR" dirty="0" smtClean="0">
                <a:latin typeface="Comic Sans MS" panose="030F0702030302020204" pitchFamily="66" charset="0"/>
              </a:rPr>
              <a:t>(rouge)</a:t>
            </a:r>
            <a:endParaRPr lang="fr-FR" dirty="0" smtClean="0">
              <a:latin typeface="Comic Sans MS" panose="030F0702030302020204" pitchFamily="66" charset="0"/>
            </a:endParaRPr>
          </a:p>
          <a:p>
            <a:r>
              <a:rPr lang="fr-FR" dirty="0" err="1" smtClean="0">
                <a:latin typeface="Comic Sans MS" panose="030F0702030302020204" pitchFamily="66" charset="0"/>
              </a:rPr>
              <a:t>Rgb</a:t>
            </a:r>
            <a:r>
              <a:rPr lang="fr-FR" dirty="0" smtClean="0">
                <a:latin typeface="Comic Sans MS" panose="030F0702030302020204" pitchFamily="66" charset="0"/>
              </a:rPr>
              <a:t> = 0 255 0           (vert)</a:t>
            </a:r>
          </a:p>
          <a:p>
            <a:r>
              <a:rPr lang="fr-FR" dirty="0" err="1" smtClean="0">
                <a:latin typeface="Comic Sans MS" panose="030F0702030302020204" pitchFamily="66" charset="0"/>
              </a:rPr>
              <a:t>Rgb</a:t>
            </a:r>
            <a:r>
              <a:rPr lang="fr-FR" dirty="0" smtClean="0">
                <a:latin typeface="Comic Sans MS" panose="030F0702030302020204" pitchFamily="66" charset="0"/>
              </a:rPr>
              <a:t> = 0 255 255       (cyan)</a:t>
            </a:r>
          </a:p>
          <a:p>
            <a:r>
              <a:rPr lang="fr-FR" dirty="0" err="1" smtClean="0">
                <a:latin typeface="Comic Sans MS" panose="030F0702030302020204" pitchFamily="66" charset="0"/>
              </a:rPr>
              <a:t>Rgb</a:t>
            </a:r>
            <a:r>
              <a:rPr lang="fr-FR" dirty="0" smtClean="0">
                <a:latin typeface="Comic Sans MS" panose="030F0702030302020204" pitchFamily="66" charset="0"/>
              </a:rPr>
              <a:t> = 255 0 0           </a:t>
            </a:r>
            <a:r>
              <a:rPr lang="fr-FR" dirty="0" smtClean="0">
                <a:latin typeface="Comic Sans MS" panose="030F0702030302020204" pitchFamily="66" charset="0"/>
              </a:rPr>
              <a:t>(jaune)</a:t>
            </a:r>
            <a:endParaRPr lang="fr-FR" dirty="0" smtClean="0">
              <a:latin typeface="Comic Sans MS" panose="030F0702030302020204" pitchFamily="66" charset="0"/>
            </a:endParaRPr>
          </a:p>
          <a:p>
            <a:r>
              <a:rPr lang="fr-FR" dirty="0" err="1" smtClean="0">
                <a:latin typeface="Comic Sans MS" panose="030F0702030302020204" pitchFamily="66" charset="0"/>
              </a:rPr>
              <a:t>Rgb</a:t>
            </a:r>
            <a:r>
              <a:rPr lang="fr-FR" dirty="0" smtClean="0">
                <a:latin typeface="Comic Sans MS" panose="030F0702030302020204" pitchFamily="66" charset="0"/>
              </a:rPr>
              <a:t> = 255 0 255       (magenta)</a:t>
            </a:r>
          </a:p>
          <a:p>
            <a:r>
              <a:rPr lang="fr-FR" dirty="0" err="1" smtClean="0">
                <a:latin typeface="Comic Sans MS" panose="030F0702030302020204" pitchFamily="66" charset="0"/>
              </a:rPr>
              <a:t>Rgb</a:t>
            </a:r>
            <a:r>
              <a:rPr lang="fr-FR" dirty="0" smtClean="0">
                <a:latin typeface="Comic Sans MS" panose="030F0702030302020204" pitchFamily="66" charset="0"/>
              </a:rPr>
              <a:t> = 255 255 0       </a:t>
            </a:r>
            <a:r>
              <a:rPr lang="fr-FR" dirty="0" smtClean="0">
                <a:latin typeface="Comic Sans MS" panose="030F0702030302020204" pitchFamily="66" charset="0"/>
              </a:rPr>
              <a:t>(cyan)</a:t>
            </a:r>
            <a:endParaRPr lang="fr-FR" dirty="0" smtClean="0">
              <a:latin typeface="Comic Sans MS" panose="030F0702030302020204" pitchFamily="66" charset="0"/>
            </a:endParaRPr>
          </a:p>
          <a:p>
            <a:r>
              <a:rPr lang="fr-FR" dirty="0" err="1" smtClean="0">
                <a:latin typeface="Comic Sans MS" panose="030F0702030302020204" pitchFamily="66" charset="0"/>
              </a:rPr>
              <a:t>Rgb</a:t>
            </a:r>
            <a:r>
              <a:rPr lang="fr-FR" dirty="0" smtClean="0">
                <a:latin typeface="Comic Sans MS" panose="030F0702030302020204" pitchFamily="66" charset="0"/>
              </a:rPr>
              <a:t> = 176 176 176</a:t>
            </a:r>
          </a:p>
        </p:txBody>
      </p:sp>
      <p:cxnSp>
        <p:nvCxnSpPr>
          <p:cNvPr id="5" name="Connecteur droit avec flèche 4"/>
          <p:cNvCxnSpPr/>
          <p:nvPr/>
        </p:nvCxnSpPr>
        <p:spPr>
          <a:xfrm>
            <a:off x="3169920" y="4206240"/>
            <a:ext cx="5273040" cy="104648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3383280" y="3383280"/>
            <a:ext cx="5059680" cy="4267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47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48360" y="208367"/>
            <a:ext cx="10515600" cy="1325563"/>
          </a:xfrm>
        </p:spPr>
        <p:txBody>
          <a:bodyPr/>
          <a:lstStyle/>
          <a:p>
            <a:r>
              <a:rPr lang="fr-FR" dirty="0" smtClean="0">
                <a:solidFill>
                  <a:srgbClr val="0070C0"/>
                </a:solidFill>
              </a:rPr>
              <a:t>Définition d’un réseau de neurones</a:t>
            </a:r>
            <a:endParaRPr lang="fr-FR" dirty="0">
              <a:solidFill>
                <a:srgbClr val="0070C0"/>
              </a:solidFill>
            </a:endParaRPr>
          </a:p>
        </p:txBody>
      </p:sp>
      <p:sp>
        <p:nvSpPr>
          <p:cNvPr id="6" name="ZoneTexte 5"/>
          <p:cNvSpPr txBox="1"/>
          <p:nvPr/>
        </p:nvSpPr>
        <p:spPr>
          <a:xfrm>
            <a:off x="9833296" y="1419138"/>
            <a:ext cx="2256638" cy="1719743"/>
          </a:xfrm>
          <a:prstGeom prst="rect">
            <a:avLst/>
          </a:prstGeom>
          <a:noFill/>
        </p:spPr>
        <p:txBody>
          <a:bodyPr wrap="square" rtlCol="0">
            <a:spAutoFit/>
          </a:bodyPr>
          <a:lstStyle/>
          <a:p>
            <a:endParaRPr lang="fr-FR" dirty="0"/>
          </a:p>
        </p:txBody>
      </p:sp>
      <p:grpSp>
        <p:nvGrpSpPr>
          <p:cNvPr id="8" name="Groupe 7"/>
          <p:cNvGrpSpPr/>
          <p:nvPr/>
        </p:nvGrpSpPr>
        <p:grpSpPr>
          <a:xfrm>
            <a:off x="397779" y="3370371"/>
            <a:ext cx="10449185" cy="3343753"/>
            <a:chOff x="397779" y="1376096"/>
            <a:chExt cx="10449185" cy="3343753"/>
          </a:xfrm>
        </p:grpSpPr>
        <p:sp>
          <p:nvSpPr>
            <p:cNvPr id="9" name="Rectangle 1"/>
            <p:cNvSpPr>
              <a:spLocks noChangeArrowheads="1"/>
            </p:cNvSpPr>
            <p:nvPr/>
          </p:nvSpPr>
          <p:spPr bwMode="auto">
            <a:xfrm>
              <a:off x="397779" y="1835010"/>
              <a:ext cx="5042134" cy="2192908"/>
            </a:xfrm>
            <a:prstGeom prst="rect">
              <a:avLst/>
            </a:prstGeom>
            <a:solidFill>
              <a:schemeClr val="bg1">
                <a:lumMod val="95000"/>
              </a:schemeClr>
            </a:solidFill>
            <a:ln w="9525">
              <a:solidFill>
                <a:schemeClr val="accent2"/>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50" b="0" i="0" u="none" strike="noStrike" cap="none" normalizeH="0" baseline="0" dirty="0" smtClean="0">
                  <a:ln>
                    <a:noFill/>
                  </a:ln>
                  <a:solidFill>
                    <a:srgbClr val="000000"/>
                  </a:solidFill>
                  <a:effectLst/>
                  <a:latin typeface="Consolas" panose="020B0609020204030204" pitchFamily="49" charset="0"/>
                </a:rPr>
                <a:t>model = </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keras.models.Sequential</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keras.layers.Input</a:t>
              </a:r>
              <a:r>
                <a:rPr kumimoji="0" lang="fr-FR" altLang="fr-FR" sz="1050" b="0" i="0" u="none" strike="noStrike" cap="none" normalizeH="0" baseline="0" dirty="0" smtClean="0">
                  <a:ln>
                    <a:noFill/>
                  </a:ln>
                  <a:solidFill>
                    <a:srgbClr val="000000"/>
                  </a:solidFill>
                  <a:effectLst/>
                  <a:latin typeface="Consolas" panose="020B0609020204030204" pitchFamily="49" charset="0"/>
                </a:rPr>
                <a:t>(3,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InputLayer</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keras.layers.Dense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smtClean="0">
                  <a:ln>
                    <a:noFill/>
                  </a:ln>
                  <a:solidFill>
                    <a:srgbClr val="0000FF"/>
                  </a:solidFill>
                  <a:effectLst/>
                  <a:latin typeface="Consolas" panose="020B0609020204030204" pitchFamily="49" charset="0"/>
                </a:rPr>
                <a:t>64</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smtClean="0">
                  <a:ln>
                    <a:noFill/>
                  </a:ln>
                  <a:solidFill>
                    <a:srgbClr val="660099"/>
                  </a:solidFill>
                  <a:effectLst/>
                  <a:latin typeface="Consolas" panose="020B0609020204030204" pitchFamily="49" charset="0"/>
                </a:rPr>
                <a:t>activation</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"relu"</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"Dense_n1"</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keras.layers.Dense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smtClean="0">
                  <a:ln>
                    <a:noFill/>
                  </a:ln>
                  <a:solidFill>
                    <a:srgbClr val="0000FF"/>
                  </a:solidFill>
                  <a:effectLst/>
                  <a:latin typeface="Consolas" panose="020B0609020204030204" pitchFamily="49" charset="0"/>
                </a:rPr>
                <a:t>64</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smtClean="0">
                  <a:ln>
                    <a:noFill/>
                  </a:ln>
                  <a:solidFill>
                    <a:srgbClr val="660099"/>
                  </a:solidFill>
                  <a:effectLst/>
                  <a:latin typeface="Consolas" panose="020B0609020204030204" pitchFamily="49" charset="0"/>
                </a:rPr>
                <a:t>activation</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"relu"</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"Dense_n2"</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model.add</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000000"/>
                  </a:solidFill>
                  <a:effectLst/>
                  <a:latin typeface="Consolas" panose="020B0609020204030204" pitchFamily="49" charset="0"/>
                </a:rPr>
                <a:t>keras.layers.Dense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smtClean="0">
                  <a:ln>
                    <a:noFill/>
                  </a:ln>
                  <a:solidFill>
                    <a:srgbClr val="0000FF"/>
                  </a:solidFill>
                  <a:effectLst/>
                  <a:latin typeface="Consolas" panose="020B0609020204030204" pitchFamily="49" charset="0"/>
                </a:rPr>
                <a:t>1</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name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1" i="0" u="none" strike="noStrike" cap="none" normalizeH="0" baseline="0" dirty="0" smtClean="0">
                  <a:ln>
                    <a:noFill/>
                  </a:ln>
                  <a:solidFill>
                    <a:srgbClr val="008080"/>
                  </a:solidFill>
                  <a:effectLst/>
                  <a:latin typeface="Consolas" panose="020B0609020204030204" pitchFamily="49" charset="0"/>
                </a:rPr>
                <a:t>"Output"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err="1" smtClean="0">
                  <a:ln>
                    <a:noFill/>
                  </a:ln>
                  <a:solidFill>
                    <a:srgbClr val="000000"/>
                  </a:solidFill>
                  <a:effectLst/>
                  <a:latin typeface="Consolas" panose="020B0609020204030204" pitchFamily="49" charset="0"/>
                </a:rPr>
                <a:t>model.compile</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optimizer</a:t>
              </a:r>
              <a:r>
                <a:rPr kumimoji="0" lang="fr-FR" altLang="fr-FR" sz="1050" b="0" i="0" u="none" strike="noStrike" cap="none" normalizeH="0" baseline="0" dirty="0" smtClean="0">
                  <a:ln>
                    <a:noFill/>
                  </a:ln>
                  <a:solidFill>
                    <a:srgbClr val="660099"/>
                  </a:solidFill>
                  <a:effectLst/>
                  <a:latin typeface="Consolas" panose="020B0609020204030204" pitchFamily="49" charset="0"/>
                </a:rPr>
                <a:t> </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rmsprop</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loss</a:t>
              </a:r>
              <a:r>
                <a:rPr kumimoji="0" lang="fr-FR" altLang="fr-FR" sz="1050" b="0" i="0" u="none" strike="noStrike" cap="none" normalizeH="0" baseline="0" dirty="0" smtClean="0">
                  <a:ln>
                    <a:noFill/>
                  </a:ln>
                  <a:solidFill>
                    <a:srgbClr val="660099"/>
                  </a:solidFill>
                  <a:effectLst/>
                  <a:latin typeface="Consolas" panose="020B0609020204030204" pitchFamily="49" charset="0"/>
                </a:rPr>
                <a:t>      </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mse</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0" i="0" u="none" strike="noStrike" cap="none" normalizeH="0" baseline="0" dirty="0" err="1" smtClean="0">
                  <a:ln>
                    <a:noFill/>
                  </a:ln>
                  <a:solidFill>
                    <a:srgbClr val="660099"/>
                  </a:solidFill>
                  <a:effectLst/>
                  <a:latin typeface="Consolas" panose="020B0609020204030204" pitchFamily="49" charset="0"/>
                </a:rPr>
                <a:t>metrics</a:t>
              </a:r>
              <a:r>
                <a:rPr kumimoji="0" lang="fr-FR" altLang="fr-FR" sz="1050" b="0" i="0" u="none" strike="noStrike" cap="none" normalizeH="0" baseline="0" dirty="0" smtClean="0">
                  <a:ln>
                    <a:noFill/>
                  </a:ln>
                  <a:solidFill>
                    <a:srgbClr val="660099"/>
                  </a:solidFill>
                  <a:effectLst/>
                  <a:latin typeface="Consolas" panose="020B0609020204030204" pitchFamily="49" charset="0"/>
                </a:rPr>
                <a:t>   </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mae</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 </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1" i="0" u="none" strike="noStrike" cap="none" normalizeH="0" baseline="0" dirty="0" err="1" smtClean="0">
                  <a:ln>
                    <a:noFill/>
                  </a:ln>
                  <a:solidFill>
                    <a:srgbClr val="008080"/>
                  </a:solidFill>
                  <a:effectLst/>
                  <a:latin typeface="Consolas" panose="020B0609020204030204" pitchFamily="49" charset="0"/>
                </a:rPr>
                <a:t>mse</a:t>
              </a:r>
              <a:r>
                <a:rPr kumimoji="0" lang="fr-FR" altLang="fr-FR" sz="1050" b="1" i="0" u="none" strike="noStrike" cap="none" normalizeH="0" baseline="0" dirty="0" smtClean="0">
                  <a:ln>
                    <a:noFill/>
                  </a:ln>
                  <a:solidFill>
                    <a:srgbClr val="008080"/>
                  </a:solidFill>
                  <a:effectLst/>
                  <a:latin typeface="Consolas" panose="020B0609020204030204" pitchFamily="49" charset="0"/>
                </a:rPr>
                <a:t>"</a:t>
              </a:r>
              <a:r>
                <a:rPr kumimoji="0" lang="fr-FR" altLang="fr-FR" sz="1050" b="0" i="0" u="none" strike="noStrike" cap="none" normalizeH="0" baseline="0" dirty="0" smtClean="0">
                  <a:ln>
                    <a:noFill/>
                  </a:ln>
                  <a:solidFill>
                    <a:srgbClr val="000000"/>
                  </a:solidFill>
                  <a:effectLst/>
                  <a:latin typeface="Consolas" panose="020B0609020204030204" pitchFamily="49" charset="0"/>
                </a:rPr>
                <a:t>])</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0" i="0" u="none" strike="noStrike" cap="none" normalizeH="0" baseline="0" dirty="0" smtClean="0">
                  <a:ln>
                    <a:noFill/>
                  </a:ln>
                  <a:solidFill>
                    <a:srgbClr val="000000"/>
                  </a:solidFill>
                  <a:effectLst/>
                  <a:latin typeface="Consolas" panose="020B0609020204030204" pitchFamily="49" charset="0"/>
                </a:rPr>
                <a:t/>
              </a:r>
              <a:br>
                <a:rPr kumimoji="0" lang="fr-FR" altLang="fr-FR" sz="1050" b="0" i="0" u="none" strike="noStrike" cap="none" normalizeH="0" baseline="0" dirty="0" smtClean="0">
                  <a:ln>
                    <a:noFill/>
                  </a:ln>
                  <a:solidFill>
                    <a:srgbClr val="000000"/>
                  </a:solidFill>
                  <a:effectLst/>
                  <a:latin typeface="Consolas" panose="020B0609020204030204" pitchFamily="49" charset="0"/>
                </a:rPr>
              </a:br>
              <a:r>
                <a:rPr kumimoji="0" lang="fr-FR" altLang="fr-FR" sz="1050" b="1" i="0" u="none" strike="noStrike" cap="none" normalizeH="0" baseline="0" dirty="0" smtClean="0">
                  <a:ln>
                    <a:noFill/>
                  </a:ln>
                  <a:solidFill>
                    <a:srgbClr val="000080"/>
                  </a:solidFill>
                  <a:effectLst/>
                  <a:latin typeface="Consolas" panose="020B0609020204030204" pitchFamily="49" charset="0"/>
                </a:rPr>
                <a:t>return </a:t>
              </a:r>
              <a:r>
                <a:rPr kumimoji="0" lang="fr-FR" altLang="fr-FR" sz="1050" b="0" i="0" u="none" strike="noStrike" cap="none" normalizeH="0" baseline="0" dirty="0" smtClean="0">
                  <a:ln>
                    <a:noFill/>
                  </a:ln>
                  <a:solidFill>
                    <a:srgbClr val="000000"/>
                  </a:solidFill>
                  <a:effectLst/>
                  <a:latin typeface="Consolas" panose="020B0609020204030204" pitchFamily="49" charset="0"/>
                </a:rPr>
                <a:t>model</a:t>
              </a:r>
              <a:endParaRPr kumimoji="0" lang="fr-FR" altLang="fr-FR" sz="2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à coins arrondis 9"/>
            <p:cNvSpPr/>
            <p:nvPr/>
          </p:nvSpPr>
          <p:spPr>
            <a:xfrm>
              <a:off x="1655778" y="1376096"/>
              <a:ext cx="1934710" cy="265876"/>
            </a:xfrm>
            <a:prstGeom prst="wedgeRoundRectCallout">
              <a:avLst>
                <a:gd name="adj1" fmla="val -28061"/>
                <a:gd name="adj2" fmla="val 14828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Architecture du réseau</a:t>
              </a:r>
              <a:endParaRPr lang="fr-FR" sz="1400" dirty="0">
                <a:solidFill>
                  <a:schemeClr val="tx1"/>
                </a:solidFill>
              </a:endParaRPr>
            </a:p>
          </p:txBody>
        </p:sp>
        <p:sp>
          <p:nvSpPr>
            <p:cNvPr id="11" name="Rectangle à coins arrondis 10"/>
            <p:cNvSpPr/>
            <p:nvPr/>
          </p:nvSpPr>
          <p:spPr>
            <a:xfrm>
              <a:off x="4919798" y="1654779"/>
              <a:ext cx="1543223" cy="265876"/>
            </a:xfrm>
            <a:prstGeom prst="wedgeRoundRectCallout">
              <a:avLst>
                <a:gd name="adj1" fmla="val -90814"/>
                <a:gd name="adj2" fmla="val 12950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Couche d’entrée</a:t>
              </a:r>
              <a:endParaRPr lang="fr-FR" sz="1400" i="1" dirty="0">
                <a:solidFill>
                  <a:schemeClr val="tx1"/>
                </a:solidFill>
              </a:endParaRPr>
            </a:p>
          </p:txBody>
        </p:sp>
        <p:sp>
          <p:nvSpPr>
            <p:cNvPr id="12" name="Rectangle à coins arrondis 11"/>
            <p:cNvSpPr/>
            <p:nvPr/>
          </p:nvSpPr>
          <p:spPr>
            <a:xfrm>
              <a:off x="8793500" y="1381188"/>
              <a:ext cx="1645288" cy="1033596"/>
            </a:xfrm>
            <a:prstGeom prst="wedgeRoundRectCallout">
              <a:avLst>
                <a:gd name="adj1" fmla="val -20546"/>
                <a:gd name="adj2" fmla="val 116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La couche d’entrée est constituée de 3 neurones (R, G, B)</a:t>
              </a:r>
              <a:endParaRPr lang="fr-FR" sz="1400" dirty="0">
                <a:solidFill>
                  <a:schemeClr val="tx1"/>
                </a:solidFill>
              </a:endParaRPr>
            </a:p>
          </p:txBody>
        </p:sp>
        <p:sp>
          <p:nvSpPr>
            <p:cNvPr id="13" name="Rectangle à coins arrondis 12"/>
            <p:cNvSpPr/>
            <p:nvPr/>
          </p:nvSpPr>
          <p:spPr>
            <a:xfrm>
              <a:off x="6308872" y="2146071"/>
              <a:ext cx="1851520" cy="655852"/>
            </a:xfrm>
            <a:prstGeom prst="wedgeRoundRectCallout">
              <a:avLst>
                <a:gd name="adj1" fmla="val -159147"/>
                <a:gd name="adj2" fmla="val 212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2 Couches profondes</a:t>
              </a:r>
            </a:p>
            <a:p>
              <a:pPr algn="ctr"/>
              <a:r>
                <a:rPr lang="fr-FR" sz="1400" dirty="0" smtClean="0">
                  <a:solidFill>
                    <a:schemeClr val="tx1"/>
                  </a:solidFill>
                </a:rPr>
                <a:t>Utilisant la fonction d’activation </a:t>
              </a:r>
              <a:r>
                <a:rPr lang="fr-FR" sz="1400" b="1" dirty="0" smtClean="0">
                  <a:solidFill>
                    <a:srgbClr val="FF0000"/>
                  </a:solidFill>
                </a:rPr>
                <a:t>relu</a:t>
              </a:r>
              <a:endParaRPr lang="fr-FR" sz="1400" b="1" dirty="0">
                <a:solidFill>
                  <a:srgbClr val="FF0000"/>
                </a:solidFill>
              </a:endParaRPr>
            </a:p>
          </p:txBody>
        </p:sp>
        <p:sp>
          <p:nvSpPr>
            <p:cNvPr id="14" name="Rectangle à coins arrondis 13"/>
            <p:cNvSpPr/>
            <p:nvPr/>
          </p:nvSpPr>
          <p:spPr>
            <a:xfrm>
              <a:off x="6352215" y="3062558"/>
              <a:ext cx="2171000" cy="796377"/>
            </a:xfrm>
            <a:prstGeom prst="wedgeRoundRectCallout">
              <a:avLst>
                <a:gd name="adj1" fmla="val -159799"/>
                <a:gd name="adj2" fmla="val -6203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Couche de sortie</a:t>
              </a:r>
              <a:r>
                <a:rPr lang="fr-FR" sz="1400" dirty="0" smtClean="0">
                  <a:solidFill>
                    <a:schemeClr val="tx1"/>
                  </a:solidFill>
                </a:rPr>
                <a:t>: il y a un seul neurone puisque le résultat est un </a:t>
              </a:r>
              <a:r>
                <a:rPr lang="fr-FR" sz="1400" i="1" dirty="0" smtClean="0">
                  <a:solidFill>
                    <a:srgbClr val="FF0000"/>
                  </a:solidFill>
                </a:rPr>
                <a:t>nombre</a:t>
              </a:r>
              <a:endParaRPr lang="fr-FR" sz="1400" i="1" dirty="0">
                <a:solidFill>
                  <a:srgbClr val="FF0000"/>
                </a:solidFill>
              </a:endParaRPr>
            </a:p>
          </p:txBody>
        </p:sp>
        <p:sp>
          <p:nvSpPr>
            <p:cNvPr id="15" name="Rectangle à coins arrondis 14"/>
            <p:cNvSpPr/>
            <p:nvPr/>
          </p:nvSpPr>
          <p:spPr>
            <a:xfrm>
              <a:off x="2324318" y="3989360"/>
              <a:ext cx="2684202" cy="730489"/>
            </a:xfrm>
            <a:prstGeom prst="wedgeRoundRectCallout">
              <a:avLst>
                <a:gd name="adj1" fmla="val -53967"/>
                <a:gd name="adj2" fmla="val -7600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smtClean="0">
                  <a:solidFill>
                    <a:schemeClr val="tx1"/>
                  </a:solidFill>
                </a:rPr>
                <a:t>Choix des algorithmes</a:t>
              </a:r>
              <a:r>
                <a:rPr lang="fr-FR" sz="1400" dirty="0" smtClean="0">
                  <a:solidFill>
                    <a:schemeClr val="tx1"/>
                  </a:solidFill>
                </a:rPr>
                <a:t>: </a:t>
              </a:r>
              <a:endParaRPr lang="fr-FR" sz="1400" dirty="0" smtClean="0">
                <a:solidFill>
                  <a:schemeClr val="tx1"/>
                </a:solidFill>
              </a:endParaRPr>
            </a:p>
            <a:p>
              <a:pPr marL="285750" indent="-285750">
                <a:buFont typeface="Arial" panose="020B0604020202020204" pitchFamily="34" charset="0"/>
                <a:buChar char="•"/>
              </a:pPr>
              <a:r>
                <a:rPr lang="fr-FR" sz="1400" dirty="0" smtClean="0">
                  <a:solidFill>
                    <a:schemeClr val="tx1"/>
                  </a:solidFill>
                </a:rPr>
                <a:t>descente </a:t>
              </a:r>
              <a:r>
                <a:rPr lang="fr-FR" sz="1400" dirty="0" smtClean="0">
                  <a:solidFill>
                    <a:schemeClr val="tx1"/>
                  </a:solidFill>
                </a:rPr>
                <a:t>de </a:t>
              </a:r>
              <a:r>
                <a:rPr lang="fr-FR" sz="1400" dirty="0" smtClean="0">
                  <a:solidFill>
                    <a:schemeClr val="tx1"/>
                  </a:solidFill>
                </a:rPr>
                <a:t>gradient</a:t>
              </a:r>
            </a:p>
            <a:p>
              <a:pPr marL="285750" indent="-285750">
                <a:buFont typeface="Arial" panose="020B0604020202020204" pitchFamily="34" charset="0"/>
                <a:buChar char="•"/>
              </a:pPr>
              <a:r>
                <a:rPr lang="fr-FR" sz="1400" dirty="0" smtClean="0">
                  <a:solidFill>
                    <a:schemeClr val="tx1"/>
                  </a:solidFill>
                </a:rPr>
                <a:t>métriques</a:t>
              </a:r>
              <a:endParaRPr lang="fr-FR" sz="1400" dirty="0">
                <a:solidFill>
                  <a:schemeClr val="tx1"/>
                </a:solidFill>
              </a:endParaRPr>
            </a:p>
          </p:txBody>
        </p:sp>
        <p:sp>
          <p:nvSpPr>
            <p:cNvPr id="16" name="Rectangle à coins arrondis 15"/>
            <p:cNvSpPr/>
            <p:nvPr/>
          </p:nvSpPr>
          <p:spPr>
            <a:xfrm>
              <a:off x="8729097" y="3039109"/>
              <a:ext cx="2117867" cy="1054719"/>
            </a:xfrm>
            <a:prstGeom prst="wedgeRoundRectCallout">
              <a:avLst>
                <a:gd name="adj1" fmla="val -37837"/>
                <a:gd name="adj2" fmla="val 11644"/>
                <a:gd name="adj3" fmla="val 16667"/>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Les 2 couches profondes sont constituées de 64 neurones intégralement connectés entre eux</a:t>
              </a:r>
              <a:endParaRPr lang="fr-FR" sz="1400" dirty="0">
                <a:solidFill>
                  <a:schemeClr val="tx1"/>
                </a:solidFill>
              </a:endParaRPr>
            </a:p>
          </p:txBody>
        </p:sp>
      </p:grpSp>
      <p:grpSp>
        <p:nvGrpSpPr>
          <p:cNvPr id="18" name="Groupe 17"/>
          <p:cNvGrpSpPr/>
          <p:nvPr/>
        </p:nvGrpSpPr>
        <p:grpSpPr>
          <a:xfrm>
            <a:off x="473330" y="1285213"/>
            <a:ext cx="10570289" cy="2148853"/>
            <a:chOff x="1030679" y="4333226"/>
            <a:chExt cx="10570289" cy="2148853"/>
          </a:xfrm>
        </p:grpSpPr>
        <p:grpSp>
          <p:nvGrpSpPr>
            <p:cNvPr id="109" name="Groupe 108"/>
            <p:cNvGrpSpPr/>
            <p:nvPr/>
          </p:nvGrpSpPr>
          <p:grpSpPr>
            <a:xfrm>
              <a:off x="1030679" y="4333226"/>
              <a:ext cx="10570289" cy="2148853"/>
              <a:chOff x="2209239" y="4627866"/>
              <a:chExt cx="10570289" cy="2148853"/>
            </a:xfrm>
          </p:grpSpPr>
          <p:sp>
            <p:nvSpPr>
              <p:cNvPr id="107" name="Rectangle 106"/>
              <p:cNvSpPr/>
              <p:nvPr/>
            </p:nvSpPr>
            <p:spPr>
              <a:xfrm>
                <a:off x="5691769" y="4627866"/>
                <a:ext cx="4368853" cy="214885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smtClean="0">
                    <a:solidFill>
                      <a:schemeClr val="tx1"/>
                    </a:solidFill>
                  </a:rPr>
                  <a:t>Couches</a:t>
                </a:r>
              </a:p>
              <a:p>
                <a:pPr algn="ctr"/>
                <a:r>
                  <a:rPr lang="fr-FR" dirty="0" smtClean="0">
                    <a:solidFill>
                      <a:schemeClr val="tx1"/>
                    </a:solidFill>
                  </a:rPr>
                  <a:t>profondes</a:t>
                </a:r>
                <a:endParaRPr lang="fr-FR" dirty="0">
                  <a:solidFill>
                    <a:schemeClr val="tx1"/>
                  </a:solidFill>
                </a:endParaRPr>
              </a:p>
            </p:txBody>
          </p:sp>
          <p:sp>
            <p:nvSpPr>
              <p:cNvPr id="92" name="Ellipse 91"/>
              <p:cNvSpPr/>
              <p:nvPr/>
            </p:nvSpPr>
            <p:spPr>
              <a:xfrm>
                <a:off x="10586720" y="5455920"/>
                <a:ext cx="528320" cy="48758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p:cNvSpPr/>
              <p:nvPr/>
            </p:nvSpPr>
            <p:spPr>
              <a:xfrm>
                <a:off x="4399280" y="5222240"/>
                <a:ext cx="863600" cy="93472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a:off x="5850181" y="475525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oupe 3"/>
              <p:cNvGrpSpPr/>
              <p:nvPr/>
            </p:nvGrpSpPr>
            <p:grpSpPr>
              <a:xfrm>
                <a:off x="10713371" y="5585138"/>
                <a:ext cx="269240" cy="292100"/>
                <a:chOff x="675640" y="4371340"/>
                <a:chExt cx="589280" cy="568960"/>
              </a:xfrm>
            </p:grpSpPr>
            <p:sp>
              <p:nvSpPr>
                <p:cNvPr id="20" name="Rectangle à coins arrondis 1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orme libre 2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3" name="Groupe 22"/>
              <p:cNvGrpSpPr/>
              <p:nvPr/>
            </p:nvGrpSpPr>
            <p:grpSpPr>
              <a:xfrm>
                <a:off x="4528820" y="5372100"/>
                <a:ext cx="269240" cy="292100"/>
                <a:chOff x="675640" y="4371340"/>
                <a:chExt cx="589280" cy="568960"/>
              </a:xfrm>
            </p:grpSpPr>
            <p:sp>
              <p:nvSpPr>
                <p:cNvPr id="24" name="Rectangle à coins arrondis 2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27" name="Groupe 26"/>
              <p:cNvGrpSpPr/>
              <p:nvPr/>
            </p:nvGrpSpPr>
            <p:grpSpPr>
              <a:xfrm>
                <a:off x="4681220" y="5524500"/>
                <a:ext cx="269240" cy="292100"/>
                <a:chOff x="675640" y="4371340"/>
                <a:chExt cx="589280" cy="568960"/>
              </a:xfrm>
            </p:grpSpPr>
            <p:sp>
              <p:nvSpPr>
                <p:cNvPr id="28" name="Rectangle à coins arrondis 27"/>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orme libre 29"/>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1" name="Groupe 30"/>
              <p:cNvGrpSpPr/>
              <p:nvPr/>
            </p:nvGrpSpPr>
            <p:grpSpPr>
              <a:xfrm>
                <a:off x="4833620" y="5676900"/>
                <a:ext cx="269240" cy="292100"/>
                <a:chOff x="675640" y="4371340"/>
                <a:chExt cx="589280" cy="568960"/>
              </a:xfrm>
            </p:grpSpPr>
            <p:sp>
              <p:nvSpPr>
                <p:cNvPr id="32" name="Rectangle à coins arrondis 3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orme libre 3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5" name="Groupe 34"/>
              <p:cNvGrpSpPr/>
              <p:nvPr/>
            </p:nvGrpSpPr>
            <p:grpSpPr>
              <a:xfrm>
                <a:off x="6056828" y="5041159"/>
                <a:ext cx="269240" cy="292100"/>
                <a:chOff x="675640" y="4371340"/>
                <a:chExt cx="589280" cy="568960"/>
              </a:xfrm>
            </p:grpSpPr>
            <p:sp>
              <p:nvSpPr>
                <p:cNvPr id="36" name="Rectangle à coins arrondis 3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3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39" name="Groupe 38"/>
              <p:cNvGrpSpPr/>
              <p:nvPr/>
            </p:nvGrpSpPr>
            <p:grpSpPr>
              <a:xfrm>
                <a:off x="6209228" y="5193559"/>
                <a:ext cx="269240" cy="292100"/>
                <a:chOff x="675640" y="4371340"/>
                <a:chExt cx="589280" cy="568960"/>
              </a:xfrm>
            </p:grpSpPr>
            <p:sp>
              <p:nvSpPr>
                <p:cNvPr id="40" name="Rectangle à coins arrondis 3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orme libre 4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43" name="Groupe 42"/>
              <p:cNvGrpSpPr/>
              <p:nvPr/>
            </p:nvGrpSpPr>
            <p:grpSpPr>
              <a:xfrm>
                <a:off x="6361628" y="5345959"/>
                <a:ext cx="269240" cy="292100"/>
                <a:chOff x="675640" y="4371340"/>
                <a:chExt cx="589280" cy="568960"/>
              </a:xfrm>
            </p:grpSpPr>
            <p:sp>
              <p:nvSpPr>
                <p:cNvPr id="44" name="Rectangle à coins arrondis 43"/>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orme libre 45"/>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47" name="Groupe 46"/>
              <p:cNvGrpSpPr/>
              <p:nvPr/>
            </p:nvGrpSpPr>
            <p:grpSpPr>
              <a:xfrm>
                <a:off x="6514028" y="5498359"/>
                <a:ext cx="269240" cy="292100"/>
                <a:chOff x="675640" y="4371340"/>
                <a:chExt cx="589280" cy="568960"/>
              </a:xfrm>
            </p:grpSpPr>
            <p:sp>
              <p:nvSpPr>
                <p:cNvPr id="48" name="Rectangle à coins arrondis 47"/>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orme libre 49"/>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51" name="Groupe 50"/>
              <p:cNvGrpSpPr/>
              <p:nvPr/>
            </p:nvGrpSpPr>
            <p:grpSpPr>
              <a:xfrm>
                <a:off x="6666428" y="5650759"/>
                <a:ext cx="269240" cy="292100"/>
                <a:chOff x="675640" y="4371340"/>
                <a:chExt cx="589280" cy="568960"/>
              </a:xfrm>
            </p:grpSpPr>
            <p:sp>
              <p:nvSpPr>
                <p:cNvPr id="52" name="Rectangle à coins arrondis 51"/>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Forme libre 53"/>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55" name="Groupe 54"/>
              <p:cNvGrpSpPr/>
              <p:nvPr/>
            </p:nvGrpSpPr>
            <p:grpSpPr>
              <a:xfrm>
                <a:off x="6818828" y="5803159"/>
                <a:ext cx="269240" cy="292100"/>
                <a:chOff x="675640" y="4371340"/>
                <a:chExt cx="589280" cy="568960"/>
              </a:xfrm>
            </p:grpSpPr>
            <p:sp>
              <p:nvSpPr>
                <p:cNvPr id="56" name="Rectangle à coins arrondis 55"/>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56"/>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Forme libre 57"/>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59" name="Groupe 58"/>
              <p:cNvGrpSpPr/>
              <p:nvPr/>
            </p:nvGrpSpPr>
            <p:grpSpPr>
              <a:xfrm>
                <a:off x="6971228" y="5955559"/>
                <a:ext cx="269240" cy="292100"/>
                <a:chOff x="675640" y="4371340"/>
                <a:chExt cx="589280" cy="568960"/>
              </a:xfrm>
            </p:grpSpPr>
            <p:sp>
              <p:nvSpPr>
                <p:cNvPr id="60" name="Rectangle à coins arrondis 59"/>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orme libre 61"/>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63" name="Ellipse 62"/>
              <p:cNvSpPr/>
              <p:nvPr/>
            </p:nvSpPr>
            <p:spPr>
              <a:xfrm>
                <a:off x="8339381" y="4836539"/>
                <a:ext cx="1609799" cy="18487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4" name="Groupe 63"/>
              <p:cNvGrpSpPr/>
              <p:nvPr/>
            </p:nvGrpSpPr>
            <p:grpSpPr>
              <a:xfrm>
                <a:off x="8546028" y="5122439"/>
                <a:ext cx="269240" cy="292100"/>
                <a:chOff x="675640" y="4371340"/>
                <a:chExt cx="589280" cy="568960"/>
              </a:xfrm>
            </p:grpSpPr>
            <p:sp>
              <p:nvSpPr>
                <p:cNvPr id="65" name="Rectangle à coins arrondis 64"/>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65"/>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Forme libre 66"/>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68" name="Groupe 67"/>
              <p:cNvGrpSpPr/>
              <p:nvPr/>
            </p:nvGrpSpPr>
            <p:grpSpPr>
              <a:xfrm>
                <a:off x="8698428" y="5274839"/>
                <a:ext cx="269240" cy="292100"/>
                <a:chOff x="675640" y="4371340"/>
                <a:chExt cx="589280" cy="568960"/>
              </a:xfrm>
            </p:grpSpPr>
            <p:sp>
              <p:nvSpPr>
                <p:cNvPr id="69" name="Rectangle à coins arrondis 6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69"/>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Forme libre 7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72" name="Groupe 71"/>
              <p:cNvGrpSpPr/>
              <p:nvPr/>
            </p:nvGrpSpPr>
            <p:grpSpPr>
              <a:xfrm>
                <a:off x="8850828" y="5427239"/>
                <a:ext cx="269240" cy="292100"/>
                <a:chOff x="675640" y="4371340"/>
                <a:chExt cx="589280" cy="568960"/>
              </a:xfrm>
            </p:grpSpPr>
            <p:sp>
              <p:nvSpPr>
                <p:cNvPr id="73" name="Rectangle à coins arrondis 72"/>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73"/>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Forme libre 74"/>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76" name="Groupe 75"/>
              <p:cNvGrpSpPr/>
              <p:nvPr/>
            </p:nvGrpSpPr>
            <p:grpSpPr>
              <a:xfrm>
                <a:off x="9003228" y="5579639"/>
                <a:ext cx="269240" cy="292100"/>
                <a:chOff x="675640" y="4371340"/>
                <a:chExt cx="589280" cy="568960"/>
              </a:xfrm>
            </p:grpSpPr>
            <p:sp>
              <p:nvSpPr>
                <p:cNvPr id="77" name="Rectangle à coins arrondis 76"/>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Ellipse 77"/>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Forme libre 78"/>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80" name="Groupe 79"/>
              <p:cNvGrpSpPr/>
              <p:nvPr/>
            </p:nvGrpSpPr>
            <p:grpSpPr>
              <a:xfrm>
                <a:off x="9155628" y="5732039"/>
                <a:ext cx="269240" cy="292100"/>
                <a:chOff x="675640" y="4371340"/>
                <a:chExt cx="589280" cy="568960"/>
              </a:xfrm>
            </p:grpSpPr>
            <p:sp>
              <p:nvSpPr>
                <p:cNvPr id="81" name="Rectangle à coins arrondis 80"/>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Ellipse 81"/>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Forme libre 82"/>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84" name="Groupe 83"/>
              <p:cNvGrpSpPr/>
              <p:nvPr/>
            </p:nvGrpSpPr>
            <p:grpSpPr>
              <a:xfrm>
                <a:off x="9308028" y="5884439"/>
                <a:ext cx="269240" cy="292100"/>
                <a:chOff x="675640" y="4371340"/>
                <a:chExt cx="589280" cy="568960"/>
              </a:xfrm>
            </p:grpSpPr>
            <p:sp>
              <p:nvSpPr>
                <p:cNvPr id="85" name="Rectangle à coins arrondis 84"/>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Ellipse 85"/>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Forme libre 86"/>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grpSp>
            <p:nvGrpSpPr>
              <p:cNvPr id="88" name="Groupe 87"/>
              <p:cNvGrpSpPr/>
              <p:nvPr/>
            </p:nvGrpSpPr>
            <p:grpSpPr>
              <a:xfrm>
                <a:off x="9460428" y="6036839"/>
                <a:ext cx="269240" cy="292100"/>
                <a:chOff x="675640" y="4371340"/>
                <a:chExt cx="589280" cy="568960"/>
              </a:xfrm>
            </p:grpSpPr>
            <p:sp>
              <p:nvSpPr>
                <p:cNvPr id="89" name="Rectangle à coins arrondis 88"/>
                <p:cNvSpPr/>
                <p:nvPr/>
              </p:nvSpPr>
              <p:spPr>
                <a:xfrm>
                  <a:off x="675640" y="4371340"/>
                  <a:ext cx="589280" cy="56896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Ellipse 89"/>
                <p:cNvSpPr/>
                <p:nvPr/>
              </p:nvSpPr>
              <p:spPr>
                <a:xfrm>
                  <a:off x="724747" y="4419762"/>
                  <a:ext cx="472652" cy="45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Forme libre 90"/>
                <p:cNvSpPr/>
                <p:nvPr/>
              </p:nvSpPr>
              <p:spPr>
                <a:xfrm>
                  <a:off x="853652" y="4565029"/>
                  <a:ext cx="233257" cy="178632"/>
                </a:xfrm>
                <a:custGeom>
                  <a:avLst/>
                  <a:gdLst>
                    <a:gd name="connsiteX0" fmla="*/ 0 w 1290320"/>
                    <a:gd name="connsiteY0" fmla="*/ 1056640 h 1132966"/>
                    <a:gd name="connsiteX1" fmla="*/ 467360 w 1290320"/>
                    <a:gd name="connsiteY1" fmla="*/ 1046480 h 1132966"/>
                    <a:gd name="connsiteX2" fmla="*/ 782320 w 1290320"/>
                    <a:gd name="connsiteY2" fmla="*/ 182880 h 1132966"/>
                    <a:gd name="connsiteX3" fmla="*/ 1290320 w 1290320"/>
                    <a:gd name="connsiteY3" fmla="*/ 0 h 1132966"/>
                    <a:gd name="connsiteX4" fmla="*/ 1290320 w 1290320"/>
                    <a:gd name="connsiteY4" fmla="*/ 0 h 1132966"/>
                    <a:gd name="connsiteX5" fmla="*/ 1290320 w 1290320"/>
                    <a:gd name="connsiteY5" fmla="*/ 0 h 113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320" h="1132966">
                      <a:moveTo>
                        <a:pt x="0" y="1056640"/>
                      </a:moveTo>
                      <a:cubicBezTo>
                        <a:pt x="168486" y="1124373"/>
                        <a:pt x="336973" y="1192107"/>
                        <a:pt x="467360" y="1046480"/>
                      </a:cubicBezTo>
                      <a:cubicBezTo>
                        <a:pt x="597747" y="900853"/>
                        <a:pt x="645160" y="357293"/>
                        <a:pt x="782320" y="182880"/>
                      </a:cubicBezTo>
                      <a:cubicBezTo>
                        <a:pt x="919480" y="8467"/>
                        <a:pt x="1290320" y="0"/>
                        <a:pt x="1290320" y="0"/>
                      </a:cubicBezTo>
                      <a:lnTo>
                        <a:pt x="1290320" y="0"/>
                      </a:lnTo>
                      <a:lnTo>
                        <a:pt x="1290320" y="0"/>
                      </a:ln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sp>
            <p:nvSpPr>
              <p:cNvPr id="5" name="Flèche droite 4"/>
              <p:cNvSpPr/>
              <p:nvPr/>
            </p:nvSpPr>
            <p:spPr>
              <a:xfrm>
                <a:off x="5262880" y="5430520"/>
                <a:ext cx="587301"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Flèche droite 92"/>
              <p:cNvSpPr/>
              <p:nvPr/>
            </p:nvSpPr>
            <p:spPr>
              <a:xfrm>
                <a:off x="7581336" y="5491480"/>
                <a:ext cx="707562"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Flèche droite 93"/>
              <p:cNvSpPr/>
              <p:nvPr/>
            </p:nvSpPr>
            <p:spPr>
              <a:xfrm>
                <a:off x="9999663" y="5458468"/>
                <a:ext cx="556207" cy="583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2209239" y="5445760"/>
                <a:ext cx="997874"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Capteur</a:t>
                </a:r>
                <a:endParaRPr lang="fr-FR" dirty="0">
                  <a:solidFill>
                    <a:schemeClr val="tx1"/>
                  </a:solidFill>
                </a:endParaRPr>
              </a:p>
            </p:txBody>
          </p:sp>
          <p:cxnSp>
            <p:nvCxnSpPr>
              <p:cNvPr id="95" name="Connecteur droit avec flèche 94"/>
              <p:cNvCxnSpPr>
                <a:stCxn id="7" idx="3"/>
                <a:endCxn id="25" idx="2"/>
              </p:cNvCxnSpPr>
              <p:nvPr/>
            </p:nvCxnSpPr>
            <p:spPr>
              <a:xfrm flipV="1">
                <a:off x="3207113" y="5513489"/>
                <a:ext cx="1344144" cy="202411"/>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a:stCxn id="7" idx="3"/>
                <a:endCxn id="28" idx="1"/>
              </p:cNvCxnSpPr>
              <p:nvPr/>
            </p:nvCxnSpPr>
            <p:spPr>
              <a:xfrm flipV="1">
                <a:off x="3207113" y="5670550"/>
                <a:ext cx="1474107" cy="453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p:cNvCxnSpPr>
                <a:stCxn id="7" idx="3"/>
                <a:endCxn id="32" idx="1"/>
              </p:cNvCxnSpPr>
              <p:nvPr/>
            </p:nvCxnSpPr>
            <p:spPr>
              <a:xfrm>
                <a:off x="3207113" y="5715900"/>
                <a:ext cx="1626507" cy="10705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4" name="ZoneTexte 103"/>
              <p:cNvSpPr txBox="1"/>
              <p:nvPr/>
            </p:nvSpPr>
            <p:spPr>
              <a:xfrm>
                <a:off x="3469650" y="5342653"/>
                <a:ext cx="318052" cy="369332"/>
              </a:xfrm>
              <a:prstGeom prst="rect">
                <a:avLst/>
              </a:prstGeom>
              <a:noFill/>
            </p:spPr>
            <p:txBody>
              <a:bodyPr wrap="square" rtlCol="0">
                <a:spAutoFit/>
              </a:bodyPr>
              <a:lstStyle/>
              <a:p>
                <a:r>
                  <a:rPr lang="fr-FR" dirty="0" smtClean="0">
                    <a:solidFill>
                      <a:srgbClr val="FF0000"/>
                    </a:solidFill>
                  </a:rPr>
                  <a:t>R</a:t>
                </a:r>
                <a:endParaRPr lang="fr-FR" dirty="0">
                  <a:solidFill>
                    <a:srgbClr val="FF0000"/>
                  </a:solidFill>
                </a:endParaRPr>
              </a:p>
            </p:txBody>
          </p:sp>
          <p:sp>
            <p:nvSpPr>
              <p:cNvPr id="105" name="ZoneTexte 104"/>
              <p:cNvSpPr txBox="1"/>
              <p:nvPr/>
            </p:nvSpPr>
            <p:spPr>
              <a:xfrm>
                <a:off x="3804930" y="5495053"/>
                <a:ext cx="318052" cy="369332"/>
              </a:xfrm>
              <a:prstGeom prst="rect">
                <a:avLst/>
              </a:prstGeom>
              <a:noFill/>
            </p:spPr>
            <p:txBody>
              <a:bodyPr wrap="square" rtlCol="0">
                <a:spAutoFit/>
              </a:bodyPr>
              <a:lstStyle/>
              <a:p>
                <a:r>
                  <a:rPr lang="fr-FR" dirty="0" smtClean="0">
                    <a:solidFill>
                      <a:srgbClr val="FF0000"/>
                    </a:solidFill>
                  </a:rPr>
                  <a:t>G</a:t>
                </a:r>
                <a:endParaRPr lang="fr-FR" dirty="0">
                  <a:solidFill>
                    <a:srgbClr val="FF0000"/>
                  </a:solidFill>
                </a:endParaRPr>
              </a:p>
            </p:txBody>
          </p:sp>
          <p:sp>
            <p:nvSpPr>
              <p:cNvPr id="106" name="ZoneTexte 105"/>
              <p:cNvSpPr txBox="1"/>
              <p:nvPr/>
            </p:nvSpPr>
            <p:spPr>
              <a:xfrm>
                <a:off x="3459490" y="5708413"/>
                <a:ext cx="318052" cy="369332"/>
              </a:xfrm>
              <a:prstGeom prst="rect">
                <a:avLst/>
              </a:prstGeom>
              <a:noFill/>
            </p:spPr>
            <p:txBody>
              <a:bodyPr wrap="square" rtlCol="0">
                <a:spAutoFit/>
              </a:bodyPr>
              <a:lstStyle/>
              <a:p>
                <a:r>
                  <a:rPr lang="fr-FR" dirty="0" smtClean="0">
                    <a:solidFill>
                      <a:srgbClr val="FF0000"/>
                    </a:solidFill>
                  </a:rPr>
                  <a:t>B</a:t>
                </a:r>
                <a:endParaRPr lang="fr-FR" dirty="0">
                  <a:solidFill>
                    <a:srgbClr val="FF0000"/>
                  </a:solidFill>
                </a:endParaRPr>
              </a:p>
            </p:txBody>
          </p:sp>
          <p:sp>
            <p:nvSpPr>
              <p:cNvPr id="108" name="Rectangle 107"/>
              <p:cNvSpPr/>
              <p:nvPr/>
            </p:nvSpPr>
            <p:spPr>
              <a:xfrm>
                <a:off x="11883207" y="5400410"/>
                <a:ext cx="896321" cy="540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N° pastille</a:t>
                </a:r>
                <a:endParaRPr lang="fr-FR" dirty="0">
                  <a:solidFill>
                    <a:schemeClr val="tx1"/>
                  </a:solidFill>
                </a:endParaRPr>
              </a:p>
            </p:txBody>
          </p:sp>
        </p:grpSp>
        <p:sp>
          <p:nvSpPr>
            <p:cNvPr id="110" name="Flèche droite 109"/>
            <p:cNvSpPr/>
            <p:nvPr/>
          </p:nvSpPr>
          <p:spPr>
            <a:xfrm>
              <a:off x="10050771" y="5304924"/>
              <a:ext cx="556207" cy="162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065554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2459</Words>
  <Application>Microsoft Office PowerPoint</Application>
  <PresentationFormat>Grand écran</PresentationFormat>
  <Paragraphs>376</Paragraphs>
  <Slides>22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Calibri</vt:lpstr>
      <vt:lpstr>Calibri Light</vt:lpstr>
      <vt:lpstr>Cambria Math</vt:lpstr>
      <vt:lpstr>Comic Sans MS</vt:lpstr>
      <vt:lpstr>Consolas</vt:lpstr>
      <vt:lpstr>Times New Roman</vt:lpstr>
      <vt:lpstr>Thème Office</vt:lpstr>
      <vt:lpstr>Utilisation d’un réseau de neurones entrainé pour différentes reconnaissances  Mécanismes d’apprentissage</vt:lpstr>
      <vt:lpstr>Mécanisme de l’apprentissage</vt:lpstr>
      <vt:lpstr>Principe d’un réseau de neurones</vt:lpstr>
      <vt:lpstr>Présentation PowerPoint</vt:lpstr>
      <vt:lpstr>Quelles sont les étapes de l’apprentissage?</vt:lpstr>
      <vt:lpstr>Préparation des données d’apprentissage</vt:lpstr>
      <vt:lpstr>L’outillage informatique</vt:lpstr>
      <vt:lpstr>Les pastilles</vt:lpstr>
      <vt:lpstr>Définition d’un réseau de neurones</vt:lpstr>
      <vt:lpstr>Mécanisme de l’apprentissage</vt:lpstr>
      <vt:lpstr>Préparation des données</vt:lpstr>
      <vt:lpstr>Construction de l’architecture</vt:lpstr>
      <vt:lpstr>Processus d’apprentissage</vt:lpstr>
      <vt:lpstr>Évolution de l’apprentissage</vt:lpstr>
      <vt:lpstr>Évaluation de l’apprentissage, la matrice de confusion</vt:lpstr>
      <vt:lpstr>Outil de simulation</vt:lpstr>
      <vt:lpstr>Merci pour votre attention !!</vt:lpstr>
      <vt:lpstr>Construction des données</vt:lpstr>
      <vt:lpstr>Préparation des données</vt:lpstr>
      <vt:lpstr>Entraînement du réseau</vt:lpstr>
      <vt:lpstr>Utilisation du réseau entraîné</vt:lpstr>
      <vt:lpstr>Résultats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Mécanisme de l’apprentissage</dc:title>
  <dc:creator>Christian Arnault</dc:creator>
  <cp:lastModifiedBy>Christian Arnault</cp:lastModifiedBy>
  <cp:revision>59</cp:revision>
  <cp:lastPrinted>2023-02-03T21:17:40Z</cp:lastPrinted>
  <dcterms:created xsi:type="dcterms:W3CDTF">2023-02-03T17:41:54Z</dcterms:created>
  <dcterms:modified xsi:type="dcterms:W3CDTF">2023-03-07T00:02:57Z</dcterms:modified>
</cp:coreProperties>
</file>