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7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7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7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7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598-50DE-4D74-A578-EB607A23EE85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Utilisation d’un réseau de neurones pour détecter les pastilles de couleurs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079" y="3310476"/>
            <a:ext cx="2064390" cy="49812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Chris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24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réseau entraîné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9809" y="1789315"/>
            <a:ext cx="10992381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loaded_model.predict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n, i in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[n][0]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real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delta = real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%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 pastilles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pastilles[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 pastille=[r{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)}]")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(b)}]")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863906" y="1926866"/>
            <a:ext cx="281869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Préparation de N données simulées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780015" y="2532271"/>
            <a:ext cx="2818699" cy="420653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Utilise le réseau entrainé pour faire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36504" y="3103603"/>
            <a:ext cx="3882703" cy="265876"/>
          </a:xfrm>
          <a:prstGeom prst="wedgeRoundRectCallout">
            <a:avLst>
              <a:gd name="adj1" fmla="val -66006"/>
              <a:gd name="adj2" fmla="val 22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Dénormalisation</a:t>
            </a:r>
            <a:r>
              <a:rPr lang="fr-FR" sz="1400" i="1" dirty="0" smtClean="0">
                <a:solidFill>
                  <a:schemeClr val="tx1"/>
                </a:solidFill>
              </a:rPr>
              <a:t> pour récupérer le vraies valeurs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430861" y="3546409"/>
            <a:ext cx="1684787" cy="406880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Analyse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41971" y="4666641"/>
            <a:ext cx="320878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02471" y="5341625"/>
            <a:ext cx="263763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9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060726"/>
            <a:ext cx="648538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=0.003482341766357422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=[r201, g33, b22]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009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=0.001229703426361084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=[r132, g17, b114]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010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=0.0013559162616729736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b57]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=0.008603900671005249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=[r59, g0,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=0.025277554988861084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=[r202, g217, b26]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=0.007489681243896484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b1]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=0.014719843864440918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=[r238, g175, b30]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=0.0102158784866333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=[r104, g2, b177]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=0.01276630163192749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=[r228, g86, b5]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=0.018812984228134155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=[r7, g15, b84]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=0.0006569921970367432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=[r112, g202, b36]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=0.00672033429145813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=[r141, g151, b63]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=0.0069768428802490234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=[r206, g133, b35]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=0.005681902170181274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=[r73, g245, b77]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=0.013886183500289917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=[r30, g166,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=0.008311629295349121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=[r37, g210, b59]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=0.001646280288696289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b89]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=0.014390379190444946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=[r224, g26, b250]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=0.004931032657623291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=[r216, g10, b124]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=0.00182381272315979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=[r212, g24, b42]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=0.014600306749343872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=[r145, g214, b105]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=0.0019124150276184082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=[r242, g34, b181]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878973" y="195331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a détecté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283353" y="260066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4593" y="1396239"/>
            <a:ext cx="2239862" cy="479468"/>
          </a:xfrm>
          <a:prstGeom prst="wedgeRoundRectCallout">
            <a:avLst>
              <a:gd name="adj1" fmla="val 15493"/>
              <a:gd name="adj2" fmla="val 11443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Prédiction: numéro de la pastille ou zéro pour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835530" y="4179545"/>
            <a:ext cx="2080469" cy="391612"/>
          </a:xfrm>
          <a:prstGeom prst="wedgeRoundRectCallout">
            <a:avLst>
              <a:gd name="adj1" fmla="val -37157"/>
              <a:gd name="adj2" fmla="val 1641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Estimation de l’erreur lors de reconnaissance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040658" y="1337381"/>
            <a:ext cx="2080469" cy="265876"/>
          </a:xfrm>
          <a:prstGeom prst="wedgeRoundRectCallout">
            <a:avLst>
              <a:gd name="adj1" fmla="val -6350"/>
              <a:gd name="adj2" fmla="val 25980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effectivement lue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522608" y="1099515"/>
            <a:ext cx="2080469" cy="265876"/>
          </a:xfrm>
          <a:prstGeom prst="wedgeRoundRectCallout">
            <a:avLst>
              <a:gd name="adj1" fmla="val -42908"/>
              <a:gd name="adj2" fmla="val 3337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de la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entraîner un réseau de neurones (</a:t>
            </a:r>
            <a:r>
              <a:rPr lang="fr-FR" dirty="0" err="1" smtClean="0"/>
              <a:t>RdN</a:t>
            </a:r>
            <a:r>
              <a:rPr lang="fr-FR" dirty="0" smtClean="0"/>
              <a:t>) sur un ensemble de pastille de couleurs</a:t>
            </a:r>
          </a:p>
          <a:p>
            <a:pPr lvl="1"/>
            <a:r>
              <a:rPr lang="fr-FR" dirty="0" smtClean="0"/>
              <a:t>Chaque pastille est caractérisée par une valeur de RGB telle qu’un contraste existe entre toutes les pastilles</a:t>
            </a:r>
          </a:p>
          <a:p>
            <a:pPr lvl="1"/>
            <a:r>
              <a:rPr lang="fr-FR" dirty="0" smtClean="0"/>
              <a:t>Une jeu est doté d’un capteur de couleur RGB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RdN</a:t>
            </a:r>
            <a:r>
              <a:rPr lang="fr-FR" dirty="0" smtClean="0"/>
              <a:t> sera interrogé pour demander à quelle pastille correspond une valeur RGB </a:t>
            </a:r>
            <a:r>
              <a:rPr lang="fr-FR" dirty="0" err="1" smtClean="0"/>
              <a:t>détéctée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5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étapes de l’apprentissage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prépare les pastilles en définissant les N valeurs RGB (on s’arrange que les N valeurs RGB forment un contraste entre les différentes pastilles et aussi avec le fond)</a:t>
            </a:r>
          </a:p>
          <a:p>
            <a:r>
              <a:rPr lang="fr-FR" dirty="0" smtClean="0"/>
              <a:t>On prépare des données d’apprentissage consistant à la valeur RGB associée à la réponse attendue </a:t>
            </a:r>
            <a:r>
              <a:rPr lang="fr-FR" dirty="0" err="1" smtClean="0"/>
              <a:t>c.à.d</a:t>
            </a:r>
            <a:r>
              <a:rPr lang="fr-FR" dirty="0" smtClean="0"/>
              <a:t> soit le numéro de la pastille lorsqu’elle correspond, soit la valeur zéro lorsque la valeur RGB correspond à aucune pastille</a:t>
            </a:r>
          </a:p>
          <a:p>
            <a:r>
              <a:rPr lang="fr-FR" dirty="0" smtClean="0"/>
              <a:t>L’entraînement du </a:t>
            </a:r>
            <a:r>
              <a:rPr lang="fr-FR" dirty="0" err="1" smtClean="0"/>
              <a:t>RdN</a:t>
            </a:r>
            <a:r>
              <a:rPr lang="fr-FR" dirty="0" smtClean="0"/>
              <a:t> nécessite de diviser les données produites en deux sous-ensembles:</a:t>
            </a:r>
          </a:p>
          <a:p>
            <a:pPr lvl="1"/>
            <a:r>
              <a:rPr lang="fr-FR" dirty="0" smtClean="0"/>
              <a:t>Les données d’apprentissage</a:t>
            </a:r>
          </a:p>
          <a:p>
            <a:pPr lvl="1"/>
            <a:r>
              <a:rPr lang="fr-FR" dirty="0" smtClean="0"/>
              <a:t>Les données de validation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3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L’outillage informatique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Gestion matricielle de base</a:t>
            </a:r>
          </a:p>
          <a:p>
            <a:r>
              <a:rPr lang="fr-FR" dirty="0" smtClean="0"/>
              <a:t>Pandas</a:t>
            </a:r>
          </a:p>
          <a:p>
            <a:pPr lvl="1"/>
            <a:r>
              <a:rPr lang="fr-FR" dirty="0" smtClean="0"/>
              <a:t>Gestion de structures de données (au dessus de </a:t>
            </a:r>
            <a:r>
              <a:rPr lang="fr-FR" dirty="0" err="1" smtClean="0"/>
              <a:t>numpy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err="1" smtClean="0"/>
              <a:t>Tensorflow</a:t>
            </a:r>
            <a:endParaRPr lang="fr-FR" dirty="0" smtClean="0"/>
          </a:p>
          <a:p>
            <a:pPr lvl="1"/>
            <a:r>
              <a:rPr lang="fr-FR" dirty="0" smtClean="0"/>
              <a:t>Moteur du réseau de neurones</a:t>
            </a:r>
          </a:p>
          <a:p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Pilotage du réseau de neurones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80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pastilles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choisit N valeurs RGB telles qu’il y aura un contraste entre deux pastilles mais aussi avec un fond général (table par exemple)</a:t>
            </a:r>
          </a:p>
          <a:p>
            <a:r>
              <a:rPr lang="fr-FR" dirty="0" smtClean="0"/>
              <a:t>En pratique on considère 8 pastilles:</a:t>
            </a:r>
          </a:p>
          <a:p>
            <a:pPr lvl="1"/>
            <a:r>
              <a:rPr lang="fr-FR" dirty="0" smtClean="0"/>
              <a:t>Chaque couleur fondamentale R, G, B, C, Y, M</a:t>
            </a:r>
          </a:p>
          <a:p>
            <a:pPr lvl="1"/>
            <a:r>
              <a:rPr lang="fr-FR" dirty="0" smtClean="0"/>
              <a:t>Un gris clair</a:t>
            </a:r>
          </a:p>
          <a:p>
            <a:pPr lvl="1"/>
            <a:r>
              <a:rPr lang="fr-FR" dirty="0" smtClean="0"/>
              <a:t>Un gris foncé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18540" y="3246541"/>
            <a:ext cx="192071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Rgb</a:t>
            </a:r>
            <a:r>
              <a:rPr lang="fr-FR" dirty="0" smtClean="0"/>
              <a:t> = 80 80 80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0 0 255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0 255 0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0 255 255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255 0 0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255 0 255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255 255 0</a:t>
            </a:r>
          </a:p>
          <a:p>
            <a:r>
              <a:rPr lang="fr-FR" dirty="0" err="1" smtClean="0"/>
              <a:t>Rgb</a:t>
            </a:r>
            <a:r>
              <a:rPr lang="fr-FR" dirty="0" smtClean="0"/>
              <a:t> = 176 176 176</a:t>
            </a:r>
          </a:p>
        </p:txBody>
      </p:sp>
    </p:spTree>
    <p:extLst>
      <p:ext uri="{BB962C8B-B14F-4D97-AF65-F5344CB8AC3E}">
        <p14:creationId xmlns:p14="http://schemas.microsoft.com/office/powerpoint/2010/main" val="302047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d’un réseau de neurones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833296" y="1419138"/>
            <a:ext cx="2256638" cy="171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029351" y="785328"/>
            <a:ext cx="2256638" cy="171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7779" y="2038912"/>
            <a:ext cx="504213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keras.layers.Input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InputLayer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"Dense_n1"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"Dense_n2"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rmsprop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655778" y="1550273"/>
            <a:ext cx="1934710" cy="265876"/>
          </a:xfrm>
          <a:prstGeom prst="wedgeRoundRectCallout">
            <a:avLst>
              <a:gd name="adj1" fmla="val -28061"/>
              <a:gd name="adj2" fmla="val 1482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Architecture du réseau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919798" y="1550273"/>
            <a:ext cx="1543223" cy="265876"/>
          </a:xfrm>
          <a:prstGeom prst="wedgeRoundRectCallout">
            <a:avLst>
              <a:gd name="adj1" fmla="val -84043"/>
              <a:gd name="adj2" fmla="val 2113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d’entrée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729098" y="1419138"/>
            <a:ext cx="1645288" cy="1033596"/>
          </a:xfrm>
          <a:prstGeom prst="wedgeRoundRectCallout">
            <a:avLst>
              <a:gd name="adj1" fmla="val -37837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La couche d’entrée est constituée de 3 neurones (R, G, B)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08872" y="2146071"/>
            <a:ext cx="1851520" cy="655852"/>
          </a:xfrm>
          <a:prstGeom prst="wedgeRoundRectCallout">
            <a:avLst>
              <a:gd name="adj1" fmla="val -98002"/>
              <a:gd name="adj2" fmla="val 114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2 Couches profondes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Utilisant la fonction d’activation </a:t>
            </a:r>
            <a:r>
              <a:rPr lang="fr-FR" sz="1400" b="1" dirty="0" smtClean="0">
                <a:solidFill>
                  <a:srgbClr val="FF0000"/>
                </a:solidFill>
              </a:rPr>
              <a:t>relu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352215" y="3062558"/>
            <a:ext cx="2171000" cy="796377"/>
          </a:xfrm>
          <a:prstGeom prst="wedgeRoundRectCallout">
            <a:avLst>
              <a:gd name="adj1" fmla="val -153782"/>
              <a:gd name="adj2" fmla="val -860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de sortie</a:t>
            </a:r>
            <a:r>
              <a:rPr lang="fr-FR" sz="1400" dirty="0" smtClean="0">
                <a:solidFill>
                  <a:schemeClr val="tx1"/>
                </a:solidFill>
              </a:rPr>
              <a:t>: il y a un seul neurone puisque le résultat est un </a:t>
            </a:r>
            <a:r>
              <a:rPr lang="fr-FR" sz="1400" i="1" dirty="0" smtClean="0">
                <a:solidFill>
                  <a:srgbClr val="FF0000"/>
                </a:solidFill>
              </a:rPr>
              <a:t>nombre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147309" y="4172240"/>
            <a:ext cx="1898357" cy="730489"/>
          </a:xfrm>
          <a:prstGeom prst="wedgeRoundRectCallout">
            <a:avLst>
              <a:gd name="adj1" fmla="val -131035"/>
              <a:gd name="adj2" fmla="val -13899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Choix des algorithmes</a:t>
            </a:r>
            <a:r>
              <a:rPr lang="fr-FR" sz="1400" dirty="0" smtClean="0">
                <a:solidFill>
                  <a:schemeClr val="tx1"/>
                </a:solidFill>
              </a:rPr>
              <a:t>: descente de gradient, métriques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729097" y="3039109"/>
            <a:ext cx="2117867" cy="1054719"/>
          </a:xfrm>
          <a:prstGeom prst="wedgeRoundRectCallout">
            <a:avLst>
              <a:gd name="adj1" fmla="val -37837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Les 2 couches profondes sont constituées de 64 neurones intégralement connectés entre eux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données</a:t>
            </a:r>
            <a:endParaRPr lang="fr-FR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6705" y="1424265"/>
            <a:ext cx="822401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'pastille'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1.5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 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pastilles[pastille]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p = pastille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None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710281" y="1333272"/>
            <a:ext cx="2846489" cy="265876"/>
          </a:xfrm>
          <a:prstGeom prst="wedgeRoundRectCallout">
            <a:avLst>
              <a:gd name="adj1" fmla="val -81869"/>
              <a:gd name="adj2" fmla="val 599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Structure des données (3 colonnes)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335885" y="2098069"/>
            <a:ext cx="3256152" cy="265876"/>
          </a:xfrm>
          <a:prstGeom prst="wedgeRoundRectCallout">
            <a:avLst>
              <a:gd name="adj1" fmla="val -81869"/>
              <a:gd name="adj2" fmla="val 599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Il y aura une ligne de donnée par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963961" y="2946754"/>
            <a:ext cx="2123026" cy="643733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quand on est environ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016797" y="3963313"/>
            <a:ext cx="1693484" cy="394541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générale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934839" y="5185919"/>
            <a:ext cx="2181270" cy="394541"/>
          </a:xfrm>
          <a:prstGeom prst="wedgeRoundRectCallout">
            <a:avLst>
              <a:gd name="adj1" fmla="val -152023"/>
              <a:gd name="adj2" fmla="val -524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Mais on peut tomber sur une pastille par hasard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551028" y="4666641"/>
            <a:ext cx="320878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6" y="2014649"/>
            <a:ext cx="3786238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(frac=1., axis 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(frac=0.8, axis=0)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open("./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/mean_std.txt", "w+") as 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877425" y="1557750"/>
            <a:ext cx="2306971" cy="265876"/>
          </a:xfrm>
          <a:prstGeom prst="wedgeRoundRectCallout">
            <a:avLst>
              <a:gd name="adj1" fmla="val -49746"/>
              <a:gd name="adj2" fmla="val 1545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Randomization</a:t>
            </a:r>
            <a:r>
              <a:rPr lang="fr-FR" sz="1400" i="1" dirty="0" smtClean="0">
                <a:solidFill>
                  <a:schemeClr val="tx1"/>
                </a:solidFill>
              </a:rPr>
              <a:t>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55223" y="1921083"/>
            <a:ext cx="3464652" cy="710560"/>
          </a:xfrm>
          <a:prstGeom prst="wedgeRoundRectCallout">
            <a:avLst>
              <a:gd name="adj1" fmla="val -69601"/>
              <a:gd name="adj2" fmla="val 3889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80% pour les données d’apprentissage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20% pour les données de test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184396" y="2729100"/>
            <a:ext cx="3464652" cy="7105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Les colonnes RGB pour les données input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La colonne </a:t>
            </a:r>
            <a:r>
              <a:rPr lang="fr-FR" sz="1400" b="1" i="1" dirty="0" smtClean="0">
                <a:solidFill>
                  <a:srgbClr val="FF0000"/>
                </a:solidFill>
              </a:rPr>
              <a:t>pastille</a:t>
            </a:r>
            <a:r>
              <a:rPr lang="fr-FR" sz="1400" i="1" dirty="0" smtClean="0">
                <a:solidFill>
                  <a:schemeClr val="tx1"/>
                </a:solidFill>
              </a:rPr>
              <a:t> pour la sortie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609751" y="4010116"/>
            <a:ext cx="2306971" cy="265876"/>
          </a:xfrm>
          <a:prstGeom prst="wedgeRoundRectCallout">
            <a:avLst>
              <a:gd name="adj1" fmla="val -102473"/>
              <a:gd name="adj2" fmla="val 1260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Normalisation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184396" y="5016800"/>
            <a:ext cx="2306971" cy="265876"/>
          </a:xfrm>
          <a:prstGeom prst="wedgeRoundRectCallout">
            <a:avLst>
              <a:gd name="adj1" fmla="val -75200"/>
              <a:gd name="adj2" fmla="val 189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Sauvegarde de </a:t>
            </a:r>
            <a:r>
              <a:rPr lang="fr-FR" sz="1400" i="1" dirty="0" err="1" smtClean="0">
                <a:solidFill>
                  <a:srgbClr val="FF0000"/>
                </a:solidFill>
              </a:rPr>
              <a:t>mean</a:t>
            </a:r>
            <a:r>
              <a:rPr lang="fr-FR" sz="1400" i="1" dirty="0" smtClean="0">
                <a:solidFill>
                  <a:schemeClr val="tx1"/>
                </a:solidFill>
              </a:rPr>
              <a:t> / </a:t>
            </a:r>
            <a:r>
              <a:rPr lang="fr-FR" sz="1400" i="1" dirty="0" err="1" smtClean="0">
                <a:solidFill>
                  <a:srgbClr val="FF0000"/>
                </a:solidFill>
              </a:rPr>
              <a:t>std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869266" y="1393702"/>
            <a:ext cx="283408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        g        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     -0.489185 -0.497316 -0.503679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     -1.340131 -1.326919  1.332992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     -1.340131  1.340413 -1.332804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     -1.340131  1.340413  1.343487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      1.328267 -1.337421 -1.322309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         ...       ... 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127995 -0.615251 -1.232407  0.724267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127996 -1.045977 -1.032883 -0.083869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127997 -0.163515 -0.360799  0.997143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127998 -0.447163  0.531813 -0.335755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127999 -0.184526  0.836351  0.965657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958403" y="4275992"/>
            <a:ext cx="283408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0         1.0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1         2.0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2         3.0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3         4.0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4         5.0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     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127995    0.0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127996    0.0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127997    0.0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127998    0.0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127999    0.0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902859" y="3877178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y_train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795200" y="950815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x_train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5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Entraînement du réseau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5" y="2168536"/>
            <a:ext cx="832468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data_number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prepare_data_for_training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 = get_model_v1(3)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keras.callbacks.ModelCheckpoint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save_best_only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callbacks = 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877426" y="1557750"/>
            <a:ext cx="1732326" cy="265876"/>
          </a:xfrm>
          <a:prstGeom prst="wedgeRoundRectCallout">
            <a:avLst>
              <a:gd name="adj1" fmla="val -49746"/>
              <a:gd name="adj2" fmla="val 1545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Création de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55223" y="1921083"/>
            <a:ext cx="2004968" cy="330169"/>
          </a:xfrm>
          <a:prstGeom prst="wedgeRoundRectCallout">
            <a:avLst>
              <a:gd name="adj1" fmla="val -41986"/>
              <a:gd name="adj2" fmla="val 1278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Préparation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54928" y="2775648"/>
            <a:ext cx="2013358" cy="2629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Construction du modèle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327009" y="3563004"/>
            <a:ext cx="2306971" cy="265876"/>
          </a:xfrm>
          <a:prstGeom prst="wedgeRoundRectCallout">
            <a:avLst>
              <a:gd name="adj1" fmla="val -74837"/>
              <a:gd name="adj2" fmla="val -15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Conversion en </a:t>
            </a:r>
            <a:r>
              <a:rPr lang="fr-FR" sz="1400" i="1" dirty="0" err="1" smtClean="0">
                <a:solidFill>
                  <a:schemeClr val="tx1"/>
                </a:solidFill>
              </a:rPr>
              <a:t>array</a:t>
            </a:r>
            <a:r>
              <a:rPr lang="fr-FR" sz="1400" i="1" dirty="0" smtClean="0">
                <a:solidFill>
                  <a:schemeClr val="tx1"/>
                </a:solidFill>
              </a:rPr>
              <a:t> </a:t>
            </a:r>
            <a:r>
              <a:rPr lang="fr-FR" sz="1400" i="1" dirty="0" err="1" smtClean="0">
                <a:solidFill>
                  <a:srgbClr val="FF0000"/>
                </a:solidFill>
              </a:rPr>
              <a:t>numpy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839045" y="4962585"/>
            <a:ext cx="2214694" cy="720960"/>
          </a:xfrm>
          <a:prstGeom prst="wedgeRoundRectCallout">
            <a:avLst>
              <a:gd name="adj1" fmla="val -75200"/>
              <a:gd name="adj2" fmla="val -67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Évaluation du processus d’apprentissage, impression des statistiques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611297" y="2939733"/>
            <a:ext cx="2663506" cy="524920"/>
          </a:xfrm>
          <a:prstGeom prst="wedgeRoundRectCallout">
            <a:avLst>
              <a:gd name="adj1" fmla="val -7005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Déclaration d’actions à effectuer durant l’apprentissage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63461" y="4167972"/>
            <a:ext cx="1332452" cy="521474"/>
          </a:xfrm>
          <a:prstGeom prst="wedgeRoundRectCallout">
            <a:avLst>
              <a:gd name="adj1" fmla="val 29045"/>
              <a:gd name="adj2" fmla="val -688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Lance l’apprentissage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559031" y="3963568"/>
            <a:ext cx="2101441" cy="262960"/>
          </a:xfrm>
          <a:prstGeom prst="wedgeRoundRectCallout">
            <a:avLst>
              <a:gd name="adj1" fmla="val -66447"/>
              <a:gd name="adj2" fmla="val 54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Etapes de l’apprentissage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854045" y="4265875"/>
            <a:ext cx="1657522" cy="262960"/>
          </a:xfrm>
          <a:prstGeom prst="wedgeRoundRectCallout">
            <a:avLst>
              <a:gd name="adj1" fmla="val -78594"/>
              <a:gd name="adj2" fmla="val 2213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Données par étape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65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1364</Words>
  <Application>Microsoft Office PowerPoint</Application>
  <PresentationFormat>Grand écran</PresentationFormat>
  <Paragraphs>209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Utilisation d’un réseau de neurones pour détecter les pastilles de couleurs</vt:lpstr>
      <vt:lpstr>Mécanisme de l’apprentissage</vt:lpstr>
      <vt:lpstr>Les étapes de l’apprentissage</vt:lpstr>
      <vt:lpstr>L’outillage informatique</vt:lpstr>
      <vt:lpstr>Les pastilles</vt:lpstr>
      <vt:lpstr>Définition d’un réseau de neurones</vt:lpstr>
      <vt:lpstr>Construction des données</vt:lpstr>
      <vt:lpstr>Préparation des données</vt:lpstr>
      <vt:lpstr>Entraînement du réseau</vt:lpstr>
      <vt:lpstr>Utilisation du réseau entraîné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de l’apprentissage</dc:title>
  <dc:creator>Christian Arnault</dc:creator>
  <cp:lastModifiedBy>Christian Arnault</cp:lastModifiedBy>
  <cp:revision>18</cp:revision>
  <cp:lastPrinted>2023-02-03T21:17:40Z</cp:lastPrinted>
  <dcterms:created xsi:type="dcterms:W3CDTF">2023-02-03T17:41:54Z</dcterms:created>
  <dcterms:modified xsi:type="dcterms:W3CDTF">2023-02-03T21:20:37Z</dcterms:modified>
</cp:coreProperties>
</file>