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93" d="100"/>
          <a:sy n="93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2EFB-C785-4F1B-9B06-36B9FEE190F6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725E-C52E-478E-B4BC-D293A2904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63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2EFB-C785-4F1B-9B06-36B9FEE190F6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725E-C52E-478E-B4BC-D293A2904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106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2EFB-C785-4F1B-9B06-36B9FEE190F6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725E-C52E-478E-B4BC-D293A2904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35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2EFB-C785-4F1B-9B06-36B9FEE190F6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725E-C52E-478E-B4BC-D293A2904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60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2EFB-C785-4F1B-9B06-36B9FEE190F6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725E-C52E-478E-B4BC-D293A2904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89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2EFB-C785-4F1B-9B06-36B9FEE190F6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725E-C52E-478E-B4BC-D293A2904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65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2EFB-C785-4F1B-9B06-36B9FEE190F6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725E-C52E-478E-B4BC-D293A2904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81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2EFB-C785-4F1B-9B06-36B9FEE190F6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725E-C52E-478E-B4BC-D293A2904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17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2EFB-C785-4F1B-9B06-36B9FEE190F6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725E-C52E-478E-B4BC-D293A2904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83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2EFB-C785-4F1B-9B06-36B9FEE190F6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725E-C52E-478E-B4BC-D293A2904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001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2EFB-C785-4F1B-9B06-36B9FEE190F6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725E-C52E-478E-B4BC-D293A2904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5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52EFB-C785-4F1B-9B06-36B9FEE190F6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5725E-C52E-478E-B4BC-D293A2904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10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python.org/download/?port=esp8266" TargetMode="External"/><Relationship Id="rId2" Type="http://schemas.openxmlformats.org/officeDocument/2006/relationships/hyperlink" Target="https://docs.micropython.org/en/latest/esp8266/tutorial/intro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microPython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sur ESP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Chris - ANUMBY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969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 sur ESP8266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FR" dirty="0" smtClean="0">
                <a:hlinkClick r:id="rId2"/>
              </a:rPr>
              <a:t>Il faut d’abord installer un nouveau </a:t>
            </a:r>
            <a:r>
              <a:rPr lang="fr-FR" dirty="0" err="1" smtClean="0">
                <a:hlinkClick r:id="rId2"/>
              </a:rPr>
              <a:t>firmware</a:t>
            </a:r>
            <a:endParaRPr lang="fr-FR" dirty="0" smtClean="0">
              <a:hlinkClick r:id="rId2"/>
            </a:endParaRPr>
          </a:p>
          <a:p>
            <a:pPr lvl="1"/>
            <a:r>
              <a:rPr lang="fr-FR" dirty="0" smtClean="0">
                <a:hlinkClick r:id="rId2"/>
              </a:rPr>
              <a:t>https://docs.micropython.org/en/latest/esp8266/tutorial/intro.html</a:t>
            </a:r>
            <a:endParaRPr lang="fr-FR" dirty="0" smtClean="0"/>
          </a:p>
          <a:p>
            <a:pPr lvl="1"/>
            <a:r>
              <a:rPr lang="fr-FR" dirty="0" smtClean="0">
                <a:hlinkClick r:id="rId3"/>
              </a:rPr>
              <a:t>https://micropython.org/download/?port=esp8266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Ensuite on déploie ce </a:t>
            </a:r>
            <a:r>
              <a:rPr lang="fr-FR" dirty="0" err="1" smtClean="0"/>
              <a:t>firmware</a:t>
            </a:r>
            <a:r>
              <a:rPr lang="fr-FR" dirty="0" smtClean="0"/>
              <a:t> (par exemple à partir d’un </a:t>
            </a:r>
            <a:r>
              <a:rPr lang="fr-FR" dirty="0" err="1" smtClean="0"/>
              <a:t>Raspberry</a:t>
            </a:r>
            <a:r>
              <a:rPr lang="fr-FR" dirty="0" smtClean="0"/>
              <a:t>)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64057" y="4116682"/>
            <a:ext cx="10263886" cy="90486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fr-FR" altLang="fr-F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esptool</a:t>
            </a:r>
            <a:endParaRPr lang="fr-FR" alt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esptool</a:t>
            </a:r>
            <a:r>
              <a:rPr lang="fr-FR" altLang="fr-FR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fr-FR" altLang="fr-FR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ttyUSB0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erase_flash</a:t>
            </a:r>
            <a:endParaRPr lang="fr-FR" alt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esptool</a:t>
            </a:r>
            <a:r>
              <a:rPr lang="fr-FR" altLang="fr-FR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fr-FR" altLang="fr-FR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ttyUSB0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baud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115200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write_flash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flash_size</a:t>
            </a:r>
            <a:r>
              <a:rPr lang="fr-FR" altLang="fr-FR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esp8266</a:t>
            </a:r>
            <a:r>
              <a:rPr lang="fr-FR" altLang="fr-FR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20170108</a:t>
            </a:r>
            <a:r>
              <a:rPr lang="fr-FR" altLang="fr-FR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.8.7</a:t>
            </a:r>
            <a:r>
              <a:rPr lang="fr-FR" altLang="fr-FR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</a:t>
            </a:r>
            <a:endParaRPr lang="fr-FR" alt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kumimoji="0" lang="fr-FR" alt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2400" y="319444"/>
            <a:ext cx="2885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28908" y="5339573"/>
            <a:ext cx="3215810" cy="837390"/>
          </a:xfrm>
          <a:prstGeom prst="wedgeRectCallout">
            <a:avLst>
              <a:gd name="adj1" fmla="val -29762"/>
              <a:gd name="adj2" fmla="val -124417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Vérifier que ce nom de fichier correspond (selon la version installée)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721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avec l’éditeur </a:t>
            </a:r>
            <a:r>
              <a:rPr lang="fr-FR" dirty="0" err="1" smtClean="0"/>
              <a:t>Thonny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Peut être installé partout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664" y="1610519"/>
            <a:ext cx="6696075" cy="47815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87010" y="2914872"/>
            <a:ext cx="2157573" cy="424229"/>
          </a:xfrm>
          <a:prstGeom prst="wedgeRectCallout">
            <a:avLst>
              <a:gd name="adj1" fmla="val 157292"/>
              <a:gd name="adj2" fmla="val -12267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Editeur de fichier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636998" y="4772786"/>
            <a:ext cx="3881919" cy="682792"/>
          </a:xfrm>
          <a:prstGeom prst="wedgeRectCallout">
            <a:avLst>
              <a:gd name="adj1" fmla="val 76338"/>
              <a:gd name="adj2" fmla="val -32158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Commandes interactives qui vont tourner sur l’ESP8266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9308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à partir d’un fichier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679" y="1528325"/>
            <a:ext cx="6696075" cy="47815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627" y="3039269"/>
            <a:ext cx="2095500" cy="19240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87010" y="2914872"/>
            <a:ext cx="2260316" cy="1811240"/>
          </a:xfrm>
          <a:prstGeom prst="wedgeRectCallout">
            <a:avLst>
              <a:gd name="adj1" fmla="val 236967"/>
              <a:gd name="adj2" fmla="val 34452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On peut travailler avec des fichiers de la machine hôte ou bien directement avec des fichiers sur le ESP8266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464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2" y="1038225"/>
            <a:ext cx="6696075" cy="47815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7126" y="2421713"/>
            <a:ext cx="2260316" cy="1328354"/>
          </a:xfrm>
          <a:prstGeom prst="wedgeRectCallout">
            <a:avLst>
              <a:gd name="adj1" fmla="val 105604"/>
              <a:gd name="adj2" fmla="val -119992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La commande </a:t>
            </a:r>
            <a:r>
              <a:rPr lang="fr-FR" dirty="0" err="1" smtClean="0"/>
              <a:t>Run</a:t>
            </a:r>
            <a:r>
              <a:rPr lang="fr-FR" dirty="0" smtClean="0"/>
              <a:t> va </a:t>
            </a:r>
          </a:p>
          <a:p>
            <a:pPr algn="ctr"/>
            <a:r>
              <a:rPr lang="fr-FR" dirty="0"/>
              <a:t>e</a:t>
            </a:r>
            <a:r>
              <a:rPr lang="fr-FR" dirty="0" smtClean="0"/>
              <a:t>xécuter le programme écrit dans le fichier chargé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304814" y="4834426"/>
            <a:ext cx="2260316" cy="1328354"/>
          </a:xfrm>
          <a:prstGeom prst="wedgeRectCallout">
            <a:avLst>
              <a:gd name="adj1" fmla="val 65150"/>
              <a:gd name="adj2" fmla="val -297112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La commande </a:t>
            </a:r>
            <a:r>
              <a:rPr lang="fr-FR" dirty="0" err="1" smtClean="0"/>
              <a:t>Run</a:t>
            </a:r>
            <a:r>
              <a:rPr lang="fr-FR" dirty="0" smtClean="0"/>
              <a:t> peut exécuter le programme totalement ou bien en mode </a:t>
            </a:r>
            <a:r>
              <a:rPr lang="fr-FR" dirty="0" err="1" smtClean="0"/>
              <a:t>debug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864828" y="3609872"/>
            <a:ext cx="2260316" cy="1328354"/>
          </a:xfrm>
          <a:prstGeom prst="wedgeRectCallout">
            <a:avLst>
              <a:gd name="adj1" fmla="val -119395"/>
              <a:gd name="adj2" fmla="val -207392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On peut aussi installer de librairies = « packages » selon la terminologie Python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36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TP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58" y="1885255"/>
            <a:ext cx="6317870" cy="47569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41893" y="4844122"/>
            <a:ext cx="1419540" cy="683375"/>
          </a:xfrm>
          <a:prstGeom prst="wedgeRectCallout">
            <a:avLst>
              <a:gd name="adj1" fmla="val -112824"/>
              <a:gd name="adj2" fmla="val -104142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ESP8266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788145" y="1446284"/>
            <a:ext cx="1419540" cy="683375"/>
          </a:xfrm>
          <a:prstGeom prst="wedgeRectCallout">
            <a:avLst>
              <a:gd name="adj1" fmla="val -46238"/>
              <a:gd name="adj2" fmla="val 127388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HCSR04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8753583" y="2924050"/>
            <a:ext cx="1419540" cy="683375"/>
          </a:xfrm>
          <a:prstGeom prst="wedgeRectCallout">
            <a:avLst>
              <a:gd name="adj1" fmla="val -132366"/>
              <a:gd name="adj2" fmla="val 1099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Neopixel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6602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programme typique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06176" y="1464656"/>
            <a:ext cx="6287784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machine import Pin, PWM</a:t>
            </a:r>
          </a:p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machine, time</a:t>
            </a:r>
          </a:p>
          <a:p>
            <a:endParaRPr lang="fr-FR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HCSR04():</a:t>
            </a:r>
          </a:p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pin_echo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pin_trig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self.pin_echo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pin_echo</a:t>
            </a:r>
            <a:endParaRPr lang="fr-FR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self.pin_trig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Pin(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pin_trig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Pin.OUT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#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definit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 broche TRIGGER en sortie</a:t>
            </a:r>
          </a:p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self.pin_echo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Pin(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pin_echo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Pin.IN)  #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definit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 broche ECHO en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entree</a:t>
            </a:r>
            <a:endParaRPr lang="fr-FR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self.pin_trig.off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# broche TRIGGER niveau bas au repos</a:t>
            </a:r>
          </a:p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 on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definit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 Timeout si le retour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depasse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23.8 ms</a:t>
            </a:r>
          </a:p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 410 cm  * 2 (aller/retour) * 29.1 (vitesse du son 1cm = 29.1us)</a:t>
            </a:r>
          </a:p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tmo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(410 * 2 * 29.1)</a:t>
            </a:r>
          </a:p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self.tmo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tmo</a:t>
            </a:r>
            <a:endParaRPr lang="fr-FR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lecture_distance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self.pin_trig.off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# broche TRIGGER niveau bas au repos</a:t>
            </a:r>
          </a:p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time.sleep_us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  # on attend 20us</a:t>
            </a:r>
          </a:p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self.pin_trig.on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# broche TRIGGER niveau haut</a:t>
            </a:r>
          </a:p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time.sleep_us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  # pendant 10us</a:t>
            </a:r>
          </a:p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self.pin_trig.off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self.temps_distance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machine.time_pulse_us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self.pin_echo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1,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self.tmo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temps_distance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self.temps_distance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self.temps_distance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-1):</a:t>
            </a:r>
          </a:p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# Timeout, mesure distance &gt; 4m</a:t>
            </a:r>
          </a:p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self.calcul_distance_cm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</a:p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# le temps que met l’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est a diviser par 2 (aller-retour)</a:t>
            </a:r>
          </a:p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# la vitesse du son est de 0.034320 cm/us (343.2 m/s)</a:t>
            </a:r>
          </a:p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# pour 1 cm donc on obtient 29.1 us</a:t>
            </a:r>
          </a:p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self.calcul_distance_cm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self.temps_distance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 2) / 29.1</a:t>
            </a:r>
          </a:p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return(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self.calcul_distance_cm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fr-FR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387101" y="3620515"/>
            <a:ext cx="5208997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pin_echo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  # sortie D2 –&gt; GPIO04</a:t>
            </a:r>
          </a:p>
          <a:p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pin_trigger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  # sortie D1 –&gt; GPIO05</a:t>
            </a:r>
          </a:p>
          <a:p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hc_sr04 = HCSR04(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pin_echo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pin_trigger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distance = hc_sr04.lecture_distance()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(distance == -1):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("Mesure supérieure à 4 mètres")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((distance), "cm")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(0.1)</a:t>
            </a:r>
          </a:p>
          <a:p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6721" y="663070"/>
            <a:ext cx="4202123" cy="1027618"/>
          </a:xfrm>
          <a:prstGeom prst="wedgeRectCallout">
            <a:avLst>
              <a:gd name="adj1" fmla="val -144285"/>
              <a:gd name="adj2" fmla="val 85387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On définit les caractéristiques structurelles et fonctionnelles de notre module (ici le HCSR04) dans une classe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0066969" y="5327007"/>
            <a:ext cx="1419540" cy="683375"/>
          </a:xfrm>
          <a:prstGeom prst="wedgeRectCallout">
            <a:avLst>
              <a:gd name="adj1" fmla="val -97625"/>
              <a:gd name="adj2" fmla="val -47011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Programme principal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900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Allumer des diodes colorées </a:t>
            </a:r>
            <a:r>
              <a:rPr lang="fr-FR" dirty="0" err="1" smtClean="0"/>
              <a:t>Neopixel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06176" y="1464656"/>
            <a:ext cx="398637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machine,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neopixel</a:t>
            </a:r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time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neopixel.NeoPixel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machine.Pin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(4), 1)</a:t>
            </a:r>
          </a:p>
          <a:p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20</a:t>
            </a:r>
          </a:p>
          <a:p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= (0, 0, 0)</a:t>
            </a:r>
          </a:p>
          <a:p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np.write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time.sleep_ms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("green")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i in range(255):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= (i, 0, 0)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np.write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time.sleep_ms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i in range(255):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= (0, i, 0)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np.write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time.sleep_ms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i in range(255):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= (0, 0, i)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np.write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time.sleep_ms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825502" y="3190714"/>
            <a:ext cx="2774022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yellow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i in range(255):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= (i, i, 0)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np.write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time.sleep_ms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("cyan")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i in range(255):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= (i, 0, i)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np.write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time.sleep_ms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("violet")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i in range(255):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= (0, i, i)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np.write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time.sleep_ms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= (0, 0, 0)</a:t>
            </a:r>
          </a:p>
          <a:p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np.write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69630" y="1387457"/>
            <a:ext cx="3155872" cy="842035"/>
          </a:xfrm>
          <a:prstGeom prst="wedgeRectCallout">
            <a:avLst>
              <a:gd name="adj1" fmla="val -143529"/>
              <a:gd name="adj2" fmla="val -16942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La librairie </a:t>
            </a:r>
            <a:r>
              <a:rPr lang="fr-FR" dirty="0" err="1" smtClean="0"/>
              <a:t>Neopixel</a:t>
            </a:r>
            <a:r>
              <a:rPr lang="fr-FR" dirty="0" smtClean="0"/>
              <a:t> fournit toutes les commandes pour piloter les diodes </a:t>
            </a:r>
            <a:r>
              <a:rPr lang="fr-FR" dirty="0" err="1" smtClean="0"/>
              <a:t>Neopixel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390516" y="2485080"/>
            <a:ext cx="3155872" cy="842035"/>
          </a:xfrm>
          <a:prstGeom prst="wedgeRectCallout">
            <a:avLst>
              <a:gd name="adj1" fmla="val -156877"/>
              <a:gd name="adj2" fmla="val -55987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Ainsi il suffit d’instancier un objet </a:t>
            </a:r>
            <a:r>
              <a:rPr lang="fr-FR" dirty="0" err="1" smtClean="0"/>
              <a:t>neopixel</a:t>
            </a:r>
            <a:r>
              <a:rPr lang="fr-FR" dirty="0" smtClean="0"/>
              <a:t> qui saura adresser les diodes </a:t>
            </a:r>
            <a:r>
              <a:rPr lang="fr-FR" dirty="0" err="1" smtClean="0"/>
              <a:t>Neopixel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28748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711</Words>
  <Application>Microsoft Office PowerPoint</Application>
  <PresentationFormat>Grand écran</PresentationFormat>
  <Paragraphs>130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Thème Office</vt:lpstr>
      <vt:lpstr>microPython sur ESP</vt:lpstr>
      <vt:lpstr>Installation sur ESP8266</vt:lpstr>
      <vt:lpstr>Utilisation avec l’éditeur Thonny</vt:lpstr>
      <vt:lpstr>Travail à partir d’un fichier</vt:lpstr>
      <vt:lpstr>Présentation PowerPoint</vt:lpstr>
      <vt:lpstr>Le TP</vt:lpstr>
      <vt:lpstr>Un programme typique</vt:lpstr>
      <vt:lpstr>Allumer des diodes colorées Neopixel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microPython sur ESP</dc:title>
  <dc:creator>Christian Arnault</dc:creator>
  <cp:lastModifiedBy>Christian Arnault</cp:lastModifiedBy>
  <cp:revision>12</cp:revision>
  <dcterms:created xsi:type="dcterms:W3CDTF">2022-09-29T13:50:51Z</dcterms:created>
  <dcterms:modified xsi:type="dcterms:W3CDTF">2022-09-29T15:07:37Z</dcterms:modified>
</cp:coreProperties>
</file>