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Eléments de programmation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Où on ne parle pas seulement du langage de programmation…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7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</a:p>
          <a:p>
            <a:r>
              <a:rPr lang="fr-FR" dirty="0" smtClean="0"/>
              <a:t>Données</a:t>
            </a:r>
          </a:p>
          <a:p>
            <a:r>
              <a:rPr lang="fr-FR" dirty="0" smtClean="0"/>
              <a:t>Opérateurs</a:t>
            </a:r>
          </a:p>
          <a:p>
            <a:r>
              <a:rPr lang="fr-FR" dirty="0" smtClean="0"/>
              <a:t>Fonctions</a:t>
            </a:r>
          </a:p>
          <a:p>
            <a:r>
              <a:rPr lang="fr-FR" dirty="0" smtClean="0"/>
              <a:t>Structures logiques et de décision</a:t>
            </a:r>
          </a:p>
          <a:p>
            <a:r>
              <a:rPr lang="fr-FR" dirty="0" smtClean="0"/>
              <a:t>Structure organisationnelles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8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Valeurs numériques</a:t>
            </a:r>
          </a:p>
          <a:p>
            <a:pPr lvl="1"/>
            <a:r>
              <a:rPr lang="fr-FR" dirty="0" smtClean="0"/>
              <a:t>Entiers, flottants, doubles</a:t>
            </a:r>
          </a:p>
          <a:p>
            <a:r>
              <a:rPr lang="fr-FR" dirty="0" smtClean="0"/>
              <a:t>booléens</a:t>
            </a:r>
          </a:p>
          <a:p>
            <a:r>
              <a:rPr lang="fr-FR" dirty="0" smtClean="0"/>
              <a:t>Chaînes de caractères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Objets</a:t>
            </a:r>
          </a:p>
          <a:p>
            <a:r>
              <a:rPr lang="fr-FR" dirty="0" smtClean="0"/>
              <a:t>Pointeurs</a:t>
            </a:r>
          </a:p>
        </p:txBody>
      </p:sp>
    </p:spTree>
    <p:extLst>
      <p:ext uri="{BB962C8B-B14F-4D97-AF65-F5344CB8AC3E}">
        <p14:creationId xmlns:p14="http://schemas.microsoft.com/office/powerpoint/2010/main" val="25963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Constantes</a:t>
            </a:r>
          </a:p>
          <a:p>
            <a:r>
              <a:rPr lang="fr-FR" dirty="0" smtClean="0"/>
              <a:t>Variables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53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75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45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logiques et de décision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2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organisationnelles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05782" cy="706964"/>
          </a:xfrm>
        </p:spPr>
        <p:txBody>
          <a:bodyPr/>
          <a:lstStyle/>
          <a:p>
            <a:r>
              <a:rPr lang="fr-FR" dirty="0" smtClean="0"/>
              <a:t>La programmation comme 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Indépendamment du langage de programmation choisi (C, C++, Python, Java, JavaScript, etc…)le but est </a:t>
            </a:r>
            <a:r>
              <a:rPr lang="fr-FR" b="1" dirty="0" smtClean="0">
                <a:solidFill>
                  <a:srgbClr val="FF0000"/>
                </a:solidFill>
              </a:rPr>
              <a:t>d’expliquer</a:t>
            </a:r>
            <a:r>
              <a:rPr lang="fr-FR" dirty="0" smtClean="0"/>
              <a:t> à un ordinateur ce que l’on voudrait qu’il effectue </a:t>
            </a:r>
            <a:r>
              <a:rPr lang="fr-FR" b="1" dirty="0" smtClean="0">
                <a:solidFill>
                  <a:srgbClr val="FF0000"/>
                </a:solidFill>
              </a:rPr>
              <a:t>automatiquement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Nous on a en tête une </a:t>
            </a:r>
            <a:r>
              <a:rPr lang="fr-FR" b="1" dirty="0" smtClean="0">
                <a:solidFill>
                  <a:srgbClr val="FF0000"/>
                </a:solidFill>
              </a:rPr>
              <a:t>vision</a:t>
            </a:r>
            <a:r>
              <a:rPr lang="fr-FR" dirty="0" smtClean="0"/>
              <a:t> de ce que l’on voudrait obtenir, et les actions à effectuer:</a:t>
            </a:r>
          </a:p>
          <a:p>
            <a:pPr lvl="1"/>
            <a:r>
              <a:rPr lang="fr-FR" dirty="0" smtClean="0"/>
              <a:t>Piloter un moteur</a:t>
            </a:r>
          </a:p>
          <a:p>
            <a:pPr lvl="1"/>
            <a:r>
              <a:rPr lang="fr-FR" dirty="0" smtClean="0"/>
              <a:t>Effectuer des mesures physiques</a:t>
            </a:r>
          </a:p>
          <a:p>
            <a:pPr lvl="1"/>
            <a:r>
              <a:rPr lang="fr-FR" dirty="0" smtClean="0"/>
              <a:t>Enseigner un robot</a:t>
            </a:r>
          </a:p>
          <a:p>
            <a:pPr lvl="1"/>
            <a:r>
              <a:rPr lang="fr-FR" dirty="0" smtClean="0"/>
              <a:t>Actionner des actionneurs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1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0646" cy="706964"/>
          </a:xfrm>
        </p:spPr>
        <p:txBody>
          <a:bodyPr/>
          <a:lstStyle/>
          <a:p>
            <a:r>
              <a:rPr lang="fr-FR" dirty="0" smtClean="0"/>
              <a:t>La vraie vie est différente de l’ordinateur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Donc on va effectuer une </a:t>
            </a:r>
            <a:r>
              <a:rPr lang="fr-FR" b="1" dirty="0" smtClean="0">
                <a:solidFill>
                  <a:srgbClr val="FF0000"/>
                </a:solidFill>
              </a:rPr>
              <a:t>traduction</a:t>
            </a:r>
            <a:r>
              <a:rPr lang="fr-FR" dirty="0" smtClean="0"/>
              <a:t> de ce que l’on a en tête vers un langage qu’un ordinateur comprend</a:t>
            </a:r>
          </a:p>
          <a:p>
            <a:r>
              <a:rPr lang="fr-FR" dirty="0" smtClean="0"/>
              <a:t>On doit expliquer:</a:t>
            </a:r>
          </a:p>
          <a:p>
            <a:pPr lvl="1"/>
            <a:r>
              <a:rPr lang="fr-FR" dirty="0" smtClean="0"/>
              <a:t>Les concepts réels (les actionneurs, les commandes, capteurs, les valeurs)</a:t>
            </a:r>
          </a:p>
          <a:p>
            <a:pPr lvl="1"/>
            <a:r>
              <a:rPr lang="fr-FR" dirty="0" smtClean="0"/>
              <a:t>Les séquences (les algorithmes, les règles, les conditions)</a:t>
            </a:r>
          </a:p>
          <a:p>
            <a:pPr lvl="1"/>
            <a:r>
              <a:rPr lang="fr-FR" dirty="0" smtClean="0"/>
              <a:t>Les contextes, les objectifs,</a:t>
            </a:r>
          </a:p>
          <a:p>
            <a:pPr lvl="1"/>
            <a:r>
              <a:rPr lang="fr-FR" dirty="0" smtClean="0"/>
              <a:t>Les interfaces avec les opérateurs (humains ou non humains)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8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vraie vie avec ses contraintes, ses réalités ne correspond pas (</a:t>
            </a:r>
            <a:r>
              <a:rPr lang="fr-FR" i="1" dirty="0" smtClean="0"/>
              <a:t>jamais</a:t>
            </a:r>
            <a:r>
              <a:rPr lang="fr-FR" dirty="0" smtClean="0"/>
              <a:t>) exactement à ce que le matériel (les ordinateurs, les capteurs, les gammes de valeur accessibles, les capacités matérielles des actionneurs) accepte !!!</a:t>
            </a:r>
          </a:p>
          <a:p>
            <a:r>
              <a:rPr lang="fr-FR" dirty="0" smtClean="0"/>
              <a:t>On doit sélectionner un sous-ensemble </a:t>
            </a:r>
            <a:r>
              <a:rPr lang="fr-FR" b="1" dirty="0" smtClean="0">
                <a:solidFill>
                  <a:srgbClr val="FF0000"/>
                </a:solidFill>
              </a:rPr>
              <a:t>réalisable</a:t>
            </a:r>
            <a:r>
              <a:rPr lang="fr-FR" dirty="0" smtClean="0"/>
              <a:t> de nos objectifs</a:t>
            </a:r>
          </a:p>
          <a:p>
            <a:r>
              <a:rPr lang="fr-FR" dirty="0" smtClean="0"/>
              <a:t>Cette sélection est la </a:t>
            </a:r>
            <a:r>
              <a:rPr lang="fr-FR" b="1" dirty="0" smtClean="0">
                <a:solidFill>
                  <a:srgbClr val="FF0000"/>
                </a:solidFill>
              </a:rPr>
              <a:t>modélisation</a:t>
            </a:r>
          </a:p>
          <a:p>
            <a:r>
              <a:rPr lang="fr-FR" dirty="0" smtClean="0"/>
              <a:t>Les langages de programmation </a:t>
            </a:r>
            <a:r>
              <a:rPr lang="fr-FR" b="1" dirty="0" smtClean="0">
                <a:solidFill>
                  <a:srgbClr val="FF0000"/>
                </a:solidFill>
              </a:rPr>
              <a:t>traduisent</a:t>
            </a:r>
            <a:r>
              <a:rPr lang="fr-FR" dirty="0" smtClean="0"/>
              <a:t> ce modèle en quelque chose de réalisable par le </a:t>
            </a:r>
            <a:r>
              <a:rPr lang="fr-FR" b="1" dirty="0" smtClean="0">
                <a:solidFill>
                  <a:srgbClr val="FF0000"/>
                </a:solidFill>
              </a:rPr>
              <a:t>système</a:t>
            </a:r>
            <a:r>
              <a:rPr lang="fr-FR" dirty="0" smtClean="0"/>
              <a:t> considéré</a:t>
            </a:r>
          </a:p>
          <a:p>
            <a:r>
              <a:rPr lang="fr-FR" dirty="0" smtClean="0"/>
              <a:t>Le système regroupe l’ensemble des éléments actifs chargés de réaliser nos objectifs (ordinateur, base de données, capteurs, écrans,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doit commencer par écrire en langage </a:t>
            </a:r>
            <a:r>
              <a:rPr lang="fr-FR" b="1" dirty="0" smtClean="0">
                <a:solidFill>
                  <a:srgbClr val="FF0000"/>
                </a:solidFill>
              </a:rPr>
              <a:t>naturel</a:t>
            </a:r>
            <a:r>
              <a:rPr lang="fr-FR" dirty="0" smtClean="0"/>
              <a:t> notre système et l’objectif que l’on </a:t>
            </a:r>
            <a:r>
              <a:rPr lang="fr-FR" b="1" dirty="0" smtClean="0">
                <a:solidFill>
                  <a:srgbClr val="FF0000"/>
                </a:solidFill>
              </a:rPr>
              <a:t>souhaite</a:t>
            </a:r>
            <a:r>
              <a:rPr lang="fr-FR" dirty="0" smtClean="0"/>
              <a:t> obtenir.</a:t>
            </a:r>
          </a:p>
          <a:p>
            <a:r>
              <a:rPr lang="fr-FR" dirty="0" smtClean="0"/>
              <a:t>Exemples</a:t>
            </a:r>
          </a:p>
          <a:p>
            <a:pPr lvl="1"/>
            <a:r>
              <a:rPr lang="fr-FR" b="1" i="1" dirty="0" smtClean="0"/>
              <a:t>Le véhicule est motorisé par deux moteurs. La commande permettra de sélectionner la vitesse du véhicule, les directions, la détection des obstacles, la réactivité automatique à la détection d’obstacles.</a:t>
            </a:r>
          </a:p>
          <a:p>
            <a:r>
              <a:rPr lang="fr-FR" dirty="0" smtClean="0"/>
              <a:t>On identifie alors les éléments de cette description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substantifs</a:t>
            </a:r>
            <a:r>
              <a:rPr lang="fr-FR" dirty="0" smtClean="0"/>
              <a:t> qui correspondent aux objets manipulés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verbes</a:t>
            </a:r>
            <a:r>
              <a:rPr lang="fr-FR" dirty="0" smtClean="0"/>
              <a:t> qui correspondent aux actions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0000"/>
                </a:solidFill>
              </a:rPr>
              <a:t>qualificatifs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conditions</a:t>
            </a:r>
            <a:r>
              <a:rPr lang="fr-FR" dirty="0" smtClean="0"/>
              <a:t>, qui caractérisent les algorithmes</a:t>
            </a:r>
          </a:p>
        </p:txBody>
      </p:sp>
    </p:spTree>
    <p:extLst>
      <p:ext uri="{BB962C8B-B14F-4D97-AF65-F5344CB8AC3E}">
        <p14:creationId xmlns:p14="http://schemas.microsoft.com/office/powerpoint/2010/main" val="15928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substantifs vont correspondre aux </a:t>
            </a:r>
            <a:r>
              <a:rPr lang="fr-FR" b="1" dirty="0" smtClean="0">
                <a:solidFill>
                  <a:srgbClr val="FF0000"/>
                </a:solidFill>
              </a:rPr>
              <a:t>objets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valeurs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variables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constantes</a:t>
            </a:r>
          </a:p>
          <a:p>
            <a:r>
              <a:rPr lang="fr-FR" dirty="0" smtClean="0"/>
              <a:t>Les actions vont correspondre aux </a:t>
            </a:r>
            <a:r>
              <a:rPr lang="fr-FR" b="1" dirty="0" smtClean="0">
                <a:solidFill>
                  <a:srgbClr val="FF0000"/>
                </a:solidFill>
              </a:rPr>
              <a:t>fonctions</a:t>
            </a:r>
          </a:p>
          <a:p>
            <a:r>
              <a:rPr lang="fr-FR" dirty="0" smtClean="0"/>
              <a:t>Les conditions correspondent aux structures </a:t>
            </a:r>
            <a:r>
              <a:rPr lang="fr-FR" b="1" dirty="0" smtClean="0">
                <a:solidFill>
                  <a:srgbClr val="FF0000"/>
                </a:solidFill>
              </a:rPr>
              <a:t>logiques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décisionnelles</a:t>
            </a:r>
          </a:p>
          <a:p>
            <a:r>
              <a:rPr lang="fr-FR" dirty="0" smtClean="0"/>
              <a:t>Ces termes trouvent leur traduction quel que soit le langage de programmation choisi, avec plus ou moins de flexibilité, de richesse dans les moyens d’exprimer les détails, les précisions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78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règles liées à la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écrit du code, on change peu ce que l’on écrit (si on a bien spécifié !!) mais par contre on va relire plein de fois ce que l’on a écrit:</a:t>
            </a:r>
          </a:p>
          <a:p>
            <a:pPr lvl="1"/>
            <a:r>
              <a:rPr lang="fr-FR" dirty="0" smtClean="0"/>
              <a:t>Pour expliquer aux collègues</a:t>
            </a:r>
          </a:p>
          <a:p>
            <a:pPr lvl="1"/>
            <a:r>
              <a:rPr lang="fr-FR" dirty="0" smtClean="0"/>
              <a:t>Pour comprendre soi-même notre code par rapport à ce que l’on écrit plus tard</a:t>
            </a:r>
          </a:p>
          <a:p>
            <a:pPr lvl="1"/>
            <a:r>
              <a:rPr lang="fr-FR" dirty="0" smtClean="0"/>
              <a:t>Pour comprendre ce que l’on a écrit un mois plus tard</a:t>
            </a:r>
          </a:p>
          <a:p>
            <a:pPr lvl="1"/>
            <a:r>
              <a:rPr lang="fr-FR" dirty="0" smtClean="0"/>
              <a:t>Pour comprendre pourquoi parfois cela ne marche pas</a:t>
            </a:r>
          </a:p>
          <a:p>
            <a:r>
              <a:rPr lang="fr-FR" dirty="0" smtClean="0"/>
              <a:t>Donc… il faut toujours écrire les mots complets, clairs, signifiants, précis</a:t>
            </a:r>
          </a:p>
          <a:p>
            <a:pPr lvl="1"/>
            <a:r>
              <a:rPr lang="fr-FR" dirty="0" smtClean="0"/>
              <a:t>Les abréviations sont interdites</a:t>
            </a:r>
          </a:p>
          <a:p>
            <a:pPr lvl="1"/>
            <a:r>
              <a:rPr lang="fr-FR" dirty="0" smtClean="0"/>
              <a:t>Même si ça prend un peu plus de temps à écrire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règles…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Préférez de sections de code courtes </a:t>
            </a:r>
          </a:p>
          <a:p>
            <a:r>
              <a:rPr lang="fr-FR" dirty="0" smtClean="0"/>
              <a:t>Une section de code en double est toujours en trop =&gt; créez des </a:t>
            </a:r>
            <a:r>
              <a:rPr lang="fr-FR" dirty="0" smtClean="0"/>
              <a:t>fonctions</a:t>
            </a:r>
          </a:p>
          <a:p>
            <a:r>
              <a:rPr lang="fr-FR" dirty="0" smtClean="0"/>
              <a:t>Les commentaires !!! </a:t>
            </a:r>
            <a:r>
              <a:rPr lang="fr-FR" dirty="0" err="1" smtClean="0"/>
              <a:t>Aaah</a:t>
            </a:r>
            <a:r>
              <a:rPr lang="fr-FR" dirty="0" smtClean="0"/>
              <a:t> les commentaires</a:t>
            </a:r>
          </a:p>
          <a:p>
            <a:pPr lvl="1"/>
            <a:r>
              <a:rPr lang="fr-FR" dirty="0" smtClean="0"/>
              <a:t>Certains pourraient dire qu’un bon programme bien écrit n’a pas besoin de commentaires</a:t>
            </a:r>
          </a:p>
          <a:p>
            <a:pPr lvl="1"/>
            <a:r>
              <a:rPr lang="fr-FR" dirty="0" smtClean="0"/>
              <a:t>C’est presque vrai : la vrai défaut des commentaires c’est que très souvent ils ne sont pas à jour par rapport aux évolutions du code</a:t>
            </a:r>
          </a:p>
          <a:p>
            <a:pPr lvl="1"/>
            <a:r>
              <a:rPr lang="fr-FR" dirty="0" smtClean="0"/>
              <a:t>Ils ne faut jamais mettre un commentaire qui en double par rapport à la ligne de code.</a:t>
            </a:r>
          </a:p>
          <a:p>
            <a:pPr lvl="1"/>
            <a:r>
              <a:rPr lang="fr-FR" dirty="0" smtClean="0"/>
              <a:t>Un commentaire sert à expliquer pourquoi on a choisi tel ou tel algorithme.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9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interprété ou compilé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Python, JavaScript sont interprétés</a:t>
            </a:r>
          </a:p>
          <a:p>
            <a:pPr lvl="1"/>
            <a:r>
              <a:rPr lang="fr-FR" dirty="0" smtClean="0"/>
              <a:t>Avantages: très facile à faire évoluer</a:t>
            </a:r>
          </a:p>
          <a:p>
            <a:pPr lvl="1"/>
            <a:r>
              <a:rPr lang="fr-FR" dirty="0" smtClean="0"/>
              <a:t>Défaut: non typé, c’est-à-dire que les variables ne sont pas vérifiées vis-à-vis des valeurs utilisées</a:t>
            </a:r>
          </a:p>
          <a:p>
            <a:r>
              <a:rPr lang="fr-FR" dirty="0" smtClean="0"/>
              <a:t>C, C++, Java, Fortran sont compilés</a:t>
            </a:r>
          </a:p>
          <a:p>
            <a:pPr lvl="1"/>
            <a:r>
              <a:rPr lang="fr-FR" dirty="0" smtClean="0"/>
              <a:t>Avantages et inconvénients inverses des langages interprétés</a:t>
            </a:r>
          </a:p>
          <a:p>
            <a:pPr lvl="1"/>
            <a:r>
              <a:rPr lang="fr-FR" dirty="0" smtClean="0"/>
              <a:t>Beaucoup plus fiables à cause du typage des variables</a:t>
            </a:r>
          </a:p>
          <a:p>
            <a:pPr lvl="1"/>
            <a:r>
              <a:rPr lang="fr-FR" dirty="0" smtClean="0"/>
              <a:t>Nécessitent une phase de compilation avant l’exécution</a:t>
            </a:r>
          </a:p>
          <a:p>
            <a:pPr lvl="1"/>
            <a:r>
              <a:rPr lang="fr-FR" dirty="0" smtClean="0"/>
              <a:t>Plus rapides à l’exécution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46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299</TotalTime>
  <Words>727</Words>
  <Application>Microsoft Office PowerPoint</Application>
  <PresentationFormat>Grand écran</PresentationFormat>
  <Paragraphs>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Salle d’ions</vt:lpstr>
      <vt:lpstr>Eléments de programmation</vt:lpstr>
      <vt:lpstr>La programmation comme spécification</vt:lpstr>
      <vt:lpstr>La vraie vie est différente de l’ordinateur</vt:lpstr>
      <vt:lpstr>La modélisation</vt:lpstr>
      <vt:lpstr>La conception</vt:lpstr>
      <vt:lpstr>Le langage de programmation</vt:lpstr>
      <vt:lpstr>Des règles liées à la qualité</vt:lpstr>
      <vt:lpstr>règles… suite</vt:lpstr>
      <vt:lpstr>Langage interprété ou compilé ?</vt:lpstr>
      <vt:lpstr>Concepts de base</vt:lpstr>
      <vt:lpstr>Types</vt:lpstr>
      <vt:lpstr>Valeurs </vt:lpstr>
      <vt:lpstr>Opérateurs</vt:lpstr>
      <vt:lpstr>Fonctions </vt:lpstr>
      <vt:lpstr>Structures logiques et de décision</vt:lpstr>
      <vt:lpstr>Structures organisationnelles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Eléments de programmation</dc:title>
  <dc:creator>Chris Arnault</dc:creator>
  <cp:lastModifiedBy>Chris Arnault</cp:lastModifiedBy>
  <cp:revision>22</cp:revision>
  <dcterms:created xsi:type="dcterms:W3CDTF">2024-10-29T07:17:07Z</dcterms:created>
  <dcterms:modified xsi:type="dcterms:W3CDTF">2024-10-29T15:20:51Z</dcterms:modified>
</cp:coreProperties>
</file>