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2" r:id="rId11"/>
    <p:sldId id="266" r:id="rId12"/>
    <p:sldId id="273" r:id="rId13"/>
    <p:sldId id="274" r:id="rId14"/>
    <p:sldId id="27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Eléments de programmation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Où on ne parle pas seulement du langage de programmation…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0176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Python et autres docs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5" y="2603500"/>
            <a:ext cx="6679229" cy="3416300"/>
          </a:xfrm>
        </p:spPr>
        <p:txBody>
          <a:bodyPr/>
          <a:lstStyle/>
          <a:p>
            <a:r>
              <a:rPr lang="fr-FR" dirty="0" smtClean="0"/>
              <a:t>La </a:t>
            </a:r>
            <a:r>
              <a:rPr lang="fr-FR" dirty="0"/>
              <a:t>documentation officielle est </a:t>
            </a:r>
            <a:r>
              <a:rPr lang="fr-FR" dirty="0" smtClean="0"/>
              <a:t>la plus efficace</a:t>
            </a:r>
          </a:p>
          <a:p>
            <a:endParaRPr lang="fr-FR" dirty="0"/>
          </a:p>
          <a:p>
            <a:r>
              <a:rPr lang="fr-FR" dirty="0" err="1" smtClean="0"/>
              <a:t>Micropython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ESP32 </a:t>
            </a:r>
            <a:r>
              <a:rPr lang="fr-FR" dirty="0" err="1" smtClean="0"/>
              <a:t>series</a:t>
            </a:r>
            <a:endParaRPr lang="fr-FR" dirty="0" smtClean="0"/>
          </a:p>
          <a:p>
            <a:endParaRPr lang="fr-FR" dirty="0"/>
          </a:p>
          <a:p>
            <a:r>
              <a:rPr lang="fr-FR" dirty="0" err="1" smtClean="0"/>
              <a:t>Micropython</a:t>
            </a:r>
            <a:r>
              <a:rPr lang="fr-FR" dirty="0" smtClean="0"/>
              <a:t> et ESP-NOW</a:t>
            </a:r>
          </a:p>
          <a:p>
            <a:endParaRPr lang="fr-FR" dirty="0" smtClean="0"/>
          </a:p>
        </p:txBody>
      </p:sp>
      <p:sp>
        <p:nvSpPr>
          <p:cNvPr id="20" name="ZoneTexte 19"/>
          <p:cNvSpPr txBox="1"/>
          <p:nvPr/>
        </p:nvSpPr>
        <p:spPr>
          <a:xfrm>
            <a:off x="2306593" y="3039762"/>
            <a:ext cx="519244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https://docs.python.org/3/tutorial/index.html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2281882" y="4646140"/>
            <a:ext cx="567495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fr-FR" dirty="0"/>
              <a:t>https://www.espressif.com/en/products/modules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2306594" y="3830595"/>
            <a:ext cx="744466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fr-FR" dirty="0"/>
              <a:t>https://docs.micropython.org/en/latest/esp32/tutorial/index.html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2248929" y="5412258"/>
            <a:ext cx="885370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fr-FR" dirty="0"/>
              <a:t>https://docs.micropython.org/en/latest/library/espnow.html#module-espnow</a:t>
            </a:r>
          </a:p>
        </p:txBody>
      </p:sp>
    </p:spTree>
    <p:extLst>
      <p:ext uri="{BB962C8B-B14F-4D97-AF65-F5344CB8AC3E}">
        <p14:creationId xmlns:p14="http://schemas.microsoft.com/office/powerpoint/2010/main" val="103624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Types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Valeurs numériques</a:t>
            </a:r>
          </a:p>
          <a:p>
            <a:pPr lvl="1"/>
            <a:r>
              <a:rPr lang="fr-FR" dirty="0" smtClean="0"/>
              <a:t>Entiers, flottants, doubles</a:t>
            </a:r>
          </a:p>
          <a:p>
            <a:r>
              <a:rPr lang="fr-FR" dirty="0" smtClean="0"/>
              <a:t>booléens</a:t>
            </a:r>
          </a:p>
          <a:p>
            <a:r>
              <a:rPr lang="fr-FR" dirty="0" smtClean="0"/>
              <a:t>Chaînes de caractères</a:t>
            </a:r>
          </a:p>
          <a:p>
            <a:r>
              <a:rPr lang="fr-FR" dirty="0" smtClean="0"/>
              <a:t>Tableaux</a:t>
            </a:r>
          </a:p>
          <a:p>
            <a:r>
              <a:rPr lang="fr-FR" dirty="0" smtClean="0"/>
              <a:t>Objets</a:t>
            </a:r>
          </a:p>
          <a:p>
            <a:r>
              <a:rPr lang="fr-FR" dirty="0" smtClean="0"/>
              <a:t>Pointeurs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3080951" y="4349578"/>
            <a:ext cx="7491153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valeur_i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1244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aleur_f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45.777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aleur_d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23.666 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aleur_b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Vrai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valeur_s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‘bonjour tout le monde’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aleur_t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[1, 4, 9]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aleur_o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1244, 45.777, Vrai, ‘bonjour’, [1, 4, 9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]}</a:t>
            </a:r>
          </a:p>
        </p:txBody>
      </p:sp>
    </p:spTree>
    <p:extLst>
      <p:ext uri="{BB962C8B-B14F-4D97-AF65-F5344CB8AC3E}">
        <p14:creationId xmlns:p14="http://schemas.microsoft.com/office/powerpoint/2010/main" val="2596375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Print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178011" y="2660821"/>
            <a:ext cx="4458272" cy="3139321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'bonjour tout le monde')</a:t>
            </a:r>
          </a:p>
          <a:p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12.33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44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 = [1, 2, 3]</a:t>
            </a:r>
          </a:p>
          <a:p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x=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x,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y=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y)</a:t>
            </a:r>
          </a:p>
          <a:p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f'x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={x} y={y}')</a:t>
            </a:r>
          </a:p>
          <a:p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f'le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tableau t vaut {t}')</a:t>
            </a:r>
          </a:p>
        </p:txBody>
      </p:sp>
      <p:sp>
        <p:nvSpPr>
          <p:cNvPr id="6" name="Rectangle à coins arrondis 5"/>
          <p:cNvSpPr/>
          <p:nvPr/>
        </p:nvSpPr>
        <p:spPr>
          <a:xfrm>
            <a:off x="6697361" y="2570206"/>
            <a:ext cx="2100649" cy="551935"/>
          </a:xfrm>
          <a:prstGeom prst="wedgeRoundRectCallout">
            <a:avLst>
              <a:gd name="adj1" fmla="val -94601"/>
              <a:gd name="adj2" fmla="val -6157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Sortie minimale à l’écran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5820032" y="3752336"/>
            <a:ext cx="2903838" cy="551935"/>
          </a:xfrm>
          <a:prstGeom prst="wedgeRoundRectCallout">
            <a:avLst>
              <a:gd name="adj1" fmla="val -95501"/>
              <a:gd name="adj2" fmla="val 77426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Enchaîner des sorties individuelles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5700583" y="4777946"/>
            <a:ext cx="2809103" cy="551935"/>
          </a:xfrm>
          <a:prstGeom prst="wedgeRoundRectCallout">
            <a:avLst>
              <a:gd name="adj1" fmla="val -102270"/>
              <a:gd name="adj2" fmla="val 5784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Formatter</a:t>
            </a:r>
            <a:r>
              <a:rPr lang="fr-FR" dirty="0" smtClean="0">
                <a:solidFill>
                  <a:schemeClr val="tx1"/>
                </a:solidFill>
              </a:rPr>
              <a:t> l’impression 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487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Les fonctions</a:t>
            </a:r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1178011" y="2660821"/>
            <a:ext cx="3906839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piloter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arg1, arg2, …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256271" y="4040659"/>
            <a:ext cx="4044697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calculer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arg1, arg2, …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resultat</a:t>
            </a:r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6697361" y="2578444"/>
            <a:ext cx="4308390" cy="1178010"/>
          </a:xfrm>
          <a:prstGeom prst="wedgeRoundRectCallout">
            <a:avLst>
              <a:gd name="adj1" fmla="val -81408"/>
              <a:gd name="adj2" fmla="val -22241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>
                <a:solidFill>
                  <a:schemeClr val="tx1"/>
                </a:solidFill>
              </a:rPr>
              <a:t>Structure générale:</a:t>
            </a:r>
          </a:p>
          <a:p>
            <a:endParaRPr lang="fr-FR" dirty="0" smtClean="0">
              <a:solidFill>
                <a:schemeClr val="tx1"/>
              </a:solidFill>
            </a:endParaRPr>
          </a:p>
          <a:p>
            <a:r>
              <a:rPr lang="fr-FR" b="1" dirty="0" err="1" smtClean="0">
                <a:solidFill>
                  <a:schemeClr val="tx1"/>
                </a:solidFill>
              </a:rPr>
              <a:t>def</a:t>
            </a:r>
            <a:r>
              <a:rPr lang="fr-FR" dirty="0" smtClean="0">
                <a:solidFill>
                  <a:schemeClr val="tx1"/>
                </a:solidFill>
              </a:rPr>
              <a:t> nom </a:t>
            </a:r>
            <a:r>
              <a:rPr lang="fr-FR" b="1" dirty="0" smtClean="0">
                <a:solidFill>
                  <a:schemeClr val="tx1"/>
                </a:solidFill>
              </a:rPr>
              <a:t>(</a:t>
            </a:r>
            <a:r>
              <a:rPr lang="fr-FR" dirty="0" smtClean="0">
                <a:solidFill>
                  <a:schemeClr val="tx1"/>
                </a:solidFill>
              </a:rPr>
              <a:t>arguments</a:t>
            </a:r>
            <a:r>
              <a:rPr lang="fr-FR" b="1" dirty="0" smtClean="0">
                <a:solidFill>
                  <a:schemeClr val="tx1"/>
                </a:solidFill>
              </a:rPr>
              <a:t>) :</a:t>
            </a:r>
          </a:p>
          <a:p>
            <a:r>
              <a:rPr lang="fr-FR" b="1" dirty="0" smtClean="0">
                <a:solidFill>
                  <a:schemeClr val="tx1"/>
                </a:solidFill>
              </a:rPr>
              <a:t>&lt;</a:t>
            </a:r>
            <a:r>
              <a:rPr lang="fr-FR" b="1" dirty="0" err="1" smtClean="0">
                <a:solidFill>
                  <a:schemeClr val="tx1"/>
                </a:solidFill>
              </a:rPr>
              <a:t>indent</a:t>
            </a:r>
            <a:r>
              <a:rPr lang="fr-FR" b="1" dirty="0" smtClean="0">
                <a:solidFill>
                  <a:schemeClr val="tx1"/>
                </a:solidFill>
              </a:rPr>
              <a:t>&gt;</a:t>
            </a:r>
            <a:r>
              <a:rPr lang="fr-FR" dirty="0" smtClean="0">
                <a:solidFill>
                  <a:schemeClr val="tx1"/>
                </a:solidFill>
              </a:rPr>
              <a:t>Bloc de code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044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ESP32 C3 mini</a:t>
            </a:r>
            <a:endParaRPr lang="fr-FR" dirty="0"/>
          </a:p>
        </p:txBody>
      </p:sp>
      <p:pic>
        <p:nvPicPr>
          <p:cNvPr id="1026" name="Picture 2" descr="ESP32 C3 Supermini Pinout - Hardware - Arduino For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289" y="2302474"/>
            <a:ext cx="9219086" cy="4021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à coins arrondis 4"/>
          <p:cNvSpPr/>
          <p:nvPr/>
        </p:nvSpPr>
        <p:spPr>
          <a:xfrm>
            <a:off x="477794" y="3797645"/>
            <a:ext cx="1573428" cy="486032"/>
          </a:xfrm>
          <a:prstGeom prst="wedgeRoundRectCallout">
            <a:avLst>
              <a:gd name="adj1" fmla="val 82467"/>
              <a:gd name="adj2" fmla="val -10377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>
                <a:solidFill>
                  <a:schemeClr val="tx1"/>
                </a:solidFill>
              </a:rPr>
              <a:t>LED interne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421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305782" cy="706964"/>
          </a:xfrm>
        </p:spPr>
        <p:txBody>
          <a:bodyPr/>
          <a:lstStyle/>
          <a:p>
            <a:r>
              <a:rPr lang="fr-FR" dirty="0" smtClean="0"/>
              <a:t>La programmation comme spécification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Indépendamment du langage de programmation choisi (C, C++, Python, Java, JavaScript, etc…)le but est </a:t>
            </a:r>
            <a:r>
              <a:rPr lang="fr-FR" b="1" dirty="0" smtClean="0">
                <a:solidFill>
                  <a:srgbClr val="FF0000"/>
                </a:solidFill>
              </a:rPr>
              <a:t>d’expliquer</a:t>
            </a:r>
            <a:r>
              <a:rPr lang="fr-FR" dirty="0" smtClean="0"/>
              <a:t> à un ordinateur ce que l’on voudrait qu’il effectue </a:t>
            </a:r>
            <a:r>
              <a:rPr lang="fr-FR" b="1" dirty="0" smtClean="0">
                <a:solidFill>
                  <a:srgbClr val="FF0000"/>
                </a:solidFill>
              </a:rPr>
              <a:t>automatiquement</a:t>
            </a:r>
            <a:r>
              <a:rPr lang="fr-FR" dirty="0" smtClean="0"/>
              <a:t>.</a:t>
            </a:r>
          </a:p>
          <a:p>
            <a:r>
              <a:rPr lang="fr-FR" dirty="0" smtClean="0"/>
              <a:t>Nous on a en tête une </a:t>
            </a:r>
            <a:r>
              <a:rPr lang="fr-FR" b="1" dirty="0" smtClean="0">
                <a:solidFill>
                  <a:srgbClr val="FF0000"/>
                </a:solidFill>
              </a:rPr>
              <a:t>vision</a:t>
            </a:r>
            <a:r>
              <a:rPr lang="fr-FR" dirty="0" smtClean="0"/>
              <a:t> de ce que l’on voudrait obtenir, et les actions à effectuer:</a:t>
            </a:r>
          </a:p>
          <a:p>
            <a:pPr lvl="1"/>
            <a:r>
              <a:rPr lang="fr-FR" dirty="0" smtClean="0"/>
              <a:t>Piloter un moteur</a:t>
            </a:r>
          </a:p>
          <a:p>
            <a:pPr lvl="1"/>
            <a:r>
              <a:rPr lang="fr-FR" dirty="0" smtClean="0"/>
              <a:t>Effectuer des mesures physiques</a:t>
            </a:r>
          </a:p>
          <a:p>
            <a:pPr lvl="1"/>
            <a:r>
              <a:rPr lang="fr-FR" dirty="0" smtClean="0"/>
              <a:t>Enseigner un robot</a:t>
            </a:r>
          </a:p>
          <a:p>
            <a:pPr lvl="1"/>
            <a:r>
              <a:rPr lang="fr-FR" dirty="0" smtClean="0"/>
              <a:t>Actionner des actionneurs</a:t>
            </a:r>
          </a:p>
          <a:p>
            <a:pPr lvl="1"/>
            <a:r>
              <a:rPr lang="fr-FR" dirty="0" smtClean="0"/>
              <a:t>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5195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360646" cy="706964"/>
          </a:xfrm>
        </p:spPr>
        <p:txBody>
          <a:bodyPr/>
          <a:lstStyle/>
          <a:p>
            <a:r>
              <a:rPr lang="fr-FR" dirty="0" smtClean="0"/>
              <a:t>La vraie vie est différente de l’ordinateur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Donc on va effectuer une </a:t>
            </a:r>
            <a:r>
              <a:rPr lang="fr-FR" b="1" dirty="0" smtClean="0">
                <a:solidFill>
                  <a:srgbClr val="FF0000"/>
                </a:solidFill>
              </a:rPr>
              <a:t>traduction</a:t>
            </a:r>
            <a:r>
              <a:rPr lang="fr-FR" dirty="0" smtClean="0"/>
              <a:t> de ce que l’on a en tête vers un langage qu’un ordinateur comprend</a:t>
            </a:r>
          </a:p>
          <a:p>
            <a:r>
              <a:rPr lang="fr-FR" dirty="0" smtClean="0"/>
              <a:t>On doit expliquer:</a:t>
            </a:r>
          </a:p>
          <a:p>
            <a:pPr lvl="1"/>
            <a:r>
              <a:rPr lang="fr-FR" dirty="0" smtClean="0"/>
              <a:t>Les concepts réels (les actionneurs, les commandes, capteurs, les valeurs)</a:t>
            </a:r>
          </a:p>
          <a:p>
            <a:pPr lvl="1"/>
            <a:r>
              <a:rPr lang="fr-FR" dirty="0" smtClean="0"/>
              <a:t>Les séquences (les algorithmes, les règles, les conditions)</a:t>
            </a:r>
          </a:p>
          <a:p>
            <a:pPr lvl="1"/>
            <a:r>
              <a:rPr lang="fr-FR" dirty="0" smtClean="0"/>
              <a:t>Les contextes, les objectifs,</a:t>
            </a:r>
          </a:p>
          <a:p>
            <a:pPr lvl="1"/>
            <a:r>
              <a:rPr lang="fr-FR" dirty="0" smtClean="0"/>
              <a:t>Les interfaces avec les opérateurs (humains ou non humains)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0896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modélisation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vraie vie avec ses contraintes, ses réalités ne correspond pas (</a:t>
            </a:r>
            <a:r>
              <a:rPr lang="fr-FR" i="1" dirty="0" smtClean="0"/>
              <a:t>jamais</a:t>
            </a:r>
            <a:r>
              <a:rPr lang="fr-FR" dirty="0" smtClean="0"/>
              <a:t>) exactement à ce que le matériel (les ordinateurs, les capteurs, les gammes de valeur accessibles, les capacités matérielles des actionneurs) accepte !!!</a:t>
            </a:r>
          </a:p>
          <a:p>
            <a:r>
              <a:rPr lang="fr-FR" dirty="0" smtClean="0"/>
              <a:t>On doit sélectionner un sous-ensemble </a:t>
            </a:r>
            <a:r>
              <a:rPr lang="fr-FR" b="1" dirty="0" smtClean="0">
                <a:solidFill>
                  <a:srgbClr val="FF0000"/>
                </a:solidFill>
              </a:rPr>
              <a:t>réalisable</a:t>
            </a:r>
            <a:r>
              <a:rPr lang="fr-FR" dirty="0" smtClean="0"/>
              <a:t> de nos objectifs</a:t>
            </a:r>
          </a:p>
          <a:p>
            <a:r>
              <a:rPr lang="fr-FR" dirty="0" smtClean="0"/>
              <a:t>Cette sélection est la </a:t>
            </a:r>
            <a:r>
              <a:rPr lang="fr-FR" b="1" dirty="0" smtClean="0">
                <a:solidFill>
                  <a:srgbClr val="FF0000"/>
                </a:solidFill>
              </a:rPr>
              <a:t>modélisation</a:t>
            </a:r>
          </a:p>
          <a:p>
            <a:r>
              <a:rPr lang="fr-FR" dirty="0" smtClean="0"/>
              <a:t>Les langages de programmation </a:t>
            </a:r>
            <a:r>
              <a:rPr lang="fr-FR" b="1" dirty="0" smtClean="0">
                <a:solidFill>
                  <a:srgbClr val="FF0000"/>
                </a:solidFill>
              </a:rPr>
              <a:t>traduisent</a:t>
            </a:r>
            <a:r>
              <a:rPr lang="fr-FR" dirty="0" smtClean="0"/>
              <a:t> ce modèle en quelque chose de réalisable par le </a:t>
            </a:r>
            <a:r>
              <a:rPr lang="fr-FR" b="1" dirty="0" smtClean="0">
                <a:solidFill>
                  <a:srgbClr val="FF0000"/>
                </a:solidFill>
              </a:rPr>
              <a:t>système</a:t>
            </a:r>
            <a:r>
              <a:rPr lang="fr-FR" dirty="0" smtClean="0"/>
              <a:t> considéré</a:t>
            </a:r>
          </a:p>
          <a:p>
            <a:r>
              <a:rPr lang="fr-FR" dirty="0" smtClean="0"/>
              <a:t>Le système regroupe l’ensemble des éléments actifs chargés de réaliser nos objectifs (ordinateur, base de données, capteurs, écrans, etc…)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0402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conception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On doit commencer par écrire en langage </a:t>
            </a:r>
            <a:r>
              <a:rPr lang="fr-FR" b="1" dirty="0" smtClean="0">
                <a:solidFill>
                  <a:srgbClr val="FF0000"/>
                </a:solidFill>
              </a:rPr>
              <a:t>naturel</a:t>
            </a:r>
            <a:r>
              <a:rPr lang="fr-FR" dirty="0" smtClean="0"/>
              <a:t> notre système et l’objectif que l’on </a:t>
            </a:r>
            <a:r>
              <a:rPr lang="fr-FR" b="1" dirty="0" smtClean="0">
                <a:solidFill>
                  <a:srgbClr val="FF0000"/>
                </a:solidFill>
              </a:rPr>
              <a:t>souhaite</a:t>
            </a:r>
            <a:r>
              <a:rPr lang="fr-FR" dirty="0" smtClean="0"/>
              <a:t> obtenir.</a:t>
            </a:r>
          </a:p>
          <a:p>
            <a:r>
              <a:rPr lang="fr-FR" dirty="0" smtClean="0"/>
              <a:t>Exemples</a:t>
            </a:r>
          </a:p>
          <a:p>
            <a:pPr lvl="1"/>
            <a:r>
              <a:rPr lang="fr-FR" b="1" i="1" dirty="0" smtClean="0"/>
              <a:t>Le véhicule est motorisé par deux moteurs. La commande permettra de sélectionner la vitesse du véhicule, les directions, la détection des obstacles, la réactivité automatique à la détection d’obstacles.</a:t>
            </a:r>
          </a:p>
          <a:p>
            <a:r>
              <a:rPr lang="fr-FR" dirty="0" smtClean="0"/>
              <a:t>On identifie alors les éléments de cette description</a:t>
            </a:r>
          </a:p>
          <a:p>
            <a:pPr lvl="1"/>
            <a:r>
              <a:rPr lang="fr-FR" dirty="0" smtClean="0"/>
              <a:t>Les </a:t>
            </a:r>
            <a:r>
              <a:rPr lang="fr-FR" b="1" dirty="0" smtClean="0">
                <a:solidFill>
                  <a:srgbClr val="FF0000"/>
                </a:solidFill>
              </a:rPr>
              <a:t>substantifs</a:t>
            </a:r>
            <a:r>
              <a:rPr lang="fr-FR" dirty="0" smtClean="0"/>
              <a:t> qui correspondent aux objets manipulés</a:t>
            </a:r>
          </a:p>
          <a:p>
            <a:pPr lvl="1"/>
            <a:r>
              <a:rPr lang="fr-FR" dirty="0" smtClean="0"/>
              <a:t>Les </a:t>
            </a:r>
            <a:r>
              <a:rPr lang="fr-FR" b="1" dirty="0" smtClean="0">
                <a:solidFill>
                  <a:srgbClr val="FF0000"/>
                </a:solidFill>
              </a:rPr>
              <a:t>verbes</a:t>
            </a:r>
            <a:r>
              <a:rPr lang="fr-FR" dirty="0" smtClean="0"/>
              <a:t> qui correspondent aux actions</a:t>
            </a:r>
          </a:p>
          <a:p>
            <a:pPr lvl="1"/>
            <a:r>
              <a:rPr lang="fr-FR" dirty="0" smtClean="0"/>
              <a:t>Les </a:t>
            </a:r>
            <a:r>
              <a:rPr lang="fr-FR" b="1" dirty="0" smtClean="0">
                <a:solidFill>
                  <a:srgbClr val="FF0000"/>
                </a:solidFill>
              </a:rPr>
              <a:t>qualificatifs</a:t>
            </a:r>
            <a:r>
              <a:rPr lang="fr-FR" dirty="0" smtClean="0"/>
              <a:t>, les </a:t>
            </a:r>
            <a:r>
              <a:rPr lang="fr-FR" b="1" dirty="0" smtClean="0">
                <a:solidFill>
                  <a:srgbClr val="FF0000"/>
                </a:solidFill>
              </a:rPr>
              <a:t>conditions</a:t>
            </a:r>
            <a:r>
              <a:rPr lang="fr-FR" dirty="0" smtClean="0"/>
              <a:t>, qui caractérisent les algorithmes</a:t>
            </a:r>
          </a:p>
        </p:txBody>
      </p:sp>
    </p:spTree>
    <p:extLst>
      <p:ext uri="{BB962C8B-B14F-4D97-AF65-F5344CB8AC3E}">
        <p14:creationId xmlns:p14="http://schemas.microsoft.com/office/powerpoint/2010/main" val="1592805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langage de programmation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substantifs vont correspondre aux </a:t>
            </a:r>
            <a:r>
              <a:rPr lang="fr-FR" b="1" dirty="0" smtClean="0">
                <a:solidFill>
                  <a:srgbClr val="FF0000"/>
                </a:solidFill>
              </a:rPr>
              <a:t>objets</a:t>
            </a:r>
            <a:r>
              <a:rPr lang="fr-FR" dirty="0" smtClean="0"/>
              <a:t>, les </a:t>
            </a:r>
            <a:r>
              <a:rPr lang="fr-FR" b="1" dirty="0" smtClean="0">
                <a:solidFill>
                  <a:srgbClr val="FF0000"/>
                </a:solidFill>
              </a:rPr>
              <a:t>valeurs</a:t>
            </a:r>
            <a:r>
              <a:rPr lang="fr-FR" dirty="0" smtClean="0"/>
              <a:t>, les </a:t>
            </a:r>
            <a:r>
              <a:rPr lang="fr-FR" b="1" dirty="0" smtClean="0">
                <a:solidFill>
                  <a:srgbClr val="FF0000"/>
                </a:solidFill>
              </a:rPr>
              <a:t>variables</a:t>
            </a:r>
            <a:r>
              <a:rPr lang="fr-FR" dirty="0" smtClean="0"/>
              <a:t>, les </a:t>
            </a:r>
            <a:r>
              <a:rPr lang="fr-FR" b="1" dirty="0" smtClean="0">
                <a:solidFill>
                  <a:srgbClr val="FF0000"/>
                </a:solidFill>
              </a:rPr>
              <a:t>constantes</a:t>
            </a:r>
          </a:p>
          <a:p>
            <a:r>
              <a:rPr lang="fr-FR" dirty="0" smtClean="0"/>
              <a:t>Les actions vont correspondre aux </a:t>
            </a:r>
            <a:r>
              <a:rPr lang="fr-FR" b="1" dirty="0" smtClean="0">
                <a:solidFill>
                  <a:srgbClr val="FF0000"/>
                </a:solidFill>
              </a:rPr>
              <a:t>fonctions</a:t>
            </a:r>
          </a:p>
          <a:p>
            <a:r>
              <a:rPr lang="fr-FR" dirty="0" smtClean="0"/>
              <a:t>Les conditions correspondent aux structures </a:t>
            </a:r>
            <a:r>
              <a:rPr lang="fr-FR" b="1" dirty="0" smtClean="0">
                <a:solidFill>
                  <a:srgbClr val="FF0000"/>
                </a:solidFill>
              </a:rPr>
              <a:t>logiques</a:t>
            </a:r>
            <a:r>
              <a:rPr lang="fr-FR" dirty="0" smtClean="0"/>
              <a:t> et </a:t>
            </a:r>
            <a:r>
              <a:rPr lang="fr-FR" b="1" dirty="0" smtClean="0">
                <a:solidFill>
                  <a:srgbClr val="FF0000"/>
                </a:solidFill>
              </a:rPr>
              <a:t>décisionnelles</a:t>
            </a:r>
          </a:p>
          <a:p>
            <a:r>
              <a:rPr lang="fr-FR" dirty="0" smtClean="0"/>
              <a:t>Ces termes trouvent leur traduction quel que soit le langage de programmation choisi, avec plus ou moins de flexibilité, de richesse dans les moyens d’exprimer les détails, les précisions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6788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 règles liées à la qualité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Quand on écrit du code, on change peu ce que l’on écrit (si on a bien spécifié !!) mais par contre on va relire plein de fois ce que l’on a écrit:</a:t>
            </a:r>
          </a:p>
          <a:p>
            <a:pPr lvl="1"/>
            <a:r>
              <a:rPr lang="fr-FR" dirty="0" smtClean="0"/>
              <a:t>Pour expliquer aux collègues</a:t>
            </a:r>
          </a:p>
          <a:p>
            <a:pPr lvl="1"/>
            <a:r>
              <a:rPr lang="fr-FR" dirty="0" smtClean="0"/>
              <a:t>Pour comprendre soi-même notre code par rapport à ce que l’on écrit plus tard</a:t>
            </a:r>
          </a:p>
          <a:p>
            <a:pPr lvl="1"/>
            <a:r>
              <a:rPr lang="fr-FR" dirty="0" smtClean="0"/>
              <a:t>Pour comprendre ce que l’on a écrit un mois plus tard</a:t>
            </a:r>
          </a:p>
          <a:p>
            <a:pPr lvl="1"/>
            <a:r>
              <a:rPr lang="fr-FR" dirty="0" smtClean="0"/>
              <a:t>Pour comprendre pourquoi parfois cela ne marche pas</a:t>
            </a:r>
          </a:p>
          <a:p>
            <a:r>
              <a:rPr lang="fr-FR" dirty="0" smtClean="0"/>
              <a:t>Donc… il faut toujours écrire les mots complets, clairs, signifiants, précis</a:t>
            </a:r>
          </a:p>
          <a:p>
            <a:pPr lvl="1"/>
            <a:r>
              <a:rPr lang="fr-FR" dirty="0" smtClean="0"/>
              <a:t>Les abréviations sont interdites</a:t>
            </a:r>
          </a:p>
          <a:p>
            <a:pPr lvl="1"/>
            <a:r>
              <a:rPr lang="fr-FR" dirty="0" smtClean="0"/>
              <a:t>Même si ça prend un peu plus de temps à écrire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519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règles… suite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Préférez de sections de code courtes </a:t>
            </a:r>
          </a:p>
          <a:p>
            <a:r>
              <a:rPr lang="fr-FR" dirty="0" smtClean="0"/>
              <a:t>Une section de code en double est toujours en trop =&gt; créez des fonctions</a:t>
            </a:r>
          </a:p>
          <a:p>
            <a:r>
              <a:rPr lang="fr-FR" dirty="0" smtClean="0"/>
              <a:t>Les commentaires !!! </a:t>
            </a:r>
            <a:r>
              <a:rPr lang="fr-FR" dirty="0" err="1" smtClean="0"/>
              <a:t>Aaah</a:t>
            </a:r>
            <a:r>
              <a:rPr lang="fr-FR" dirty="0" smtClean="0"/>
              <a:t> les commentaires</a:t>
            </a:r>
          </a:p>
          <a:p>
            <a:pPr lvl="1"/>
            <a:r>
              <a:rPr lang="fr-FR" dirty="0" smtClean="0"/>
              <a:t>Certains pourraient dire qu’un bon programme bien écrit n’a pas besoin de commentaires</a:t>
            </a:r>
          </a:p>
          <a:p>
            <a:pPr lvl="1"/>
            <a:r>
              <a:rPr lang="fr-FR" dirty="0" smtClean="0"/>
              <a:t>C’est presque vrai : la vrai défaut des commentaires c’est que très souvent ils ne sont pas à jour par rapport aux évolutions du code</a:t>
            </a:r>
          </a:p>
          <a:p>
            <a:pPr lvl="1"/>
            <a:r>
              <a:rPr lang="fr-FR" dirty="0" smtClean="0"/>
              <a:t>Ils ne faut jamais mettre un commentaire qui en double par rapport à la ligne de code.</a:t>
            </a:r>
          </a:p>
          <a:p>
            <a:pPr lvl="1"/>
            <a:r>
              <a:rPr lang="fr-FR" dirty="0" smtClean="0"/>
              <a:t>Un commentaire sert à expliquer pourquoi on a choisi tel ou tel algorithme.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896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Langage interprété ou compilé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Python, JavaScript sont interprétés</a:t>
            </a:r>
          </a:p>
          <a:p>
            <a:pPr lvl="1"/>
            <a:r>
              <a:rPr lang="fr-FR" dirty="0" smtClean="0"/>
              <a:t>Avantages: très facile à faire évoluer</a:t>
            </a:r>
          </a:p>
          <a:p>
            <a:pPr lvl="1"/>
            <a:r>
              <a:rPr lang="fr-FR" dirty="0" smtClean="0"/>
              <a:t>Défaut: non typé, c’est-à-dire que les variables ne sont pas vérifiées vis-à-vis des valeurs utilisées</a:t>
            </a:r>
          </a:p>
          <a:p>
            <a:r>
              <a:rPr lang="fr-FR" dirty="0" smtClean="0"/>
              <a:t>C, C++, Java, Fortran sont compilés</a:t>
            </a:r>
          </a:p>
          <a:p>
            <a:pPr lvl="1"/>
            <a:r>
              <a:rPr lang="fr-FR" dirty="0" smtClean="0"/>
              <a:t>Avantages et inconvénients inverses des langages interprétés</a:t>
            </a:r>
          </a:p>
          <a:p>
            <a:pPr lvl="1"/>
            <a:r>
              <a:rPr lang="fr-FR" dirty="0" smtClean="0"/>
              <a:t>Beaucoup plus fiables à cause du typage des variables</a:t>
            </a:r>
          </a:p>
          <a:p>
            <a:pPr lvl="1"/>
            <a:r>
              <a:rPr lang="fr-FR" dirty="0" smtClean="0"/>
              <a:t>Nécessitent une phase de compilation avant l’exécution</a:t>
            </a:r>
          </a:p>
          <a:p>
            <a:pPr lvl="1"/>
            <a:r>
              <a:rPr lang="fr-FR" dirty="0" smtClean="0"/>
              <a:t>Plus rapides à l’exécution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34693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le d’ions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TM02900722[[fn=Salle Ion]]</Template>
  <TotalTime>480</TotalTime>
  <Words>868</Words>
  <Application>Microsoft Office PowerPoint</Application>
  <PresentationFormat>Grand écran</PresentationFormat>
  <Paragraphs>118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Courier New</vt:lpstr>
      <vt:lpstr>Wingdings 3</vt:lpstr>
      <vt:lpstr>Salle d’ions</vt:lpstr>
      <vt:lpstr>Eléments de programmation</vt:lpstr>
      <vt:lpstr>La programmation comme spécification</vt:lpstr>
      <vt:lpstr>La vraie vie est différente de l’ordinateur</vt:lpstr>
      <vt:lpstr>La modélisation</vt:lpstr>
      <vt:lpstr>La conception</vt:lpstr>
      <vt:lpstr>Le langage de programmation</vt:lpstr>
      <vt:lpstr>Des règles liées à la qualité</vt:lpstr>
      <vt:lpstr>règles… suite</vt:lpstr>
      <vt:lpstr>Langage interprété ou compilé ?</vt:lpstr>
      <vt:lpstr>Python et autres docs</vt:lpstr>
      <vt:lpstr>Types</vt:lpstr>
      <vt:lpstr>Print</vt:lpstr>
      <vt:lpstr>Les fonctions</vt:lpstr>
      <vt:lpstr>ESP32 C3 mini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Eléments de programmation</dc:title>
  <dc:creator>Chris Arnault</dc:creator>
  <cp:lastModifiedBy>Chris Arnault</cp:lastModifiedBy>
  <cp:revision>42</cp:revision>
  <dcterms:created xsi:type="dcterms:W3CDTF">2024-10-29T07:17:07Z</dcterms:created>
  <dcterms:modified xsi:type="dcterms:W3CDTF">2024-11-14T09:52:02Z</dcterms:modified>
</cp:coreProperties>
</file>