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Eléments de programmation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Où on ne parle pas seulement du langage de programmation…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17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autres docs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5" y="2603500"/>
            <a:ext cx="6679229" cy="3416300"/>
          </a:xfrm>
        </p:spPr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documentation officielle est </a:t>
            </a:r>
            <a:r>
              <a:rPr lang="fr-FR" dirty="0" smtClean="0"/>
              <a:t>la plus efficace</a:t>
            </a:r>
          </a:p>
          <a:p>
            <a:endParaRPr lang="fr-FR" dirty="0"/>
          </a:p>
          <a:p>
            <a:r>
              <a:rPr lang="fr-FR" dirty="0" err="1" smtClean="0"/>
              <a:t>Micropython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ESP32 </a:t>
            </a:r>
            <a:r>
              <a:rPr lang="fr-FR" dirty="0" err="1" smtClean="0"/>
              <a:t>series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Micropython</a:t>
            </a:r>
            <a:r>
              <a:rPr lang="fr-FR" dirty="0" smtClean="0"/>
              <a:t> et ESP-NOW</a:t>
            </a:r>
          </a:p>
          <a:p>
            <a:endParaRPr lang="fr-FR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306593" y="3039762"/>
            <a:ext cx="51924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https://docs.python.org/3/tutorial/index.html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281882" y="4646140"/>
            <a:ext cx="56749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https://www.espressif.com/en/products/modules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306594" y="3830595"/>
            <a:ext cx="74446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https://docs.micropython.org/en/latest/esp32/tutorial/index.html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48929" y="5412258"/>
            <a:ext cx="885370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fr-FR" dirty="0"/>
              <a:t>https://docs.micropython.org/en/latest/library/espnow.html#module-espnow</a:t>
            </a:r>
          </a:p>
        </p:txBody>
      </p:sp>
    </p:spTree>
    <p:extLst>
      <p:ext uri="{BB962C8B-B14F-4D97-AF65-F5344CB8AC3E}">
        <p14:creationId xmlns:p14="http://schemas.microsoft.com/office/powerpoint/2010/main" val="10362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Valeurs numériques</a:t>
            </a:r>
          </a:p>
          <a:p>
            <a:pPr lvl="1"/>
            <a:r>
              <a:rPr lang="fr-FR" dirty="0" smtClean="0"/>
              <a:t>Entiers, flottants, doubles</a:t>
            </a:r>
          </a:p>
          <a:p>
            <a:r>
              <a:rPr lang="fr-FR" dirty="0" smtClean="0"/>
              <a:t>booléens</a:t>
            </a:r>
          </a:p>
          <a:p>
            <a:r>
              <a:rPr lang="fr-FR" dirty="0" smtClean="0"/>
              <a:t>Chaînes de caractères</a:t>
            </a:r>
          </a:p>
          <a:p>
            <a:r>
              <a:rPr lang="fr-FR" dirty="0" smtClean="0"/>
              <a:t>Tableaux</a:t>
            </a:r>
          </a:p>
          <a:p>
            <a:r>
              <a:rPr lang="fr-FR" dirty="0" smtClean="0"/>
              <a:t>Objets</a:t>
            </a:r>
          </a:p>
          <a:p>
            <a:r>
              <a:rPr lang="fr-FR" dirty="0" smtClean="0"/>
              <a:t>Pointeurs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080951" y="4349578"/>
            <a:ext cx="804258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valeur_entière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1244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valeur_flottante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45.777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valeur_double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23.666 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valeur_bouléenne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Vrai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valeur_chaîne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/>
              <a:t>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bonjour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tout le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monde</a:t>
            </a:r>
            <a:r>
              <a:rPr lang="fr-FR" dirty="0"/>
              <a:t> "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valeur_tableau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[1, 4, 9]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valeur_objet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1244, 45.777, Vrai, </a:t>
            </a:r>
            <a:r>
              <a:rPr lang="fr-FR" dirty="0"/>
              <a:t>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bonjour</a:t>
            </a:r>
            <a:r>
              <a:rPr lang="fr-FR" dirty="0"/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[1, 4, 9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8229599" y="4506097"/>
            <a:ext cx="2809103" cy="840259"/>
          </a:xfrm>
          <a:prstGeom prst="wedgeRoundRectCallout">
            <a:avLst>
              <a:gd name="adj1" fmla="val -38633"/>
              <a:gd name="adj2" fmla="val 7049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Les guillemets </a:t>
            </a:r>
            <a:r>
              <a:rPr lang="fr-FR" dirty="0" smtClean="0">
                <a:solidFill>
                  <a:srgbClr val="00B050"/>
                </a:solidFill>
              </a:rPr>
              <a:t>simples</a:t>
            </a:r>
            <a:r>
              <a:rPr lang="fr-FR" dirty="0" smtClean="0">
                <a:solidFill>
                  <a:schemeClr val="tx1"/>
                </a:solidFill>
              </a:rPr>
              <a:t> ou </a:t>
            </a:r>
            <a:r>
              <a:rPr lang="fr-FR" dirty="0" smtClean="0">
                <a:solidFill>
                  <a:srgbClr val="00B050"/>
                </a:solidFill>
              </a:rPr>
              <a:t>doubles</a:t>
            </a:r>
            <a:r>
              <a:rPr lang="fr-FR" dirty="0" smtClean="0">
                <a:solidFill>
                  <a:schemeClr val="tx1"/>
                </a:solidFill>
              </a:rPr>
              <a:t> sont équivalentes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7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78011" y="2660821"/>
            <a:ext cx="4520789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/>
              <a:t>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bonjour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tout le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monde</a:t>
            </a:r>
            <a:r>
              <a:rPr lang="fr-FR" dirty="0"/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12.33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44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[1, 2, 3]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/>
              <a:t>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fr-FR" dirty="0"/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fr-FR" dirty="0"/>
              <a:t>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fr-FR" dirty="0"/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fr-FR" dirty="0"/>
              <a:t> 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={x} y={y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dirty="0"/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fr-FR" dirty="0"/>
              <a:t> "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tableau t vaut {t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fr-FR" dirty="0"/>
              <a:t> "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697361" y="2570206"/>
            <a:ext cx="2100649" cy="551935"/>
          </a:xfrm>
          <a:prstGeom prst="wedgeRoundRectCallout">
            <a:avLst>
              <a:gd name="adj1" fmla="val -94601"/>
              <a:gd name="adj2" fmla="val -615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Sortie minimale à l’écran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820032" y="3752336"/>
            <a:ext cx="2903838" cy="551935"/>
          </a:xfrm>
          <a:prstGeom prst="wedgeRoundRectCallout">
            <a:avLst>
              <a:gd name="adj1" fmla="val -95501"/>
              <a:gd name="adj2" fmla="val 7742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Enchaîner des sorties individuelles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700583" y="4777946"/>
            <a:ext cx="2809103" cy="551935"/>
          </a:xfrm>
          <a:prstGeom prst="wedgeRoundRectCallout">
            <a:avLst>
              <a:gd name="adj1" fmla="val -102270"/>
              <a:gd name="adj2" fmla="val 57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Formatter</a:t>
            </a:r>
            <a:r>
              <a:rPr lang="fr-FR" dirty="0" smtClean="0">
                <a:solidFill>
                  <a:schemeClr val="tx1"/>
                </a:solidFill>
              </a:rPr>
              <a:t> l’impression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8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Les fonctions</a:t>
            </a:r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78011" y="2660821"/>
            <a:ext cx="390683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piloter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arg1, arg2, …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6271" y="4040659"/>
            <a:ext cx="404469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calculer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arg1, arg2, …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755026" y="3064475"/>
            <a:ext cx="4308390" cy="2504303"/>
          </a:xfrm>
          <a:prstGeom prst="wedgeRoundRectCallout">
            <a:avLst>
              <a:gd name="adj1" fmla="val -85232"/>
              <a:gd name="adj2" fmla="val -386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Structure générale: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def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nom </a:t>
            </a:r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arguments</a:t>
            </a:r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 :</a:t>
            </a:r>
          </a:p>
          <a:p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&lt;</a:t>
            </a:r>
            <a:r>
              <a:rPr lang="fr-FR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indentation&gt;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Bloc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code</a:t>
            </a:r>
          </a:p>
          <a:p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</a:rPr>
              <a:t>&lt;indentation&gt;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Bloc de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code</a:t>
            </a:r>
          </a:p>
          <a:p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…</a:t>
            </a:r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ESP32 C3 mini</a:t>
            </a:r>
            <a:endParaRPr lang="fr-FR" dirty="0"/>
          </a:p>
        </p:txBody>
      </p:sp>
      <p:pic>
        <p:nvPicPr>
          <p:cNvPr id="1026" name="Picture 2" descr="ESP32 C3 Supermini Pinout - Hardware - Arduino For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89" y="2302474"/>
            <a:ext cx="9219086" cy="402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477794" y="3797645"/>
            <a:ext cx="1573428" cy="486032"/>
          </a:xfrm>
          <a:prstGeom prst="wedgeRoundRectCallout">
            <a:avLst>
              <a:gd name="adj1" fmla="val 82467"/>
              <a:gd name="adj2" fmla="val -1037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</a:rPr>
              <a:t>LED interne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2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05782" cy="706964"/>
          </a:xfrm>
        </p:spPr>
        <p:txBody>
          <a:bodyPr/>
          <a:lstStyle/>
          <a:p>
            <a:r>
              <a:rPr lang="fr-FR" dirty="0" smtClean="0"/>
              <a:t>La programmation comme spécification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Indépendamment du langage de programmation choisi (C, C++, Python, Java, JavaScript, etc…)le but est </a:t>
            </a:r>
            <a:r>
              <a:rPr lang="fr-FR" b="1" dirty="0" smtClean="0">
                <a:solidFill>
                  <a:srgbClr val="FF0000"/>
                </a:solidFill>
              </a:rPr>
              <a:t>d’expliquer</a:t>
            </a:r>
            <a:r>
              <a:rPr lang="fr-FR" dirty="0" smtClean="0"/>
              <a:t> à un ordinateur ce que l’on voudrait qu’il effectue </a:t>
            </a:r>
            <a:r>
              <a:rPr lang="fr-FR" b="1" dirty="0" smtClean="0">
                <a:solidFill>
                  <a:srgbClr val="FF0000"/>
                </a:solidFill>
              </a:rPr>
              <a:t>automatiquement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Nous on a en tête une </a:t>
            </a:r>
            <a:r>
              <a:rPr lang="fr-FR" b="1" dirty="0" smtClean="0">
                <a:solidFill>
                  <a:srgbClr val="FF0000"/>
                </a:solidFill>
              </a:rPr>
              <a:t>vision</a:t>
            </a:r>
            <a:r>
              <a:rPr lang="fr-FR" dirty="0" smtClean="0"/>
              <a:t> de ce que l’on voudrait obtenir, et les actions à effectuer:</a:t>
            </a:r>
          </a:p>
          <a:p>
            <a:pPr lvl="1"/>
            <a:r>
              <a:rPr lang="fr-FR" dirty="0" smtClean="0"/>
              <a:t>Piloter un moteur</a:t>
            </a:r>
          </a:p>
          <a:p>
            <a:pPr lvl="1"/>
            <a:r>
              <a:rPr lang="fr-FR" dirty="0" smtClean="0"/>
              <a:t>Effectuer des mesures physiques</a:t>
            </a:r>
          </a:p>
          <a:p>
            <a:pPr lvl="1"/>
            <a:r>
              <a:rPr lang="fr-FR" dirty="0" smtClean="0"/>
              <a:t>Enseigner un robot</a:t>
            </a:r>
          </a:p>
          <a:p>
            <a:pPr lvl="1"/>
            <a:r>
              <a:rPr lang="fr-FR" dirty="0" smtClean="0"/>
              <a:t>Actionner des actionneurs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19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360646" cy="706964"/>
          </a:xfrm>
        </p:spPr>
        <p:txBody>
          <a:bodyPr/>
          <a:lstStyle/>
          <a:p>
            <a:r>
              <a:rPr lang="fr-FR" dirty="0" smtClean="0"/>
              <a:t>La vraie vie est différente de l’ordinateur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Donc on va effectuer une </a:t>
            </a:r>
            <a:r>
              <a:rPr lang="fr-FR" b="1" dirty="0" smtClean="0">
                <a:solidFill>
                  <a:srgbClr val="FF0000"/>
                </a:solidFill>
              </a:rPr>
              <a:t>traduction</a:t>
            </a:r>
            <a:r>
              <a:rPr lang="fr-FR" dirty="0" smtClean="0"/>
              <a:t> de ce que l’on a en tête vers un langage qu’un ordinateur comprend</a:t>
            </a:r>
          </a:p>
          <a:p>
            <a:r>
              <a:rPr lang="fr-FR" dirty="0" smtClean="0"/>
              <a:t>On doit expliquer:</a:t>
            </a:r>
          </a:p>
          <a:p>
            <a:pPr lvl="1"/>
            <a:r>
              <a:rPr lang="fr-FR" dirty="0" smtClean="0"/>
              <a:t>Les concepts réels (les actionneurs, les commandes, capteurs, les valeurs)</a:t>
            </a:r>
          </a:p>
          <a:p>
            <a:pPr lvl="1"/>
            <a:r>
              <a:rPr lang="fr-FR" dirty="0" smtClean="0"/>
              <a:t>Les séquences (les algorithmes, les règles, les conditions)</a:t>
            </a:r>
          </a:p>
          <a:p>
            <a:pPr lvl="1"/>
            <a:r>
              <a:rPr lang="fr-FR" dirty="0" smtClean="0"/>
              <a:t>Les contextes, les objectifs,</a:t>
            </a:r>
          </a:p>
          <a:p>
            <a:pPr lvl="1"/>
            <a:r>
              <a:rPr lang="fr-FR" dirty="0" smtClean="0"/>
              <a:t>Les interfaces avec les opérateurs (humains ou non humains)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89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vraie vie avec ses contraintes, ses réalités ne correspond pas (</a:t>
            </a:r>
            <a:r>
              <a:rPr lang="fr-FR" i="1" dirty="0" smtClean="0"/>
              <a:t>jamais</a:t>
            </a:r>
            <a:r>
              <a:rPr lang="fr-FR" dirty="0" smtClean="0"/>
              <a:t>) exactement à ce que le matériel (les ordinateurs, les capteurs, les gammes de valeur accessibles, les capacités matérielles des actionneurs) accepte !!!</a:t>
            </a:r>
          </a:p>
          <a:p>
            <a:r>
              <a:rPr lang="fr-FR" dirty="0" smtClean="0"/>
              <a:t>On doit sélectionner un sous-ensemble </a:t>
            </a:r>
            <a:r>
              <a:rPr lang="fr-FR" b="1" dirty="0" smtClean="0">
                <a:solidFill>
                  <a:srgbClr val="FF0000"/>
                </a:solidFill>
              </a:rPr>
              <a:t>réalisable</a:t>
            </a:r>
            <a:r>
              <a:rPr lang="fr-FR" dirty="0" smtClean="0"/>
              <a:t> de nos objectifs</a:t>
            </a:r>
          </a:p>
          <a:p>
            <a:r>
              <a:rPr lang="fr-FR" dirty="0" smtClean="0"/>
              <a:t>Cette sélection est la </a:t>
            </a:r>
            <a:r>
              <a:rPr lang="fr-FR" b="1" dirty="0" smtClean="0">
                <a:solidFill>
                  <a:srgbClr val="FF0000"/>
                </a:solidFill>
              </a:rPr>
              <a:t>modélisation</a:t>
            </a:r>
          </a:p>
          <a:p>
            <a:r>
              <a:rPr lang="fr-FR" dirty="0" smtClean="0"/>
              <a:t>Les langages de programmation </a:t>
            </a:r>
            <a:r>
              <a:rPr lang="fr-FR" b="1" dirty="0" smtClean="0">
                <a:solidFill>
                  <a:srgbClr val="FF0000"/>
                </a:solidFill>
              </a:rPr>
              <a:t>traduisent</a:t>
            </a:r>
            <a:r>
              <a:rPr lang="fr-FR" dirty="0" smtClean="0"/>
              <a:t> ce modèle en quelque chose de réalisable par le </a:t>
            </a:r>
            <a:r>
              <a:rPr lang="fr-FR" b="1" dirty="0" smtClean="0">
                <a:solidFill>
                  <a:srgbClr val="FF0000"/>
                </a:solidFill>
              </a:rPr>
              <a:t>système</a:t>
            </a:r>
            <a:r>
              <a:rPr lang="fr-FR" dirty="0" smtClean="0"/>
              <a:t> considéré</a:t>
            </a:r>
          </a:p>
          <a:p>
            <a:r>
              <a:rPr lang="fr-FR" dirty="0" smtClean="0"/>
              <a:t>Le système regroupe l’ensemble des éléments actifs chargés de réaliser nos objectifs (ordinateur, base de données, capteurs, écrans,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40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doit commencer par écrire en langage </a:t>
            </a:r>
            <a:r>
              <a:rPr lang="fr-FR" b="1" dirty="0" smtClean="0">
                <a:solidFill>
                  <a:srgbClr val="FF0000"/>
                </a:solidFill>
              </a:rPr>
              <a:t>naturel</a:t>
            </a:r>
            <a:r>
              <a:rPr lang="fr-FR" dirty="0" smtClean="0"/>
              <a:t> notre système et l’objectif que l’on </a:t>
            </a:r>
            <a:r>
              <a:rPr lang="fr-FR" b="1" dirty="0" smtClean="0">
                <a:solidFill>
                  <a:srgbClr val="FF0000"/>
                </a:solidFill>
              </a:rPr>
              <a:t>souhaite</a:t>
            </a:r>
            <a:r>
              <a:rPr lang="fr-FR" dirty="0" smtClean="0"/>
              <a:t> obtenir.</a:t>
            </a:r>
          </a:p>
          <a:p>
            <a:r>
              <a:rPr lang="fr-FR" dirty="0" smtClean="0"/>
              <a:t>Exemples</a:t>
            </a:r>
          </a:p>
          <a:p>
            <a:pPr lvl="1"/>
            <a:r>
              <a:rPr lang="fr-FR" b="1" i="1" dirty="0" smtClean="0"/>
              <a:t>Le </a:t>
            </a:r>
            <a:r>
              <a:rPr lang="fr-FR" b="1" i="1" dirty="0" smtClean="0">
                <a:solidFill>
                  <a:srgbClr val="FFC000"/>
                </a:solidFill>
              </a:rPr>
              <a:t>véhicule</a:t>
            </a:r>
            <a:r>
              <a:rPr lang="fr-FR" b="1" i="1" dirty="0" smtClean="0"/>
              <a:t> est </a:t>
            </a:r>
            <a:r>
              <a:rPr lang="fr-FR" b="1" i="1" dirty="0" smtClean="0">
                <a:solidFill>
                  <a:srgbClr val="92D050"/>
                </a:solidFill>
              </a:rPr>
              <a:t>motorisé</a:t>
            </a:r>
            <a:r>
              <a:rPr lang="fr-FR" b="1" i="1" dirty="0" smtClean="0"/>
              <a:t> par </a:t>
            </a:r>
            <a:r>
              <a:rPr lang="fr-FR" b="1" i="1" dirty="0" smtClean="0">
                <a:solidFill>
                  <a:srgbClr val="00B0F0"/>
                </a:solidFill>
              </a:rPr>
              <a:t>deux</a:t>
            </a:r>
            <a:r>
              <a:rPr lang="fr-FR" b="1" i="1" dirty="0" smtClean="0"/>
              <a:t> </a:t>
            </a:r>
            <a:r>
              <a:rPr lang="fr-FR" b="1" i="1" dirty="0" smtClean="0">
                <a:solidFill>
                  <a:srgbClr val="FFC000"/>
                </a:solidFill>
              </a:rPr>
              <a:t>moteurs</a:t>
            </a:r>
            <a:r>
              <a:rPr lang="fr-FR" b="1" i="1" dirty="0" smtClean="0"/>
              <a:t>. La </a:t>
            </a:r>
            <a:r>
              <a:rPr lang="fr-FR" b="1" i="1" dirty="0" smtClean="0">
                <a:solidFill>
                  <a:srgbClr val="FFC000"/>
                </a:solidFill>
              </a:rPr>
              <a:t>commande</a:t>
            </a:r>
            <a:r>
              <a:rPr lang="fr-FR" b="1" i="1" dirty="0" smtClean="0"/>
              <a:t> permettra de </a:t>
            </a:r>
            <a:r>
              <a:rPr lang="fr-FR" b="1" i="1" dirty="0" smtClean="0">
                <a:solidFill>
                  <a:srgbClr val="92D050"/>
                </a:solidFill>
              </a:rPr>
              <a:t>sélectionner</a:t>
            </a:r>
            <a:r>
              <a:rPr lang="fr-FR" b="1" i="1" dirty="0" smtClean="0"/>
              <a:t> la </a:t>
            </a:r>
            <a:r>
              <a:rPr lang="fr-FR" b="1" i="1" dirty="0" smtClean="0">
                <a:solidFill>
                  <a:srgbClr val="FFC000"/>
                </a:solidFill>
              </a:rPr>
              <a:t>vitesse</a:t>
            </a:r>
            <a:r>
              <a:rPr lang="fr-FR" b="1" i="1" dirty="0" smtClean="0"/>
              <a:t> du </a:t>
            </a:r>
            <a:r>
              <a:rPr lang="fr-FR" b="1" i="1" dirty="0" smtClean="0">
                <a:solidFill>
                  <a:srgbClr val="FFC000"/>
                </a:solidFill>
              </a:rPr>
              <a:t>véhicule</a:t>
            </a:r>
            <a:r>
              <a:rPr lang="fr-FR" b="1" i="1" dirty="0" smtClean="0"/>
              <a:t>, les </a:t>
            </a:r>
            <a:r>
              <a:rPr lang="fr-FR" b="1" i="1" dirty="0" smtClean="0">
                <a:solidFill>
                  <a:srgbClr val="FFC000"/>
                </a:solidFill>
              </a:rPr>
              <a:t>directions</a:t>
            </a:r>
            <a:r>
              <a:rPr lang="fr-FR" b="1" i="1" dirty="0" smtClean="0"/>
              <a:t>, la </a:t>
            </a:r>
            <a:r>
              <a:rPr lang="fr-FR" b="1" i="1" dirty="0" smtClean="0">
                <a:solidFill>
                  <a:srgbClr val="FFC000"/>
                </a:solidFill>
              </a:rPr>
              <a:t>détection</a:t>
            </a:r>
            <a:r>
              <a:rPr lang="fr-FR" b="1" i="1" dirty="0" smtClean="0"/>
              <a:t> des </a:t>
            </a:r>
            <a:r>
              <a:rPr lang="fr-FR" b="1" i="1" dirty="0" smtClean="0">
                <a:solidFill>
                  <a:srgbClr val="FFC000"/>
                </a:solidFill>
              </a:rPr>
              <a:t>obstacles</a:t>
            </a:r>
            <a:r>
              <a:rPr lang="fr-FR" b="1" i="1" dirty="0" smtClean="0"/>
              <a:t>, la </a:t>
            </a:r>
            <a:r>
              <a:rPr lang="fr-FR" b="1" i="1" dirty="0" smtClean="0">
                <a:solidFill>
                  <a:srgbClr val="FFC000"/>
                </a:solidFill>
              </a:rPr>
              <a:t>réactivité</a:t>
            </a:r>
            <a:r>
              <a:rPr lang="fr-FR" b="1" i="1" dirty="0" smtClean="0"/>
              <a:t> </a:t>
            </a:r>
            <a:r>
              <a:rPr lang="fr-FR" b="1" i="1" dirty="0" smtClean="0">
                <a:solidFill>
                  <a:srgbClr val="00B0F0"/>
                </a:solidFill>
              </a:rPr>
              <a:t>automatique</a:t>
            </a:r>
            <a:r>
              <a:rPr lang="fr-FR" b="1" i="1" dirty="0" smtClean="0"/>
              <a:t> à la </a:t>
            </a:r>
            <a:r>
              <a:rPr lang="fr-FR" b="1" i="1" dirty="0" smtClean="0">
                <a:solidFill>
                  <a:srgbClr val="FFC000"/>
                </a:solidFill>
              </a:rPr>
              <a:t>détection</a:t>
            </a:r>
            <a:r>
              <a:rPr lang="fr-FR" b="1" i="1" dirty="0" smtClean="0"/>
              <a:t> d’obstacles.</a:t>
            </a:r>
          </a:p>
          <a:p>
            <a:r>
              <a:rPr lang="fr-FR" dirty="0" smtClean="0"/>
              <a:t>On identifie alors les éléments de cette description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FFC000"/>
                </a:solidFill>
              </a:rPr>
              <a:t>substantifs</a:t>
            </a:r>
            <a:r>
              <a:rPr lang="fr-FR" dirty="0" smtClean="0"/>
              <a:t> qui correspondent aux objets manipulés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92D050"/>
                </a:solidFill>
              </a:rPr>
              <a:t>verbes</a:t>
            </a:r>
            <a:r>
              <a:rPr lang="fr-FR" dirty="0" smtClean="0"/>
              <a:t> qui correspondent aux actions</a:t>
            </a:r>
          </a:p>
          <a:p>
            <a:pPr lvl="1"/>
            <a:r>
              <a:rPr lang="fr-FR" dirty="0" smtClean="0"/>
              <a:t>Les </a:t>
            </a:r>
            <a:r>
              <a:rPr lang="fr-FR" b="1" dirty="0" smtClean="0">
                <a:solidFill>
                  <a:srgbClr val="00B0F0"/>
                </a:solidFill>
              </a:rPr>
              <a:t>qualificatifs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00B0F0"/>
                </a:solidFill>
              </a:rPr>
              <a:t>conditions</a:t>
            </a:r>
            <a:r>
              <a:rPr lang="fr-FR" dirty="0" smtClean="0"/>
              <a:t>, qui caractérisent les algorithmes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2710249" y="3954162"/>
            <a:ext cx="181232" cy="1079157"/>
          </a:xfrm>
          <a:prstGeom prst="straightConnector1">
            <a:avLst/>
          </a:prstGeom>
          <a:ln w="57150">
            <a:solidFill>
              <a:srgbClr val="B31166">
                <a:alpha val="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langage de programmation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substantifs vont correspondre aux </a:t>
            </a:r>
            <a:r>
              <a:rPr lang="fr-FR" b="1" dirty="0" smtClean="0">
                <a:solidFill>
                  <a:srgbClr val="FF0000"/>
                </a:solidFill>
              </a:rPr>
              <a:t>objets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valeurs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variables</a:t>
            </a:r>
            <a:r>
              <a:rPr lang="fr-FR" dirty="0" smtClean="0"/>
              <a:t>, les </a:t>
            </a:r>
            <a:r>
              <a:rPr lang="fr-FR" b="1" dirty="0" smtClean="0">
                <a:solidFill>
                  <a:srgbClr val="FF0000"/>
                </a:solidFill>
              </a:rPr>
              <a:t>constantes</a:t>
            </a:r>
          </a:p>
          <a:p>
            <a:r>
              <a:rPr lang="fr-FR" dirty="0" smtClean="0"/>
              <a:t>Les actions vont correspondre aux </a:t>
            </a:r>
            <a:r>
              <a:rPr lang="fr-FR" b="1" dirty="0" smtClean="0">
                <a:solidFill>
                  <a:srgbClr val="FF0000"/>
                </a:solidFill>
              </a:rPr>
              <a:t>fonctions</a:t>
            </a:r>
          </a:p>
          <a:p>
            <a:r>
              <a:rPr lang="fr-FR" dirty="0" smtClean="0"/>
              <a:t>Les conditions correspondent aux structures </a:t>
            </a:r>
            <a:r>
              <a:rPr lang="fr-FR" b="1" dirty="0" smtClean="0">
                <a:solidFill>
                  <a:srgbClr val="FF0000"/>
                </a:solidFill>
              </a:rPr>
              <a:t>logiques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FF0000"/>
                </a:solidFill>
              </a:rPr>
              <a:t>décisionnelles</a:t>
            </a:r>
          </a:p>
          <a:p>
            <a:r>
              <a:rPr lang="fr-FR" dirty="0" smtClean="0"/>
              <a:t>Ces termes trouvent leur traduction quel que soit le langage de programmation choisi, avec plus ou moins de flexibilité, de richesse dans les moyens d’exprimer les détails, les précisions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78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règles liées à la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on écrit du code, on change peu ce que l’on écrit (si on a bien spécifié !!) mais par contre on va relire plein de fois ce que l’on a écrit:</a:t>
            </a:r>
          </a:p>
          <a:p>
            <a:pPr lvl="1"/>
            <a:r>
              <a:rPr lang="fr-FR" dirty="0" smtClean="0"/>
              <a:t>Pour expliquer aux collègues</a:t>
            </a:r>
          </a:p>
          <a:p>
            <a:pPr lvl="1"/>
            <a:r>
              <a:rPr lang="fr-FR" dirty="0" smtClean="0"/>
              <a:t>Pour comprendre soi-même notre code par rapport à ce que l’on écrit plus tard</a:t>
            </a:r>
          </a:p>
          <a:p>
            <a:pPr lvl="1"/>
            <a:r>
              <a:rPr lang="fr-FR" dirty="0" smtClean="0"/>
              <a:t>Pour comprendre ce que l’on a écrit un mois plus tard</a:t>
            </a:r>
          </a:p>
          <a:p>
            <a:pPr lvl="1"/>
            <a:r>
              <a:rPr lang="fr-FR" dirty="0" smtClean="0"/>
              <a:t>Pour comprendre pourquoi parfois cela ne marche pas</a:t>
            </a:r>
          </a:p>
          <a:p>
            <a:r>
              <a:rPr lang="fr-FR" dirty="0" smtClean="0"/>
              <a:t>Donc… il faut </a:t>
            </a:r>
            <a:r>
              <a:rPr lang="fr-FR" i="1" dirty="0" smtClean="0">
                <a:solidFill>
                  <a:srgbClr val="FF0000"/>
                </a:solidFill>
              </a:rPr>
              <a:t>toujours</a:t>
            </a:r>
            <a:r>
              <a:rPr lang="fr-FR" dirty="0" smtClean="0"/>
              <a:t> écrire les mots </a:t>
            </a:r>
            <a:r>
              <a:rPr lang="fr-FR" dirty="0" smtClean="0">
                <a:solidFill>
                  <a:srgbClr val="92D050"/>
                </a:solidFill>
              </a:rPr>
              <a:t>complets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92D050"/>
                </a:solidFill>
              </a:rPr>
              <a:t>clairs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92D050"/>
                </a:solidFill>
              </a:rPr>
              <a:t>signifiants</a:t>
            </a:r>
            <a:r>
              <a:rPr lang="fr-FR" dirty="0" smtClean="0"/>
              <a:t>, </a:t>
            </a:r>
            <a:r>
              <a:rPr lang="fr-FR" dirty="0" smtClean="0">
                <a:solidFill>
                  <a:srgbClr val="92D050"/>
                </a:solidFill>
              </a:rPr>
              <a:t>précis</a:t>
            </a:r>
          </a:p>
          <a:p>
            <a:pPr lvl="1"/>
            <a:r>
              <a:rPr lang="fr-FR" dirty="0" smtClean="0"/>
              <a:t>Les abréviations sont interdites</a:t>
            </a:r>
          </a:p>
          <a:p>
            <a:pPr lvl="1"/>
            <a:r>
              <a:rPr lang="fr-FR" dirty="0" smtClean="0"/>
              <a:t>Même si ça prend un peu plus de temps à écrire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51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règles…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Préférez de sections de code </a:t>
            </a:r>
            <a:r>
              <a:rPr lang="fr-FR" dirty="0" smtClean="0">
                <a:solidFill>
                  <a:srgbClr val="FF0000"/>
                </a:solidFill>
              </a:rPr>
              <a:t>courtes</a:t>
            </a:r>
            <a:r>
              <a:rPr lang="fr-FR" dirty="0" smtClean="0"/>
              <a:t> </a:t>
            </a:r>
          </a:p>
          <a:p>
            <a:r>
              <a:rPr lang="fr-FR" dirty="0" smtClean="0"/>
              <a:t>Une section de code en double est toujours en trop =&gt; </a:t>
            </a:r>
            <a:r>
              <a:rPr lang="fr-FR" dirty="0" smtClean="0">
                <a:solidFill>
                  <a:srgbClr val="FF0000"/>
                </a:solidFill>
              </a:rPr>
              <a:t>créez des fonctions</a:t>
            </a:r>
          </a:p>
          <a:p>
            <a:r>
              <a:rPr lang="fr-FR" dirty="0" smtClean="0"/>
              <a:t>Les commentaires !!! </a:t>
            </a:r>
            <a:r>
              <a:rPr lang="fr-FR" i="1" dirty="0" err="1" smtClean="0">
                <a:solidFill>
                  <a:srgbClr val="00B050"/>
                </a:solidFill>
              </a:rPr>
              <a:t>Aaah</a:t>
            </a:r>
            <a:r>
              <a:rPr lang="fr-FR" i="1" dirty="0" smtClean="0">
                <a:solidFill>
                  <a:srgbClr val="00B050"/>
                </a:solidFill>
              </a:rPr>
              <a:t> les commentaires</a:t>
            </a:r>
          </a:p>
          <a:p>
            <a:pPr lvl="1"/>
            <a:r>
              <a:rPr lang="fr-FR" dirty="0" smtClean="0"/>
              <a:t>Certains pourraient dire qu’un bon programme bien écrit n’a pas besoin de </a:t>
            </a:r>
            <a:r>
              <a:rPr lang="fr-FR" dirty="0" smtClean="0"/>
              <a:t>commentaires ???</a:t>
            </a:r>
            <a:endParaRPr lang="fr-FR" dirty="0" smtClean="0"/>
          </a:p>
          <a:p>
            <a:pPr lvl="1"/>
            <a:r>
              <a:rPr lang="fr-FR" dirty="0" smtClean="0"/>
              <a:t>C’est </a:t>
            </a:r>
            <a:r>
              <a:rPr lang="fr-FR" dirty="0" smtClean="0">
                <a:solidFill>
                  <a:srgbClr val="00B050"/>
                </a:solidFill>
              </a:rPr>
              <a:t>presque</a:t>
            </a:r>
            <a:r>
              <a:rPr lang="fr-FR" dirty="0" smtClean="0"/>
              <a:t> vrai : la vrai défaut des commentaires c’est que très souvent ils ne sont pas </a:t>
            </a:r>
            <a:r>
              <a:rPr lang="fr-FR" dirty="0" smtClean="0">
                <a:solidFill>
                  <a:srgbClr val="FF0000"/>
                </a:solidFill>
              </a:rPr>
              <a:t>à jour </a:t>
            </a:r>
            <a:r>
              <a:rPr lang="fr-FR" dirty="0" smtClean="0"/>
              <a:t>par rapport aux évolutions du code</a:t>
            </a:r>
          </a:p>
          <a:p>
            <a:pPr lvl="1"/>
            <a:r>
              <a:rPr lang="fr-FR" dirty="0" smtClean="0"/>
              <a:t>Ils ne faut jamais mettre un commentaire qui </a:t>
            </a:r>
            <a:r>
              <a:rPr lang="fr-FR" dirty="0" smtClean="0"/>
              <a:t>est en </a:t>
            </a:r>
            <a:r>
              <a:rPr lang="fr-FR" dirty="0" smtClean="0"/>
              <a:t>double par rapport à la ligne de code.</a:t>
            </a:r>
          </a:p>
          <a:p>
            <a:pPr lvl="1"/>
            <a:r>
              <a:rPr lang="fr-FR" dirty="0" smtClean="0"/>
              <a:t>Un commentaire sert à </a:t>
            </a:r>
            <a:r>
              <a:rPr lang="fr-FR" i="1" dirty="0" smtClean="0">
                <a:solidFill>
                  <a:srgbClr val="FF0000"/>
                </a:solidFill>
              </a:rPr>
              <a:t>expliquer</a:t>
            </a:r>
            <a:r>
              <a:rPr lang="fr-FR" dirty="0" smtClean="0"/>
              <a:t> pourquoi on a choisi tel ou tel algorithme.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9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interprété ou compilé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Python, JavaScript sont </a:t>
            </a:r>
            <a:r>
              <a:rPr lang="fr-FR" dirty="0" smtClean="0">
                <a:solidFill>
                  <a:srgbClr val="00B050"/>
                </a:solidFill>
              </a:rPr>
              <a:t>interprétés</a:t>
            </a:r>
          </a:p>
          <a:p>
            <a:pPr lvl="1"/>
            <a:r>
              <a:rPr lang="fr-FR" dirty="0" smtClean="0"/>
              <a:t>Avantages: très </a:t>
            </a:r>
            <a:r>
              <a:rPr lang="fr-FR" dirty="0" smtClean="0">
                <a:solidFill>
                  <a:srgbClr val="00B050"/>
                </a:solidFill>
              </a:rPr>
              <a:t>facile</a:t>
            </a:r>
            <a:r>
              <a:rPr lang="fr-FR" dirty="0" smtClean="0"/>
              <a:t> à faire évoluer</a:t>
            </a:r>
          </a:p>
          <a:p>
            <a:pPr lvl="1"/>
            <a:r>
              <a:rPr lang="fr-FR" dirty="0" smtClean="0"/>
              <a:t>Défaut: non </a:t>
            </a:r>
            <a:r>
              <a:rPr lang="fr-FR" dirty="0" smtClean="0">
                <a:solidFill>
                  <a:srgbClr val="00B050"/>
                </a:solidFill>
              </a:rPr>
              <a:t>typé</a:t>
            </a:r>
            <a:r>
              <a:rPr lang="fr-FR" dirty="0" smtClean="0"/>
              <a:t>, c’est-à-dire que les variables ne sont pas vérifiées vis-à-vis des valeurs utilisées</a:t>
            </a:r>
          </a:p>
          <a:p>
            <a:r>
              <a:rPr lang="fr-FR" dirty="0" smtClean="0"/>
              <a:t>C, C++, Java, Fortran sont </a:t>
            </a:r>
            <a:r>
              <a:rPr lang="fr-FR" dirty="0" smtClean="0">
                <a:solidFill>
                  <a:srgbClr val="00B050"/>
                </a:solidFill>
              </a:rPr>
              <a:t>compilés</a:t>
            </a:r>
          </a:p>
          <a:p>
            <a:pPr lvl="1"/>
            <a:r>
              <a:rPr lang="fr-FR" dirty="0" smtClean="0"/>
              <a:t>Avantages et inconvénients inverses des langages interprétés</a:t>
            </a:r>
          </a:p>
          <a:p>
            <a:pPr lvl="1"/>
            <a:r>
              <a:rPr lang="fr-FR" dirty="0" smtClean="0"/>
              <a:t>Beaucoup plus </a:t>
            </a:r>
            <a:r>
              <a:rPr lang="fr-FR" dirty="0" smtClean="0">
                <a:solidFill>
                  <a:srgbClr val="00B050"/>
                </a:solidFill>
              </a:rPr>
              <a:t>fiables</a:t>
            </a:r>
            <a:r>
              <a:rPr lang="fr-FR" dirty="0" smtClean="0"/>
              <a:t> à cause du typage des variables</a:t>
            </a:r>
          </a:p>
          <a:p>
            <a:pPr lvl="1"/>
            <a:r>
              <a:rPr lang="fr-FR" dirty="0" smtClean="0"/>
              <a:t>Nécessitent une phase de compilation avant l’exécution</a:t>
            </a:r>
          </a:p>
          <a:p>
            <a:pPr lvl="1"/>
            <a:r>
              <a:rPr lang="fr-FR" dirty="0" smtClean="0"/>
              <a:t>Plus </a:t>
            </a:r>
            <a:r>
              <a:rPr lang="fr-FR" dirty="0" smtClean="0">
                <a:solidFill>
                  <a:srgbClr val="00B050"/>
                </a:solidFill>
              </a:rPr>
              <a:t>rapides</a:t>
            </a:r>
            <a:r>
              <a:rPr lang="fr-FR" dirty="0" smtClean="0"/>
              <a:t> à l’exécution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469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496</TotalTime>
  <Words>894</Words>
  <Application>Microsoft Office PowerPoint</Application>
  <PresentationFormat>Grand écran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Comic Sans MS</vt:lpstr>
      <vt:lpstr>Consolas</vt:lpstr>
      <vt:lpstr>Courier New</vt:lpstr>
      <vt:lpstr>Wingdings 3</vt:lpstr>
      <vt:lpstr>Salle d’ions</vt:lpstr>
      <vt:lpstr>Eléments de programmation</vt:lpstr>
      <vt:lpstr>La programmation comme spécification</vt:lpstr>
      <vt:lpstr>La vraie vie est différente de l’ordinateur</vt:lpstr>
      <vt:lpstr>La modélisation</vt:lpstr>
      <vt:lpstr>La conception</vt:lpstr>
      <vt:lpstr>Le langage de programmation</vt:lpstr>
      <vt:lpstr>Des règles liées à la qualité</vt:lpstr>
      <vt:lpstr>règles… suite</vt:lpstr>
      <vt:lpstr>Langage interprété ou compilé ?</vt:lpstr>
      <vt:lpstr>Python et autres docs</vt:lpstr>
      <vt:lpstr>Types</vt:lpstr>
      <vt:lpstr>Print</vt:lpstr>
      <vt:lpstr>Les fonctions</vt:lpstr>
      <vt:lpstr>ESP32 C3 mini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Eléments de programmation</dc:title>
  <dc:creator>Chris Arnault</dc:creator>
  <cp:lastModifiedBy>Chris Arnault</cp:lastModifiedBy>
  <cp:revision>44</cp:revision>
  <dcterms:created xsi:type="dcterms:W3CDTF">2024-10-29T07:17:07Z</dcterms:created>
  <dcterms:modified xsi:type="dcterms:W3CDTF">2024-11-14T10:45:22Z</dcterms:modified>
</cp:coreProperties>
</file>